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4"/>
    <p:sldMasterId id="2147483733" r:id="rId5"/>
    <p:sldMasterId id="2147483735" r:id="rId6"/>
    <p:sldMasterId id="2147483742" r:id="rId7"/>
  </p:sldMasterIdLst>
  <p:notesMasterIdLst>
    <p:notesMasterId r:id="rId64"/>
  </p:notesMasterIdLst>
  <p:handoutMasterIdLst>
    <p:handoutMasterId r:id="rId65"/>
  </p:handoutMasterIdLst>
  <p:sldIdLst>
    <p:sldId id="277" r:id="rId8"/>
    <p:sldId id="525" r:id="rId9"/>
    <p:sldId id="527" r:id="rId10"/>
    <p:sldId id="528" r:id="rId11"/>
    <p:sldId id="366" r:id="rId12"/>
    <p:sldId id="536" r:id="rId13"/>
    <p:sldId id="413" r:id="rId14"/>
    <p:sldId id="529" r:id="rId15"/>
    <p:sldId id="530" r:id="rId16"/>
    <p:sldId id="531" r:id="rId17"/>
    <p:sldId id="540" r:id="rId18"/>
    <p:sldId id="436" r:id="rId19"/>
    <p:sldId id="532" r:id="rId20"/>
    <p:sldId id="541" r:id="rId21"/>
    <p:sldId id="533" r:id="rId22"/>
    <p:sldId id="783" r:id="rId23"/>
    <p:sldId id="534" r:id="rId24"/>
    <p:sldId id="510" r:id="rId25"/>
    <p:sldId id="522" r:id="rId26"/>
    <p:sldId id="480" r:id="rId27"/>
    <p:sldId id="419" r:id="rId28"/>
    <p:sldId id="511" r:id="rId29"/>
    <p:sldId id="523" r:id="rId30"/>
    <p:sldId id="524" r:id="rId31"/>
    <p:sldId id="520" r:id="rId32"/>
    <p:sldId id="437" r:id="rId33"/>
    <p:sldId id="420" r:id="rId34"/>
    <p:sldId id="421" r:id="rId35"/>
    <p:sldId id="439" r:id="rId36"/>
    <p:sldId id="440" r:id="rId37"/>
    <p:sldId id="464" r:id="rId38"/>
    <p:sldId id="465" r:id="rId39"/>
    <p:sldId id="424" r:id="rId40"/>
    <p:sldId id="443" r:id="rId41"/>
    <p:sldId id="442" r:id="rId42"/>
    <p:sldId id="537" r:id="rId43"/>
    <p:sldId id="542" r:id="rId44"/>
    <p:sldId id="543" r:id="rId45"/>
    <p:sldId id="544" r:id="rId46"/>
    <p:sldId id="487" r:id="rId47"/>
    <p:sldId id="547" r:id="rId48"/>
    <p:sldId id="551" r:id="rId49"/>
    <p:sldId id="552" r:id="rId50"/>
    <p:sldId id="555" r:id="rId51"/>
    <p:sldId id="546" r:id="rId52"/>
    <p:sldId id="483" r:id="rId53"/>
    <p:sldId id="538" r:id="rId54"/>
    <p:sldId id="457" r:id="rId55"/>
    <p:sldId id="548" r:id="rId56"/>
    <p:sldId id="549" r:id="rId57"/>
    <p:sldId id="550" r:id="rId58"/>
    <p:sldId id="455" r:id="rId59"/>
    <p:sldId id="539" r:id="rId60"/>
    <p:sldId id="554" r:id="rId61"/>
    <p:sldId id="502" r:id="rId62"/>
    <p:sldId id="484" r:id="rId63"/>
  </p:sldIdLst>
  <p:sldSz cx="12192000" cy="6858000"/>
  <p:notesSz cx="6742113" cy="987266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modifyVerifier cryptProviderType="rsaAES" cryptAlgorithmClass="hash" cryptAlgorithmType="typeAny" cryptAlgorithmSid="14" spinCount="100000" saltData="2bPvLL0Ire2EP/NDNJr6Fg==" hashData="PDDEmiWB4xI2UfAc80YK7AGOW6DjsDUHHKtmnsALoFZ0M4qygEdwb2QVI//yuGn/8AXlxJSKdkwIvTOJCtRU3w=="/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1207" userDrawn="1">
          <p15:clr>
            <a:srgbClr val="A4A3A4"/>
          </p15:clr>
        </p15:guide>
        <p15:guide id="3" orient="horz" pos="3838" userDrawn="1">
          <p15:clr>
            <a:srgbClr val="A4A3A4"/>
          </p15:clr>
        </p15:guide>
        <p15:guide id="4" orient="horz" pos="618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pos="453" userDrawn="1">
          <p15:clr>
            <a:srgbClr val="A4A3A4"/>
          </p15:clr>
        </p15:guide>
        <p15:guide id="7" pos="722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2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stjens Ilse" initials="FI" lastIdx="22" clrIdx="0">
    <p:extLst>
      <p:ext uri="{19B8F6BF-5375-455C-9EA6-DF929625EA0E}">
        <p15:presenceInfo xmlns:p15="http://schemas.microsoft.com/office/powerpoint/2012/main" userId="S-1-5-21-3675852479-2980802970-892884109-284260" providerId="AD"/>
      </p:ext>
    </p:extLst>
  </p:cmAuthor>
  <p:cmAuthor id="2" name="Laurent Alexis" initials="LA" lastIdx="28" clrIdx="1">
    <p:extLst>
      <p:ext uri="{19B8F6BF-5375-455C-9EA6-DF929625EA0E}">
        <p15:presenceInfo xmlns:p15="http://schemas.microsoft.com/office/powerpoint/2012/main" userId="S-1-5-21-3675852479-2980802970-892884109-708338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B2B2B2"/>
    <a:srgbClr val="EBE600"/>
    <a:srgbClr val="FCEA04"/>
    <a:srgbClr val="FFCC66"/>
    <a:srgbClr val="FF9797"/>
    <a:srgbClr val="EEA512"/>
    <a:srgbClr val="E2F0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Stijl, licht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269D01E-BC32-4049-B463-5C60D7B0CCD2}" styleName="Stijl, thema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99" autoAdjust="0"/>
    <p:restoredTop sz="87544" autoAdjust="0"/>
  </p:normalViewPr>
  <p:slideViewPr>
    <p:cSldViewPr>
      <p:cViewPr varScale="1">
        <p:scale>
          <a:sx n="63" d="100"/>
          <a:sy n="63" d="100"/>
        </p:scale>
        <p:origin x="780" y="64"/>
      </p:cViewPr>
      <p:guideLst>
        <p:guide orient="horz" pos="2160"/>
        <p:guide orient="horz" pos="1207"/>
        <p:guide orient="horz" pos="3838"/>
        <p:guide orient="horz" pos="618"/>
        <p:guide pos="3840"/>
        <p:guide pos="453"/>
        <p:guide pos="7227"/>
      </p:guideLst>
    </p:cSldViewPr>
  </p:slideViewPr>
  <p:outlineViewPr>
    <p:cViewPr>
      <p:scale>
        <a:sx n="33" d="100"/>
        <a:sy n="33" d="100"/>
      </p:scale>
      <p:origin x="0" y="8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75" d="100"/>
          <a:sy n="75" d="100"/>
        </p:scale>
        <p:origin x="-2136" y="-246"/>
      </p:cViewPr>
      <p:guideLst>
        <p:guide orient="horz" pos="3110"/>
        <p:guide pos="21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slide" Target="slides/slide56.xml"/><Relationship Id="rId68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61" Type="http://schemas.openxmlformats.org/officeDocument/2006/relationships/slide" Target="slides/slide54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notesMaster" Target="notesMasters/notesMaster1.xml"/><Relationship Id="rId69" Type="http://schemas.openxmlformats.org/officeDocument/2006/relationships/theme" Target="theme/theme1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presProps" Target="presProps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5-11T16:25:21.915" idx="22">
    <p:pos x="4896" y="2058"/>
    <p:text>specifiëren wat testen van vrijmaking is?</p:text>
    <p:extLst>
      <p:ext uri="{C676402C-5697-4E1C-873F-D02D1690AC5C}">
        <p15:threadingInfo xmlns:p15="http://schemas.microsoft.com/office/powerpoint/2012/main" timeZoneBias="-1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7" name="Rectangle 17"/>
          <p:cNvSpPr>
            <a:spLocks noChangeArrowheads="1"/>
          </p:cNvSpPr>
          <p:nvPr/>
        </p:nvSpPr>
        <p:spPr bwMode="auto">
          <a:xfrm>
            <a:off x="600228" y="9271116"/>
            <a:ext cx="1518219" cy="273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en-GB" sz="1000" b="1"/>
          </a:p>
        </p:txBody>
      </p:sp>
      <p:sp>
        <p:nvSpPr>
          <p:cNvPr id="15378" name="Rectangle 18"/>
          <p:cNvSpPr>
            <a:spLocks noChangeArrowheads="1"/>
          </p:cNvSpPr>
          <p:nvPr/>
        </p:nvSpPr>
        <p:spPr bwMode="auto">
          <a:xfrm>
            <a:off x="2481149" y="9271116"/>
            <a:ext cx="1770186" cy="273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endParaRPr lang="en-GB" sz="1000" b="1"/>
          </a:p>
        </p:txBody>
      </p:sp>
      <p:sp>
        <p:nvSpPr>
          <p:cNvPr id="15379" name="Rectangle 19"/>
          <p:cNvSpPr>
            <a:spLocks noChangeArrowheads="1"/>
          </p:cNvSpPr>
          <p:nvPr/>
        </p:nvSpPr>
        <p:spPr bwMode="auto">
          <a:xfrm>
            <a:off x="5824122" y="9271116"/>
            <a:ext cx="311347" cy="273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>
              <a:defRPr/>
            </a:pPr>
            <a:fld id="{810A082C-6840-4EFE-8647-18FD7C403B87}" type="slidenum">
              <a:rPr lang="en-GB" sz="1000" b="1"/>
              <a:pPr algn="r">
                <a:defRPr/>
              </a:pPr>
              <a:t>‹#›</a:t>
            </a:fld>
            <a:endParaRPr lang="en-GB" sz="1000" b="1"/>
          </a:p>
        </p:txBody>
      </p:sp>
    </p:spTree>
    <p:extLst>
      <p:ext uri="{BB962C8B-B14F-4D97-AF65-F5344CB8AC3E}">
        <p14:creationId xmlns:p14="http://schemas.microsoft.com/office/powerpoint/2010/main" val="19098258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9375" y="739775"/>
            <a:ext cx="6583363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4051" y="4689241"/>
            <a:ext cx="5394011" cy="444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760716" y="9271116"/>
            <a:ext cx="1431555" cy="273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en-GB" sz="1000" b="1"/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2534110" y="9271116"/>
            <a:ext cx="1669078" cy="273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endParaRPr lang="en-GB" sz="1000" b="1"/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5686100" y="9271116"/>
            <a:ext cx="293693" cy="273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>
              <a:defRPr/>
            </a:pPr>
            <a:fld id="{D93C347D-D09B-41ED-B28D-EAF77FA7DE18}" type="slidenum">
              <a:rPr lang="en-GB" sz="1000" b="1"/>
              <a:pPr algn="r">
                <a:defRPr/>
              </a:pPr>
              <a:t>‹#›</a:t>
            </a:fld>
            <a:endParaRPr lang="en-GB" sz="1000" b="1"/>
          </a:p>
        </p:txBody>
      </p:sp>
    </p:spTree>
    <p:extLst>
      <p:ext uri="{BB962C8B-B14F-4D97-AF65-F5344CB8AC3E}">
        <p14:creationId xmlns:p14="http://schemas.microsoft.com/office/powerpoint/2010/main" val="5189095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" y="739775"/>
            <a:ext cx="6583363" cy="3703638"/>
          </a:xfrm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BE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9375" y="739775"/>
            <a:ext cx="6583363" cy="3703638"/>
          </a:xfrm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9375" y="739775"/>
            <a:ext cx="6583363" cy="3703638"/>
          </a:xfrm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9375" y="739775"/>
            <a:ext cx="6583363" cy="3703638"/>
          </a:xfrm>
          <a:ln/>
        </p:spPr>
      </p:sp>
      <p:sp>
        <p:nvSpPr>
          <p:cNvPr id="87043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B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9375" y="739775"/>
            <a:ext cx="6583363" cy="3703638"/>
          </a:xfrm>
          <a:ln/>
        </p:spPr>
      </p:sp>
      <p:sp>
        <p:nvSpPr>
          <p:cNvPr id="8806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B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9375" y="739775"/>
            <a:ext cx="6583363" cy="3703638"/>
          </a:xfrm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9375" y="739775"/>
            <a:ext cx="6583363" cy="3703638"/>
          </a:xfrm>
          <a:ln/>
        </p:spPr>
      </p:sp>
      <p:sp>
        <p:nvSpPr>
          <p:cNvPr id="90115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B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9375" y="739775"/>
            <a:ext cx="6583363" cy="3703638"/>
          </a:xfrm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9375" y="739775"/>
            <a:ext cx="6583363" cy="3703638"/>
          </a:xfrm>
          <a:ln/>
        </p:spPr>
      </p:sp>
      <p:sp>
        <p:nvSpPr>
          <p:cNvPr id="92163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B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9375" y="739775"/>
            <a:ext cx="6583363" cy="3703638"/>
          </a:xfrm>
          <a:ln/>
        </p:spPr>
      </p:sp>
      <p:sp>
        <p:nvSpPr>
          <p:cNvPr id="9318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BE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9375" y="739775"/>
            <a:ext cx="6583363" cy="3703638"/>
          </a:xfrm>
          <a:ln/>
        </p:spPr>
      </p:sp>
      <p:sp>
        <p:nvSpPr>
          <p:cNvPr id="96259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B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9375" y="739775"/>
            <a:ext cx="6583363" cy="3703638"/>
          </a:xfrm>
          <a:ln/>
        </p:spPr>
      </p:sp>
      <p:sp>
        <p:nvSpPr>
          <p:cNvPr id="7782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B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9375" y="739775"/>
            <a:ext cx="6583363" cy="3703638"/>
          </a:xfrm>
          <a:ln/>
        </p:spPr>
      </p:sp>
      <p:sp>
        <p:nvSpPr>
          <p:cNvPr id="97283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B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9375" y="739775"/>
            <a:ext cx="6583363" cy="3703638"/>
          </a:xfrm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9375" y="739775"/>
            <a:ext cx="6583363" cy="3703638"/>
          </a:xfrm>
          <a:ln/>
        </p:spPr>
      </p:sp>
      <p:sp>
        <p:nvSpPr>
          <p:cNvPr id="99331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B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9375" y="739775"/>
            <a:ext cx="6583363" cy="3703638"/>
          </a:xfrm>
          <a:ln/>
        </p:spPr>
      </p:sp>
      <p:sp>
        <p:nvSpPr>
          <p:cNvPr id="100355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B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9375" y="739775"/>
            <a:ext cx="6583363" cy="3703638"/>
          </a:xfrm>
          <a:ln/>
        </p:spPr>
      </p:sp>
      <p:sp>
        <p:nvSpPr>
          <p:cNvPr id="11878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B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9375" y="739775"/>
            <a:ext cx="6583363" cy="3703638"/>
          </a:xfrm>
          <a:ln/>
        </p:spPr>
      </p:sp>
      <p:sp>
        <p:nvSpPr>
          <p:cNvPr id="119811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700135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9375" y="739775"/>
            <a:ext cx="6583363" cy="3703638"/>
          </a:xfrm>
          <a:ln/>
        </p:spPr>
      </p:sp>
      <p:sp>
        <p:nvSpPr>
          <p:cNvPr id="12902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532448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9375" y="739775"/>
            <a:ext cx="6583363" cy="3703638"/>
          </a:xfrm>
          <a:ln/>
        </p:spPr>
      </p:sp>
      <p:sp>
        <p:nvSpPr>
          <p:cNvPr id="12902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864778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9375" y="739775"/>
            <a:ext cx="6583363" cy="3703638"/>
          </a:xfrm>
          <a:ln/>
        </p:spPr>
      </p:sp>
      <p:sp>
        <p:nvSpPr>
          <p:cNvPr id="12902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312670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9375" y="739775"/>
            <a:ext cx="6583363" cy="3703638"/>
          </a:xfrm>
          <a:ln/>
        </p:spPr>
      </p:sp>
      <p:sp>
        <p:nvSpPr>
          <p:cNvPr id="11878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38677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lIns="91459" tIns="45730" rIns="91459" bIns="4573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C0A393-39A7-5C44-9942-E5E6E3DB97A7}" type="slidenum">
              <a:rPr kumimoji="0" lang="nl-BE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l-B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6071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9375" y="739775"/>
            <a:ext cx="6583363" cy="3703638"/>
          </a:xfrm>
          <a:ln/>
        </p:spPr>
      </p:sp>
      <p:sp>
        <p:nvSpPr>
          <p:cNvPr id="119811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BE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9375" y="739775"/>
            <a:ext cx="6583363" cy="3703638"/>
          </a:xfrm>
          <a:ln/>
        </p:spPr>
      </p:sp>
      <p:sp>
        <p:nvSpPr>
          <p:cNvPr id="12902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BE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9375" y="739775"/>
            <a:ext cx="6583363" cy="3703638"/>
          </a:xfrm>
          <a:ln/>
        </p:spPr>
      </p:sp>
      <p:sp>
        <p:nvSpPr>
          <p:cNvPr id="12902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4189744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9375" y="739775"/>
            <a:ext cx="6583363" cy="3703638"/>
          </a:xfrm>
          <a:ln/>
        </p:spPr>
      </p:sp>
      <p:sp>
        <p:nvSpPr>
          <p:cNvPr id="12902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2197775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9375" y="739775"/>
            <a:ext cx="6583363" cy="3703638"/>
          </a:xfrm>
          <a:ln/>
        </p:spPr>
      </p:sp>
      <p:sp>
        <p:nvSpPr>
          <p:cNvPr id="12902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1658778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9375" y="739775"/>
            <a:ext cx="6583363" cy="3703638"/>
          </a:xfrm>
          <a:ln/>
        </p:spPr>
      </p:sp>
      <p:sp>
        <p:nvSpPr>
          <p:cNvPr id="133123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BE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9375" y="739775"/>
            <a:ext cx="6583363" cy="3703638"/>
          </a:xfrm>
          <a:ln/>
        </p:spPr>
      </p:sp>
      <p:sp>
        <p:nvSpPr>
          <p:cNvPr id="12902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9947187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9375" y="739775"/>
            <a:ext cx="6583363" cy="3703638"/>
          </a:xfrm>
          <a:ln/>
        </p:spPr>
      </p:sp>
      <p:sp>
        <p:nvSpPr>
          <p:cNvPr id="137219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B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9375" y="739775"/>
            <a:ext cx="6583363" cy="3703638"/>
          </a:xfrm>
          <a:ln/>
        </p:spPr>
      </p:sp>
      <p:sp>
        <p:nvSpPr>
          <p:cNvPr id="78851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B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9375" y="739775"/>
            <a:ext cx="6583363" cy="3703638"/>
          </a:xfrm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9375" y="739775"/>
            <a:ext cx="6583363" cy="3703638"/>
          </a:xfrm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7896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9375" y="739775"/>
            <a:ext cx="6583363" cy="3703638"/>
          </a:xfrm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9970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9375" y="739775"/>
            <a:ext cx="6583363" cy="3703638"/>
          </a:xfrm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2731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0" y="744538"/>
            <a:ext cx="6615113" cy="3722687"/>
          </a:xfrm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208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dianummer 5">
            <a:extLst>
              <a:ext uri="{FF2B5EF4-FFF2-40B4-BE49-F238E27FC236}">
                <a16:creationId xmlns:a16="http://schemas.microsoft.com/office/drawing/2014/main" id="{C8024A50-C834-4B4C-8F86-86D51C05A4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4965" y="6492879"/>
            <a:ext cx="5652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31" b="0" i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070B80B4-B953-6547-A044-6E303DFD4AF3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9673619" y="154526"/>
            <a:ext cx="2237175" cy="36036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900" baseline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1. Chapter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16139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3">
          <p15:clr>
            <a:srgbClr val="FBAE40"/>
          </p15:clr>
        </p15:guide>
        <p15:guide id="2" pos="13237">
          <p15:clr>
            <a:srgbClr val="FBAE40"/>
          </p15:clr>
        </p15:guide>
        <p15:guide id="3" orient="horz" pos="36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28">
            <a:extLst>
              <a:ext uri="{FF2B5EF4-FFF2-40B4-BE49-F238E27FC236}">
                <a16:creationId xmlns:a16="http://schemas.microsoft.com/office/drawing/2014/main" id="{60C35238-2B0F-7647-BA98-57300A635E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1079" y="2505045"/>
            <a:ext cx="9180612" cy="1847917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219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 err="1"/>
              <a:t>Chapter</a:t>
            </a:r>
            <a:br>
              <a:rPr lang="nl-NL" dirty="0"/>
            </a:br>
            <a:r>
              <a:rPr lang="nl-NL" dirty="0" err="1"/>
              <a:t>title</a:t>
            </a:r>
            <a:endParaRPr lang="nl-BE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C43E66E9-C5E4-1A45-8CF8-36B426F139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" y="0"/>
            <a:ext cx="1306800" cy="130680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A3ADF651-E558-EB41-9E20-DB7BFFC662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5200" y="5551200"/>
            <a:ext cx="1306800" cy="13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611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D6D0D3FB-DE49-5D46-81B2-9E2BF69EA7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6094801" cy="685800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25F0BD56-BAEA-294C-A452-3A606BC1BB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5200" y="5551200"/>
            <a:ext cx="1306800" cy="1306800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3699229F-CF47-3F4D-BC39-7FDF25373F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06800" cy="1306800"/>
          </a:xfrm>
          <a:prstGeom prst="rect">
            <a:avLst/>
          </a:prstGeom>
        </p:spPr>
      </p:pic>
      <p:sp>
        <p:nvSpPr>
          <p:cNvPr id="21" name="Titel 28">
            <a:extLst>
              <a:ext uri="{FF2B5EF4-FFF2-40B4-BE49-F238E27FC236}">
                <a16:creationId xmlns:a16="http://schemas.microsoft.com/office/drawing/2014/main" id="{933B33C8-5E8A-AB48-80BF-55E43960DC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11601" y="2052838"/>
            <a:ext cx="5268913" cy="2343711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125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dirty="0"/>
              <a:t>New Infrabel </a:t>
            </a:r>
            <a:br>
              <a:rPr lang="nl-BE" dirty="0"/>
            </a:br>
            <a:r>
              <a:rPr lang="nl-BE" dirty="0"/>
              <a:t>PPT Template</a:t>
            </a:r>
          </a:p>
        </p:txBody>
      </p:sp>
      <p:sp>
        <p:nvSpPr>
          <p:cNvPr id="22" name="Tijdelijke aanduiding voor tekst 32">
            <a:extLst>
              <a:ext uri="{FF2B5EF4-FFF2-40B4-BE49-F238E27FC236}">
                <a16:creationId xmlns:a16="http://schemas.microsoft.com/office/drawing/2014/main" id="{16040426-B7BF-2844-BAE3-149DEB867A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11601" y="4594548"/>
            <a:ext cx="5268913" cy="3540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75" b="1" i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l-BE" dirty="0" err="1"/>
              <a:t>Subtitle</a:t>
            </a:r>
            <a:endParaRPr lang="nl-BE" dirty="0"/>
          </a:p>
        </p:txBody>
      </p:sp>
      <p:sp>
        <p:nvSpPr>
          <p:cNvPr id="26" name="Tijdelijke aanduiding voor tekst 32">
            <a:extLst>
              <a:ext uri="{FF2B5EF4-FFF2-40B4-BE49-F238E27FC236}">
                <a16:creationId xmlns:a16="http://schemas.microsoft.com/office/drawing/2014/main" id="{B4D9616B-DA26-1A47-9747-A7181BAF80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11601" y="5551202"/>
            <a:ext cx="4406479" cy="3540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350" b="0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l-BE" dirty="0"/>
              <a:t>Speakers</a:t>
            </a:r>
          </a:p>
        </p:txBody>
      </p:sp>
      <p:pic>
        <p:nvPicPr>
          <p:cNvPr id="10" name="Afbeelding 26">
            <a:extLst>
              <a:ext uri="{FF2B5EF4-FFF2-40B4-BE49-F238E27FC236}">
                <a16:creationId xmlns:a16="http://schemas.microsoft.com/office/drawing/2014/main" id="{3F72C7A5-9320-A14F-BAE2-587C7594BD2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1288" y="689500"/>
            <a:ext cx="2024544" cy="330621"/>
          </a:xfrm>
          <a:prstGeom prst="rect">
            <a:avLst/>
          </a:prstGeom>
        </p:spPr>
      </p:pic>
      <p:sp>
        <p:nvSpPr>
          <p:cNvPr id="11" name="Tijdelijke aanduiding voor tekst 32">
            <a:extLst>
              <a:ext uri="{FF2B5EF4-FFF2-40B4-BE49-F238E27FC236}">
                <a16:creationId xmlns:a16="http://schemas.microsoft.com/office/drawing/2014/main" id="{7024A828-DDA5-D64F-BDF2-3A4452BAEF4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11601" y="5936947"/>
            <a:ext cx="2522779" cy="3540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350" b="0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l-BE" dirty="0"/>
              <a:t>Date</a:t>
            </a:r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4351" y="681743"/>
            <a:ext cx="743489" cy="33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433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4E9ECBF-23C1-1644-8886-964FA886698D}"/>
              </a:ext>
            </a:extLst>
          </p:cNvPr>
          <p:cNvSpPr txBox="1">
            <a:spLocks/>
          </p:cNvSpPr>
          <p:nvPr userDrawn="1"/>
        </p:nvSpPr>
        <p:spPr>
          <a:xfrm>
            <a:off x="1306797" y="1306800"/>
            <a:ext cx="10885203" cy="4244400"/>
          </a:xfrm>
          <a:prstGeom prst="rect">
            <a:avLst/>
          </a:prstGeom>
        </p:spPr>
        <p:txBody>
          <a:bodyPr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50000"/>
              <a:buFont typeface="+mj-lt"/>
              <a:buNone/>
              <a:defRPr sz="4800" b="0" i="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BE" sz="27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306799" y="1306800"/>
            <a:ext cx="9300879" cy="42444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700">
                <a:solidFill>
                  <a:schemeClr val="bg1"/>
                </a:solidFill>
              </a:defRPr>
            </a:lvl1pPr>
          </a:lstStyle>
          <a:p>
            <a:r>
              <a:rPr lang="nl-BE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nl-BE" b="1" i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closing</a:t>
            </a:r>
            <a:r>
              <a:rPr lang="nl-BE" b="1" i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phrase</a:t>
            </a:r>
            <a:endParaRPr lang="nl-BE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1669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D6D0D3FB-DE49-5D46-81B2-9E2BF69EA7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6094801" cy="685800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25F0BD56-BAEA-294C-A452-3A606BC1BB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5200" y="5551200"/>
            <a:ext cx="1306800" cy="1306800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3699229F-CF47-3F4D-BC39-7FDF25373F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06800" cy="1306800"/>
          </a:xfrm>
          <a:prstGeom prst="rect">
            <a:avLst/>
          </a:prstGeom>
        </p:spPr>
      </p:pic>
      <p:sp>
        <p:nvSpPr>
          <p:cNvPr id="21" name="Titel 28">
            <a:extLst>
              <a:ext uri="{FF2B5EF4-FFF2-40B4-BE49-F238E27FC236}">
                <a16:creationId xmlns:a16="http://schemas.microsoft.com/office/drawing/2014/main" id="{933B33C8-5E8A-AB48-80BF-55E43960DC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11601" y="2052838"/>
            <a:ext cx="5268913" cy="2343711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125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dirty="0"/>
              <a:t>New Infrabel </a:t>
            </a:r>
            <a:br>
              <a:rPr lang="nl-BE" dirty="0"/>
            </a:br>
            <a:r>
              <a:rPr lang="nl-BE" dirty="0"/>
              <a:t>PPT Template</a:t>
            </a:r>
          </a:p>
        </p:txBody>
      </p:sp>
      <p:sp>
        <p:nvSpPr>
          <p:cNvPr id="22" name="Tijdelijke aanduiding voor tekst 32">
            <a:extLst>
              <a:ext uri="{FF2B5EF4-FFF2-40B4-BE49-F238E27FC236}">
                <a16:creationId xmlns:a16="http://schemas.microsoft.com/office/drawing/2014/main" id="{16040426-B7BF-2844-BAE3-149DEB867A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11601" y="4594548"/>
            <a:ext cx="5268913" cy="3540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75" b="1" i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l-BE" dirty="0" err="1"/>
              <a:t>Subtitle</a:t>
            </a:r>
            <a:endParaRPr lang="nl-BE" dirty="0"/>
          </a:p>
        </p:txBody>
      </p:sp>
      <p:sp>
        <p:nvSpPr>
          <p:cNvPr id="26" name="Tijdelijke aanduiding voor tekst 32">
            <a:extLst>
              <a:ext uri="{FF2B5EF4-FFF2-40B4-BE49-F238E27FC236}">
                <a16:creationId xmlns:a16="http://schemas.microsoft.com/office/drawing/2014/main" id="{B4D9616B-DA26-1A47-9747-A7181BAF80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11601" y="5551202"/>
            <a:ext cx="4406479" cy="3540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350" b="0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l-BE" dirty="0"/>
              <a:t>Speakers</a:t>
            </a:r>
          </a:p>
        </p:txBody>
      </p:sp>
      <p:pic>
        <p:nvPicPr>
          <p:cNvPr id="10" name="Afbeelding 26">
            <a:extLst>
              <a:ext uri="{FF2B5EF4-FFF2-40B4-BE49-F238E27FC236}">
                <a16:creationId xmlns:a16="http://schemas.microsoft.com/office/drawing/2014/main" id="{3F72C7A5-9320-A14F-BAE2-587C7594BD2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1288" y="689500"/>
            <a:ext cx="2024544" cy="330621"/>
          </a:xfrm>
          <a:prstGeom prst="rect">
            <a:avLst/>
          </a:prstGeom>
        </p:spPr>
      </p:pic>
      <p:sp>
        <p:nvSpPr>
          <p:cNvPr id="11" name="Tijdelijke aanduiding voor tekst 32">
            <a:extLst>
              <a:ext uri="{FF2B5EF4-FFF2-40B4-BE49-F238E27FC236}">
                <a16:creationId xmlns:a16="http://schemas.microsoft.com/office/drawing/2014/main" id="{7024A828-DDA5-D64F-BDF2-3A4452BAEF4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11601" y="5936947"/>
            <a:ext cx="2522779" cy="3540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350" b="0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l-BE" dirty="0"/>
              <a:t>Date</a:t>
            </a:r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4351" y="681743"/>
            <a:ext cx="743489" cy="33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9672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32">
            <a:extLst>
              <a:ext uri="{FF2B5EF4-FFF2-40B4-BE49-F238E27FC236}">
                <a16:creationId xmlns:a16="http://schemas.microsoft.com/office/drawing/2014/main" id="{7024A828-DDA5-D64F-BDF2-3A4452BAEF4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11601" y="5936947"/>
            <a:ext cx="2522779" cy="3540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350" b="0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l-BE" dirty="0"/>
              <a:t>Date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D0BB3378-C5FD-0E42-8B0F-1E66EE15FE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6094801" cy="6852214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F68E521F-019F-1C4A-8728-05640385332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5200" y="5551200"/>
            <a:ext cx="1306800" cy="1306800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56E3B219-2633-CA4F-8AF5-DBB60C08548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06800" cy="1306800"/>
          </a:xfrm>
          <a:prstGeom prst="rect">
            <a:avLst/>
          </a:prstGeom>
        </p:spPr>
      </p:pic>
      <p:sp>
        <p:nvSpPr>
          <p:cNvPr id="21" name="Titel 28">
            <a:extLst>
              <a:ext uri="{FF2B5EF4-FFF2-40B4-BE49-F238E27FC236}">
                <a16:creationId xmlns:a16="http://schemas.microsoft.com/office/drawing/2014/main" id="{C64D2338-5654-1F4A-9C62-121157932F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11601" y="2052838"/>
            <a:ext cx="5268913" cy="2343711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125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dirty="0"/>
              <a:t>New Infrabel </a:t>
            </a:r>
            <a:br>
              <a:rPr lang="nl-BE" dirty="0"/>
            </a:br>
            <a:r>
              <a:rPr lang="nl-BE" dirty="0"/>
              <a:t>PPT Template</a:t>
            </a:r>
          </a:p>
        </p:txBody>
      </p:sp>
      <p:sp>
        <p:nvSpPr>
          <p:cNvPr id="22" name="Tijdelijke aanduiding voor tekst 32">
            <a:extLst>
              <a:ext uri="{FF2B5EF4-FFF2-40B4-BE49-F238E27FC236}">
                <a16:creationId xmlns:a16="http://schemas.microsoft.com/office/drawing/2014/main" id="{7B97786C-8004-0943-991A-184A22C0CD5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11601" y="4594548"/>
            <a:ext cx="5268913" cy="3540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75" b="1" i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l-BE" dirty="0" err="1"/>
              <a:t>Subtitle</a:t>
            </a:r>
            <a:endParaRPr lang="nl-BE" dirty="0"/>
          </a:p>
        </p:txBody>
      </p:sp>
      <p:sp>
        <p:nvSpPr>
          <p:cNvPr id="26" name="Tijdelijke aanduiding voor tekst 32">
            <a:extLst>
              <a:ext uri="{FF2B5EF4-FFF2-40B4-BE49-F238E27FC236}">
                <a16:creationId xmlns:a16="http://schemas.microsoft.com/office/drawing/2014/main" id="{7024A828-DDA5-D64F-BDF2-3A4452BAEF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11601" y="5551202"/>
            <a:ext cx="4406479" cy="3540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350" b="0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l-BE" dirty="0"/>
              <a:t>Speakers</a:t>
            </a:r>
          </a:p>
        </p:txBody>
      </p:sp>
      <p:pic>
        <p:nvPicPr>
          <p:cNvPr id="10" name="Afbeelding 26">
            <a:extLst>
              <a:ext uri="{FF2B5EF4-FFF2-40B4-BE49-F238E27FC236}">
                <a16:creationId xmlns:a16="http://schemas.microsoft.com/office/drawing/2014/main" id="{3F72C7A5-9320-A14F-BAE2-587C7594BD2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1288" y="689500"/>
            <a:ext cx="2024544" cy="330621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4351" y="681743"/>
            <a:ext cx="743489" cy="33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54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6094801" cy="685800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25F0BD56-BAEA-294C-A452-3A606BC1BB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5200" y="5551200"/>
            <a:ext cx="1306800" cy="1306800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3699229F-CF47-3F4D-BC39-7FDF25373F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06800" cy="1306800"/>
          </a:xfrm>
          <a:prstGeom prst="rect">
            <a:avLst/>
          </a:prstGeom>
        </p:spPr>
      </p:pic>
      <p:sp>
        <p:nvSpPr>
          <p:cNvPr id="21" name="Titel 28">
            <a:extLst>
              <a:ext uri="{FF2B5EF4-FFF2-40B4-BE49-F238E27FC236}">
                <a16:creationId xmlns:a16="http://schemas.microsoft.com/office/drawing/2014/main" id="{933B33C8-5E8A-AB48-80BF-55E43960DC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11601" y="2052838"/>
            <a:ext cx="5268913" cy="2343711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125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dirty="0"/>
              <a:t>New Infrabel </a:t>
            </a:r>
            <a:br>
              <a:rPr lang="nl-BE" dirty="0"/>
            </a:br>
            <a:r>
              <a:rPr lang="nl-BE" dirty="0"/>
              <a:t>PPT Template</a:t>
            </a:r>
          </a:p>
        </p:txBody>
      </p:sp>
      <p:sp>
        <p:nvSpPr>
          <p:cNvPr id="22" name="Tijdelijke aanduiding voor tekst 32">
            <a:extLst>
              <a:ext uri="{FF2B5EF4-FFF2-40B4-BE49-F238E27FC236}">
                <a16:creationId xmlns:a16="http://schemas.microsoft.com/office/drawing/2014/main" id="{16040426-B7BF-2844-BAE3-149DEB867A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11601" y="4594548"/>
            <a:ext cx="5268913" cy="3540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75" b="1" i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l-BE" dirty="0" err="1"/>
              <a:t>Subtitle</a:t>
            </a:r>
            <a:endParaRPr lang="nl-BE" dirty="0"/>
          </a:p>
        </p:txBody>
      </p:sp>
      <p:sp>
        <p:nvSpPr>
          <p:cNvPr id="26" name="Tijdelijke aanduiding voor tekst 32">
            <a:extLst>
              <a:ext uri="{FF2B5EF4-FFF2-40B4-BE49-F238E27FC236}">
                <a16:creationId xmlns:a16="http://schemas.microsoft.com/office/drawing/2014/main" id="{B4D9616B-DA26-1A47-9747-A7181BAF80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11601" y="5551202"/>
            <a:ext cx="4406479" cy="3540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350" b="0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l-BE" dirty="0"/>
              <a:t>Speakers</a:t>
            </a:r>
          </a:p>
        </p:txBody>
      </p:sp>
      <p:pic>
        <p:nvPicPr>
          <p:cNvPr id="10" name="Afbeelding 26">
            <a:extLst>
              <a:ext uri="{FF2B5EF4-FFF2-40B4-BE49-F238E27FC236}">
                <a16:creationId xmlns:a16="http://schemas.microsoft.com/office/drawing/2014/main" id="{3F72C7A5-9320-A14F-BAE2-587C7594BD2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1288" y="689500"/>
            <a:ext cx="2024544" cy="330621"/>
          </a:xfrm>
          <a:prstGeom prst="rect">
            <a:avLst/>
          </a:prstGeom>
        </p:spPr>
      </p:pic>
      <p:sp>
        <p:nvSpPr>
          <p:cNvPr id="11" name="Tijdelijke aanduiding voor tekst 32">
            <a:extLst>
              <a:ext uri="{FF2B5EF4-FFF2-40B4-BE49-F238E27FC236}">
                <a16:creationId xmlns:a16="http://schemas.microsoft.com/office/drawing/2014/main" id="{7024A828-DDA5-D64F-BDF2-3A4452BAEF4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11601" y="5936947"/>
            <a:ext cx="2522779" cy="3540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350" b="0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l-BE" dirty="0"/>
              <a:t>Date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4351" y="681743"/>
            <a:ext cx="743489" cy="33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8088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6094801" cy="685800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25F0BD56-BAEA-294C-A452-3A606BC1BB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5200" y="5551200"/>
            <a:ext cx="1306800" cy="1306800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3699229F-CF47-3F4D-BC39-7FDF25373F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06800" cy="1306800"/>
          </a:xfrm>
          <a:prstGeom prst="rect">
            <a:avLst/>
          </a:prstGeom>
        </p:spPr>
      </p:pic>
      <p:sp>
        <p:nvSpPr>
          <p:cNvPr id="21" name="Titel 28">
            <a:extLst>
              <a:ext uri="{FF2B5EF4-FFF2-40B4-BE49-F238E27FC236}">
                <a16:creationId xmlns:a16="http://schemas.microsoft.com/office/drawing/2014/main" id="{933B33C8-5E8A-AB48-80BF-55E43960DC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11601" y="2052838"/>
            <a:ext cx="5268913" cy="2343711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125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dirty="0"/>
              <a:t>New Infrabel </a:t>
            </a:r>
            <a:br>
              <a:rPr lang="nl-BE" dirty="0"/>
            </a:br>
            <a:r>
              <a:rPr lang="nl-BE" dirty="0"/>
              <a:t>PPT Template</a:t>
            </a:r>
          </a:p>
        </p:txBody>
      </p:sp>
      <p:sp>
        <p:nvSpPr>
          <p:cNvPr id="22" name="Tijdelijke aanduiding voor tekst 32">
            <a:extLst>
              <a:ext uri="{FF2B5EF4-FFF2-40B4-BE49-F238E27FC236}">
                <a16:creationId xmlns:a16="http://schemas.microsoft.com/office/drawing/2014/main" id="{16040426-B7BF-2844-BAE3-149DEB867A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11601" y="4594548"/>
            <a:ext cx="5268913" cy="3540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75" b="1" i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l-BE" dirty="0" err="1"/>
              <a:t>Subtitle</a:t>
            </a:r>
            <a:endParaRPr lang="nl-BE" dirty="0"/>
          </a:p>
        </p:txBody>
      </p:sp>
      <p:sp>
        <p:nvSpPr>
          <p:cNvPr id="26" name="Tijdelijke aanduiding voor tekst 32">
            <a:extLst>
              <a:ext uri="{FF2B5EF4-FFF2-40B4-BE49-F238E27FC236}">
                <a16:creationId xmlns:a16="http://schemas.microsoft.com/office/drawing/2014/main" id="{B4D9616B-DA26-1A47-9747-A7181BAF80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11601" y="5551202"/>
            <a:ext cx="4406479" cy="3540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350" b="0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l-BE" dirty="0"/>
              <a:t>Speakers</a:t>
            </a:r>
          </a:p>
        </p:txBody>
      </p:sp>
      <p:pic>
        <p:nvPicPr>
          <p:cNvPr id="10" name="Afbeelding 26">
            <a:extLst>
              <a:ext uri="{FF2B5EF4-FFF2-40B4-BE49-F238E27FC236}">
                <a16:creationId xmlns:a16="http://schemas.microsoft.com/office/drawing/2014/main" id="{3F72C7A5-9320-A14F-BAE2-587C7594BD2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1288" y="689500"/>
            <a:ext cx="2024544" cy="330621"/>
          </a:xfrm>
          <a:prstGeom prst="rect">
            <a:avLst/>
          </a:prstGeom>
        </p:spPr>
      </p:pic>
      <p:sp>
        <p:nvSpPr>
          <p:cNvPr id="11" name="Tijdelijke aanduiding voor tekst 32">
            <a:extLst>
              <a:ext uri="{FF2B5EF4-FFF2-40B4-BE49-F238E27FC236}">
                <a16:creationId xmlns:a16="http://schemas.microsoft.com/office/drawing/2014/main" id="{7024A828-DDA5-D64F-BDF2-3A4452BAEF4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11601" y="5936947"/>
            <a:ext cx="2522779" cy="3540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350" b="0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l-BE" dirty="0"/>
              <a:t>Date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4351" y="681743"/>
            <a:ext cx="743489" cy="33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7088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68" t="148" r="8817" b="1178"/>
          <a:stretch/>
        </p:blipFill>
        <p:spPr>
          <a:xfrm>
            <a:off x="-778120" y="-4564"/>
            <a:ext cx="7001265" cy="6862564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25F0BD56-BAEA-294C-A452-3A606BC1BB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5200" y="5551200"/>
            <a:ext cx="1306800" cy="1306800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3699229F-CF47-3F4D-BC39-7FDF25373F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06800" cy="1306800"/>
          </a:xfrm>
          <a:prstGeom prst="rect">
            <a:avLst/>
          </a:prstGeom>
        </p:spPr>
      </p:pic>
      <p:sp>
        <p:nvSpPr>
          <p:cNvPr id="21" name="Titel 28">
            <a:extLst>
              <a:ext uri="{FF2B5EF4-FFF2-40B4-BE49-F238E27FC236}">
                <a16:creationId xmlns:a16="http://schemas.microsoft.com/office/drawing/2014/main" id="{933B33C8-5E8A-AB48-80BF-55E43960DC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11601" y="2052838"/>
            <a:ext cx="5268913" cy="2343711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125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dirty="0"/>
              <a:t>New Infrabel </a:t>
            </a:r>
            <a:br>
              <a:rPr lang="nl-BE" dirty="0"/>
            </a:br>
            <a:r>
              <a:rPr lang="nl-BE" dirty="0"/>
              <a:t>PPT Template</a:t>
            </a:r>
          </a:p>
        </p:txBody>
      </p:sp>
      <p:sp>
        <p:nvSpPr>
          <p:cNvPr id="22" name="Tijdelijke aanduiding voor tekst 32">
            <a:extLst>
              <a:ext uri="{FF2B5EF4-FFF2-40B4-BE49-F238E27FC236}">
                <a16:creationId xmlns:a16="http://schemas.microsoft.com/office/drawing/2014/main" id="{16040426-B7BF-2844-BAE3-149DEB867A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11601" y="4594548"/>
            <a:ext cx="5268913" cy="3540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75" b="1" i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l-BE" dirty="0" err="1"/>
              <a:t>Subtitle</a:t>
            </a:r>
            <a:endParaRPr lang="nl-BE" dirty="0"/>
          </a:p>
        </p:txBody>
      </p:sp>
      <p:sp>
        <p:nvSpPr>
          <p:cNvPr id="26" name="Tijdelijke aanduiding voor tekst 32">
            <a:extLst>
              <a:ext uri="{FF2B5EF4-FFF2-40B4-BE49-F238E27FC236}">
                <a16:creationId xmlns:a16="http://schemas.microsoft.com/office/drawing/2014/main" id="{B4D9616B-DA26-1A47-9747-A7181BAF80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11601" y="5551202"/>
            <a:ext cx="4406479" cy="3540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350" b="0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l-BE" dirty="0"/>
              <a:t>Speakers</a:t>
            </a:r>
          </a:p>
        </p:txBody>
      </p:sp>
      <p:pic>
        <p:nvPicPr>
          <p:cNvPr id="10" name="Afbeelding 26">
            <a:extLst>
              <a:ext uri="{FF2B5EF4-FFF2-40B4-BE49-F238E27FC236}">
                <a16:creationId xmlns:a16="http://schemas.microsoft.com/office/drawing/2014/main" id="{3F72C7A5-9320-A14F-BAE2-587C7594BD2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1288" y="689500"/>
            <a:ext cx="2024544" cy="330621"/>
          </a:xfrm>
          <a:prstGeom prst="rect">
            <a:avLst/>
          </a:prstGeom>
        </p:spPr>
      </p:pic>
      <p:sp>
        <p:nvSpPr>
          <p:cNvPr id="11" name="Tijdelijke aanduiding voor tekst 32">
            <a:extLst>
              <a:ext uri="{FF2B5EF4-FFF2-40B4-BE49-F238E27FC236}">
                <a16:creationId xmlns:a16="http://schemas.microsoft.com/office/drawing/2014/main" id="{7024A828-DDA5-D64F-BDF2-3A4452BAEF4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11601" y="5936947"/>
            <a:ext cx="2522779" cy="3540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350" b="0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l-BE" dirty="0"/>
              <a:t>Date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4351" y="681743"/>
            <a:ext cx="743489" cy="33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9319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>
            <a:extLst>
              <a:ext uri="{FF2B5EF4-FFF2-40B4-BE49-F238E27FC236}">
                <a16:creationId xmlns:a16="http://schemas.microsoft.com/office/drawing/2014/main" id="{D4219415-A53B-2B41-90B9-5BABB65294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5200" y="5551200"/>
            <a:ext cx="1306800" cy="1306800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3AE94913-E972-EE41-AB37-F6C7F66F31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06800" cy="1306800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C78BD40C-9F65-7846-9B08-0C3F7E8879B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400" y="5877000"/>
            <a:ext cx="2006045" cy="327600"/>
          </a:xfrm>
          <a:prstGeom prst="rect">
            <a:avLst/>
          </a:prstGeom>
        </p:spPr>
      </p:pic>
      <p:sp>
        <p:nvSpPr>
          <p:cNvPr id="19" name="Titel 28">
            <a:extLst>
              <a:ext uri="{FF2B5EF4-FFF2-40B4-BE49-F238E27FC236}">
                <a16:creationId xmlns:a16="http://schemas.microsoft.com/office/drawing/2014/main" id="{42A5EE27-DBC1-6A40-8B8E-82EA9D3E76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95606" y="1797224"/>
            <a:ext cx="7800789" cy="234371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125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dirty="0"/>
              <a:t>New Infrabel </a:t>
            </a:r>
            <a:br>
              <a:rPr lang="nl-BE" dirty="0"/>
            </a:br>
            <a:r>
              <a:rPr lang="nl-BE" dirty="0"/>
              <a:t>PPT Template</a:t>
            </a:r>
          </a:p>
        </p:txBody>
      </p:sp>
      <p:sp>
        <p:nvSpPr>
          <p:cNvPr id="20" name="Tijdelijke aanduiding voor tekst 32">
            <a:extLst>
              <a:ext uri="{FF2B5EF4-FFF2-40B4-BE49-F238E27FC236}">
                <a16:creationId xmlns:a16="http://schemas.microsoft.com/office/drawing/2014/main" id="{6DACC24D-78C0-C14E-B9A6-23AFD9BFC3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95607" y="4180124"/>
            <a:ext cx="7800788" cy="3540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75" b="1" i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l-BE" dirty="0" err="1"/>
              <a:t>Subtitle</a:t>
            </a:r>
            <a:endParaRPr lang="nl-BE" dirty="0"/>
          </a:p>
        </p:txBody>
      </p:sp>
      <p:sp>
        <p:nvSpPr>
          <p:cNvPr id="25" name="Tijdelijke aanduiding voor tekst 32">
            <a:extLst>
              <a:ext uri="{FF2B5EF4-FFF2-40B4-BE49-F238E27FC236}">
                <a16:creationId xmlns:a16="http://schemas.microsoft.com/office/drawing/2014/main" id="{CB788083-CA0D-D24B-8B18-9F58675CCE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92760" y="5871600"/>
            <a:ext cx="4406400" cy="3528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350" b="0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l-BE" dirty="0"/>
              <a:t>Speakers</a:t>
            </a:r>
          </a:p>
        </p:txBody>
      </p:sp>
      <p:sp>
        <p:nvSpPr>
          <p:cNvPr id="9" name="Tijdelijke aanduiding voor tekst 32">
            <a:extLst>
              <a:ext uri="{FF2B5EF4-FFF2-40B4-BE49-F238E27FC236}">
                <a16:creationId xmlns:a16="http://schemas.microsoft.com/office/drawing/2014/main" id="{7024A828-DDA5-D64F-BDF2-3A4452BAEF4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68938" y="5871600"/>
            <a:ext cx="1627457" cy="352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350" b="0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l-BE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0855978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dianummer 5">
            <a:extLst>
              <a:ext uri="{FF2B5EF4-FFF2-40B4-BE49-F238E27FC236}">
                <a16:creationId xmlns:a16="http://schemas.microsoft.com/office/drawing/2014/main" id="{C8024A50-C834-4B4C-8F86-86D51C05A4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4965" y="6492879"/>
            <a:ext cx="5652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31" b="0" i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070B80B4-B953-6547-A044-6E303DFD4AF3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9673619" y="154526"/>
            <a:ext cx="2237175" cy="36036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900" baseline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1. Chapter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71520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3">
          <p15:clr>
            <a:srgbClr val="FBAE40"/>
          </p15:clr>
        </p15:guide>
        <p15:guide id="2" pos="13237">
          <p15:clr>
            <a:srgbClr val="FBAE40"/>
          </p15:clr>
        </p15:guide>
        <p15:guide id="3" orient="horz" pos="36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9673619" y="154526"/>
            <a:ext cx="2237175" cy="36036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900" baseline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1. Chapter title</a:t>
            </a:r>
            <a:endParaRPr lang="en-GB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BD70334-D006-854B-BA49-9D20F1B8A0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4965" y="6492879"/>
            <a:ext cx="5652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31" b="0" i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070B80B4-B953-6547-A044-6E303DFD4AF3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BFBC100F-BA8E-FA44-81D9-DCCFC96E831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6573" y="845232"/>
            <a:ext cx="10858859" cy="478554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25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257175" indent="0">
              <a:buNone/>
              <a:defRPr/>
            </a:lvl2pPr>
          </a:lstStyle>
          <a:p>
            <a:pPr lvl="0"/>
            <a:r>
              <a:rPr lang="en-US" dirty="0"/>
              <a:t>Title Slide Left Align</a:t>
            </a:r>
          </a:p>
        </p:txBody>
      </p:sp>
    </p:spTree>
    <p:extLst>
      <p:ext uri="{BB962C8B-B14F-4D97-AF65-F5344CB8AC3E}">
        <p14:creationId xmlns:p14="http://schemas.microsoft.com/office/powerpoint/2010/main" val="18752670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9673619" y="154526"/>
            <a:ext cx="2237175" cy="36036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900" baseline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1. Chapter title</a:t>
            </a:r>
            <a:endParaRPr lang="en-GB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BD70334-D006-854B-BA49-9D20F1B8A0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4965" y="6492879"/>
            <a:ext cx="5652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31" b="0" i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070B80B4-B953-6547-A044-6E303DFD4AF3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BFBC100F-BA8E-FA44-81D9-DCCFC96E831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6573" y="845232"/>
            <a:ext cx="10858859" cy="478554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25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257175" indent="0">
              <a:buNone/>
              <a:defRPr/>
            </a:lvl2pPr>
          </a:lstStyle>
          <a:p>
            <a:pPr lvl="0"/>
            <a:r>
              <a:rPr lang="en-US" dirty="0"/>
              <a:t>Title Slide Left Align</a:t>
            </a:r>
          </a:p>
        </p:txBody>
      </p:sp>
    </p:spTree>
    <p:extLst>
      <p:ext uri="{BB962C8B-B14F-4D97-AF65-F5344CB8AC3E}">
        <p14:creationId xmlns:p14="http://schemas.microsoft.com/office/powerpoint/2010/main" val="23276695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dianummer 5">
            <a:extLst>
              <a:ext uri="{FF2B5EF4-FFF2-40B4-BE49-F238E27FC236}">
                <a16:creationId xmlns:a16="http://schemas.microsoft.com/office/drawing/2014/main" id="{71FAD9FF-DCB0-7A4C-BC0D-214903CE75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4965" y="6492879"/>
            <a:ext cx="5652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31" b="0" i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070B80B4-B953-6547-A044-6E303DFD4AF3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9673619" y="154526"/>
            <a:ext cx="2237175" cy="36036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900" baseline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1. Chapter title</a:t>
            </a:r>
            <a:endParaRPr lang="en-GB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666573" y="1779344"/>
            <a:ext cx="10858859" cy="451890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49126" indent="-128588">
              <a:lnSpc>
                <a:spcPct val="100000"/>
              </a:lnSpc>
              <a:buClr>
                <a:srgbClr val="00B0F0"/>
              </a:buClr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350937" indent="-128588">
              <a:lnSpc>
                <a:spcPct val="100000"/>
              </a:lnSpc>
              <a:buClr>
                <a:srgbClr val="00B0F0"/>
              </a:buClr>
              <a:buFont typeface="Calibri Light" panose="020F0302020204030204" pitchFamily="34" charset="0"/>
              <a:buChar char="̶"/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504528" indent="-128588">
              <a:lnSpc>
                <a:spcPct val="100000"/>
              </a:lnSpc>
              <a:buClr>
                <a:srgbClr val="00B0F0"/>
              </a:buClr>
              <a:buFont typeface="Courier New" panose="02070309020205020404" pitchFamily="49" charset="0"/>
              <a:buChar char="o"/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35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BFBC100F-BA8E-FA44-81D9-DCCFC96E831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6573" y="845232"/>
            <a:ext cx="10858859" cy="478554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25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257175" indent="0">
              <a:buNone/>
              <a:defRPr/>
            </a:lvl2pPr>
          </a:lstStyle>
          <a:p>
            <a:pPr lvl="0"/>
            <a:r>
              <a:rPr lang="en-US" dirty="0"/>
              <a:t>Title Slide Left Align</a:t>
            </a:r>
          </a:p>
        </p:txBody>
      </p:sp>
    </p:spTree>
    <p:extLst>
      <p:ext uri="{BB962C8B-B14F-4D97-AF65-F5344CB8AC3E}">
        <p14:creationId xmlns:p14="http://schemas.microsoft.com/office/powerpoint/2010/main" val="23903765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Lis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08F3A2BC-D0BC-C747-AA3B-0FF2A563BD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4965" y="6492879"/>
            <a:ext cx="5652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31" b="0" i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070B80B4-B953-6547-A044-6E303DFD4AF3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22"/>
          </p:nvPr>
        </p:nvSpPr>
        <p:spPr>
          <a:xfrm>
            <a:off x="666572" y="1779342"/>
            <a:ext cx="5137821" cy="45359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49126" indent="-128588">
              <a:lnSpc>
                <a:spcPct val="100000"/>
              </a:lnSpc>
              <a:buClr>
                <a:srgbClr val="00B0F0"/>
              </a:buClr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350937" indent="-128588">
              <a:lnSpc>
                <a:spcPct val="100000"/>
              </a:lnSpc>
              <a:buClr>
                <a:srgbClr val="00B0F0"/>
              </a:buClr>
              <a:buFont typeface="Calibri Light" panose="020F0302020204030204" pitchFamily="34" charset="0"/>
              <a:buChar char="̶"/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504528" indent="-128588">
              <a:lnSpc>
                <a:spcPct val="100000"/>
              </a:lnSpc>
              <a:buClr>
                <a:srgbClr val="00B0F0"/>
              </a:buClr>
              <a:buFont typeface="Courier New" panose="02070309020205020404" pitchFamily="49" charset="0"/>
              <a:buChar char="o"/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35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4"/>
          </p:nvPr>
        </p:nvSpPr>
        <p:spPr>
          <a:xfrm>
            <a:off x="6378845" y="1779342"/>
            <a:ext cx="5146587" cy="45359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49126" indent="-128588">
              <a:lnSpc>
                <a:spcPct val="100000"/>
              </a:lnSpc>
              <a:buClr>
                <a:srgbClr val="00B0F0"/>
              </a:buClr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350937" indent="-128588">
              <a:lnSpc>
                <a:spcPct val="100000"/>
              </a:lnSpc>
              <a:buClr>
                <a:srgbClr val="00B0F0"/>
              </a:buClr>
              <a:buFont typeface="Calibri Light" panose="020F0302020204030204" pitchFamily="34" charset="0"/>
              <a:buChar char="̶"/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504528" indent="-128588">
              <a:lnSpc>
                <a:spcPct val="100000"/>
              </a:lnSpc>
              <a:buClr>
                <a:srgbClr val="00B0F0"/>
              </a:buClr>
              <a:buFont typeface="Courier New" panose="02070309020205020404" pitchFamily="49" charset="0"/>
              <a:buChar char="o"/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35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9673619" y="154526"/>
            <a:ext cx="2237175" cy="36036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900" baseline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1. Chapter title</a:t>
            </a:r>
            <a:endParaRPr lang="en-GB" dirty="0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BFBC100F-BA8E-FA44-81D9-DCCFC96E831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6573" y="845232"/>
            <a:ext cx="10858859" cy="478554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25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257175" indent="0">
              <a:buNone/>
              <a:defRPr/>
            </a:lvl2pPr>
          </a:lstStyle>
          <a:p>
            <a:pPr lvl="0"/>
            <a:r>
              <a:rPr lang="en-US" dirty="0"/>
              <a:t>Title Slide Left Align</a:t>
            </a:r>
          </a:p>
        </p:txBody>
      </p:sp>
    </p:spTree>
    <p:extLst>
      <p:ext uri="{BB962C8B-B14F-4D97-AF65-F5344CB8AC3E}">
        <p14:creationId xmlns:p14="http://schemas.microsoft.com/office/powerpoint/2010/main" val="34498064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+ Title + Tex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6378846" y="1786074"/>
            <a:ext cx="5146585" cy="451217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49126" indent="-128588">
              <a:lnSpc>
                <a:spcPct val="100000"/>
              </a:lnSpc>
              <a:buClr>
                <a:srgbClr val="00B0F0"/>
              </a:buClr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350937" indent="-128588">
              <a:lnSpc>
                <a:spcPct val="100000"/>
              </a:lnSpc>
              <a:buClr>
                <a:srgbClr val="00B0F0"/>
              </a:buClr>
              <a:buFont typeface="Calibri Light" panose="020F0302020204030204" pitchFamily="34" charset="0"/>
              <a:buChar char="̶"/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504528" indent="-128588">
              <a:lnSpc>
                <a:spcPct val="100000"/>
              </a:lnSpc>
              <a:buClr>
                <a:srgbClr val="00B0F0"/>
              </a:buClr>
              <a:buFont typeface="Courier New" panose="02070309020205020404" pitchFamily="49" charset="0"/>
              <a:buChar char="o"/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35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Content Placeholder 17">
            <a:extLst>
              <a:ext uri="{FF2B5EF4-FFF2-40B4-BE49-F238E27FC236}">
                <a16:creationId xmlns:a16="http://schemas.microsoft.com/office/drawing/2014/main" id="{A4850083-8533-5542-929E-63A9BABBC85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66766" y="845232"/>
            <a:ext cx="4726425" cy="55768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A07981A4-B8D1-144A-91E1-9E6707E188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4965" y="6492879"/>
            <a:ext cx="5652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31" b="0" i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070B80B4-B953-6547-A044-6E303DFD4AF3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9673619" y="154526"/>
            <a:ext cx="2237175" cy="36036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900" baseline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1. Chapter title</a:t>
            </a:r>
            <a:endParaRPr lang="en-GB" dirty="0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BFBC100F-BA8E-FA44-81D9-DCCFC96E831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78846" y="845232"/>
            <a:ext cx="5146585" cy="478554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25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257175" indent="0">
              <a:buNone/>
              <a:defRPr/>
            </a:lvl2pPr>
          </a:lstStyle>
          <a:p>
            <a:pPr lvl="0"/>
            <a:r>
              <a:rPr lang="en-US" dirty="0"/>
              <a:t>Title Slide Left Align</a:t>
            </a:r>
          </a:p>
        </p:txBody>
      </p:sp>
    </p:spTree>
    <p:extLst>
      <p:ext uri="{BB962C8B-B14F-4D97-AF65-F5344CB8AC3E}">
        <p14:creationId xmlns:p14="http://schemas.microsoft.com/office/powerpoint/2010/main" val="24042284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859">
          <p15:clr>
            <a:srgbClr val="FBAE40"/>
          </p15:clr>
        </p15:guide>
        <p15:guide id="3" pos="12916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+ Title + Text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41D8F43-F467-6241-A72E-B8BAA360773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0" y="448921"/>
            <a:ext cx="5653088" cy="64090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2" name="Tijdelijke aanduiding voor dianummer 5">
            <a:extLst>
              <a:ext uri="{FF2B5EF4-FFF2-40B4-BE49-F238E27FC236}">
                <a16:creationId xmlns:a16="http://schemas.microsoft.com/office/drawing/2014/main" id="{F0E76C92-10B1-5746-8A5B-50335A7323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4965" y="6492879"/>
            <a:ext cx="5652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31" b="0" i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070B80B4-B953-6547-A044-6E303DFD4AF3}" type="slidenum">
              <a:rPr lang="nl-BE" smtClean="0"/>
              <a:pPr/>
              <a:t>‹#›</a:t>
            </a:fld>
            <a:endParaRPr lang="nl-BE" dirty="0"/>
          </a:p>
        </p:txBody>
      </p:sp>
      <p:pic>
        <p:nvPicPr>
          <p:cNvPr id="8" name="Afbeelding 1">
            <a:extLst>
              <a:ext uri="{FF2B5EF4-FFF2-40B4-BE49-F238E27FC236}">
                <a16:creationId xmlns:a16="http://schemas.microsoft.com/office/drawing/2014/main" id="{9FE3A4A6-650B-AF4D-A7C7-2D53918445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60000" cy="360000"/>
          </a:xfrm>
          <a:prstGeom prst="rect">
            <a:avLst/>
          </a:prstGeom>
        </p:spPr>
      </p:pic>
      <p:sp>
        <p:nvSpPr>
          <p:cNvPr id="15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9673619" y="154526"/>
            <a:ext cx="2237175" cy="36036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900" baseline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1. Chapter title</a:t>
            </a:r>
            <a:endParaRPr lang="en-GB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6378846" y="1786071"/>
            <a:ext cx="5146585" cy="39874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49126" indent="-128588">
              <a:lnSpc>
                <a:spcPct val="100000"/>
              </a:lnSpc>
              <a:buClr>
                <a:srgbClr val="00B0F0"/>
              </a:buClr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350937" indent="-128588">
              <a:lnSpc>
                <a:spcPct val="100000"/>
              </a:lnSpc>
              <a:buClr>
                <a:srgbClr val="00B0F0"/>
              </a:buClr>
              <a:buFont typeface="Calibri Light" panose="020F0302020204030204" pitchFamily="34" charset="0"/>
              <a:buChar char="̶"/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504528" indent="-128588">
              <a:lnSpc>
                <a:spcPct val="100000"/>
              </a:lnSpc>
              <a:buClr>
                <a:srgbClr val="00B0F0"/>
              </a:buClr>
              <a:buFont typeface="Courier New" panose="02070309020205020404" pitchFamily="49" charset="0"/>
              <a:buChar char="o"/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35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BFBC100F-BA8E-FA44-81D9-DCCFC96E831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78846" y="845232"/>
            <a:ext cx="5146585" cy="478554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25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257175" indent="0">
              <a:buNone/>
              <a:defRPr/>
            </a:lvl2pPr>
          </a:lstStyle>
          <a:p>
            <a:pPr lvl="0"/>
            <a:r>
              <a:rPr lang="en-US" dirty="0"/>
              <a:t>Title Slide Left Align</a:t>
            </a:r>
          </a:p>
        </p:txBody>
      </p:sp>
    </p:spTree>
    <p:extLst>
      <p:ext uri="{BB962C8B-B14F-4D97-AF65-F5344CB8AC3E}">
        <p14:creationId xmlns:p14="http://schemas.microsoft.com/office/powerpoint/2010/main" val="20967726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 + Objec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766766" y="1786074"/>
            <a:ext cx="5146585" cy="45207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49126" indent="-128588">
              <a:lnSpc>
                <a:spcPct val="100000"/>
              </a:lnSpc>
              <a:buClr>
                <a:srgbClr val="00B0F0"/>
              </a:buClr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350937" indent="-128588">
              <a:lnSpc>
                <a:spcPct val="100000"/>
              </a:lnSpc>
              <a:buClr>
                <a:srgbClr val="00B0F0"/>
              </a:buClr>
              <a:buFont typeface="Calibri Light" panose="020F0302020204030204" pitchFamily="34" charset="0"/>
              <a:buChar char="̶"/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504528" indent="-128588">
              <a:lnSpc>
                <a:spcPct val="100000"/>
              </a:lnSpc>
              <a:buClr>
                <a:srgbClr val="00B0F0"/>
              </a:buClr>
              <a:buFont typeface="Courier New" panose="02070309020205020404" pitchFamily="49" charset="0"/>
              <a:buChar char="o"/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35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Content Placeholder 17">
            <a:extLst>
              <a:ext uri="{FF2B5EF4-FFF2-40B4-BE49-F238E27FC236}">
                <a16:creationId xmlns:a16="http://schemas.microsoft.com/office/drawing/2014/main" id="{A4850083-8533-5542-929E-63A9BABBC85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06766" y="845232"/>
            <a:ext cx="4726425" cy="55873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A07981A4-B8D1-144A-91E1-9E6707E188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4965" y="6492879"/>
            <a:ext cx="5652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31" b="0" i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070B80B4-B953-6547-A044-6E303DFD4AF3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9673619" y="154526"/>
            <a:ext cx="2237175" cy="36036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900" baseline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1. Chapter title</a:t>
            </a:r>
            <a:endParaRPr lang="en-GB" dirty="0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BFBC100F-BA8E-FA44-81D9-DCCFC96E831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6766" y="845232"/>
            <a:ext cx="5146585" cy="478554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25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257175" indent="0">
              <a:buNone/>
              <a:defRPr/>
            </a:lvl2pPr>
          </a:lstStyle>
          <a:p>
            <a:pPr lvl="0"/>
            <a:r>
              <a:rPr lang="en-US" dirty="0"/>
              <a:t>Title Slide Left Align</a:t>
            </a:r>
          </a:p>
        </p:txBody>
      </p:sp>
    </p:spTree>
    <p:extLst>
      <p:ext uri="{BB962C8B-B14F-4D97-AF65-F5344CB8AC3E}">
        <p14:creationId xmlns:p14="http://schemas.microsoft.com/office/powerpoint/2010/main" val="1783080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859">
          <p15:clr>
            <a:srgbClr val="FBAE40"/>
          </p15:clr>
        </p15:guide>
        <p15:guide id="3" pos="12916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 + Object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CB18433-8BE9-BB40-A990-BEE1341FD4D5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538912" y="-1"/>
            <a:ext cx="5653088" cy="64090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3DC0EF3F-9C1C-A547-8D7D-17031E9425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4965" y="6492879"/>
            <a:ext cx="5652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31" b="0" i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070B80B4-B953-6547-A044-6E303DFD4AF3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9673619" y="154526"/>
            <a:ext cx="2237175" cy="36036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900" baseline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1. Chapter title</a:t>
            </a:r>
            <a:endParaRPr lang="en-GB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766766" y="1786071"/>
            <a:ext cx="5146585" cy="39874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49126" indent="-128588">
              <a:lnSpc>
                <a:spcPct val="100000"/>
              </a:lnSpc>
              <a:buClr>
                <a:srgbClr val="00B0F0"/>
              </a:buClr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350937" indent="-128588">
              <a:lnSpc>
                <a:spcPct val="100000"/>
              </a:lnSpc>
              <a:buClr>
                <a:srgbClr val="00B0F0"/>
              </a:buClr>
              <a:buFont typeface="Calibri Light" panose="020F0302020204030204" pitchFamily="34" charset="0"/>
              <a:buChar char="̶"/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504528" indent="-128588">
              <a:lnSpc>
                <a:spcPct val="100000"/>
              </a:lnSpc>
              <a:buClr>
                <a:srgbClr val="00B0F0"/>
              </a:buClr>
              <a:buFont typeface="Courier New" panose="02070309020205020404" pitchFamily="49" charset="0"/>
              <a:buChar char="o"/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35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BFBC100F-BA8E-FA44-81D9-DCCFC96E831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6766" y="845232"/>
            <a:ext cx="5146585" cy="478554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25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257175" indent="0">
              <a:buNone/>
              <a:defRPr/>
            </a:lvl2pPr>
          </a:lstStyle>
          <a:p>
            <a:pPr lvl="0"/>
            <a:r>
              <a:rPr lang="en-US" dirty="0"/>
              <a:t>Title Slide Left Align</a:t>
            </a:r>
          </a:p>
        </p:txBody>
      </p:sp>
    </p:spTree>
    <p:extLst>
      <p:ext uri="{BB962C8B-B14F-4D97-AF65-F5344CB8AC3E}">
        <p14:creationId xmlns:p14="http://schemas.microsoft.com/office/powerpoint/2010/main" val="15485671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F36FC954-2F44-964F-86CF-E29D3A207F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24026" y="1568450"/>
            <a:ext cx="9180409" cy="3721100"/>
          </a:xfrm>
          <a:prstGeom prst="rect">
            <a:avLst/>
          </a:prstGeom>
        </p:spPr>
        <p:txBody>
          <a:bodyPr anchor="ctr"/>
          <a:lstStyle>
            <a:lvl1pPr marL="385763" indent="-385763">
              <a:buClr>
                <a:schemeClr val="accent2"/>
              </a:buClr>
              <a:buSzPct val="50000"/>
              <a:buFont typeface="+mj-lt"/>
              <a:buAutoNum type="arabicPeriod"/>
              <a:defRPr sz="4125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l-NL" dirty="0" err="1"/>
              <a:t>Chapter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nl-NL" dirty="0"/>
          </a:p>
          <a:p>
            <a:pPr lvl="0"/>
            <a:r>
              <a:rPr lang="nl-NL" dirty="0" err="1"/>
              <a:t>Chapter</a:t>
            </a:r>
            <a:r>
              <a:rPr lang="nl-NL" dirty="0"/>
              <a:t> </a:t>
            </a:r>
            <a:r>
              <a:rPr lang="nl-BE" dirty="0" err="1"/>
              <a:t>title</a:t>
            </a:r>
            <a:endParaRPr lang="nl-BE" dirty="0"/>
          </a:p>
          <a:p>
            <a:pPr lvl="0"/>
            <a:r>
              <a:rPr lang="nl-NL" dirty="0" err="1"/>
              <a:t>Chapter</a:t>
            </a:r>
            <a:r>
              <a:rPr lang="nl-NL" dirty="0"/>
              <a:t> </a:t>
            </a:r>
            <a:r>
              <a:rPr lang="nl-BE" dirty="0" err="1"/>
              <a:t>title</a:t>
            </a:r>
            <a:endParaRPr lang="nl-BE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34A00E1B-6954-564A-AF5B-F8E0E07540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5200" y="5551200"/>
            <a:ext cx="1306800" cy="130680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38DA4520-533D-FC46-B423-04FB72E241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06800" cy="13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8207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28">
            <a:extLst>
              <a:ext uri="{FF2B5EF4-FFF2-40B4-BE49-F238E27FC236}">
                <a16:creationId xmlns:a16="http://schemas.microsoft.com/office/drawing/2014/main" id="{60C35238-2B0F-7647-BA98-57300A635E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1079" y="2505045"/>
            <a:ext cx="9180612" cy="1847917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219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 err="1"/>
              <a:t>Chapter</a:t>
            </a:r>
            <a:br>
              <a:rPr lang="nl-NL" dirty="0"/>
            </a:br>
            <a:r>
              <a:rPr lang="nl-NL" dirty="0" err="1"/>
              <a:t>title</a:t>
            </a:r>
            <a:endParaRPr lang="nl-BE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C43E66E9-C5E4-1A45-8CF8-36B426F139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" y="0"/>
            <a:ext cx="1306800" cy="130680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A3ADF651-E558-EB41-9E20-DB7BFFC662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5200" y="5551200"/>
            <a:ext cx="1306800" cy="13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7103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4E9ECBF-23C1-1644-8886-964FA886698D}"/>
              </a:ext>
            </a:extLst>
          </p:cNvPr>
          <p:cNvSpPr txBox="1">
            <a:spLocks/>
          </p:cNvSpPr>
          <p:nvPr userDrawn="1"/>
        </p:nvSpPr>
        <p:spPr>
          <a:xfrm>
            <a:off x="1306797" y="1306800"/>
            <a:ext cx="10885203" cy="4244400"/>
          </a:xfrm>
          <a:prstGeom prst="rect">
            <a:avLst/>
          </a:prstGeom>
        </p:spPr>
        <p:txBody>
          <a:bodyPr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50000"/>
              <a:buFont typeface="+mj-lt"/>
              <a:buNone/>
              <a:defRPr sz="4800" b="0" i="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BE" sz="27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306799" y="1306800"/>
            <a:ext cx="9300879" cy="42444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700">
                <a:solidFill>
                  <a:schemeClr val="bg1"/>
                </a:solidFill>
              </a:defRPr>
            </a:lvl1pPr>
          </a:lstStyle>
          <a:p>
            <a:r>
              <a:rPr lang="nl-BE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nl-BE" b="1" i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closing</a:t>
            </a:r>
            <a:r>
              <a:rPr lang="nl-BE" b="1" i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b="1" i="0" dirty="0" err="1">
                <a:latin typeface="Calibri" panose="020F0502020204030204" pitchFamily="34" charset="0"/>
                <a:cs typeface="Calibri" panose="020F0502020204030204" pitchFamily="34" charset="0"/>
              </a:rPr>
              <a:t>phrase</a:t>
            </a:r>
            <a:endParaRPr lang="nl-BE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955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dianummer 5">
            <a:extLst>
              <a:ext uri="{FF2B5EF4-FFF2-40B4-BE49-F238E27FC236}">
                <a16:creationId xmlns:a16="http://schemas.microsoft.com/office/drawing/2014/main" id="{71FAD9FF-DCB0-7A4C-BC0D-214903CE75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4965" y="6492879"/>
            <a:ext cx="5652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31" b="0" i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070B80B4-B953-6547-A044-6E303DFD4AF3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9673619" y="154526"/>
            <a:ext cx="2237175" cy="36036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900" baseline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1. Chapter title</a:t>
            </a:r>
            <a:endParaRPr lang="en-GB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666573" y="1779344"/>
            <a:ext cx="10858859" cy="451890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49126" indent="-128588">
              <a:lnSpc>
                <a:spcPct val="100000"/>
              </a:lnSpc>
              <a:buClr>
                <a:srgbClr val="00B0F0"/>
              </a:buClr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350937" indent="-128588">
              <a:lnSpc>
                <a:spcPct val="100000"/>
              </a:lnSpc>
              <a:buClr>
                <a:srgbClr val="00B0F0"/>
              </a:buClr>
              <a:buFont typeface="Calibri Light" panose="020F0302020204030204" pitchFamily="34" charset="0"/>
              <a:buChar char="̶"/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504528" indent="-128588">
              <a:lnSpc>
                <a:spcPct val="100000"/>
              </a:lnSpc>
              <a:buClr>
                <a:srgbClr val="00B0F0"/>
              </a:buClr>
              <a:buFont typeface="Courier New" panose="02070309020205020404" pitchFamily="49" charset="0"/>
              <a:buChar char="o"/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35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BFBC100F-BA8E-FA44-81D9-DCCFC96E831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6573" y="845232"/>
            <a:ext cx="10858859" cy="478554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25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257175" indent="0">
              <a:buNone/>
              <a:defRPr/>
            </a:lvl2pPr>
          </a:lstStyle>
          <a:p>
            <a:pPr lvl="0"/>
            <a:r>
              <a:rPr lang="en-US" dirty="0"/>
              <a:t>Title Slide Left Align</a:t>
            </a:r>
          </a:p>
        </p:txBody>
      </p:sp>
    </p:spTree>
    <p:extLst>
      <p:ext uri="{BB962C8B-B14F-4D97-AF65-F5344CB8AC3E}">
        <p14:creationId xmlns:p14="http://schemas.microsoft.com/office/powerpoint/2010/main" val="4268181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Lis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08F3A2BC-D0BC-C747-AA3B-0FF2A563BD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4965" y="6492879"/>
            <a:ext cx="5652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31" b="0" i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070B80B4-B953-6547-A044-6E303DFD4AF3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22"/>
          </p:nvPr>
        </p:nvSpPr>
        <p:spPr>
          <a:xfrm>
            <a:off x="666572" y="1779342"/>
            <a:ext cx="5137821" cy="45359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49126" indent="-128588">
              <a:lnSpc>
                <a:spcPct val="100000"/>
              </a:lnSpc>
              <a:buClr>
                <a:srgbClr val="00B0F0"/>
              </a:buClr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350937" indent="-128588">
              <a:lnSpc>
                <a:spcPct val="100000"/>
              </a:lnSpc>
              <a:buClr>
                <a:srgbClr val="00B0F0"/>
              </a:buClr>
              <a:buFont typeface="Calibri Light" panose="020F0302020204030204" pitchFamily="34" charset="0"/>
              <a:buChar char="̶"/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504528" indent="-128588">
              <a:lnSpc>
                <a:spcPct val="100000"/>
              </a:lnSpc>
              <a:buClr>
                <a:srgbClr val="00B0F0"/>
              </a:buClr>
              <a:buFont typeface="Courier New" panose="02070309020205020404" pitchFamily="49" charset="0"/>
              <a:buChar char="o"/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35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4"/>
          </p:nvPr>
        </p:nvSpPr>
        <p:spPr>
          <a:xfrm>
            <a:off x="6378845" y="1779342"/>
            <a:ext cx="5146587" cy="45359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49126" indent="-128588">
              <a:lnSpc>
                <a:spcPct val="100000"/>
              </a:lnSpc>
              <a:buClr>
                <a:srgbClr val="00B0F0"/>
              </a:buClr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350937" indent="-128588">
              <a:lnSpc>
                <a:spcPct val="100000"/>
              </a:lnSpc>
              <a:buClr>
                <a:srgbClr val="00B0F0"/>
              </a:buClr>
              <a:buFont typeface="Calibri Light" panose="020F0302020204030204" pitchFamily="34" charset="0"/>
              <a:buChar char="̶"/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504528" indent="-128588">
              <a:lnSpc>
                <a:spcPct val="100000"/>
              </a:lnSpc>
              <a:buClr>
                <a:srgbClr val="00B0F0"/>
              </a:buClr>
              <a:buFont typeface="Courier New" panose="02070309020205020404" pitchFamily="49" charset="0"/>
              <a:buChar char="o"/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35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9673619" y="154526"/>
            <a:ext cx="2237175" cy="36036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900" baseline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1. Chapter title</a:t>
            </a:r>
            <a:endParaRPr lang="en-GB" dirty="0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BFBC100F-BA8E-FA44-81D9-DCCFC96E831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6573" y="845232"/>
            <a:ext cx="10858859" cy="478554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25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257175" indent="0">
              <a:buNone/>
              <a:defRPr/>
            </a:lvl2pPr>
          </a:lstStyle>
          <a:p>
            <a:pPr lvl="0"/>
            <a:r>
              <a:rPr lang="en-US" dirty="0"/>
              <a:t>Title Slide Left Align</a:t>
            </a:r>
          </a:p>
        </p:txBody>
      </p:sp>
    </p:spTree>
    <p:extLst>
      <p:ext uri="{BB962C8B-B14F-4D97-AF65-F5344CB8AC3E}">
        <p14:creationId xmlns:p14="http://schemas.microsoft.com/office/powerpoint/2010/main" val="360551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+ Title + Tex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6378846" y="1786074"/>
            <a:ext cx="5146585" cy="451217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49126" indent="-128588">
              <a:lnSpc>
                <a:spcPct val="100000"/>
              </a:lnSpc>
              <a:buClr>
                <a:srgbClr val="00B0F0"/>
              </a:buClr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350937" indent="-128588">
              <a:lnSpc>
                <a:spcPct val="100000"/>
              </a:lnSpc>
              <a:buClr>
                <a:srgbClr val="00B0F0"/>
              </a:buClr>
              <a:buFont typeface="Calibri Light" panose="020F0302020204030204" pitchFamily="34" charset="0"/>
              <a:buChar char="̶"/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504528" indent="-128588">
              <a:lnSpc>
                <a:spcPct val="100000"/>
              </a:lnSpc>
              <a:buClr>
                <a:srgbClr val="00B0F0"/>
              </a:buClr>
              <a:buFont typeface="Courier New" panose="02070309020205020404" pitchFamily="49" charset="0"/>
              <a:buChar char="o"/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35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Content Placeholder 17">
            <a:extLst>
              <a:ext uri="{FF2B5EF4-FFF2-40B4-BE49-F238E27FC236}">
                <a16:creationId xmlns:a16="http://schemas.microsoft.com/office/drawing/2014/main" id="{A4850083-8533-5542-929E-63A9BABBC85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66766" y="845232"/>
            <a:ext cx="4726425" cy="55768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A07981A4-B8D1-144A-91E1-9E6707E188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4965" y="6492879"/>
            <a:ext cx="5652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31" b="0" i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070B80B4-B953-6547-A044-6E303DFD4AF3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9673619" y="154526"/>
            <a:ext cx="2237175" cy="36036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900" baseline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1. Chapter title</a:t>
            </a:r>
            <a:endParaRPr lang="en-GB" dirty="0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BFBC100F-BA8E-FA44-81D9-DCCFC96E831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78846" y="845232"/>
            <a:ext cx="5146585" cy="478554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25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257175" indent="0">
              <a:buNone/>
              <a:defRPr/>
            </a:lvl2pPr>
          </a:lstStyle>
          <a:p>
            <a:pPr lvl="0"/>
            <a:r>
              <a:rPr lang="en-US" dirty="0"/>
              <a:t>Title Slide Left Align</a:t>
            </a:r>
          </a:p>
        </p:txBody>
      </p:sp>
    </p:spTree>
    <p:extLst>
      <p:ext uri="{BB962C8B-B14F-4D97-AF65-F5344CB8AC3E}">
        <p14:creationId xmlns:p14="http://schemas.microsoft.com/office/powerpoint/2010/main" val="39649830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859">
          <p15:clr>
            <a:srgbClr val="FBAE40"/>
          </p15:clr>
        </p15:guide>
        <p15:guide id="3" pos="1291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+ Title + Text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41D8F43-F467-6241-A72E-B8BAA360773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0" y="448921"/>
            <a:ext cx="5653088" cy="64090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2" name="Tijdelijke aanduiding voor dianummer 5">
            <a:extLst>
              <a:ext uri="{FF2B5EF4-FFF2-40B4-BE49-F238E27FC236}">
                <a16:creationId xmlns:a16="http://schemas.microsoft.com/office/drawing/2014/main" id="{F0E76C92-10B1-5746-8A5B-50335A7323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4965" y="6492879"/>
            <a:ext cx="5652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31" b="0" i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070B80B4-B953-6547-A044-6E303DFD4AF3}" type="slidenum">
              <a:rPr lang="nl-BE" smtClean="0"/>
              <a:pPr/>
              <a:t>‹#›</a:t>
            </a:fld>
            <a:endParaRPr lang="nl-BE" dirty="0"/>
          </a:p>
        </p:txBody>
      </p:sp>
      <p:pic>
        <p:nvPicPr>
          <p:cNvPr id="8" name="Afbeelding 1">
            <a:extLst>
              <a:ext uri="{FF2B5EF4-FFF2-40B4-BE49-F238E27FC236}">
                <a16:creationId xmlns:a16="http://schemas.microsoft.com/office/drawing/2014/main" id="{9FE3A4A6-650B-AF4D-A7C7-2D53918445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60000" cy="360000"/>
          </a:xfrm>
          <a:prstGeom prst="rect">
            <a:avLst/>
          </a:prstGeom>
        </p:spPr>
      </p:pic>
      <p:sp>
        <p:nvSpPr>
          <p:cNvPr id="15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9673619" y="154526"/>
            <a:ext cx="2237175" cy="36036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900" baseline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1. Chapter title</a:t>
            </a:r>
            <a:endParaRPr lang="en-GB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6378846" y="1786071"/>
            <a:ext cx="5146585" cy="39874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49126" indent="-128588">
              <a:lnSpc>
                <a:spcPct val="100000"/>
              </a:lnSpc>
              <a:buClr>
                <a:srgbClr val="00B0F0"/>
              </a:buClr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350937" indent="-128588">
              <a:lnSpc>
                <a:spcPct val="100000"/>
              </a:lnSpc>
              <a:buClr>
                <a:srgbClr val="00B0F0"/>
              </a:buClr>
              <a:buFont typeface="Calibri Light" panose="020F0302020204030204" pitchFamily="34" charset="0"/>
              <a:buChar char="̶"/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504528" indent="-128588">
              <a:lnSpc>
                <a:spcPct val="100000"/>
              </a:lnSpc>
              <a:buClr>
                <a:srgbClr val="00B0F0"/>
              </a:buClr>
              <a:buFont typeface="Courier New" panose="02070309020205020404" pitchFamily="49" charset="0"/>
              <a:buChar char="o"/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35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BFBC100F-BA8E-FA44-81D9-DCCFC96E831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78846" y="845232"/>
            <a:ext cx="5146585" cy="478554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25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257175" indent="0">
              <a:buNone/>
              <a:defRPr/>
            </a:lvl2pPr>
          </a:lstStyle>
          <a:p>
            <a:pPr lvl="0"/>
            <a:r>
              <a:rPr lang="en-US" dirty="0"/>
              <a:t>Title Slide Left Align</a:t>
            </a:r>
          </a:p>
        </p:txBody>
      </p:sp>
    </p:spTree>
    <p:extLst>
      <p:ext uri="{BB962C8B-B14F-4D97-AF65-F5344CB8AC3E}">
        <p14:creationId xmlns:p14="http://schemas.microsoft.com/office/powerpoint/2010/main" val="3559141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 + Objec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766766" y="1786074"/>
            <a:ext cx="5146585" cy="45207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49126" indent="-128588">
              <a:lnSpc>
                <a:spcPct val="100000"/>
              </a:lnSpc>
              <a:buClr>
                <a:srgbClr val="00B0F0"/>
              </a:buClr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350937" indent="-128588">
              <a:lnSpc>
                <a:spcPct val="100000"/>
              </a:lnSpc>
              <a:buClr>
                <a:srgbClr val="00B0F0"/>
              </a:buClr>
              <a:buFont typeface="Calibri Light" panose="020F0302020204030204" pitchFamily="34" charset="0"/>
              <a:buChar char="̶"/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504528" indent="-128588">
              <a:lnSpc>
                <a:spcPct val="100000"/>
              </a:lnSpc>
              <a:buClr>
                <a:srgbClr val="00B0F0"/>
              </a:buClr>
              <a:buFont typeface="Courier New" panose="02070309020205020404" pitchFamily="49" charset="0"/>
              <a:buChar char="o"/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35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Content Placeholder 17">
            <a:extLst>
              <a:ext uri="{FF2B5EF4-FFF2-40B4-BE49-F238E27FC236}">
                <a16:creationId xmlns:a16="http://schemas.microsoft.com/office/drawing/2014/main" id="{A4850083-8533-5542-929E-63A9BABBC85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06766" y="845232"/>
            <a:ext cx="4726425" cy="55873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A07981A4-B8D1-144A-91E1-9E6707E188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4965" y="6492879"/>
            <a:ext cx="5652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31" b="0" i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070B80B4-B953-6547-A044-6E303DFD4AF3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9673619" y="154526"/>
            <a:ext cx="2237175" cy="36036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900" baseline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1. Chapter title</a:t>
            </a:r>
            <a:endParaRPr lang="en-GB" dirty="0"/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BFBC100F-BA8E-FA44-81D9-DCCFC96E831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6766" y="845232"/>
            <a:ext cx="5146585" cy="478554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25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257175" indent="0">
              <a:buNone/>
              <a:defRPr/>
            </a:lvl2pPr>
          </a:lstStyle>
          <a:p>
            <a:pPr lvl="0"/>
            <a:r>
              <a:rPr lang="en-US" dirty="0"/>
              <a:t>Title Slide Left Align</a:t>
            </a:r>
          </a:p>
        </p:txBody>
      </p:sp>
    </p:spTree>
    <p:extLst>
      <p:ext uri="{BB962C8B-B14F-4D97-AF65-F5344CB8AC3E}">
        <p14:creationId xmlns:p14="http://schemas.microsoft.com/office/powerpoint/2010/main" val="29477520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859">
          <p15:clr>
            <a:srgbClr val="FBAE40"/>
          </p15:clr>
        </p15:guide>
        <p15:guide id="3" pos="1291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 + Object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CB18433-8BE9-BB40-A990-BEE1341FD4D5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538912" y="-1"/>
            <a:ext cx="5653088" cy="64090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3DC0EF3F-9C1C-A547-8D7D-17031E9425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64965" y="6492879"/>
            <a:ext cx="5652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31" b="0" i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070B80B4-B953-6547-A044-6E303DFD4AF3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9673619" y="154526"/>
            <a:ext cx="2237175" cy="360363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900" baseline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1. Chapter title</a:t>
            </a:r>
            <a:endParaRPr lang="en-GB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20"/>
          </p:nvPr>
        </p:nvSpPr>
        <p:spPr>
          <a:xfrm>
            <a:off x="766766" y="1786071"/>
            <a:ext cx="5146585" cy="39874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149126" indent="-128588">
              <a:lnSpc>
                <a:spcPct val="100000"/>
              </a:lnSpc>
              <a:buClr>
                <a:srgbClr val="00B0F0"/>
              </a:buClr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350937" indent="-128588">
              <a:lnSpc>
                <a:spcPct val="100000"/>
              </a:lnSpc>
              <a:buClr>
                <a:srgbClr val="00B0F0"/>
              </a:buClr>
              <a:buFont typeface="Calibri Light" panose="020F0302020204030204" pitchFamily="34" charset="0"/>
              <a:buChar char="̶"/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504528" indent="-128588">
              <a:lnSpc>
                <a:spcPct val="100000"/>
              </a:lnSpc>
              <a:buClr>
                <a:srgbClr val="00B0F0"/>
              </a:buClr>
              <a:buFont typeface="Courier New" panose="02070309020205020404" pitchFamily="49" charset="0"/>
              <a:buChar char="o"/>
              <a:defRPr sz="135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35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BFBC100F-BA8E-FA44-81D9-DCCFC96E831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6766" y="845232"/>
            <a:ext cx="5146585" cy="478554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25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257175" indent="0">
              <a:buNone/>
              <a:defRPr/>
            </a:lvl2pPr>
          </a:lstStyle>
          <a:p>
            <a:pPr lvl="0"/>
            <a:r>
              <a:rPr lang="en-US" dirty="0"/>
              <a:t>Title Slide Left Align</a:t>
            </a:r>
          </a:p>
        </p:txBody>
      </p:sp>
    </p:spTree>
    <p:extLst>
      <p:ext uri="{BB962C8B-B14F-4D97-AF65-F5344CB8AC3E}">
        <p14:creationId xmlns:p14="http://schemas.microsoft.com/office/powerpoint/2010/main" val="3219893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F36FC954-2F44-964F-86CF-E29D3A207F4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24026" y="1568450"/>
            <a:ext cx="9180409" cy="3721100"/>
          </a:xfrm>
          <a:prstGeom prst="rect">
            <a:avLst/>
          </a:prstGeom>
        </p:spPr>
        <p:txBody>
          <a:bodyPr anchor="ctr"/>
          <a:lstStyle>
            <a:lvl1pPr marL="385763" indent="-385763">
              <a:buClr>
                <a:schemeClr val="accent2"/>
              </a:buClr>
              <a:buSzPct val="50000"/>
              <a:buFont typeface="+mj-lt"/>
              <a:buAutoNum type="arabicPeriod"/>
              <a:defRPr sz="4125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nl-NL" dirty="0" err="1"/>
              <a:t>Chapter</a:t>
            </a:r>
            <a:r>
              <a:rPr lang="nl-NL" dirty="0"/>
              <a:t> </a:t>
            </a:r>
            <a:r>
              <a:rPr lang="nl-NL" dirty="0" err="1"/>
              <a:t>title</a:t>
            </a:r>
            <a:endParaRPr lang="nl-NL" dirty="0"/>
          </a:p>
          <a:p>
            <a:pPr lvl="0"/>
            <a:r>
              <a:rPr lang="nl-NL" dirty="0" err="1"/>
              <a:t>Chapter</a:t>
            </a:r>
            <a:r>
              <a:rPr lang="nl-NL" dirty="0"/>
              <a:t> </a:t>
            </a:r>
            <a:r>
              <a:rPr lang="nl-BE" dirty="0" err="1"/>
              <a:t>title</a:t>
            </a:r>
            <a:endParaRPr lang="nl-BE" dirty="0"/>
          </a:p>
          <a:p>
            <a:pPr lvl="0"/>
            <a:r>
              <a:rPr lang="nl-NL" dirty="0" err="1"/>
              <a:t>Chapter</a:t>
            </a:r>
            <a:r>
              <a:rPr lang="nl-NL" dirty="0"/>
              <a:t> </a:t>
            </a:r>
            <a:r>
              <a:rPr lang="nl-BE" dirty="0" err="1"/>
              <a:t>title</a:t>
            </a:r>
            <a:endParaRPr lang="nl-BE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34A00E1B-6954-564A-AF5B-F8E0E07540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5200" y="5551200"/>
            <a:ext cx="1306800" cy="130680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38DA4520-533D-FC46-B423-04FB72E241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06800" cy="13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24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F9C57023-7CE4-824C-8E0E-D8797537E412}"/>
              </a:ext>
            </a:extLst>
          </p:cNvPr>
          <p:cNvSpPr/>
          <p:nvPr userDrawn="1"/>
        </p:nvSpPr>
        <p:spPr>
          <a:xfrm>
            <a:off x="0" y="6495880"/>
            <a:ext cx="12192000" cy="362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9FE3A4A6-650B-AF4D-A7C7-2D539184454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60000" cy="3600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D9222961-87D7-D445-A5B6-9CB31A193F8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32000" y="6498000"/>
            <a:ext cx="360000" cy="360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455" y="76925"/>
            <a:ext cx="698887" cy="31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522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hf hdr="0" ft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EA136B0-1AB2-9C47-AC9F-ACFCCD2DEA8D}"/>
              </a:ext>
            </a:extLst>
          </p:cNvPr>
          <p:cNvSpPr/>
          <p:nvPr userDrawn="1"/>
        </p:nvSpPr>
        <p:spPr>
          <a:xfrm>
            <a:off x="-3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Afbeelding 6">
            <a:extLst>
              <a:ext uri="{FF2B5EF4-FFF2-40B4-BE49-F238E27FC236}">
                <a16:creationId xmlns:a16="http://schemas.microsoft.com/office/drawing/2014/main" id="{37A65FAF-7228-264A-8AFA-F74C32CDC41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" y="0"/>
            <a:ext cx="1306800" cy="1306800"/>
          </a:xfrm>
          <a:prstGeom prst="rect">
            <a:avLst/>
          </a:prstGeom>
        </p:spPr>
      </p:pic>
      <p:pic>
        <p:nvPicPr>
          <p:cNvPr id="4" name="Afbeelding 9">
            <a:extLst>
              <a:ext uri="{FF2B5EF4-FFF2-40B4-BE49-F238E27FC236}">
                <a16:creationId xmlns:a16="http://schemas.microsoft.com/office/drawing/2014/main" id="{20C8C401-6BA1-674F-B962-BAC7E365E0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5200" y="5551200"/>
            <a:ext cx="1306800" cy="13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91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</p:sldLayoutIdLst>
  <p:hf hdr="0" ft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695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F9C57023-7CE4-824C-8E0E-D8797537E412}"/>
              </a:ext>
            </a:extLst>
          </p:cNvPr>
          <p:cNvSpPr/>
          <p:nvPr userDrawn="1"/>
        </p:nvSpPr>
        <p:spPr>
          <a:xfrm>
            <a:off x="0" y="6495880"/>
            <a:ext cx="12192000" cy="362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9FE3A4A6-650B-AF4D-A7C7-2D539184454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60000" cy="3600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D9222961-87D7-D445-A5B6-9CB31A193F8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32000" y="6498000"/>
            <a:ext cx="360000" cy="360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455" y="76925"/>
            <a:ext cx="698887" cy="31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073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hf hdr="0" ft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9.xml"/><Relationship Id="rId6" Type="http://schemas.microsoft.com/office/2007/relationships/hdphoto" Target="../media/hdphoto1.wdp"/><Relationship Id="rId5" Type="http://schemas.openxmlformats.org/officeDocument/2006/relationships/image" Target="../media/image16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6" Type="http://schemas.microsoft.com/office/2007/relationships/hdphoto" Target="../media/hdphoto1.wdp"/><Relationship Id="rId5" Type="http://schemas.openxmlformats.org/officeDocument/2006/relationships/image" Target="../media/image16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5.png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9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6.png"/><Relationship Id="rId11" Type="http://schemas.openxmlformats.org/officeDocument/2006/relationships/image" Target="../media/image46.png"/><Relationship Id="rId5" Type="http://schemas.openxmlformats.org/officeDocument/2006/relationships/image" Target="../media/image41.png"/><Relationship Id="rId10" Type="http://schemas.openxmlformats.org/officeDocument/2006/relationships/image" Target="../media/image45.png"/><Relationship Id="rId4" Type="http://schemas.openxmlformats.org/officeDocument/2006/relationships/image" Target="../media/image40.png"/><Relationship Id="rId9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8.png"/><Relationship Id="rId5" Type="http://schemas.openxmlformats.org/officeDocument/2006/relationships/image" Target="../media/image47.png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41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4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image" Target="../media/image52.png"/><Relationship Id="rId7" Type="http://schemas.openxmlformats.org/officeDocument/2006/relationships/image" Target="../media/image47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3.png"/><Relationship Id="rId5" Type="http://schemas.openxmlformats.org/officeDocument/2006/relationships/image" Target="../media/image41.png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2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7.png"/><Relationship Id="rId5" Type="http://schemas.openxmlformats.org/officeDocument/2006/relationships/image" Target="../media/image43.png"/><Relationship Id="rId4" Type="http://schemas.openxmlformats.org/officeDocument/2006/relationships/image" Target="../media/image5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8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2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Relationship Id="rId9" Type="http://schemas.openxmlformats.org/officeDocument/2006/relationships/image" Target="../media/image6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5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7.png"/><Relationship Id="rId5" Type="http://schemas.openxmlformats.org/officeDocument/2006/relationships/image" Target="../media/image62.png"/><Relationship Id="rId10" Type="http://schemas.openxmlformats.org/officeDocument/2006/relationships/image" Target="../media/image63.png"/><Relationship Id="rId4" Type="http://schemas.openxmlformats.org/officeDocument/2006/relationships/image" Target="../media/image59.png"/><Relationship Id="rId9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58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4.jpeg"/><Relationship Id="rId5" Type="http://schemas.openxmlformats.org/officeDocument/2006/relationships/image" Target="../media/image50.png"/><Relationship Id="rId10" Type="http://schemas.openxmlformats.org/officeDocument/2006/relationships/image" Target="../media/image57.png"/><Relationship Id="rId4" Type="http://schemas.openxmlformats.org/officeDocument/2006/relationships/image" Target="../media/image59.png"/><Relationship Id="rId9" Type="http://schemas.openxmlformats.org/officeDocument/2006/relationships/image" Target="../media/image6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10" Type="http://schemas.openxmlformats.org/officeDocument/2006/relationships/image" Target="../media/image68.png"/><Relationship Id="rId4" Type="http://schemas.openxmlformats.org/officeDocument/2006/relationships/image" Target="../media/image59.png"/><Relationship Id="rId9" Type="http://schemas.openxmlformats.org/officeDocument/2006/relationships/image" Target="../media/image6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5.png"/><Relationship Id="rId11" Type="http://schemas.openxmlformats.org/officeDocument/2006/relationships/image" Target="../media/image68.png"/><Relationship Id="rId5" Type="http://schemas.openxmlformats.org/officeDocument/2006/relationships/image" Target="../media/image39.png"/><Relationship Id="rId10" Type="http://schemas.openxmlformats.org/officeDocument/2006/relationships/image" Target="../media/image67.png"/><Relationship Id="rId4" Type="http://schemas.openxmlformats.org/officeDocument/2006/relationships/image" Target="../media/image59.png"/><Relationship Id="rId9" Type="http://schemas.openxmlformats.org/officeDocument/2006/relationships/image" Target="../media/image66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6.png"/><Relationship Id="rId5" Type="http://schemas.openxmlformats.org/officeDocument/2006/relationships/image" Target="../media/image39.png"/><Relationship Id="rId4" Type="http://schemas.openxmlformats.org/officeDocument/2006/relationships/image" Target="../media/image59.png"/><Relationship Id="rId9" Type="http://schemas.openxmlformats.org/officeDocument/2006/relationships/image" Target="../media/image4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3.png"/><Relationship Id="rId5" Type="http://schemas.openxmlformats.org/officeDocument/2006/relationships/image" Target="../media/image66.png"/><Relationship Id="rId4" Type="http://schemas.openxmlformats.org/officeDocument/2006/relationships/image" Target="../media/image5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7.png"/><Relationship Id="rId5" Type="http://schemas.openxmlformats.org/officeDocument/2006/relationships/image" Target="../media/image43.png"/><Relationship Id="rId4" Type="http://schemas.openxmlformats.org/officeDocument/2006/relationships/image" Target="../media/image5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73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43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75.png"/><Relationship Id="rId7" Type="http://schemas.openxmlformats.org/officeDocument/2006/relationships/image" Target="../media/image43.png"/><Relationship Id="rId12" Type="http://schemas.openxmlformats.org/officeDocument/2006/relationships/image" Target="../media/image80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0.png"/><Relationship Id="rId11" Type="http://schemas.openxmlformats.org/officeDocument/2006/relationships/image" Target="../media/image79.PNG"/><Relationship Id="rId5" Type="http://schemas.openxmlformats.org/officeDocument/2006/relationships/image" Target="../media/image76.png"/><Relationship Id="rId10" Type="http://schemas.openxmlformats.org/officeDocument/2006/relationships/image" Target="../media/image78.png"/><Relationship Id="rId4" Type="http://schemas.openxmlformats.org/officeDocument/2006/relationships/image" Target="../media/image34.png"/><Relationship Id="rId9" Type="http://schemas.openxmlformats.org/officeDocument/2006/relationships/image" Target="../media/image77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89.png"/><Relationship Id="rId3" Type="http://schemas.openxmlformats.org/officeDocument/2006/relationships/image" Target="../media/image81.png"/><Relationship Id="rId7" Type="http://schemas.openxmlformats.org/officeDocument/2006/relationships/image" Target="../media/image84.png"/><Relationship Id="rId12" Type="http://schemas.openxmlformats.org/officeDocument/2006/relationships/image" Target="../media/image88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3.png"/><Relationship Id="rId11" Type="http://schemas.openxmlformats.org/officeDocument/2006/relationships/image" Target="../media/image87.jpeg"/><Relationship Id="rId5" Type="http://schemas.openxmlformats.org/officeDocument/2006/relationships/image" Target="../media/image82.png"/><Relationship Id="rId15" Type="http://schemas.openxmlformats.org/officeDocument/2006/relationships/image" Target="../media/image91.PNG"/><Relationship Id="rId10" Type="http://schemas.openxmlformats.org/officeDocument/2006/relationships/image" Target="../media/image86.png"/><Relationship Id="rId4" Type="http://schemas.openxmlformats.org/officeDocument/2006/relationships/image" Target="../media/image48.jpeg"/><Relationship Id="rId9" Type="http://schemas.microsoft.com/office/2007/relationships/hdphoto" Target="../media/hdphoto2.wdp"/><Relationship Id="rId14" Type="http://schemas.openxmlformats.org/officeDocument/2006/relationships/image" Target="../media/image9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7" Type="http://schemas.openxmlformats.org/officeDocument/2006/relationships/image" Target="../media/image9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8.png"/><Relationship Id="rId5" Type="http://schemas.openxmlformats.org/officeDocument/2006/relationships/image" Target="../media/image36.png"/><Relationship Id="rId4" Type="http://schemas.openxmlformats.org/officeDocument/2006/relationships/image" Target="../media/image43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image" Target="../media/image48.jpeg"/><Relationship Id="rId3" Type="http://schemas.openxmlformats.org/officeDocument/2006/relationships/image" Target="../media/image94.png"/><Relationship Id="rId7" Type="http://schemas.openxmlformats.org/officeDocument/2006/relationships/image" Target="../media/image100.png"/><Relationship Id="rId12" Type="http://schemas.openxmlformats.org/officeDocument/2006/relationships/image" Target="../media/image8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8.png"/><Relationship Id="rId11" Type="http://schemas.openxmlformats.org/officeDocument/2006/relationships/image" Target="../media/image104.png"/><Relationship Id="rId5" Type="http://schemas.openxmlformats.org/officeDocument/2006/relationships/image" Target="../media/image36.png"/><Relationship Id="rId10" Type="http://schemas.openxmlformats.org/officeDocument/2006/relationships/image" Target="../media/image103.png"/><Relationship Id="rId4" Type="http://schemas.openxmlformats.org/officeDocument/2006/relationships/image" Target="../media/image43.png"/><Relationship Id="rId9" Type="http://schemas.openxmlformats.org/officeDocument/2006/relationships/image" Target="../media/image102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4.png"/><Relationship Id="rId7" Type="http://schemas.openxmlformats.org/officeDocument/2006/relationships/image" Target="../media/image10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0.png"/><Relationship Id="rId11" Type="http://schemas.openxmlformats.org/officeDocument/2006/relationships/image" Target="../media/image63.png"/><Relationship Id="rId5" Type="http://schemas.openxmlformats.org/officeDocument/2006/relationships/image" Target="../media/image36.png"/><Relationship Id="rId10" Type="http://schemas.openxmlformats.org/officeDocument/2006/relationships/image" Target="../media/image104.png"/><Relationship Id="rId4" Type="http://schemas.openxmlformats.org/officeDocument/2006/relationships/image" Target="../media/image43.png"/><Relationship Id="rId9" Type="http://schemas.openxmlformats.org/officeDocument/2006/relationships/image" Target="../media/image10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5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8.png"/><Relationship Id="rId5" Type="http://schemas.openxmlformats.org/officeDocument/2006/relationships/image" Target="../media/image36.png"/><Relationship Id="rId4" Type="http://schemas.openxmlformats.org/officeDocument/2006/relationships/image" Target="../media/image4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5" Type="http://schemas.openxmlformats.org/officeDocument/2006/relationships/image" Target="../media/image36.png"/><Relationship Id="rId4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5" Type="http://schemas.openxmlformats.org/officeDocument/2006/relationships/image" Target="../media/image36.png"/><Relationship Id="rId4" Type="http://schemas.openxmlformats.org/officeDocument/2006/relationships/image" Target="../media/image4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5" Type="http://schemas.openxmlformats.org/officeDocument/2006/relationships/image" Target="../media/image36.png"/><Relationship Id="rId4" Type="http://schemas.openxmlformats.org/officeDocument/2006/relationships/image" Target="../media/image4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94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0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6" Type="http://schemas.microsoft.com/office/2007/relationships/hdphoto" Target="../media/hdphoto1.wdp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384032" y="6237312"/>
            <a:ext cx="3959745" cy="3847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nl-NL" sz="1000" b="1" dirty="0">
                <a:latin typeface="+mn-lt"/>
              </a:rPr>
              <a:t>Ce document ne </a:t>
            </a:r>
            <a:r>
              <a:rPr lang="nl-NL" sz="1000" b="1" dirty="0" err="1">
                <a:latin typeface="+mn-lt"/>
              </a:rPr>
              <a:t>remplace</a:t>
            </a:r>
            <a:r>
              <a:rPr lang="nl-NL" sz="1000" b="1" dirty="0">
                <a:latin typeface="+mn-lt"/>
              </a:rPr>
              <a:t> pas la </a:t>
            </a:r>
            <a:r>
              <a:rPr lang="nl-NL" sz="1000" b="1" dirty="0" err="1">
                <a:latin typeface="+mn-lt"/>
              </a:rPr>
              <a:t>réglementation</a:t>
            </a:r>
            <a:r>
              <a:rPr lang="nl-NL" sz="1000" b="1" dirty="0">
                <a:latin typeface="+mn-lt"/>
              </a:rPr>
              <a:t> en </a:t>
            </a:r>
            <a:r>
              <a:rPr lang="nl-NL" sz="1000" b="1" dirty="0" err="1">
                <a:latin typeface="+mn-lt"/>
              </a:rPr>
              <a:t>vigueur</a:t>
            </a:r>
            <a:r>
              <a:rPr lang="nl-NL" sz="1000" b="1" dirty="0">
                <a:latin typeface="+mn-lt"/>
              </a:rPr>
              <a:t>!</a:t>
            </a:r>
            <a:endParaRPr lang="en-US" sz="1000" b="1" dirty="0">
              <a:latin typeface="+mn-lt"/>
            </a:endParaRPr>
          </a:p>
          <a:p>
            <a:pPr algn="just"/>
            <a:r>
              <a:rPr lang="nl-NL" sz="900" dirty="0"/>
              <a:t> </a:t>
            </a:r>
            <a:endParaRPr lang="en-US" sz="900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6384032" y="2310572"/>
            <a:ext cx="5268913" cy="3494692"/>
          </a:xfrm>
        </p:spPr>
        <p:txBody>
          <a:bodyPr>
            <a:noAutofit/>
          </a:bodyPr>
          <a:lstStyle/>
          <a:p>
            <a:br>
              <a:rPr lang="fr-FR" sz="1800" dirty="0"/>
            </a:br>
            <a:br>
              <a:rPr lang="fr-FR" sz="1800" dirty="0"/>
            </a:br>
            <a:r>
              <a:rPr lang="fr-FR" sz="1800" dirty="0"/>
              <a:t>Direction Asset Management</a:t>
            </a:r>
            <a:br>
              <a:rPr lang="fr-FR" sz="1800" dirty="0"/>
            </a:br>
            <a:br>
              <a:rPr lang="fr-FR" sz="1800" dirty="0"/>
            </a:br>
            <a:r>
              <a:rPr lang="fr-FR" sz="1800" dirty="0">
                <a:solidFill>
                  <a:srgbClr val="FF0000"/>
                </a:solidFill>
              </a:rPr>
              <a:t>Unité 69</a:t>
            </a:r>
            <a:br>
              <a:rPr lang="fr-FR" sz="1800" dirty="0">
                <a:solidFill>
                  <a:srgbClr val="FF0000"/>
                </a:solidFill>
              </a:rPr>
            </a:br>
            <a:r>
              <a:rPr lang="fr-FR" sz="1800" dirty="0">
                <a:solidFill>
                  <a:srgbClr val="FF0000"/>
                </a:solidFill>
              </a:rPr>
              <a:t>Version Entrepreneur</a:t>
            </a:r>
            <a:br>
              <a:rPr lang="fr-FR" sz="1800" dirty="0">
                <a:solidFill>
                  <a:srgbClr val="FF0000"/>
                </a:solidFill>
              </a:rPr>
            </a:br>
            <a:br>
              <a:rPr lang="fr-FR" sz="1800" dirty="0">
                <a:solidFill>
                  <a:srgbClr val="FF0000"/>
                </a:solidFill>
              </a:rPr>
            </a:br>
            <a:r>
              <a:rPr lang="fr-FR" sz="1800" dirty="0">
                <a:solidFill>
                  <a:srgbClr val="FF0000"/>
                </a:solidFill>
              </a:rPr>
              <a:t>Le rôle d’annonceur </a:t>
            </a:r>
            <a:br>
              <a:rPr lang="fr-FR" sz="1600" dirty="0">
                <a:solidFill>
                  <a:srgbClr val="FF0000"/>
                </a:solidFill>
              </a:rPr>
            </a:br>
            <a:br>
              <a:rPr lang="fr-FR" sz="1800" dirty="0">
                <a:solidFill>
                  <a:srgbClr val="FF0000"/>
                </a:solidFill>
              </a:rPr>
            </a:br>
            <a:r>
              <a:rPr lang="fr-FR" sz="1800" dirty="0">
                <a:solidFill>
                  <a:srgbClr val="FF0000"/>
                </a:solidFill>
              </a:rPr>
              <a:t>Empiètement de type I et de type II non prévu</a:t>
            </a:r>
            <a:br>
              <a:rPr lang="fr-FR" sz="1800" dirty="0">
                <a:solidFill>
                  <a:srgbClr val="FF0000"/>
                </a:solidFill>
              </a:rPr>
            </a:br>
            <a:br>
              <a:rPr lang="fr-FR" sz="1800" b="0" dirty="0"/>
            </a:br>
            <a:r>
              <a:rPr lang="fr-FR" sz="1800" dirty="0"/>
              <a:t>Version 1.0</a:t>
            </a:r>
            <a:br>
              <a:rPr lang="fr-FR" sz="1800" dirty="0"/>
            </a:br>
            <a:br>
              <a:rPr lang="fr-FR" sz="1800" b="0" dirty="0"/>
            </a:br>
            <a:endParaRPr lang="fr-BE" sz="1800" b="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1343472" y="418999"/>
            <a:ext cx="806450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>
              <a:defRPr/>
            </a:pPr>
            <a:r>
              <a:rPr lang="en-US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0.1 Introduction – </a:t>
            </a:r>
            <a:r>
              <a:rPr lang="en-US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Hiérarchie</a:t>
            </a:r>
            <a:r>
              <a:rPr lang="en-US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des </a:t>
            </a:r>
            <a:r>
              <a:rPr lang="en-US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mesures</a:t>
            </a:r>
            <a:r>
              <a:rPr lang="en-US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sécurité</a:t>
            </a:r>
            <a:endParaRPr lang="en-US" b="1" kern="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/>
              <a:t>0. Introduction</a:t>
            </a:r>
          </a:p>
        </p:txBody>
      </p:sp>
      <p:sp>
        <p:nvSpPr>
          <p:cNvPr id="65" name="Forme libre 37"/>
          <p:cNvSpPr/>
          <p:nvPr/>
        </p:nvSpPr>
        <p:spPr>
          <a:xfrm>
            <a:off x="2638909" y="1056563"/>
            <a:ext cx="2314565" cy="572400"/>
          </a:xfrm>
          <a:custGeom>
            <a:avLst/>
            <a:gdLst>
              <a:gd name="connsiteX0" fmla="*/ 103282 w 619679"/>
              <a:gd name="connsiteY0" fmla="*/ 0 h 2314564"/>
              <a:gd name="connsiteX1" fmla="*/ 516397 w 619679"/>
              <a:gd name="connsiteY1" fmla="*/ 0 h 2314564"/>
              <a:gd name="connsiteX2" fmla="*/ 619679 w 619679"/>
              <a:gd name="connsiteY2" fmla="*/ 103282 h 2314564"/>
              <a:gd name="connsiteX3" fmla="*/ 619679 w 619679"/>
              <a:gd name="connsiteY3" fmla="*/ 2314564 h 2314564"/>
              <a:gd name="connsiteX4" fmla="*/ 619679 w 619679"/>
              <a:gd name="connsiteY4" fmla="*/ 2314564 h 2314564"/>
              <a:gd name="connsiteX5" fmla="*/ 0 w 619679"/>
              <a:gd name="connsiteY5" fmla="*/ 2314564 h 2314564"/>
              <a:gd name="connsiteX6" fmla="*/ 0 w 619679"/>
              <a:gd name="connsiteY6" fmla="*/ 2314564 h 2314564"/>
              <a:gd name="connsiteX7" fmla="*/ 0 w 619679"/>
              <a:gd name="connsiteY7" fmla="*/ 103282 h 2314564"/>
              <a:gd name="connsiteX8" fmla="*/ 103282 w 619679"/>
              <a:gd name="connsiteY8" fmla="*/ 0 h 2314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9679" h="2314564">
                <a:moveTo>
                  <a:pt x="619679" y="385770"/>
                </a:moveTo>
                <a:lnTo>
                  <a:pt x="619679" y="1928794"/>
                </a:lnTo>
                <a:cubicBezTo>
                  <a:pt x="619679" y="2141848"/>
                  <a:pt x="607299" y="2314562"/>
                  <a:pt x="592027" y="2314562"/>
                </a:cubicBezTo>
                <a:lnTo>
                  <a:pt x="0" y="2314562"/>
                </a:lnTo>
                <a:lnTo>
                  <a:pt x="0" y="2314562"/>
                </a:lnTo>
                <a:lnTo>
                  <a:pt x="0" y="2"/>
                </a:lnTo>
                <a:lnTo>
                  <a:pt x="0" y="2"/>
                </a:lnTo>
                <a:lnTo>
                  <a:pt x="592027" y="2"/>
                </a:lnTo>
                <a:cubicBezTo>
                  <a:pt x="607299" y="2"/>
                  <a:pt x="619679" y="172716"/>
                  <a:pt x="619679" y="385770"/>
                </a:cubicBezTo>
                <a:close/>
              </a:path>
            </a:pathLst>
          </a:custGeom>
          <a:ln w="3175">
            <a:solidFill>
              <a:srgbClr val="FF9900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481" tIns="45490" rIns="60730" bIns="45491" numCol="1" spcCol="1270" anchor="ctr" anchorCtr="0">
            <a:noAutofit/>
          </a:bodyPr>
          <a:lstStyle/>
          <a:p>
            <a:pPr marL="0" lvl="1" defTabSz="355600">
              <a:lnSpc>
                <a:spcPct val="90000"/>
              </a:lnSpc>
              <a:spcAft>
                <a:spcPct val="15000"/>
              </a:spcAft>
            </a:pPr>
            <a:r>
              <a:rPr lang="fr-FR" sz="900" dirty="0"/>
              <a:t>1) Factionnaires – radio avec couverture</a:t>
            </a:r>
            <a:endParaRPr lang="fr-BE" sz="900" dirty="0"/>
          </a:p>
          <a:p>
            <a:pPr marL="0" lvl="1" defTabSz="355600">
              <a:lnSpc>
                <a:spcPct val="90000"/>
              </a:lnSpc>
              <a:spcAft>
                <a:spcPct val="15000"/>
              </a:spcAft>
            </a:pPr>
            <a:r>
              <a:rPr lang="fr-FR" sz="900" dirty="0"/>
              <a:t>2) Factionnaires – radio sans couverture</a:t>
            </a:r>
            <a:endParaRPr lang="fr-BE" sz="900" dirty="0"/>
          </a:p>
          <a:p>
            <a:pPr marL="0" lvl="1" defTabSz="355600">
              <a:lnSpc>
                <a:spcPct val="90000"/>
              </a:lnSpc>
              <a:spcAft>
                <a:spcPct val="15000"/>
              </a:spcAft>
            </a:pPr>
            <a:r>
              <a:rPr lang="fr-FR" sz="900" dirty="0"/>
              <a:t>3) Système d’annonces par factionnaire(s)</a:t>
            </a:r>
            <a:endParaRPr lang="fr-BE" sz="900" dirty="0" err="1"/>
          </a:p>
          <a:p>
            <a:pPr marL="0" lvl="1" defTabSz="355600">
              <a:lnSpc>
                <a:spcPct val="90000"/>
              </a:lnSpc>
              <a:spcAft>
                <a:spcPct val="15000"/>
              </a:spcAft>
            </a:pPr>
            <a:r>
              <a:rPr lang="fr-FR" sz="900" b="1" dirty="0"/>
              <a:t>4) Vigie / Annonceur / ATWS</a:t>
            </a:r>
          </a:p>
        </p:txBody>
      </p:sp>
      <p:sp>
        <p:nvSpPr>
          <p:cNvPr id="66" name="Forme libre 38"/>
          <p:cNvSpPr/>
          <p:nvPr/>
        </p:nvSpPr>
        <p:spPr>
          <a:xfrm>
            <a:off x="1336967" y="980728"/>
            <a:ext cx="1301942" cy="720080"/>
          </a:xfrm>
          <a:custGeom>
            <a:avLst/>
            <a:gdLst>
              <a:gd name="connsiteX0" fmla="*/ 0 w 1301942"/>
              <a:gd name="connsiteY0" fmla="*/ 129102 h 774599"/>
              <a:gd name="connsiteX1" fmla="*/ 129102 w 1301942"/>
              <a:gd name="connsiteY1" fmla="*/ 0 h 774599"/>
              <a:gd name="connsiteX2" fmla="*/ 1172840 w 1301942"/>
              <a:gd name="connsiteY2" fmla="*/ 0 h 774599"/>
              <a:gd name="connsiteX3" fmla="*/ 1301942 w 1301942"/>
              <a:gd name="connsiteY3" fmla="*/ 129102 h 774599"/>
              <a:gd name="connsiteX4" fmla="*/ 1301942 w 1301942"/>
              <a:gd name="connsiteY4" fmla="*/ 645497 h 774599"/>
              <a:gd name="connsiteX5" fmla="*/ 1172840 w 1301942"/>
              <a:gd name="connsiteY5" fmla="*/ 774599 h 774599"/>
              <a:gd name="connsiteX6" fmla="*/ 129102 w 1301942"/>
              <a:gd name="connsiteY6" fmla="*/ 774599 h 774599"/>
              <a:gd name="connsiteX7" fmla="*/ 0 w 1301942"/>
              <a:gd name="connsiteY7" fmla="*/ 645497 h 774599"/>
              <a:gd name="connsiteX8" fmla="*/ 0 w 1301942"/>
              <a:gd name="connsiteY8" fmla="*/ 129102 h 774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1942" h="774599">
                <a:moveTo>
                  <a:pt x="0" y="129102"/>
                </a:moveTo>
                <a:cubicBezTo>
                  <a:pt x="0" y="57801"/>
                  <a:pt x="57801" y="0"/>
                  <a:pt x="129102" y="0"/>
                </a:cubicBezTo>
                <a:lnTo>
                  <a:pt x="1172840" y="0"/>
                </a:lnTo>
                <a:cubicBezTo>
                  <a:pt x="1244141" y="0"/>
                  <a:pt x="1301942" y="57801"/>
                  <a:pt x="1301942" y="129102"/>
                </a:cubicBezTo>
                <a:lnTo>
                  <a:pt x="1301942" y="645497"/>
                </a:lnTo>
                <a:cubicBezTo>
                  <a:pt x="1301942" y="716798"/>
                  <a:pt x="1244141" y="774599"/>
                  <a:pt x="1172840" y="774599"/>
                </a:cubicBezTo>
                <a:lnTo>
                  <a:pt x="129102" y="774599"/>
                </a:lnTo>
                <a:cubicBezTo>
                  <a:pt x="57801" y="774599"/>
                  <a:pt x="0" y="716798"/>
                  <a:pt x="0" y="645497"/>
                </a:cubicBezTo>
                <a:lnTo>
                  <a:pt x="0" y="129102"/>
                </a:lnTo>
                <a:close/>
              </a:path>
            </a:pathLst>
          </a:custGeom>
          <a:solidFill>
            <a:srgbClr val="FF9900"/>
          </a:solidFill>
          <a:ln w="25400" cap="flat" cmpd="sng" algn="ctr">
            <a:solidFill>
              <a:srgbClr val="DCEBFA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 spcFirstLastPara="0" vert="horz" wrap="square" lIns="87343" tIns="62578" rIns="87343" bIns="62578" numCol="1" spcCol="1270" anchor="ctr" anchorCtr="0">
            <a:noAutofit/>
          </a:bodyPr>
          <a:lstStyle/>
          <a:p>
            <a:pPr algn="ctr" defTabSz="57785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</a:pPr>
            <a:r>
              <a:rPr lang="fr-FR" sz="1200" b="1" kern="0" dirty="0">
                <a:solidFill>
                  <a:schemeClr val="bg1"/>
                </a:solidFill>
                <a:latin typeface="+mn-lt"/>
                <a:cs typeface="Arial"/>
              </a:rPr>
              <a:t>Dispositifs d’Annonces</a:t>
            </a:r>
            <a:endParaRPr lang="fr-BE" sz="1200" b="1" kern="0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pic>
        <p:nvPicPr>
          <p:cNvPr id="67" name="Image 7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584" y="1056563"/>
            <a:ext cx="770400" cy="572400"/>
          </a:xfrm>
          <a:prstGeom prst="rect">
            <a:avLst/>
          </a:prstGeom>
          <a:ln w="76200">
            <a:solidFill>
              <a:srgbClr val="FF9900"/>
            </a:solidFill>
          </a:ln>
        </p:spPr>
      </p:pic>
      <p:sp>
        <p:nvSpPr>
          <p:cNvPr id="69" name="Rounded Rectangle 12"/>
          <p:cNvSpPr/>
          <p:nvPr/>
        </p:nvSpPr>
        <p:spPr bwMode="auto">
          <a:xfrm>
            <a:off x="2619371" y="2309229"/>
            <a:ext cx="4916789" cy="753525"/>
          </a:xfrm>
          <a:prstGeom prst="roundRect">
            <a:avLst/>
          </a:prstGeom>
          <a:noFill/>
          <a:ln w="317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lvl="0" algn="ctr">
              <a:defRPr/>
            </a:pPr>
            <a:r>
              <a:rPr lang="fr-BE" sz="1600" b="1" dirty="0">
                <a:latin typeface="+mn-lt"/>
              </a:rPr>
              <a:t>L’annonceur</a:t>
            </a:r>
            <a:r>
              <a:rPr lang="fr-BE" sz="1600" dirty="0">
                <a:latin typeface="+mn-lt"/>
              </a:rPr>
              <a:t> veille à la sécurité d’un ou deux postes de travail.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356481" y="1603927"/>
            <a:ext cx="879420" cy="48554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hthoek 38"/>
          <p:cNvSpPr>
            <a:spLocks noChangeArrowheads="1"/>
          </p:cNvSpPr>
          <p:nvPr/>
        </p:nvSpPr>
        <p:spPr bwMode="auto">
          <a:xfrm>
            <a:off x="2758193" y="5432007"/>
            <a:ext cx="3182906" cy="369430"/>
          </a:xfrm>
          <a:prstGeom prst="rect">
            <a:avLst/>
          </a:prstGeom>
          <a:solidFill>
            <a:schemeClr val="bg1">
              <a:lumMod val="65000"/>
            </a:schemeClr>
          </a:solidFill>
          <a:ln w="31750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nl-BE" sz="1000" b="1" dirty="0">
                <a:solidFill>
                  <a:schemeClr val="bg1"/>
                </a:solidFill>
              </a:rPr>
              <a:t>POSTE DE TRAVAIL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5255" y="4009262"/>
            <a:ext cx="1505843" cy="112176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8192" y="3933056"/>
            <a:ext cx="1499746" cy="127417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3490" y1="58239" x2="9396" y2="49432"/>
                        <a14:foregroundMark x1="9396" y1="49148" x2="6040" y2="42330"/>
                        <a14:foregroundMark x1="6040" y1="42330" x2="10738" y2="30682"/>
                        <a14:foregroundMark x1="12081" y1="30398" x2="18792" y2="24716"/>
                        <a14:foregroundMark x1="18792" y1="24716" x2="34899" y2="19602"/>
                        <a14:foregroundMark x1="35570" y1="19034" x2="41611" y2="16477"/>
                        <a14:foregroundMark x1="41611" y1="16477" x2="32215" y2="9659"/>
                        <a14:foregroundMark x1="32215" y1="9375" x2="38255" y2="4545"/>
                        <a14:foregroundMark x1="38255" y1="4545" x2="45638" y2="568"/>
                        <a14:foregroundMark x1="45638" y1="568" x2="57047" y2="1136"/>
                        <a14:foregroundMark x1="57047" y1="1136" x2="63087" y2="2557"/>
                        <a14:foregroundMark x1="63087" y1="2557" x2="63758" y2="4830"/>
                        <a14:foregroundMark x1="63758" y1="4830" x2="70470" y2="6250"/>
                        <a14:foregroundMark x1="70470" y1="6250" x2="71141" y2="10227"/>
                        <a14:foregroundMark x1="71141" y1="10227" x2="69128" y2="12784"/>
                        <a14:foregroundMark x1="69128" y1="12784" x2="66443" y2="14205"/>
                        <a14:foregroundMark x1="66443" y1="14205" x2="61745" y2="17045"/>
                        <a14:foregroundMark x1="63758" y1="17330" x2="79866" y2="22159"/>
                        <a14:foregroundMark x1="79866" y1="22159" x2="87919" y2="25568"/>
                        <a14:foregroundMark x1="87919" y1="25568" x2="96644" y2="33807"/>
                        <a14:foregroundMark x1="96644" y1="33807" x2="99329" y2="38352"/>
                        <a14:foregroundMark x1="84564" y1="43466" x2="86577" y2="45739"/>
                        <a14:foregroundMark x1="88591" y1="45455" x2="88591" y2="45455"/>
                        <a14:foregroundMark x1="84564" y1="45455" x2="84564" y2="63920"/>
                        <a14:foregroundMark x1="85235" y1="64489" x2="80537" y2="64489"/>
                        <a14:foregroundMark x1="80537" y1="64489" x2="75839" y2="81534"/>
                        <a14:foregroundMark x1="75839" y1="81534" x2="75839" y2="87216"/>
                        <a14:foregroundMark x1="75839" y1="87216" x2="79195" y2="92898"/>
                        <a14:foregroundMark x1="79195" y1="93750" x2="91275" y2="93466"/>
                        <a14:foregroundMark x1="91275" y1="93466" x2="92617" y2="96875"/>
                        <a14:foregroundMark x1="87919" y1="98011" x2="75168" y2="96591"/>
                        <a14:foregroundMark x1="75168" y1="96591" x2="69799" y2="96023"/>
                        <a14:foregroundMark x1="69799" y1="96023" x2="69799" y2="97159"/>
                        <a14:foregroundMark x1="69799" y1="97159" x2="60403" y2="96023"/>
                        <a14:foregroundMark x1="60403" y1="96023" x2="57047" y2="66761"/>
                        <a14:foregroundMark x1="56376" y1="67614" x2="48993" y2="81250"/>
                        <a14:foregroundMark x1="48993" y1="81250" x2="46980" y2="89773"/>
                        <a14:foregroundMark x1="46980" y1="89773" x2="46980" y2="93750"/>
                        <a14:foregroundMark x1="46980" y1="93750" x2="43624" y2="95739"/>
                        <a14:foregroundMark x1="43624" y1="95739" x2="42282" y2="99148"/>
                        <a14:foregroundMark x1="42282" y1="99148" x2="28859" y2="99432"/>
                        <a14:foregroundMark x1="28859" y1="99432" x2="28188" y2="98295"/>
                        <a14:foregroundMark x1="28188" y1="98295" x2="32215" y2="95739"/>
                        <a14:foregroundMark x1="32215" y1="95739" x2="29530" y2="92045"/>
                        <a14:foregroundMark x1="29530" y1="92045" x2="33557" y2="73580"/>
                        <a14:foregroundMark x1="33557" y1="73295" x2="32215" y2="64773"/>
                        <a14:foregroundMark x1="32215" y1="64773" x2="24161" y2="64205"/>
                        <a14:foregroundMark x1="24161" y1="64205" x2="25503" y2="58239"/>
                        <a14:foregroundMark x1="54362" y1="12784" x2="54362" y2="12784"/>
                        <a14:foregroundMark x1="92617" y1="40057" x2="92617" y2="40057"/>
                        <a14:foregroundMark x1="50336" y1="11080" x2="50336" y2="11080"/>
                        <a14:backgroundMark x1="12081" y1="18466" x2="12081" y2="18466"/>
                        <a14:backgroundMark x1="87248" y1="16193" x2="87248" y2="16193"/>
                        <a14:backgroundMark x1="94631" y1="72443" x2="94631" y2="72443"/>
                        <a14:backgroundMark x1="16779" y1="73295" x2="16779" y2="732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418" y="2204156"/>
            <a:ext cx="493039" cy="1208121"/>
          </a:xfrm>
          <a:prstGeom prst="rect">
            <a:avLst/>
          </a:prstGeom>
          <a:ln w="25400">
            <a:solidFill>
              <a:schemeClr val="tx2">
                <a:lumMod val="85000"/>
              </a:schemeClr>
            </a:solidFill>
          </a:ln>
        </p:spPr>
      </p:pic>
      <p:sp>
        <p:nvSpPr>
          <p:cNvPr id="16" name="Rounded Rectangle 12">
            <a:extLst>
              <a:ext uri="{FF2B5EF4-FFF2-40B4-BE49-F238E27FC236}">
                <a16:creationId xmlns:a16="http://schemas.microsoft.com/office/drawing/2014/main" id="{39E35A11-5521-4241-A5A0-941B290608F1}"/>
              </a:ext>
            </a:extLst>
          </p:cNvPr>
          <p:cNvSpPr/>
          <p:nvPr/>
        </p:nvSpPr>
        <p:spPr bwMode="auto">
          <a:xfrm>
            <a:off x="6709807" y="3584056"/>
            <a:ext cx="4680000" cy="2278268"/>
          </a:xfrm>
          <a:prstGeom prst="roundRect">
            <a:avLst/>
          </a:prstGeom>
          <a:noFill/>
          <a:ln w="317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400" dirty="0"/>
              <a:t>Une </a:t>
            </a:r>
            <a:r>
              <a:rPr lang="en-US" sz="1400" b="1" dirty="0"/>
              <a:t>poste de travail </a:t>
            </a:r>
            <a:r>
              <a:rPr lang="en-US" sz="1400" dirty="0" err="1"/>
              <a:t>est</a:t>
            </a:r>
            <a:r>
              <a:rPr lang="en-US" sz="1400" dirty="0"/>
              <a:t> </a:t>
            </a:r>
            <a:r>
              <a:rPr lang="en-US" sz="1400" dirty="0" err="1"/>
              <a:t>une</a:t>
            </a:r>
            <a:r>
              <a:rPr lang="en-US" sz="1400" dirty="0"/>
              <a:t> </a:t>
            </a:r>
            <a:r>
              <a:rPr lang="en-US" sz="1400" dirty="0" err="1"/>
              <a:t>unité</a:t>
            </a:r>
            <a:r>
              <a:rPr lang="en-US" sz="1400" dirty="0"/>
              <a:t>, </a:t>
            </a:r>
            <a:r>
              <a:rPr lang="en-US" sz="1400" dirty="0" err="1"/>
              <a:t>composé</a:t>
            </a:r>
            <a:r>
              <a:rPr lang="en-US" sz="1400" dirty="0"/>
              <a:t> de 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dirty="0" err="1"/>
              <a:t>soit</a:t>
            </a:r>
            <a:r>
              <a:rPr lang="en-US" sz="1400" dirty="0"/>
              <a:t> 1 </a:t>
            </a:r>
            <a:r>
              <a:rPr lang="en-US" sz="1400" dirty="0" err="1"/>
              <a:t>engin</a:t>
            </a:r>
            <a:r>
              <a:rPr lang="en-US" sz="1400" dirty="0"/>
              <a:t> ;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dirty="0" err="1"/>
              <a:t>soit</a:t>
            </a:r>
            <a:r>
              <a:rPr lang="en-US" sz="1400" dirty="0"/>
              <a:t> 1 </a:t>
            </a:r>
            <a:r>
              <a:rPr lang="en-US" sz="1400" dirty="0" err="1"/>
              <a:t>équipe</a:t>
            </a:r>
            <a:r>
              <a:rPr lang="en-US" sz="1400" dirty="0"/>
              <a:t> au travail (max 4 agents </a:t>
            </a:r>
            <a:r>
              <a:rPr lang="en-US" sz="1400" dirty="0" err="1"/>
              <a:t>travaillant</a:t>
            </a:r>
            <a:r>
              <a:rPr lang="en-US" sz="1400" dirty="0"/>
              <a:t> </a:t>
            </a:r>
            <a:r>
              <a:rPr lang="en-US" sz="1400" dirty="0" err="1"/>
              <a:t>en</a:t>
            </a:r>
            <a:r>
              <a:rPr lang="en-US" sz="1400" dirty="0"/>
              <a:t> </a:t>
            </a:r>
            <a:r>
              <a:rPr lang="en-US" sz="1400" dirty="0" err="1"/>
              <a:t>groupe</a:t>
            </a:r>
            <a:r>
              <a:rPr lang="en-US" sz="1400" dirty="0"/>
              <a:t>) ;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dirty="0" err="1"/>
              <a:t>soit</a:t>
            </a:r>
            <a:r>
              <a:rPr lang="en-US" sz="1400" dirty="0"/>
              <a:t> 1 </a:t>
            </a:r>
            <a:r>
              <a:rPr lang="en-US" sz="1400" dirty="0" err="1"/>
              <a:t>engin</a:t>
            </a:r>
            <a:r>
              <a:rPr lang="en-US" sz="1400" dirty="0"/>
              <a:t> et 1 </a:t>
            </a:r>
            <a:r>
              <a:rPr lang="en-US" sz="1400" dirty="0" err="1"/>
              <a:t>équipe</a:t>
            </a:r>
            <a:r>
              <a:rPr lang="en-US" sz="1400" dirty="0"/>
              <a:t> au travail (</a:t>
            </a:r>
            <a:r>
              <a:rPr lang="en-US" sz="1400" dirty="0" err="1"/>
              <a:t>collaborant</a:t>
            </a:r>
            <a:r>
              <a:rPr lang="en-US" sz="1400" dirty="0"/>
              <a:t>).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1422A7D-8BE3-4463-AD72-0E72A3077321}"/>
              </a:ext>
            </a:extLst>
          </p:cNvPr>
          <p:cNvCxnSpPr>
            <a:cxnSpLocks/>
          </p:cNvCxnSpPr>
          <p:nvPr/>
        </p:nvCxnSpPr>
        <p:spPr>
          <a:xfrm>
            <a:off x="7032104" y="3129855"/>
            <a:ext cx="368709" cy="34355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hthoek 35">
            <a:extLst>
              <a:ext uri="{FF2B5EF4-FFF2-40B4-BE49-F238E27FC236}">
                <a16:creationId xmlns:a16="http://schemas.microsoft.com/office/drawing/2014/main" id="{CD2C2F75-0089-4CE1-BA23-3E637647B2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4285" y="3555262"/>
            <a:ext cx="1073081" cy="360363"/>
          </a:xfrm>
          <a:prstGeom prst="rect">
            <a:avLst/>
          </a:prstGeom>
          <a:solidFill>
            <a:schemeClr val="bg1">
              <a:lumMod val="65000"/>
            </a:schemeClr>
          </a:solidFill>
          <a:ln w="31750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nl-BE" sz="1000" b="1" dirty="0">
                <a:solidFill>
                  <a:schemeClr val="bg1"/>
                </a:solidFill>
              </a:rPr>
              <a:t>ANNONCEUR</a:t>
            </a:r>
          </a:p>
          <a:p>
            <a:pPr algn="ctr"/>
            <a:r>
              <a:rPr lang="nl-BE" sz="1000" b="1" dirty="0">
                <a:solidFill>
                  <a:schemeClr val="bg1"/>
                </a:solidFill>
              </a:rPr>
              <a:t>ENTREPRENEUR</a:t>
            </a:r>
          </a:p>
        </p:txBody>
      </p:sp>
    </p:spTree>
    <p:extLst>
      <p:ext uri="{BB962C8B-B14F-4D97-AF65-F5344CB8AC3E}">
        <p14:creationId xmlns:p14="http://schemas.microsoft.com/office/powerpoint/2010/main" val="196964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1055440" y="646001"/>
            <a:ext cx="806450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defRPr/>
            </a:pPr>
            <a:r>
              <a:rPr lang="en-US" sz="2000" kern="0" dirty="0">
                <a:solidFill>
                  <a:srgbClr val="0070C0"/>
                </a:solidFill>
                <a:latin typeface="+mn-lt"/>
              </a:rPr>
              <a:t>0.1</a:t>
            </a:r>
            <a:r>
              <a:rPr lang="en-US" sz="2000" b="1" kern="0" dirty="0">
                <a:solidFill>
                  <a:srgbClr val="0070C0"/>
                </a:solidFill>
              </a:rPr>
              <a:t> </a:t>
            </a: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Introduction – 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Hiérarchie</a:t>
            </a: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des 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mesures</a:t>
            </a: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sécurité</a:t>
            </a:r>
            <a:endParaRPr lang="en-US" sz="2000" b="1" kern="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9768408" y="186480"/>
            <a:ext cx="2237175" cy="360363"/>
          </a:xfrm>
        </p:spPr>
        <p:txBody>
          <a:bodyPr/>
          <a:lstStyle/>
          <a:p>
            <a:r>
              <a:rPr lang="en-GB" dirty="0"/>
              <a:t>0. Introduction</a:t>
            </a:r>
          </a:p>
        </p:txBody>
      </p:sp>
      <p:sp>
        <p:nvSpPr>
          <p:cNvPr id="65" name="Forme libre 37"/>
          <p:cNvSpPr/>
          <p:nvPr/>
        </p:nvSpPr>
        <p:spPr>
          <a:xfrm>
            <a:off x="2427663" y="1307534"/>
            <a:ext cx="2314565" cy="1005374"/>
          </a:xfrm>
          <a:custGeom>
            <a:avLst/>
            <a:gdLst>
              <a:gd name="connsiteX0" fmla="*/ 103282 w 619679"/>
              <a:gd name="connsiteY0" fmla="*/ 0 h 2314564"/>
              <a:gd name="connsiteX1" fmla="*/ 516397 w 619679"/>
              <a:gd name="connsiteY1" fmla="*/ 0 h 2314564"/>
              <a:gd name="connsiteX2" fmla="*/ 619679 w 619679"/>
              <a:gd name="connsiteY2" fmla="*/ 103282 h 2314564"/>
              <a:gd name="connsiteX3" fmla="*/ 619679 w 619679"/>
              <a:gd name="connsiteY3" fmla="*/ 2314564 h 2314564"/>
              <a:gd name="connsiteX4" fmla="*/ 619679 w 619679"/>
              <a:gd name="connsiteY4" fmla="*/ 2314564 h 2314564"/>
              <a:gd name="connsiteX5" fmla="*/ 0 w 619679"/>
              <a:gd name="connsiteY5" fmla="*/ 2314564 h 2314564"/>
              <a:gd name="connsiteX6" fmla="*/ 0 w 619679"/>
              <a:gd name="connsiteY6" fmla="*/ 2314564 h 2314564"/>
              <a:gd name="connsiteX7" fmla="*/ 0 w 619679"/>
              <a:gd name="connsiteY7" fmla="*/ 103282 h 2314564"/>
              <a:gd name="connsiteX8" fmla="*/ 103282 w 619679"/>
              <a:gd name="connsiteY8" fmla="*/ 0 h 2314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9679" h="2314564">
                <a:moveTo>
                  <a:pt x="619679" y="385770"/>
                </a:moveTo>
                <a:lnTo>
                  <a:pt x="619679" y="1928794"/>
                </a:lnTo>
                <a:cubicBezTo>
                  <a:pt x="619679" y="2141848"/>
                  <a:pt x="607299" y="2314562"/>
                  <a:pt x="592027" y="2314562"/>
                </a:cubicBezTo>
                <a:lnTo>
                  <a:pt x="0" y="2314562"/>
                </a:lnTo>
                <a:lnTo>
                  <a:pt x="0" y="2314562"/>
                </a:lnTo>
                <a:lnTo>
                  <a:pt x="0" y="2"/>
                </a:lnTo>
                <a:lnTo>
                  <a:pt x="0" y="2"/>
                </a:lnTo>
                <a:lnTo>
                  <a:pt x="592027" y="2"/>
                </a:lnTo>
                <a:cubicBezTo>
                  <a:pt x="607299" y="2"/>
                  <a:pt x="619679" y="172716"/>
                  <a:pt x="619679" y="385770"/>
                </a:cubicBezTo>
                <a:close/>
              </a:path>
            </a:pathLst>
          </a:custGeom>
          <a:ln w="3175">
            <a:solidFill>
              <a:srgbClr val="FF9900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481" tIns="45490" rIns="60730" bIns="45491" numCol="1" spcCol="1270" anchor="ctr" anchorCtr="0">
            <a:noAutofit/>
          </a:bodyPr>
          <a:lstStyle/>
          <a:p>
            <a:pPr marL="57150" lvl="1" indent="-57150" defTabSz="355600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fr-FR" sz="900" dirty="0"/>
              <a:t>1) Factionnaires – radio avec couverture</a:t>
            </a:r>
            <a:endParaRPr lang="fr-BE" sz="900" dirty="0"/>
          </a:p>
          <a:p>
            <a:pPr marL="57150" lvl="1" indent="-57150" defTabSz="355600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fr-FR" sz="900" dirty="0"/>
              <a:t>2) Factionnaires – radio </a:t>
            </a:r>
            <a:r>
              <a:rPr lang="en-GB" sz="900" dirty="0"/>
              <a:t>sans couverture</a:t>
            </a:r>
            <a:endParaRPr lang="fr-BE" sz="900" dirty="0"/>
          </a:p>
          <a:p>
            <a:pPr marL="57150" lvl="1" indent="-57150" defTabSz="355600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fr-FR" sz="900" dirty="0"/>
              <a:t>3) </a:t>
            </a:r>
            <a:r>
              <a:rPr lang="en-GB" sz="900" dirty="0" err="1"/>
              <a:t>Système</a:t>
            </a:r>
            <a:r>
              <a:rPr lang="en-GB" sz="900" dirty="0"/>
              <a:t> </a:t>
            </a:r>
            <a:r>
              <a:rPr lang="en-GB" sz="900" dirty="0" err="1"/>
              <a:t>d’announces</a:t>
            </a:r>
            <a:r>
              <a:rPr lang="en-GB" sz="900" dirty="0"/>
              <a:t> par </a:t>
            </a:r>
            <a:r>
              <a:rPr lang="en-GB" sz="900" dirty="0" err="1"/>
              <a:t>factionnaire</a:t>
            </a:r>
            <a:r>
              <a:rPr lang="en-GB" sz="900" dirty="0"/>
              <a:t>(s)</a:t>
            </a:r>
            <a:endParaRPr lang="fr-BE" sz="900" dirty="0" err="1"/>
          </a:p>
          <a:p>
            <a:pPr marL="57150" lvl="1" indent="-57150" defTabSz="355600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fr-FR" sz="900" b="1" dirty="0"/>
              <a:t>4) Vigie /Annonceur / ATWS</a:t>
            </a:r>
          </a:p>
        </p:txBody>
      </p:sp>
      <p:sp>
        <p:nvSpPr>
          <p:cNvPr id="66" name="Forme libre 38"/>
          <p:cNvSpPr/>
          <p:nvPr/>
        </p:nvSpPr>
        <p:spPr>
          <a:xfrm>
            <a:off x="1127448" y="1196752"/>
            <a:ext cx="1301942" cy="1188754"/>
          </a:xfrm>
          <a:custGeom>
            <a:avLst/>
            <a:gdLst>
              <a:gd name="connsiteX0" fmla="*/ 0 w 1301942"/>
              <a:gd name="connsiteY0" fmla="*/ 129102 h 774599"/>
              <a:gd name="connsiteX1" fmla="*/ 129102 w 1301942"/>
              <a:gd name="connsiteY1" fmla="*/ 0 h 774599"/>
              <a:gd name="connsiteX2" fmla="*/ 1172840 w 1301942"/>
              <a:gd name="connsiteY2" fmla="*/ 0 h 774599"/>
              <a:gd name="connsiteX3" fmla="*/ 1301942 w 1301942"/>
              <a:gd name="connsiteY3" fmla="*/ 129102 h 774599"/>
              <a:gd name="connsiteX4" fmla="*/ 1301942 w 1301942"/>
              <a:gd name="connsiteY4" fmla="*/ 645497 h 774599"/>
              <a:gd name="connsiteX5" fmla="*/ 1172840 w 1301942"/>
              <a:gd name="connsiteY5" fmla="*/ 774599 h 774599"/>
              <a:gd name="connsiteX6" fmla="*/ 129102 w 1301942"/>
              <a:gd name="connsiteY6" fmla="*/ 774599 h 774599"/>
              <a:gd name="connsiteX7" fmla="*/ 0 w 1301942"/>
              <a:gd name="connsiteY7" fmla="*/ 645497 h 774599"/>
              <a:gd name="connsiteX8" fmla="*/ 0 w 1301942"/>
              <a:gd name="connsiteY8" fmla="*/ 129102 h 774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1942" h="774599">
                <a:moveTo>
                  <a:pt x="0" y="129102"/>
                </a:moveTo>
                <a:cubicBezTo>
                  <a:pt x="0" y="57801"/>
                  <a:pt x="57801" y="0"/>
                  <a:pt x="129102" y="0"/>
                </a:cubicBezTo>
                <a:lnTo>
                  <a:pt x="1172840" y="0"/>
                </a:lnTo>
                <a:cubicBezTo>
                  <a:pt x="1244141" y="0"/>
                  <a:pt x="1301942" y="57801"/>
                  <a:pt x="1301942" y="129102"/>
                </a:cubicBezTo>
                <a:lnTo>
                  <a:pt x="1301942" y="645497"/>
                </a:lnTo>
                <a:cubicBezTo>
                  <a:pt x="1301942" y="716798"/>
                  <a:pt x="1244141" y="774599"/>
                  <a:pt x="1172840" y="774599"/>
                </a:cubicBezTo>
                <a:lnTo>
                  <a:pt x="129102" y="774599"/>
                </a:lnTo>
                <a:cubicBezTo>
                  <a:pt x="57801" y="774599"/>
                  <a:pt x="0" y="716798"/>
                  <a:pt x="0" y="645497"/>
                </a:cubicBezTo>
                <a:lnTo>
                  <a:pt x="0" y="129102"/>
                </a:lnTo>
                <a:close/>
              </a:path>
            </a:pathLst>
          </a:custGeom>
          <a:solidFill>
            <a:srgbClr val="FF9900"/>
          </a:solidFill>
          <a:ln w="25400" cap="flat" cmpd="sng" algn="ctr">
            <a:solidFill>
              <a:srgbClr val="DCEBFA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 spcFirstLastPara="0" vert="horz" wrap="square" lIns="87343" tIns="62578" rIns="87343" bIns="62578" numCol="1" spcCol="1270" anchor="ctr" anchorCtr="0">
            <a:noAutofit/>
          </a:bodyPr>
          <a:lstStyle/>
          <a:p>
            <a:pPr algn="ctr" defTabSz="57785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</a:pPr>
            <a:r>
              <a:rPr lang="fr-FR" sz="1200" b="1" kern="0" dirty="0">
                <a:solidFill>
                  <a:schemeClr val="bg1"/>
                </a:solidFill>
                <a:latin typeface="+mn-lt"/>
                <a:cs typeface="Arial"/>
              </a:rPr>
              <a:t>Dispositif d’annonces</a:t>
            </a:r>
            <a:endParaRPr lang="fr-BE" sz="1200" b="1" kern="0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pic>
        <p:nvPicPr>
          <p:cNvPr id="67" name="Image 7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252" y="1504929"/>
            <a:ext cx="770400" cy="572400"/>
          </a:xfrm>
          <a:prstGeom prst="rect">
            <a:avLst/>
          </a:prstGeom>
          <a:ln w="76200">
            <a:solidFill>
              <a:srgbClr val="FF9900"/>
            </a:solidFill>
          </a:ln>
        </p:spPr>
      </p:pic>
      <p:sp>
        <p:nvSpPr>
          <p:cNvPr id="16" name="Rechthoek 35"/>
          <p:cNvSpPr>
            <a:spLocks noChangeArrowheads="1"/>
          </p:cNvSpPr>
          <p:nvPr/>
        </p:nvSpPr>
        <p:spPr bwMode="auto">
          <a:xfrm>
            <a:off x="1127448" y="4087993"/>
            <a:ext cx="1073081" cy="360363"/>
          </a:xfrm>
          <a:prstGeom prst="rect">
            <a:avLst/>
          </a:prstGeom>
          <a:solidFill>
            <a:schemeClr val="bg1">
              <a:lumMod val="65000"/>
            </a:schemeClr>
          </a:solidFill>
          <a:ln w="31750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nl-BE" sz="1000" b="1" dirty="0">
                <a:solidFill>
                  <a:schemeClr val="bg1"/>
                </a:solidFill>
              </a:rPr>
              <a:t>ANNONCEUR</a:t>
            </a:r>
          </a:p>
          <a:p>
            <a:pPr algn="ctr"/>
            <a:r>
              <a:rPr lang="nl-BE" sz="1000" b="1" dirty="0">
                <a:solidFill>
                  <a:schemeClr val="bg1"/>
                </a:solidFill>
              </a:rPr>
              <a:t>ENTREPRENEUR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8882" y="2636511"/>
            <a:ext cx="493819" cy="65842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701658" y="5917436"/>
            <a:ext cx="6930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>
                <a:latin typeface="+mn-lt"/>
              </a:rPr>
              <a:t>Le </a:t>
            </a:r>
            <a:r>
              <a:rPr lang="en-US" sz="1400" dirty="0" err="1">
                <a:latin typeface="+mn-lt"/>
              </a:rPr>
              <a:t>rôle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d’annonceur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peut-être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assuré</a:t>
            </a:r>
            <a:r>
              <a:rPr lang="en-US" sz="1400" dirty="0">
                <a:latin typeface="+mn-lt"/>
              </a:rPr>
              <a:t> par du personnel entrepreneur </a:t>
            </a:r>
            <a:r>
              <a:rPr lang="en-US" sz="1400" dirty="0" err="1">
                <a:latin typeface="+mn-lt"/>
              </a:rPr>
              <a:t>dans</a:t>
            </a:r>
            <a:r>
              <a:rPr lang="en-US" sz="1400" dirty="0">
                <a:latin typeface="+mn-lt"/>
              </a:rPr>
              <a:t> le cadre de </a:t>
            </a:r>
            <a:r>
              <a:rPr lang="en-US" sz="1400" dirty="0" err="1">
                <a:latin typeface="+mn-lt"/>
              </a:rPr>
              <a:t>travaux</a:t>
            </a:r>
            <a:r>
              <a:rPr lang="en-US" sz="1400" dirty="0">
                <a:latin typeface="+mn-lt"/>
              </a:rPr>
              <a:t> sans </a:t>
            </a:r>
            <a:r>
              <a:rPr lang="en-US" sz="1400" dirty="0" err="1">
                <a:latin typeface="+mn-lt"/>
              </a:rPr>
              <a:t>empiètement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prévu</a:t>
            </a:r>
            <a:r>
              <a:rPr lang="en-US" sz="1400" dirty="0">
                <a:latin typeface="+mn-lt"/>
              </a:rPr>
              <a:t>.</a:t>
            </a:r>
          </a:p>
        </p:txBody>
      </p:sp>
      <p:sp>
        <p:nvSpPr>
          <p:cNvPr id="21" name="Rounded Rectangle 20"/>
          <p:cNvSpPr/>
          <p:nvPr/>
        </p:nvSpPr>
        <p:spPr bwMode="auto">
          <a:xfrm>
            <a:off x="2738644" y="5889199"/>
            <a:ext cx="8494774" cy="636145"/>
          </a:xfrm>
          <a:prstGeom prst="round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514" y="5661248"/>
            <a:ext cx="536298" cy="6584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057" y="2744051"/>
            <a:ext cx="546420" cy="1287349"/>
          </a:xfrm>
          <a:prstGeom prst="rect">
            <a:avLst/>
          </a:prstGeom>
          <a:ln w="25400">
            <a:solidFill>
              <a:schemeClr val="tx2">
                <a:lumMod val="85000"/>
              </a:schemeClr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A311242-2ADA-4E7B-A519-8A7EC1E6DC67}"/>
              </a:ext>
            </a:extLst>
          </p:cNvPr>
          <p:cNvSpPr txBox="1"/>
          <p:nvPr/>
        </p:nvSpPr>
        <p:spPr>
          <a:xfrm>
            <a:off x="2845895" y="2651623"/>
            <a:ext cx="83147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100" dirty="0"/>
              <a:t>Le </a:t>
            </a:r>
            <a:r>
              <a:rPr lang="en-US" sz="1100" dirty="0" err="1"/>
              <a:t>système</a:t>
            </a:r>
            <a:r>
              <a:rPr lang="en-US" sz="1100" dirty="0"/>
              <a:t> de protection avec </a:t>
            </a:r>
            <a:r>
              <a:rPr lang="en-US" sz="1100" b="1" dirty="0" err="1"/>
              <a:t>annonceur</a:t>
            </a:r>
            <a:r>
              <a:rPr lang="en-US" sz="1100" dirty="0"/>
              <a:t> </a:t>
            </a:r>
            <a:r>
              <a:rPr lang="en-US" sz="1100" dirty="0" err="1"/>
              <a:t>peut</a:t>
            </a:r>
            <a:r>
              <a:rPr lang="en-US" sz="1100" dirty="0"/>
              <a:t> </a:t>
            </a:r>
            <a:r>
              <a:rPr lang="en-US" sz="1100" dirty="0" err="1"/>
              <a:t>être</a:t>
            </a:r>
            <a:r>
              <a:rPr lang="en-US" sz="1100" dirty="0"/>
              <a:t> </a:t>
            </a:r>
            <a:r>
              <a:rPr lang="en-US" sz="1100" dirty="0" err="1"/>
              <a:t>utilisé</a:t>
            </a:r>
            <a:r>
              <a:rPr lang="en-US" sz="1100" dirty="0"/>
              <a:t> pour:</a:t>
            </a:r>
          </a:p>
          <a:p>
            <a:pPr algn="just"/>
            <a:endParaRPr lang="en-US" sz="1100" dirty="0"/>
          </a:p>
          <a:p>
            <a:pPr marL="171450" indent="-171450" algn="just">
              <a:buFontTx/>
              <a:buChar char="-"/>
            </a:pPr>
            <a:r>
              <a:rPr lang="en-US" sz="1100" dirty="0"/>
              <a:t>des travaux avec </a:t>
            </a:r>
            <a:r>
              <a:rPr lang="en-US" sz="1100" b="1" dirty="0"/>
              <a:t>sans </a:t>
            </a:r>
            <a:r>
              <a:rPr lang="en-US" sz="1100" b="1" dirty="0" err="1"/>
              <a:t>empiètement</a:t>
            </a:r>
            <a:r>
              <a:rPr lang="en-US" sz="1100" b="1" dirty="0"/>
              <a:t> de type I </a:t>
            </a:r>
            <a:r>
              <a:rPr lang="en-US" sz="1100" b="1" dirty="0" err="1"/>
              <a:t>ou</a:t>
            </a:r>
            <a:r>
              <a:rPr lang="en-US" sz="1100" b="1" dirty="0"/>
              <a:t> II </a:t>
            </a:r>
            <a:r>
              <a:rPr lang="en-US" sz="1100" dirty="0"/>
              <a:t>(</a:t>
            </a:r>
            <a:r>
              <a:rPr lang="en-US" sz="1100" dirty="0" err="1"/>
              <a:t>c’est</a:t>
            </a:r>
            <a:r>
              <a:rPr lang="en-US" sz="1100" dirty="0"/>
              <a:t>-à-dire des travaux </a:t>
            </a:r>
            <a:r>
              <a:rPr lang="en-US" sz="1100" dirty="0" err="1"/>
              <a:t>réalisés</a:t>
            </a:r>
            <a:r>
              <a:rPr lang="en-US" sz="1100" dirty="0"/>
              <a:t> dans la zone orange </a:t>
            </a:r>
            <a:r>
              <a:rPr lang="en-US" sz="1100" dirty="0" err="1"/>
              <a:t>ou</a:t>
            </a:r>
            <a:r>
              <a:rPr lang="en-US" sz="1100" dirty="0"/>
              <a:t> jaune </a:t>
            </a:r>
            <a:r>
              <a:rPr lang="en-US" sz="1100" u="sng" dirty="0"/>
              <a:t>sans </a:t>
            </a:r>
            <a:r>
              <a:rPr lang="en-US" sz="1100" u="sng" dirty="0" err="1"/>
              <a:t>empiètement</a:t>
            </a:r>
            <a:r>
              <a:rPr lang="en-US" sz="1100" u="sng" dirty="0"/>
              <a:t> </a:t>
            </a:r>
            <a:r>
              <a:rPr lang="en-US" sz="1100" u="sng" dirty="0" err="1"/>
              <a:t>prévu</a:t>
            </a:r>
            <a:r>
              <a:rPr lang="en-US" sz="1100" u="sng" dirty="0"/>
              <a:t> dans la zone </a:t>
            </a:r>
            <a:r>
              <a:rPr lang="en-US" sz="1100" u="sng" dirty="0" err="1"/>
              <a:t>dangereuse</a:t>
            </a:r>
            <a:r>
              <a:rPr lang="en-US" sz="1100" u="sng" dirty="0"/>
              <a:t> </a:t>
            </a:r>
            <a:r>
              <a:rPr lang="en-US" sz="1100" u="sng" dirty="0" err="1"/>
              <a:t>ou</a:t>
            </a:r>
            <a:r>
              <a:rPr lang="en-US" sz="1100" u="sng" dirty="0"/>
              <a:t> le </a:t>
            </a:r>
            <a:r>
              <a:rPr lang="en-US" sz="1100" u="sng" dirty="0" err="1"/>
              <a:t>gabarit</a:t>
            </a:r>
            <a:r>
              <a:rPr lang="en-US" sz="1100" dirty="0"/>
              <a:t>) ;</a:t>
            </a:r>
          </a:p>
          <a:p>
            <a:pPr algn="just"/>
            <a:endParaRPr lang="en-US" sz="1100" dirty="0"/>
          </a:p>
          <a:p>
            <a:pPr marL="171450" indent="-171450" algn="just">
              <a:buFontTx/>
              <a:buChar char="-"/>
            </a:pPr>
            <a:r>
              <a:rPr lang="en-US" sz="1100" dirty="0" err="1"/>
              <a:t>éventuellement</a:t>
            </a:r>
            <a:r>
              <a:rPr lang="en-US" sz="1100" dirty="0"/>
              <a:t> </a:t>
            </a:r>
            <a:r>
              <a:rPr lang="en-US" sz="1100" dirty="0" err="1"/>
              <a:t>en</a:t>
            </a:r>
            <a:r>
              <a:rPr lang="en-US" sz="1100" dirty="0"/>
              <a:t> </a:t>
            </a:r>
            <a:r>
              <a:rPr lang="en-US" sz="1100" dirty="0" err="1"/>
              <a:t>complément</a:t>
            </a:r>
            <a:r>
              <a:rPr lang="en-US" sz="1100" dirty="0"/>
              <a:t> </a:t>
            </a:r>
            <a:r>
              <a:rPr lang="en-US" sz="1100" dirty="0" err="1"/>
              <a:t>d’une</a:t>
            </a:r>
            <a:r>
              <a:rPr lang="en-US" sz="1100" dirty="0"/>
              <a:t> </a:t>
            </a:r>
            <a:r>
              <a:rPr lang="en-US" sz="1100" dirty="0" err="1"/>
              <a:t>autre</a:t>
            </a:r>
            <a:r>
              <a:rPr lang="en-US" sz="1100" dirty="0"/>
              <a:t> </a:t>
            </a:r>
            <a:r>
              <a:rPr lang="en-US" sz="1100" dirty="0" err="1"/>
              <a:t>mesure</a:t>
            </a:r>
            <a:r>
              <a:rPr lang="en-US" sz="1100" dirty="0"/>
              <a:t> de </a:t>
            </a:r>
            <a:r>
              <a:rPr lang="en-US" sz="1100" dirty="0" err="1"/>
              <a:t>sécurité</a:t>
            </a:r>
            <a:r>
              <a:rPr lang="en-US" sz="1100" dirty="0"/>
              <a:t> (</a:t>
            </a:r>
            <a:r>
              <a:rPr lang="en-US" sz="1100" dirty="0" err="1"/>
              <a:t>empiètement</a:t>
            </a:r>
            <a:r>
              <a:rPr lang="en-US" sz="1100" dirty="0"/>
              <a:t> type II).</a:t>
            </a:r>
          </a:p>
        </p:txBody>
      </p:sp>
      <p:sp>
        <p:nvSpPr>
          <p:cNvPr id="22" name="Rounded Rectangle 18">
            <a:extLst>
              <a:ext uri="{FF2B5EF4-FFF2-40B4-BE49-F238E27FC236}">
                <a16:creationId xmlns:a16="http://schemas.microsoft.com/office/drawing/2014/main" id="{1035D121-9625-41D8-8192-C4075E913E9A}"/>
              </a:ext>
            </a:extLst>
          </p:cNvPr>
          <p:cNvSpPr/>
          <p:nvPr/>
        </p:nvSpPr>
        <p:spPr bwMode="auto">
          <a:xfrm>
            <a:off x="2738644" y="2501512"/>
            <a:ext cx="8494774" cy="1408219"/>
          </a:xfrm>
          <a:prstGeom prst="round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3F90196-F3E7-45D3-AB86-9F0B0865A0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3095" y="4266436"/>
            <a:ext cx="9278916" cy="126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675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767408" y="588169"/>
            <a:ext cx="806450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>
              <a:defRPr/>
            </a:pPr>
            <a:r>
              <a:rPr lang="en-US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0.2 </a:t>
            </a:r>
            <a:r>
              <a:rPr lang="en-US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Rôle</a:t>
            </a:r>
            <a:r>
              <a:rPr lang="en-US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l’agent</a:t>
            </a:r>
            <a:r>
              <a:rPr lang="en-US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responsable</a:t>
            </a:r>
            <a:endParaRPr lang="en-US" b="1" kern="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9673619" y="154526"/>
            <a:ext cx="2237175" cy="360363"/>
          </a:xfrm>
        </p:spPr>
        <p:txBody>
          <a:bodyPr/>
          <a:lstStyle/>
          <a:p>
            <a:r>
              <a:rPr lang="en-GB" dirty="0"/>
              <a:t>0. Introduction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51584" y="1195217"/>
            <a:ext cx="8784976" cy="1021556"/>
          </a:xfrm>
          <a:prstGeom prst="roundRect">
            <a:avLst/>
          </a:prstGeom>
          <a:noFill/>
          <a:ln w="12700"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en-US" sz="1200" b="1" u="sng" dirty="0">
              <a:latin typeface="+mn-lt"/>
            </a:endParaRPr>
          </a:p>
          <a:p>
            <a:r>
              <a:rPr lang="en-US" sz="1400" dirty="0" err="1">
                <a:latin typeface="+mn-lt"/>
              </a:rPr>
              <a:t>L’agent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responsable</a:t>
            </a:r>
            <a:r>
              <a:rPr lang="en-US" sz="1400" dirty="0">
                <a:latin typeface="+mn-lt"/>
              </a:rPr>
              <a:t> qui </a:t>
            </a:r>
            <a:r>
              <a:rPr lang="en-US" sz="1400" dirty="0" err="1">
                <a:latin typeface="+mn-lt"/>
              </a:rPr>
              <a:t>organise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ou</a:t>
            </a:r>
            <a:r>
              <a:rPr lang="en-US" sz="1400" dirty="0">
                <a:latin typeface="+mn-lt"/>
              </a:rPr>
              <a:t> dirige les </a:t>
            </a:r>
            <a:r>
              <a:rPr lang="en-US" sz="1400" dirty="0" err="1">
                <a:latin typeface="+mn-lt"/>
              </a:rPr>
              <a:t>travaux</a:t>
            </a:r>
            <a:r>
              <a:rPr lang="en-US" sz="1400" dirty="0">
                <a:latin typeface="+mn-lt"/>
              </a:rPr>
              <a:t> (chef de travail entrepreneur), </a:t>
            </a:r>
            <a:r>
              <a:rPr lang="en-US" sz="1400" dirty="0" err="1">
                <a:latin typeface="+mn-lt"/>
              </a:rPr>
              <a:t>désigne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nominativement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l’agent</a:t>
            </a:r>
            <a:r>
              <a:rPr lang="en-US" sz="1400" dirty="0">
                <a:latin typeface="+mn-lt"/>
              </a:rPr>
              <a:t> qui </a:t>
            </a:r>
            <a:r>
              <a:rPr lang="en-US" sz="1400" dirty="0" err="1">
                <a:latin typeface="+mn-lt"/>
              </a:rPr>
              <a:t>va</a:t>
            </a:r>
            <a:r>
              <a:rPr lang="en-US" sz="1400" dirty="0">
                <a:latin typeface="+mn-lt"/>
              </a:rPr>
              <a:t> assurer le </a:t>
            </a:r>
            <a:r>
              <a:rPr lang="en-US" sz="1400" dirty="0" err="1">
                <a:latin typeface="+mn-lt"/>
              </a:rPr>
              <a:t>rôle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d’annonceur</a:t>
            </a:r>
            <a:r>
              <a:rPr lang="en-US" sz="1400" dirty="0">
                <a:latin typeface="+mn-lt"/>
              </a:rPr>
              <a:t>.</a:t>
            </a:r>
          </a:p>
          <a:p>
            <a:endParaRPr lang="en-US" sz="1400" dirty="0">
              <a:latin typeface="+mn-lt"/>
            </a:endParaRPr>
          </a:p>
        </p:txBody>
      </p:sp>
      <p:sp>
        <p:nvSpPr>
          <p:cNvPr id="15" name="Rechthoek 41"/>
          <p:cNvSpPr>
            <a:spLocks noChangeArrowheads="1"/>
          </p:cNvSpPr>
          <p:nvPr/>
        </p:nvSpPr>
        <p:spPr bwMode="auto">
          <a:xfrm>
            <a:off x="830603" y="2231830"/>
            <a:ext cx="1375892" cy="360363"/>
          </a:xfrm>
          <a:prstGeom prst="rect">
            <a:avLst/>
          </a:prstGeom>
          <a:solidFill>
            <a:schemeClr val="bg1">
              <a:lumMod val="65000"/>
            </a:schemeClr>
          </a:solidFill>
          <a:ln w="3175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BE" sz="1000" b="1" dirty="0">
                <a:solidFill>
                  <a:schemeClr val="bg1"/>
                </a:solidFill>
              </a:rPr>
              <a:t>CHEF DE TRAVAIL – </a:t>
            </a:r>
          </a:p>
          <a:p>
            <a:pPr algn="ctr"/>
            <a:r>
              <a:rPr lang="nl-BE" sz="1000" b="1" dirty="0">
                <a:solidFill>
                  <a:schemeClr val="bg1"/>
                </a:solidFill>
              </a:rPr>
              <a:t>RS ENTREPRENEUR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9723" y="980728"/>
            <a:ext cx="475529" cy="1176630"/>
          </a:xfrm>
          <a:prstGeom prst="rect">
            <a:avLst/>
          </a:prstGeom>
        </p:spPr>
      </p:pic>
      <p:sp>
        <p:nvSpPr>
          <p:cNvPr id="17" name="Bent Arrow 16"/>
          <p:cNvSpPr/>
          <p:nvPr/>
        </p:nvSpPr>
        <p:spPr bwMode="auto">
          <a:xfrm rot="5400000">
            <a:off x="7683964" y="2135565"/>
            <a:ext cx="886009" cy="605551"/>
          </a:xfrm>
          <a:prstGeom prst="bentArrow">
            <a:avLst>
              <a:gd name="adj1" fmla="val 11807"/>
              <a:gd name="adj2" fmla="val 16754"/>
              <a:gd name="adj3" fmla="val 17304"/>
              <a:gd name="adj4" fmla="val 43750"/>
            </a:avLst>
          </a:prstGeom>
          <a:solidFill>
            <a:schemeClr val="accent1"/>
          </a:solidFill>
          <a:ln w="317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F81542-8B0A-43D8-9898-2BD62613A40B}"/>
              </a:ext>
            </a:extLst>
          </p:cNvPr>
          <p:cNvSpPr txBox="1"/>
          <p:nvPr/>
        </p:nvSpPr>
        <p:spPr>
          <a:xfrm>
            <a:off x="5015880" y="3004296"/>
            <a:ext cx="6120680" cy="3575447"/>
          </a:xfrm>
          <a:prstGeom prst="roundRect">
            <a:avLst/>
          </a:prstGeom>
          <a:noFill/>
          <a:ln w="12700"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en-US" sz="1200" b="1" u="sng" dirty="0">
              <a:latin typeface="+mn-lt"/>
            </a:endParaRPr>
          </a:p>
          <a:p>
            <a:pPr marL="171450" indent="-171450">
              <a:buFontTx/>
              <a:buChar char="-"/>
            </a:pPr>
            <a:r>
              <a:rPr lang="en-US" sz="1200" dirty="0" err="1">
                <a:latin typeface="+mn-lt"/>
              </a:rPr>
              <a:t>il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détermine</a:t>
            </a:r>
            <a:r>
              <a:rPr lang="en-US" sz="1200" dirty="0">
                <a:latin typeface="+mn-lt"/>
              </a:rPr>
              <a:t> la distance </a:t>
            </a:r>
            <a:r>
              <a:rPr lang="en-US" sz="1200" dirty="0" err="1">
                <a:latin typeface="+mn-lt"/>
              </a:rPr>
              <a:t>d’avertissement</a:t>
            </a:r>
            <a:r>
              <a:rPr lang="en-US" sz="1200" dirty="0">
                <a:latin typeface="+mn-lt"/>
              </a:rPr>
              <a:t> à respecter ;</a:t>
            </a:r>
          </a:p>
          <a:p>
            <a:pPr marL="171450" indent="-171450">
              <a:buFontTx/>
              <a:buChar char="-"/>
            </a:pPr>
            <a:endParaRPr lang="en-US" sz="1200" dirty="0">
              <a:latin typeface="+mn-lt"/>
            </a:endParaRPr>
          </a:p>
          <a:p>
            <a:pPr marL="171450" indent="-171450">
              <a:buFontTx/>
              <a:buChar char="-"/>
            </a:pPr>
            <a:r>
              <a:rPr lang="en-US" sz="1200" dirty="0" err="1">
                <a:latin typeface="+mn-lt"/>
              </a:rPr>
              <a:t>il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indique</a:t>
            </a:r>
            <a:r>
              <a:rPr lang="en-US" sz="1200" dirty="0">
                <a:latin typeface="+mn-lt"/>
              </a:rPr>
              <a:t> à </a:t>
            </a:r>
            <a:r>
              <a:rPr lang="en-US" sz="1200" dirty="0" err="1">
                <a:latin typeface="+mn-lt"/>
              </a:rPr>
              <a:t>l’annonceur</a:t>
            </a:r>
            <a:r>
              <a:rPr lang="en-US" sz="1200" dirty="0">
                <a:latin typeface="+mn-lt"/>
              </a:rPr>
              <a:t> les points de </a:t>
            </a:r>
            <a:r>
              <a:rPr lang="en-US" sz="1200" dirty="0" err="1">
                <a:latin typeface="+mn-lt"/>
              </a:rPr>
              <a:t>détection</a:t>
            </a:r>
            <a:r>
              <a:rPr lang="en-US" sz="1200" dirty="0">
                <a:latin typeface="+mn-lt"/>
              </a:rPr>
              <a:t> ;</a:t>
            </a:r>
          </a:p>
          <a:p>
            <a:pPr marL="171450" indent="-171450">
              <a:buFontTx/>
              <a:buChar char="-"/>
            </a:pPr>
            <a:endParaRPr lang="en-US" sz="1200" dirty="0">
              <a:latin typeface="+mn-lt"/>
            </a:endParaRPr>
          </a:p>
          <a:p>
            <a:pPr marL="171450" indent="-171450">
              <a:buFontTx/>
              <a:buChar char="-"/>
            </a:pPr>
            <a:r>
              <a:rPr lang="en-US" sz="1200" dirty="0" err="1">
                <a:latin typeface="+mn-lt"/>
              </a:rPr>
              <a:t>il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indique</a:t>
            </a:r>
            <a:r>
              <a:rPr lang="en-US" sz="1200" dirty="0">
                <a:latin typeface="+mn-lt"/>
              </a:rPr>
              <a:t> à </a:t>
            </a:r>
            <a:r>
              <a:rPr lang="en-US" sz="1200" dirty="0" err="1">
                <a:latin typeface="+mn-lt"/>
              </a:rPr>
              <a:t>l’annonceur</a:t>
            </a:r>
            <a:r>
              <a:rPr lang="en-US" sz="1200" dirty="0">
                <a:latin typeface="+mn-lt"/>
              </a:rPr>
              <a:t> la </a:t>
            </a:r>
            <a:r>
              <a:rPr lang="en-US" sz="1200" dirty="0" err="1">
                <a:latin typeface="+mn-lt"/>
              </a:rPr>
              <a:t>voie</a:t>
            </a:r>
            <a:r>
              <a:rPr lang="en-US" sz="1200" dirty="0">
                <a:latin typeface="+mn-lt"/>
              </a:rPr>
              <a:t> pour </a:t>
            </a:r>
            <a:r>
              <a:rPr lang="en-US" sz="1200" dirty="0" err="1">
                <a:latin typeface="+mn-lt"/>
              </a:rPr>
              <a:t>laquelle</a:t>
            </a:r>
            <a:r>
              <a:rPr lang="en-US" sz="1200" dirty="0">
                <a:latin typeface="+mn-lt"/>
              </a:rPr>
              <a:t> les </a:t>
            </a:r>
            <a:r>
              <a:rPr lang="en-US" sz="1200" dirty="0" err="1">
                <a:latin typeface="+mn-lt"/>
              </a:rPr>
              <a:t>mouvements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doivent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être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annoncés</a:t>
            </a:r>
            <a:r>
              <a:rPr lang="en-US" sz="1200" dirty="0">
                <a:latin typeface="+mn-lt"/>
              </a:rPr>
              <a:t> (</a:t>
            </a:r>
            <a:r>
              <a:rPr lang="en-US" sz="1200" dirty="0" err="1">
                <a:latin typeface="+mn-lt"/>
              </a:rPr>
              <a:t>voie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adjacente</a:t>
            </a:r>
            <a:r>
              <a:rPr lang="en-US" sz="1200" dirty="0">
                <a:latin typeface="+mn-lt"/>
              </a:rPr>
              <a:t>) ;</a:t>
            </a:r>
          </a:p>
          <a:p>
            <a:pPr marL="171450" indent="-171450">
              <a:buFontTx/>
              <a:buChar char="-"/>
            </a:pPr>
            <a:endParaRPr lang="en-US" sz="1200" dirty="0">
              <a:latin typeface="+mn-lt"/>
            </a:endParaRPr>
          </a:p>
          <a:p>
            <a:pPr marL="171450" indent="-171450">
              <a:buFontTx/>
              <a:buChar char="-"/>
            </a:pPr>
            <a:r>
              <a:rPr lang="en-US" sz="1200" dirty="0" err="1">
                <a:latin typeface="+mn-lt"/>
              </a:rPr>
              <a:t>il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délimite</a:t>
            </a:r>
            <a:r>
              <a:rPr lang="en-US" sz="1200" dirty="0">
                <a:latin typeface="+mn-lt"/>
              </a:rPr>
              <a:t> la zone de </a:t>
            </a:r>
            <a:r>
              <a:rPr lang="en-US" sz="1200" dirty="0" err="1">
                <a:latin typeface="+mn-lt"/>
              </a:rPr>
              <a:t>chantier</a:t>
            </a:r>
            <a:r>
              <a:rPr lang="en-US" sz="1200" dirty="0">
                <a:latin typeface="+mn-lt"/>
              </a:rPr>
              <a:t>, </a:t>
            </a:r>
            <a:r>
              <a:rPr lang="en-US" sz="1200" dirty="0" err="1">
                <a:latin typeface="+mn-lt"/>
              </a:rPr>
              <a:t>en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fonction</a:t>
            </a:r>
            <a:r>
              <a:rPr lang="en-US" sz="1200" dirty="0">
                <a:latin typeface="+mn-lt"/>
              </a:rPr>
              <a:t> des distances de </a:t>
            </a:r>
            <a:r>
              <a:rPr lang="en-US" sz="1200" dirty="0" err="1">
                <a:latin typeface="+mn-lt"/>
              </a:rPr>
              <a:t>sécurité</a:t>
            </a:r>
            <a:r>
              <a:rPr lang="en-US" sz="1200" dirty="0">
                <a:latin typeface="+mn-lt"/>
              </a:rPr>
              <a:t> à respecter (</a:t>
            </a:r>
            <a:r>
              <a:rPr lang="en-US" sz="1200" dirty="0" err="1">
                <a:latin typeface="+mn-lt"/>
              </a:rPr>
              <a:t>selon</a:t>
            </a:r>
            <a:r>
              <a:rPr lang="en-US" sz="1200" dirty="0">
                <a:latin typeface="+mn-lt"/>
              </a:rPr>
              <a:t> le type </a:t>
            </a:r>
            <a:r>
              <a:rPr lang="en-US" sz="1200" dirty="0" err="1">
                <a:latin typeface="+mn-lt"/>
              </a:rPr>
              <a:t>d’empiètement</a:t>
            </a:r>
            <a:r>
              <a:rPr lang="en-US" sz="1200" dirty="0">
                <a:latin typeface="+mn-lt"/>
              </a:rPr>
              <a:t> et/</a:t>
            </a:r>
            <a:r>
              <a:rPr lang="en-US" sz="1200" dirty="0" err="1">
                <a:latin typeface="+mn-lt"/>
              </a:rPr>
              <a:t>ou</a:t>
            </a:r>
            <a:r>
              <a:rPr lang="en-US" sz="1200" dirty="0">
                <a:latin typeface="+mn-lt"/>
              </a:rPr>
              <a:t> le type </a:t>
            </a:r>
            <a:r>
              <a:rPr lang="en-US" sz="1200" dirty="0" err="1">
                <a:latin typeface="+mn-lt"/>
              </a:rPr>
              <a:t>d’engin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en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activité</a:t>
            </a:r>
            <a:r>
              <a:rPr lang="en-US" sz="1200" dirty="0">
                <a:latin typeface="+mn-lt"/>
              </a:rPr>
              <a:t>). Pour </a:t>
            </a:r>
            <a:r>
              <a:rPr lang="en-US" sz="1200" dirty="0" err="1">
                <a:latin typeface="+mn-lt"/>
              </a:rPr>
              <a:t>toute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activité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réalisée</a:t>
            </a:r>
            <a:r>
              <a:rPr lang="en-US" sz="1200" dirty="0">
                <a:latin typeface="+mn-lt"/>
              </a:rPr>
              <a:t> avec des </a:t>
            </a:r>
            <a:r>
              <a:rPr lang="en-US" sz="1200" dirty="0" err="1">
                <a:latin typeface="+mn-lt"/>
              </a:rPr>
              <a:t>engins</a:t>
            </a:r>
            <a:r>
              <a:rPr lang="en-US" sz="1200" dirty="0">
                <a:latin typeface="+mn-lt"/>
              </a:rPr>
              <a:t> de </a:t>
            </a:r>
            <a:r>
              <a:rPr lang="en-US" sz="1200" dirty="0" err="1">
                <a:latin typeface="+mn-lt"/>
              </a:rPr>
              <a:t>chantier</a:t>
            </a:r>
            <a:r>
              <a:rPr lang="en-US" sz="1200" dirty="0">
                <a:latin typeface="+mn-lt"/>
              </a:rPr>
              <a:t> (</a:t>
            </a:r>
            <a:r>
              <a:rPr lang="en-US" sz="1200" dirty="0" err="1">
                <a:latin typeface="+mn-lt"/>
              </a:rPr>
              <a:t>pouvant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entraîner</a:t>
            </a:r>
            <a:r>
              <a:rPr lang="en-US" sz="1200" dirty="0">
                <a:latin typeface="+mn-lt"/>
              </a:rPr>
              <a:t> un </a:t>
            </a:r>
            <a:r>
              <a:rPr lang="en-US" sz="1200" dirty="0" err="1">
                <a:latin typeface="+mn-lt"/>
              </a:rPr>
              <a:t>empiètement</a:t>
            </a:r>
            <a:r>
              <a:rPr lang="en-US" sz="1200" dirty="0">
                <a:latin typeface="+mn-lt"/>
              </a:rPr>
              <a:t> de type II), </a:t>
            </a:r>
            <a:r>
              <a:rPr lang="en-US" sz="1200" dirty="0" err="1">
                <a:latin typeface="+mn-lt"/>
              </a:rPr>
              <a:t>une</a:t>
            </a:r>
            <a:r>
              <a:rPr lang="en-US" sz="1200" dirty="0">
                <a:latin typeface="+mn-lt"/>
              </a:rPr>
              <a:t> delimitation </a:t>
            </a:r>
            <a:r>
              <a:rPr lang="en-US" sz="1200" dirty="0" err="1">
                <a:latin typeface="+mn-lt"/>
              </a:rPr>
              <a:t>matérielle</a:t>
            </a:r>
            <a:r>
              <a:rPr lang="en-US" sz="1200" dirty="0">
                <a:latin typeface="+mn-lt"/>
              </a:rPr>
              <a:t> sera mise </a:t>
            </a:r>
            <a:r>
              <a:rPr lang="en-US" sz="1200" dirty="0" err="1">
                <a:latin typeface="+mn-lt"/>
              </a:rPr>
              <a:t>en</a:t>
            </a:r>
            <a:r>
              <a:rPr lang="en-US" sz="1200" dirty="0">
                <a:latin typeface="+mn-lt"/>
              </a:rPr>
              <a:t> oeuvre ;</a:t>
            </a:r>
          </a:p>
          <a:p>
            <a:pPr marL="171450" indent="-171450">
              <a:buFontTx/>
              <a:buChar char="-"/>
            </a:pPr>
            <a:endParaRPr lang="en-US" sz="1200" dirty="0">
              <a:latin typeface="+mn-lt"/>
            </a:endParaRPr>
          </a:p>
          <a:p>
            <a:pPr marL="171450" indent="-171450">
              <a:buFontTx/>
              <a:buChar char="-"/>
            </a:pPr>
            <a:r>
              <a:rPr lang="en-US" sz="1200" dirty="0" err="1">
                <a:latin typeface="+mn-lt"/>
              </a:rPr>
              <a:t>il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valide</a:t>
            </a:r>
            <a:r>
              <a:rPr lang="en-US" sz="1200" dirty="0">
                <a:latin typeface="+mn-lt"/>
              </a:rPr>
              <a:t> les tests de </a:t>
            </a:r>
            <a:r>
              <a:rPr lang="en-US" sz="1200" dirty="0" err="1">
                <a:latin typeface="+mn-lt"/>
              </a:rPr>
              <a:t>visibilité</a:t>
            </a:r>
            <a:r>
              <a:rPr lang="en-US" sz="1200" dirty="0">
                <a:latin typeface="+mn-lt"/>
              </a:rPr>
              <a:t>,  </a:t>
            </a:r>
            <a:r>
              <a:rPr lang="en-US" sz="1200" dirty="0" err="1">
                <a:latin typeface="+mn-lt"/>
              </a:rPr>
              <a:t>d’audition</a:t>
            </a:r>
            <a:r>
              <a:rPr lang="en-US" sz="1200" dirty="0">
                <a:latin typeface="+mn-lt"/>
              </a:rPr>
              <a:t> et de </a:t>
            </a:r>
            <a:r>
              <a:rPr lang="en-US" sz="1200" dirty="0" err="1">
                <a:latin typeface="+mn-lt"/>
              </a:rPr>
              <a:t>dégagements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réalisés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avant</a:t>
            </a:r>
            <a:r>
              <a:rPr lang="en-US" sz="1200" dirty="0">
                <a:latin typeface="+mn-lt"/>
              </a:rPr>
              <a:t> le </a:t>
            </a:r>
            <a:r>
              <a:rPr lang="en-US" sz="1200" dirty="0" err="1">
                <a:latin typeface="+mn-lt"/>
              </a:rPr>
              <a:t>démarrage</a:t>
            </a:r>
            <a:r>
              <a:rPr lang="en-US" sz="1200" dirty="0">
                <a:latin typeface="+mn-lt"/>
              </a:rPr>
              <a:t> des </a:t>
            </a:r>
            <a:r>
              <a:rPr lang="en-US" sz="1200" dirty="0" err="1">
                <a:latin typeface="+mn-lt"/>
              </a:rPr>
              <a:t>activités</a:t>
            </a:r>
            <a:r>
              <a:rPr lang="en-US" sz="1200" dirty="0"/>
              <a:t>.</a:t>
            </a:r>
          </a:p>
          <a:p>
            <a:pPr marL="171450" indent="-171450">
              <a:buFontTx/>
              <a:buChar char="-"/>
            </a:pPr>
            <a:endParaRPr lang="en-US" sz="1200" dirty="0">
              <a:latin typeface="+mn-lt"/>
            </a:endParaRPr>
          </a:p>
          <a:p>
            <a:endParaRPr lang="en-US" sz="1200" dirty="0">
              <a:latin typeface="+mn-l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767408" y="588169"/>
            <a:ext cx="10009112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>
              <a:defRPr/>
            </a:pPr>
            <a:r>
              <a:rPr lang="en-US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0.3 </a:t>
            </a:r>
            <a:r>
              <a:rPr lang="en-US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Rôle</a:t>
            </a:r>
            <a:r>
              <a:rPr lang="en-US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l’annonceur</a:t>
            </a:r>
            <a:r>
              <a:rPr lang="en-US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(agent </a:t>
            </a:r>
            <a:r>
              <a:rPr lang="en-US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veillant</a:t>
            </a:r>
            <a:r>
              <a:rPr lang="en-US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à un </a:t>
            </a:r>
            <a:r>
              <a:rPr lang="en-US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ou</a:t>
            </a:r>
            <a:r>
              <a:rPr lang="en-US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deux</a:t>
            </a:r>
            <a:r>
              <a:rPr lang="en-US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engins</a:t>
            </a:r>
            <a:r>
              <a:rPr lang="en-US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travaux</a:t>
            </a:r>
            <a:r>
              <a:rPr lang="en-US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et/</a:t>
            </a:r>
            <a:r>
              <a:rPr lang="en-US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ou</a:t>
            </a:r>
            <a:r>
              <a:rPr lang="en-US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postes</a:t>
            </a:r>
            <a:r>
              <a:rPr lang="en-US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de travail - max 2 au total) 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9673619" y="154526"/>
            <a:ext cx="2237175" cy="360363"/>
          </a:xfrm>
        </p:spPr>
        <p:txBody>
          <a:bodyPr/>
          <a:lstStyle/>
          <a:p>
            <a:r>
              <a:rPr lang="en-GB" dirty="0"/>
              <a:t>0. Introduction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07568" y="1192831"/>
            <a:ext cx="8784976" cy="1293971"/>
          </a:xfrm>
          <a:prstGeom prst="roundRect">
            <a:avLst/>
          </a:prstGeom>
          <a:noFill/>
          <a:ln w="12700"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fr-BE" sz="1400" dirty="0">
                <a:latin typeface="+mn-lt"/>
              </a:rPr>
              <a:t>L’agent qui assure le rôle d’annonceur :</a:t>
            </a:r>
          </a:p>
          <a:p>
            <a:pPr algn="just">
              <a:defRPr/>
            </a:pPr>
            <a:endParaRPr lang="fr-BE" sz="1400" dirty="0">
              <a:latin typeface="+mn-lt"/>
            </a:endParaRPr>
          </a:p>
          <a:p>
            <a:pPr algn="just">
              <a:defRPr/>
            </a:pPr>
            <a:r>
              <a:rPr lang="fr-BE" sz="1400" b="1" dirty="0">
                <a:solidFill>
                  <a:srgbClr val="FF0000"/>
                </a:solidFill>
                <a:latin typeface="+mn-lt"/>
              </a:rPr>
              <a:t>- ne participe jamais aux travaux!</a:t>
            </a:r>
          </a:p>
          <a:p>
            <a:pPr algn="just">
              <a:defRPr/>
            </a:pPr>
            <a:endParaRPr lang="fr-BE" sz="1400" b="1" dirty="0">
              <a:latin typeface="+mn-lt"/>
            </a:endParaRPr>
          </a:p>
          <a:p>
            <a:pPr algn="just">
              <a:defRPr/>
            </a:pPr>
            <a:r>
              <a:rPr lang="fr-BE" sz="1400" dirty="0">
                <a:latin typeface="+mn-lt"/>
              </a:rPr>
              <a:t>- il a, entre autres, les </a:t>
            </a:r>
            <a:r>
              <a:rPr lang="fr-BE" sz="1400" b="1" dirty="0">
                <a:latin typeface="+mn-lt"/>
              </a:rPr>
              <a:t>obligations suivantes</a:t>
            </a:r>
            <a:r>
              <a:rPr lang="fr-BE" sz="1400" dirty="0">
                <a:latin typeface="+mn-lt"/>
              </a:rPr>
              <a:t>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75720" y="3128027"/>
            <a:ext cx="7416824" cy="2962513"/>
          </a:xfrm>
          <a:prstGeom prst="roundRect">
            <a:avLst/>
          </a:prstGeom>
          <a:noFill/>
          <a:ln w="12700"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en-US" sz="1200" b="1" u="sng" dirty="0">
              <a:latin typeface="+mn-lt"/>
            </a:endParaRPr>
          </a:p>
          <a:p>
            <a:pPr marL="177800" indent="-177800" algn="just">
              <a:buFontTx/>
              <a:buChar char="-"/>
              <a:defRPr/>
            </a:pPr>
            <a:r>
              <a:rPr lang="en-US" sz="1200" dirty="0" err="1">
                <a:latin typeface="+mn-lt"/>
              </a:rPr>
              <a:t>être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constamment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attentif</a:t>
            </a:r>
            <a:r>
              <a:rPr lang="en-US" sz="1200" dirty="0">
                <a:latin typeface="+mn-lt"/>
              </a:rPr>
              <a:t>, ne pas se </a:t>
            </a:r>
            <a:r>
              <a:rPr lang="en-US" sz="1200" dirty="0" err="1">
                <a:latin typeface="+mn-lt"/>
              </a:rPr>
              <a:t>laisser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distraire</a:t>
            </a:r>
            <a:r>
              <a:rPr lang="en-US" sz="1200" dirty="0">
                <a:latin typeface="+mn-lt"/>
              </a:rPr>
              <a:t> ;</a:t>
            </a:r>
          </a:p>
          <a:p>
            <a:pPr marL="177800" indent="-177800" algn="just">
              <a:buFontTx/>
              <a:buChar char="-"/>
              <a:defRPr/>
            </a:pPr>
            <a:r>
              <a:rPr lang="en-US" sz="1200" dirty="0" err="1">
                <a:latin typeface="+mn-lt"/>
              </a:rPr>
              <a:t>regarder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alternativement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dans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toutes</a:t>
            </a:r>
            <a:r>
              <a:rPr lang="en-US" sz="1200" dirty="0">
                <a:latin typeface="+mn-lt"/>
              </a:rPr>
              <a:t> les directions </a:t>
            </a:r>
            <a:r>
              <a:rPr lang="en-US" sz="1200" dirty="0" err="1">
                <a:latin typeface="+mn-lt"/>
              </a:rPr>
              <a:t>d’où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peuvent</a:t>
            </a:r>
            <a:r>
              <a:rPr lang="en-US" sz="1200" dirty="0">
                <a:latin typeface="+mn-lt"/>
              </a:rPr>
              <a:t> arriver les </a:t>
            </a:r>
            <a:r>
              <a:rPr lang="en-US" sz="1200" dirty="0" err="1">
                <a:latin typeface="+mn-lt"/>
              </a:rPr>
              <a:t>mouvements</a:t>
            </a:r>
            <a:r>
              <a:rPr lang="en-US" sz="1200" dirty="0">
                <a:latin typeface="+mn-lt"/>
              </a:rPr>
              <a:t>, sans </a:t>
            </a:r>
            <a:r>
              <a:rPr lang="en-US" sz="1200" dirty="0" err="1">
                <a:latin typeface="+mn-lt"/>
              </a:rPr>
              <a:t>s’attarder</a:t>
            </a:r>
            <a:r>
              <a:rPr lang="en-US" sz="1200" dirty="0">
                <a:latin typeface="+mn-lt"/>
              </a:rPr>
              <a:t> trop </a:t>
            </a:r>
            <a:r>
              <a:rPr lang="en-US" sz="1200" dirty="0" err="1">
                <a:latin typeface="+mn-lt"/>
              </a:rPr>
              <a:t>longtemps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dans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une</a:t>
            </a:r>
            <a:r>
              <a:rPr lang="en-US" sz="1200" dirty="0">
                <a:latin typeface="+mn-lt"/>
              </a:rPr>
              <a:t> direction ; </a:t>
            </a:r>
          </a:p>
          <a:p>
            <a:pPr marL="177800" indent="-177800" algn="just">
              <a:buFontTx/>
              <a:buChar char="-"/>
              <a:defRPr/>
            </a:pPr>
            <a:r>
              <a:rPr lang="en-US" sz="1200" b="1" dirty="0" err="1">
                <a:latin typeface="+mn-lt"/>
              </a:rPr>
              <a:t>annoncer</a:t>
            </a:r>
            <a:r>
              <a:rPr lang="en-US" sz="1200" b="1" dirty="0">
                <a:latin typeface="+mn-lt"/>
              </a:rPr>
              <a:t> les </a:t>
            </a:r>
            <a:r>
              <a:rPr lang="en-US" sz="1200" b="1" dirty="0" err="1">
                <a:latin typeface="+mn-lt"/>
              </a:rPr>
              <a:t>mouvements</a:t>
            </a:r>
            <a:r>
              <a:rPr lang="en-US" sz="1200" b="1" dirty="0">
                <a:latin typeface="+mn-lt"/>
              </a:rPr>
              <a:t> </a:t>
            </a:r>
            <a:r>
              <a:rPr lang="en-US" sz="1200" dirty="0">
                <a:latin typeface="+mn-lt"/>
              </a:rPr>
              <a:t>au plus tard </a:t>
            </a:r>
            <a:r>
              <a:rPr lang="en-US" sz="1200" dirty="0" err="1">
                <a:latin typeface="+mn-lt"/>
              </a:rPr>
              <a:t>où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ils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atteignent</a:t>
            </a:r>
            <a:r>
              <a:rPr lang="en-US" sz="1200" dirty="0">
                <a:latin typeface="+mn-lt"/>
              </a:rPr>
              <a:t> les points de detection et </a:t>
            </a:r>
            <a:r>
              <a:rPr lang="en-US" sz="1200" b="1" dirty="0" err="1">
                <a:latin typeface="+mn-lt"/>
              </a:rPr>
              <a:t>interrompre</a:t>
            </a:r>
            <a:r>
              <a:rPr lang="en-US" sz="1200" b="1" dirty="0">
                <a:latin typeface="+mn-lt"/>
              </a:rPr>
              <a:t> les </a:t>
            </a:r>
            <a:r>
              <a:rPr lang="en-US" sz="1200" b="1" dirty="0" err="1">
                <a:latin typeface="+mn-lt"/>
              </a:rPr>
              <a:t>activités</a:t>
            </a:r>
            <a:r>
              <a:rPr lang="en-US" sz="1200" b="1" dirty="0">
                <a:latin typeface="+mn-lt"/>
              </a:rPr>
              <a:t> </a:t>
            </a:r>
            <a:r>
              <a:rPr lang="en-US" sz="1200" dirty="0">
                <a:latin typeface="+mn-lt"/>
              </a:rPr>
              <a:t>des </a:t>
            </a:r>
            <a:r>
              <a:rPr lang="en-US" sz="1200" dirty="0" err="1">
                <a:latin typeface="+mn-lt"/>
              </a:rPr>
              <a:t>postes</a:t>
            </a:r>
            <a:r>
              <a:rPr lang="en-US" sz="1200" dirty="0">
                <a:latin typeface="+mn-lt"/>
              </a:rPr>
              <a:t> de travail </a:t>
            </a:r>
            <a:r>
              <a:rPr lang="en-US" sz="1200" dirty="0" err="1">
                <a:latin typeface="+mn-lt"/>
              </a:rPr>
              <a:t>pouvant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occasionner</a:t>
            </a:r>
            <a:r>
              <a:rPr lang="en-US" sz="1200" dirty="0">
                <a:latin typeface="+mn-lt"/>
              </a:rPr>
              <a:t> des </a:t>
            </a:r>
            <a:r>
              <a:rPr lang="en-US" sz="1200" dirty="0" err="1">
                <a:latin typeface="+mn-lt"/>
              </a:rPr>
              <a:t>empiètements</a:t>
            </a:r>
            <a:r>
              <a:rPr lang="en-US" sz="1200" dirty="0">
                <a:latin typeface="+mn-lt"/>
              </a:rPr>
              <a:t> du </a:t>
            </a:r>
            <a:r>
              <a:rPr lang="en-US" sz="1200" dirty="0" err="1">
                <a:latin typeface="+mn-lt"/>
              </a:rPr>
              <a:t>gabarit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ou</a:t>
            </a:r>
            <a:r>
              <a:rPr lang="en-US" sz="1200" dirty="0">
                <a:latin typeface="+mn-lt"/>
              </a:rPr>
              <a:t> de la zone </a:t>
            </a:r>
            <a:r>
              <a:rPr lang="en-US" sz="1200" dirty="0" err="1">
                <a:latin typeface="+mn-lt"/>
              </a:rPr>
              <a:t>dangereuse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jusqu’au</a:t>
            </a:r>
            <a:r>
              <a:rPr lang="en-US" sz="1200" dirty="0">
                <a:latin typeface="+mn-lt"/>
              </a:rPr>
              <a:t> passage du </a:t>
            </a:r>
            <a:r>
              <a:rPr lang="en-US" sz="1200" dirty="0" err="1">
                <a:latin typeface="+mn-lt"/>
              </a:rPr>
              <a:t>convois</a:t>
            </a:r>
            <a:r>
              <a:rPr lang="en-US" sz="1200" dirty="0">
                <a:latin typeface="+mn-lt"/>
              </a:rPr>
              <a:t> au droit de la zone de </a:t>
            </a:r>
            <a:r>
              <a:rPr lang="en-US" sz="1200" dirty="0" err="1">
                <a:latin typeface="+mn-lt"/>
              </a:rPr>
              <a:t>chantier</a:t>
            </a:r>
            <a:r>
              <a:rPr lang="en-US" sz="1200" dirty="0">
                <a:latin typeface="+mn-lt"/>
              </a:rPr>
              <a:t>;</a:t>
            </a:r>
          </a:p>
          <a:p>
            <a:pPr marL="177800" indent="-177800" algn="just">
              <a:buFontTx/>
              <a:buChar char="-"/>
              <a:defRPr/>
            </a:pPr>
            <a:r>
              <a:rPr lang="en-US" sz="1200" b="1" dirty="0" err="1">
                <a:latin typeface="+mn-lt"/>
              </a:rPr>
              <a:t>veiller</a:t>
            </a:r>
            <a:r>
              <a:rPr lang="en-US" sz="1200" b="1" dirty="0">
                <a:latin typeface="+mn-lt"/>
              </a:rPr>
              <a:t> </a:t>
            </a:r>
            <a:r>
              <a:rPr lang="en-US" sz="1200" b="1" dirty="0" err="1">
                <a:latin typeface="+mn-lt"/>
              </a:rPr>
              <a:t>en</a:t>
            </a:r>
            <a:r>
              <a:rPr lang="en-US" sz="1200" b="1" dirty="0">
                <a:latin typeface="+mn-lt"/>
              </a:rPr>
              <a:t> </a:t>
            </a:r>
            <a:r>
              <a:rPr lang="en-US" sz="1200" b="1" dirty="0" err="1">
                <a:latin typeface="+mn-lt"/>
              </a:rPr>
              <a:t>tous</a:t>
            </a:r>
            <a:r>
              <a:rPr lang="en-US" sz="1200" b="1" dirty="0">
                <a:latin typeface="+mn-lt"/>
              </a:rPr>
              <a:t> temps au respect des </a:t>
            </a:r>
            <a:r>
              <a:rPr lang="en-US" sz="1200" b="1" dirty="0" err="1">
                <a:latin typeface="+mn-lt"/>
              </a:rPr>
              <a:t>limites</a:t>
            </a:r>
            <a:r>
              <a:rPr lang="en-US" sz="1200" b="1" dirty="0">
                <a:latin typeface="+mn-lt"/>
              </a:rPr>
              <a:t> de la zone de </a:t>
            </a:r>
            <a:r>
              <a:rPr lang="en-US" sz="1200" b="1" dirty="0" err="1">
                <a:latin typeface="+mn-lt"/>
              </a:rPr>
              <a:t>chantier</a:t>
            </a:r>
            <a:r>
              <a:rPr lang="en-US" sz="1200" dirty="0">
                <a:latin typeface="+mn-lt"/>
              </a:rPr>
              <a:t>, </a:t>
            </a:r>
            <a:r>
              <a:rPr lang="en-US" sz="1200" dirty="0" err="1">
                <a:latin typeface="+mn-lt"/>
              </a:rPr>
              <a:t>définie</a:t>
            </a:r>
            <a:r>
              <a:rPr lang="en-US" sz="1200" dirty="0">
                <a:latin typeface="+mn-lt"/>
              </a:rPr>
              <a:t> par le responsible de </a:t>
            </a:r>
            <a:r>
              <a:rPr lang="en-US" sz="1200" dirty="0" err="1">
                <a:latin typeface="+mn-lt"/>
              </a:rPr>
              <a:t>sécurité</a:t>
            </a:r>
            <a:r>
              <a:rPr lang="en-US" sz="1200" dirty="0">
                <a:latin typeface="+mn-lt"/>
              </a:rPr>
              <a:t> ;</a:t>
            </a:r>
          </a:p>
          <a:p>
            <a:pPr marL="177800" indent="-177800" algn="just">
              <a:buFontTx/>
              <a:buChar char="-"/>
              <a:defRPr/>
            </a:pPr>
            <a:r>
              <a:rPr lang="en-US" sz="1200" dirty="0" err="1">
                <a:latin typeface="+mn-lt"/>
              </a:rPr>
              <a:t>interrompre</a:t>
            </a:r>
            <a:r>
              <a:rPr lang="en-US" sz="1200" dirty="0">
                <a:latin typeface="+mn-lt"/>
              </a:rPr>
              <a:t> les </a:t>
            </a:r>
            <a:r>
              <a:rPr lang="en-US" sz="1200" dirty="0" err="1">
                <a:latin typeface="+mn-lt"/>
              </a:rPr>
              <a:t>activités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en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cas</a:t>
            </a:r>
            <a:r>
              <a:rPr lang="en-US" sz="1200" dirty="0">
                <a:latin typeface="+mn-lt"/>
              </a:rPr>
              <a:t> de </a:t>
            </a:r>
            <a:r>
              <a:rPr lang="en-US" sz="1200" dirty="0" err="1">
                <a:latin typeface="+mn-lt"/>
              </a:rPr>
              <a:t>perte</a:t>
            </a:r>
            <a:r>
              <a:rPr lang="en-US" sz="1200" dirty="0">
                <a:latin typeface="+mn-lt"/>
              </a:rPr>
              <a:t> (</a:t>
            </a:r>
            <a:r>
              <a:rPr lang="en-US" sz="1200" dirty="0" err="1">
                <a:latin typeface="+mn-lt"/>
              </a:rPr>
              <a:t>ou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risque</a:t>
            </a:r>
            <a:r>
              <a:rPr lang="en-US" sz="1200" dirty="0">
                <a:latin typeface="+mn-lt"/>
              </a:rPr>
              <a:t>) de contact </a:t>
            </a:r>
            <a:r>
              <a:rPr lang="en-US" sz="1200" dirty="0" err="1">
                <a:latin typeface="+mn-lt"/>
              </a:rPr>
              <a:t>visuel</a:t>
            </a:r>
            <a:r>
              <a:rPr lang="en-US" sz="1200" dirty="0">
                <a:latin typeface="+mn-lt"/>
              </a:rPr>
              <a:t> et/</a:t>
            </a:r>
            <a:r>
              <a:rPr lang="en-US" sz="1200" dirty="0" err="1">
                <a:latin typeface="+mn-lt"/>
              </a:rPr>
              <a:t>ou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auditif</a:t>
            </a:r>
            <a:r>
              <a:rPr lang="en-US" sz="1200" dirty="0">
                <a:latin typeface="+mn-lt"/>
              </a:rPr>
              <a:t> avec </a:t>
            </a:r>
            <a:r>
              <a:rPr lang="en-US" sz="1200" dirty="0" err="1">
                <a:latin typeface="+mn-lt"/>
              </a:rPr>
              <a:t>l’agent</a:t>
            </a:r>
            <a:r>
              <a:rPr lang="en-US" sz="1200" dirty="0">
                <a:latin typeface="+mn-lt"/>
              </a:rPr>
              <a:t> (les agents) places sous </a:t>
            </a:r>
            <a:r>
              <a:rPr lang="en-US" sz="1200" dirty="0" err="1">
                <a:latin typeface="+mn-lt"/>
              </a:rPr>
              <a:t>sa</a:t>
            </a:r>
            <a:r>
              <a:rPr lang="en-US" sz="1200" dirty="0">
                <a:latin typeface="+mn-lt"/>
              </a:rPr>
              <a:t> supervision </a:t>
            </a:r>
            <a:r>
              <a:rPr lang="en-US" sz="1200" dirty="0" err="1">
                <a:latin typeface="+mn-lt"/>
              </a:rPr>
              <a:t>ou</a:t>
            </a:r>
            <a:r>
              <a:rPr lang="en-US" sz="1200" dirty="0">
                <a:latin typeface="+mn-lt"/>
              </a:rPr>
              <a:t> les points de </a:t>
            </a:r>
            <a:r>
              <a:rPr lang="en-US" sz="1200" dirty="0" err="1">
                <a:latin typeface="+mn-lt"/>
              </a:rPr>
              <a:t>détection</a:t>
            </a:r>
            <a:r>
              <a:rPr lang="en-US" sz="1200" dirty="0">
                <a:latin typeface="+mn-lt"/>
              </a:rPr>
              <a:t> ; </a:t>
            </a:r>
          </a:p>
          <a:p>
            <a:pPr marL="177800" indent="-177800" algn="just">
              <a:buFontTx/>
              <a:buChar char="-"/>
              <a:defRPr/>
            </a:pPr>
            <a:r>
              <a:rPr lang="en-US" sz="1200" dirty="0" err="1">
                <a:latin typeface="+mn-lt"/>
              </a:rPr>
              <a:t>en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cas</a:t>
            </a:r>
            <a:r>
              <a:rPr lang="en-US" sz="1200" dirty="0">
                <a:latin typeface="+mn-lt"/>
              </a:rPr>
              <a:t> de </a:t>
            </a:r>
            <a:r>
              <a:rPr lang="en-US" sz="1200" dirty="0" err="1">
                <a:latin typeface="+mn-lt"/>
              </a:rPr>
              <a:t>doute</a:t>
            </a:r>
            <a:r>
              <a:rPr lang="en-US" sz="1200" dirty="0">
                <a:latin typeface="+mn-lt"/>
              </a:rPr>
              <a:t>, </a:t>
            </a:r>
            <a:r>
              <a:rPr lang="en-US" sz="1200" dirty="0" err="1">
                <a:latin typeface="+mn-lt"/>
              </a:rPr>
              <a:t>arrêter</a:t>
            </a:r>
            <a:r>
              <a:rPr lang="en-US" sz="1200" dirty="0">
                <a:latin typeface="+mn-lt"/>
              </a:rPr>
              <a:t> les </a:t>
            </a:r>
            <a:r>
              <a:rPr lang="en-US" sz="1200" dirty="0" err="1">
                <a:latin typeface="+mn-lt"/>
              </a:rPr>
              <a:t>travaux</a:t>
            </a:r>
            <a:r>
              <a:rPr lang="en-US" sz="1200" dirty="0">
                <a:latin typeface="+mn-lt"/>
              </a:rPr>
              <a:t> ; </a:t>
            </a:r>
          </a:p>
          <a:p>
            <a:pPr marL="177800" indent="-177800" algn="just">
              <a:buFontTx/>
              <a:buChar char="-"/>
              <a:defRPr/>
            </a:pPr>
            <a:r>
              <a:rPr lang="en-US" sz="1200" dirty="0" err="1">
                <a:latin typeface="+mn-lt"/>
              </a:rPr>
              <a:t>veiller</a:t>
            </a:r>
            <a:r>
              <a:rPr lang="en-US" sz="1200" dirty="0">
                <a:latin typeface="+mn-lt"/>
              </a:rPr>
              <a:t> à </a:t>
            </a:r>
            <a:r>
              <a:rPr lang="en-US" sz="1200" dirty="0" err="1">
                <a:latin typeface="+mn-lt"/>
              </a:rPr>
              <a:t>sa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propre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sécurité</a:t>
            </a:r>
            <a:r>
              <a:rPr lang="en-US" sz="1200" dirty="0">
                <a:latin typeface="+mn-lt"/>
              </a:rPr>
              <a:t> (</a:t>
            </a:r>
            <a:r>
              <a:rPr lang="en-US" sz="1200" dirty="0" err="1">
                <a:latin typeface="+mn-lt"/>
              </a:rPr>
              <a:t>en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restant</a:t>
            </a:r>
            <a:r>
              <a:rPr lang="en-US" sz="1200" dirty="0">
                <a:latin typeface="+mn-lt"/>
              </a:rPr>
              <a:t> hors la zone </a:t>
            </a:r>
            <a:r>
              <a:rPr lang="en-US" sz="1200" dirty="0" err="1">
                <a:latin typeface="+mn-lt"/>
              </a:rPr>
              <a:t>dangereuse</a:t>
            </a:r>
            <a:r>
              <a:rPr lang="en-US" sz="1200" dirty="0">
                <a:latin typeface="+mn-lt"/>
              </a:rPr>
              <a:t>); </a:t>
            </a:r>
          </a:p>
          <a:p>
            <a:pPr marL="177800" indent="-177800" algn="just">
              <a:buFontTx/>
              <a:buChar char="-"/>
              <a:defRPr/>
            </a:pPr>
            <a:r>
              <a:rPr lang="en-US" sz="1200" dirty="0">
                <a:latin typeface="+mn-lt"/>
              </a:rPr>
              <a:t>...</a:t>
            </a:r>
          </a:p>
          <a:p>
            <a:endParaRPr lang="en-US" sz="1200" dirty="0">
              <a:latin typeface="+mn-lt"/>
            </a:endParaRPr>
          </a:p>
        </p:txBody>
      </p:sp>
      <p:sp>
        <p:nvSpPr>
          <p:cNvPr id="17" name="Bent Arrow 16"/>
          <p:cNvSpPr/>
          <p:nvPr/>
        </p:nvSpPr>
        <p:spPr bwMode="auto">
          <a:xfrm rot="5400000">
            <a:off x="6326767" y="2334138"/>
            <a:ext cx="720078" cy="605551"/>
          </a:xfrm>
          <a:prstGeom prst="bentArrow">
            <a:avLst>
              <a:gd name="adj1" fmla="val 11807"/>
              <a:gd name="adj2" fmla="val 14058"/>
              <a:gd name="adj3" fmla="val 17304"/>
              <a:gd name="adj4" fmla="val 43750"/>
            </a:avLst>
          </a:prstGeom>
          <a:solidFill>
            <a:schemeClr val="accent1"/>
          </a:solidFill>
          <a:ln w="317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hthoek 35"/>
          <p:cNvSpPr>
            <a:spLocks noChangeArrowheads="1"/>
          </p:cNvSpPr>
          <p:nvPr/>
        </p:nvSpPr>
        <p:spPr bwMode="auto">
          <a:xfrm>
            <a:off x="551384" y="2517017"/>
            <a:ext cx="1368425" cy="360362"/>
          </a:xfrm>
          <a:prstGeom prst="rect">
            <a:avLst/>
          </a:prstGeom>
          <a:solidFill>
            <a:schemeClr val="bg1">
              <a:lumMod val="65000"/>
            </a:schemeClr>
          </a:solidFill>
          <a:ln w="31750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nl-BE" sz="1000" b="1" dirty="0">
                <a:solidFill>
                  <a:schemeClr val="bg1"/>
                </a:solidFill>
              </a:rPr>
              <a:t>ANNONCEUR</a:t>
            </a:r>
          </a:p>
          <a:p>
            <a:pPr algn="ctr"/>
            <a:r>
              <a:rPr lang="nl-BE" sz="1000" b="1" dirty="0">
                <a:solidFill>
                  <a:schemeClr val="bg1"/>
                </a:solidFill>
              </a:rPr>
              <a:t>ENTREPRENEUR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3490" y1="58239" x2="9396" y2="49432"/>
                        <a14:foregroundMark x1="9396" y1="49148" x2="6040" y2="42330"/>
                        <a14:foregroundMark x1="6040" y1="42330" x2="10738" y2="30682"/>
                        <a14:foregroundMark x1="12081" y1="30398" x2="18792" y2="24716"/>
                        <a14:foregroundMark x1="18792" y1="24716" x2="34899" y2="19602"/>
                        <a14:foregroundMark x1="35570" y1="19034" x2="41611" y2="16477"/>
                        <a14:foregroundMark x1="41611" y1="16477" x2="32215" y2="9659"/>
                        <a14:foregroundMark x1="32215" y1="9375" x2="38255" y2="4545"/>
                        <a14:foregroundMark x1="38255" y1="4545" x2="45638" y2="568"/>
                        <a14:foregroundMark x1="45638" y1="568" x2="57047" y2="1136"/>
                        <a14:foregroundMark x1="57047" y1="1136" x2="63087" y2="2557"/>
                        <a14:foregroundMark x1="63087" y1="2557" x2="63758" y2="4830"/>
                        <a14:foregroundMark x1="63758" y1="4830" x2="70470" y2="6250"/>
                        <a14:foregroundMark x1="70470" y1="6250" x2="71141" y2="10227"/>
                        <a14:foregroundMark x1="71141" y1="10227" x2="69128" y2="12784"/>
                        <a14:foregroundMark x1="69128" y1="12784" x2="66443" y2="14205"/>
                        <a14:foregroundMark x1="66443" y1="14205" x2="61745" y2="17045"/>
                        <a14:foregroundMark x1="63758" y1="17330" x2="79866" y2="22159"/>
                        <a14:foregroundMark x1="79866" y1="22159" x2="87919" y2="25568"/>
                        <a14:foregroundMark x1="87919" y1="25568" x2="96644" y2="33807"/>
                        <a14:foregroundMark x1="96644" y1="33807" x2="99329" y2="38352"/>
                        <a14:foregroundMark x1="84564" y1="43466" x2="86577" y2="45739"/>
                        <a14:foregroundMark x1="88591" y1="45455" x2="88591" y2="45455"/>
                        <a14:foregroundMark x1="84564" y1="45455" x2="84564" y2="63920"/>
                        <a14:foregroundMark x1="85235" y1="64489" x2="80537" y2="64489"/>
                        <a14:foregroundMark x1="80537" y1="64489" x2="75839" y2="81534"/>
                        <a14:foregroundMark x1="75839" y1="81534" x2="75839" y2="87216"/>
                        <a14:foregroundMark x1="75839" y1="87216" x2="79195" y2="92898"/>
                        <a14:foregroundMark x1="79195" y1="93750" x2="91275" y2="93466"/>
                        <a14:foregroundMark x1="91275" y1="93466" x2="92617" y2="96875"/>
                        <a14:foregroundMark x1="87919" y1="98011" x2="75168" y2="96591"/>
                        <a14:foregroundMark x1="75168" y1="96591" x2="69799" y2="96023"/>
                        <a14:foregroundMark x1="69799" y1="96023" x2="69799" y2="97159"/>
                        <a14:foregroundMark x1="69799" y1="97159" x2="60403" y2="96023"/>
                        <a14:foregroundMark x1="60403" y1="96023" x2="57047" y2="66761"/>
                        <a14:foregroundMark x1="56376" y1="67614" x2="48993" y2="81250"/>
                        <a14:foregroundMark x1="48993" y1="81250" x2="46980" y2="89773"/>
                        <a14:foregroundMark x1="46980" y1="89773" x2="46980" y2="93750"/>
                        <a14:foregroundMark x1="46980" y1="93750" x2="43624" y2="95739"/>
                        <a14:foregroundMark x1="43624" y1="95739" x2="42282" y2="99148"/>
                        <a14:foregroundMark x1="42282" y1="99148" x2="28859" y2="99432"/>
                        <a14:foregroundMark x1="28859" y1="99432" x2="28188" y2="98295"/>
                        <a14:foregroundMark x1="28188" y1="98295" x2="32215" y2="95739"/>
                        <a14:foregroundMark x1="32215" y1="95739" x2="29530" y2="92045"/>
                        <a14:foregroundMark x1="29530" y1="92045" x2="33557" y2="73580"/>
                        <a14:foregroundMark x1="33557" y1="73295" x2="32215" y2="64773"/>
                        <a14:foregroundMark x1="32215" y1="64773" x2="24161" y2="64205"/>
                        <a14:foregroundMark x1="24161" y1="64205" x2="25503" y2="58239"/>
                        <a14:foregroundMark x1="54362" y1="12784" x2="54362" y2="12784"/>
                        <a14:foregroundMark x1="92617" y1="40057" x2="92617" y2="40057"/>
                        <a14:foregroundMark x1="50336" y1="11080" x2="50336" y2="11080"/>
                        <a14:backgroundMark x1="12081" y1="18466" x2="12081" y2="18466"/>
                        <a14:backgroundMark x1="87248" y1="16193" x2="87248" y2="16193"/>
                        <a14:backgroundMark x1="94631" y1="72443" x2="94631" y2="72443"/>
                        <a14:backgroundMark x1="16779" y1="73295" x2="16779" y2="732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4" y="1201739"/>
            <a:ext cx="493039" cy="1208121"/>
          </a:xfrm>
          <a:prstGeom prst="rect">
            <a:avLst/>
          </a:prstGeom>
          <a:ln w="25400">
            <a:solidFill>
              <a:schemeClr val="tx2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402406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767408" y="588169"/>
            <a:ext cx="8424936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>
              <a:defRPr/>
            </a:pPr>
            <a:r>
              <a:rPr lang="en-US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0.4 </a:t>
            </a:r>
            <a:r>
              <a:rPr lang="en-US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Annonceur</a:t>
            </a:r>
            <a:r>
              <a:rPr lang="en-US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US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principes</a:t>
            </a:r>
            <a:r>
              <a:rPr lang="en-US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spécifiques</a:t>
            </a:r>
            <a:endParaRPr lang="en-US" b="1" kern="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9673619" y="154526"/>
            <a:ext cx="2237175" cy="360363"/>
          </a:xfrm>
        </p:spPr>
        <p:txBody>
          <a:bodyPr/>
          <a:lstStyle/>
          <a:p>
            <a:r>
              <a:rPr lang="en-GB" dirty="0"/>
              <a:t>0</a:t>
            </a:r>
            <a:r>
              <a:rPr lang="en-GB"/>
              <a:t>. Introduction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2207568" y="1192831"/>
            <a:ext cx="8784976" cy="5312093"/>
          </a:xfrm>
          <a:prstGeom prst="roundRect">
            <a:avLst/>
          </a:prstGeom>
          <a:noFill/>
          <a:ln w="12700"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en-US" sz="1200" b="1" u="sng" dirty="0">
              <a:latin typeface="+mn-lt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fr-BE" sz="1400" dirty="0">
                <a:latin typeface="+mn-lt"/>
              </a:rPr>
              <a:t>l’annonceur est chargé de la détection des mouvements approchant la zone de chantier, et de la transmission de l’alerte au personnel travaillant sur les différents postes de travail ;</a:t>
            </a:r>
          </a:p>
          <a:p>
            <a:pPr marL="285750" indent="-285750" algn="just">
              <a:buFontTx/>
              <a:buChar char="-"/>
              <a:defRPr/>
            </a:pPr>
            <a:endParaRPr lang="fr-BE" sz="1400" dirty="0">
              <a:latin typeface="+mn-lt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fr-BE" sz="1400" dirty="0">
                <a:latin typeface="+mn-lt"/>
              </a:rPr>
              <a:t>l’annonceur est positionné </a:t>
            </a:r>
            <a:r>
              <a:rPr lang="fr-BE" sz="1400" b="1" dirty="0">
                <a:latin typeface="+mn-lt"/>
              </a:rPr>
              <a:t>à l’extérieur de la zone dangereuse de la voie en service</a:t>
            </a:r>
            <a:r>
              <a:rPr lang="fr-BE" sz="1400" dirty="0">
                <a:latin typeface="+mn-lt"/>
              </a:rPr>
              <a:t> à un emplacement d’où il peut :</a:t>
            </a:r>
          </a:p>
          <a:p>
            <a:pPr marL="742950" lvl="1" indent="-285750" algn="just">
              <a:buFontTx/>
              <a:buChar char="-"/>
              <a:defRPr/>
            </a:pPr>
            <a:r>
              <a:rPr lang="fr-BE" sz="1400" dirty="0">
                <a:latin typeface="+mn-lt"/>
              </a:rPr>
              <a:t>percevoir les mouvements approchant de la zone de chantier à partir du point de détection spécifié par le chef de travail ;</a:t>
            </a:r>
          </a:p>
          <a:p>
            <a:pPr marL="742950" lvl="1" indent="-285750" algn="just">
              <a:buFontTx/>
              <a:buChar char="-"/>
              <a:defRPr/>
            </a:pPr>
            <a:r>
              <a:rPr lang="fr-BE" sz="1400" dirty="0">
                <a:latin typeface="+mn-lt"/>
              </a:rPr>
              <a:t>d’où il a, à tout moment, une vue sur les postes de travail.</a:t>
            </a:r>
          </a:p>
          <a:p>
            <a:pPr algn="just">
              <a:defRPr/>
            </a:pPr>
            <a:endParaRPr lang="fr-BE" sz="1400" dirty="0">
              <a:latin typeface="+mn-lt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fr-BE" sz="1400" dirty="0">
                <a:latin typeface="+mn-lt"/>
              </a:rPr>
              <a:t>l’annonceur ne peut pas être positionné dans le poste de conduite d’un engin ;</a:t>
            </a:r>
          </a:p>
          <a:p>
            <a:pPr marL="285750" indent="-285750" algn="just">
              <a:buFontTx/>
              <a:buChar char="-"/>
              <a:defRPr/>
            </a:pPr>
            <a:endParaRPr lang="fr-BE" sz="1400" dirty="0">
              <a:latin typeface="+mn-lt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fr-BE" sz="1400" dirty="0">
                <a:latin typeface="+mn-lt"/>
              </a:rPr>
              <a:t>l’annonceur est chargé du contrôle du respect des limites de la zone de chantier et de l’arrêt des activités pouvant occasionner un empiètement de type I et/ou II lorsqu’un convois est en approche ;</a:t>
            </a:r>
          </a:p>
          <a:p>
            <a:pPr marL="285750" indent="-285750" algn="just">
              <a:buFontTx/>
              <a:buChar char="-"/>
              <a:defRPr/>
            </a:pPr>
            <a:endParaRPr lang="fr-BE" sz="1400" dirty="0">
              <a:latin typeface="+mn-lt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fr-BE" sz="1400" dirty="0">
                <a:latin typeface="+mn-lt"/>
              </a:rPr>
              <a:t>l’annonceur ne participe pas au travail ;</a:t>
            </a:r>
          </a:p>
          <a:p>
            <a:pPr marL="285750" indent="-285750" algn="just">
              <a:buFontTx/>
              <a:buChar char="-"/>
              <a:defRPr/>
            </a:pPr>
            <a:endParaRPr lang="fr-BE" sz="1400" dirty="0">
              <a:latin typeface="+mn-lt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fr-BE" sz="1400" dirty="0">
                <a:latin typeface="+mn-lt"/>
              </a:rPr>
              <a:t>l’annonceur dispose des moyens de communication (klaxon, radio) lui permettant de relayer efficacement l’alerte au personnel travaillant sur les différents postes de travail ;</a:t>
            </a:r>
          </a:p>
          <a:p>
            <a:pPr marL="285750" indent="-285750" algn="just">
              <a:buFontTx/>
              <a:buChar char="-"/>
              <a:defRPr/>
            </a:pPr>
            <a:endParaRPr lang="fr-BE" sz="1400" dirty="0">
              <a:latin typeface="+mn-lt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fr-BE" sz="1400" dirty="0">
                <a:latin typeface="+mn-lt"/>
              </a:rPr>
              <a:t>s’il dispose d’une radio, l’annonceur contrôle régulièrement la qualité de la liaison radio.</a:t>
            </a:r>
          </a:p>
          <a:p>
            <a:endParaRPr lang="en-US" sz="1400" dirty="0">
              <a:latin typeface="+mn-lt"/>
            </a:endParaRPr>
          </a:p>
        </p:txBody>
      </p:sp>
      <p:sp>
        <p:nvSpPr>
          <p:cNvPr id="11" name="Rechthoek 35"/>
          <p:cNvSpPr>
            <a:spLocks noChangeArrowheads="1"/>
          </p:cNvSpPr>
          <p:nvPr/>
        </p:nvSpPr>
        <p:spPr bwMode="auto">
          <a:xfrm>
            <a:off x="551384" y="2517017"/>
            <a:ext cx="1368425" cy="360362"/>
          </a:xfrm>
          <a:prstGeom prst="rect">
            <a:avLst/>
          </a:prstGeom>
          <a:solidFill>
            <a:schemeClr val="bg1">
              <a:lumMod val="65000"/>
            </a:schemeClr>
          </a:solidFill>
          <a:ln w="31750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nl-BE" sz="1000" b="1" dirty="0">
                <a:solidFill>
                  <a:schemeClr val="bg1"/>
                </a:solidFill>
              </a:rPr>
              <a:t>ANNONCEUR</a:t>
            </a:r>
          </a:p>
          <a:p>
            <a:pPr algn="ctr"/>
            <a:r>
              <a:rPr lang="nl-BE" sz="1000" b="1" dirty="0">
                <a:solidFill>
                  <a:schemeClr val="bg1"/>
                </a:solidFill>
              </a:rPr>
              <a:t>ENTREPRENEUR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3490" y1="58239" x2="9396" y2="49432"/>
                        <a14:foregroundMark x1="9396" y1="49148" x2="6040" y2="42330"/>
                        <a14:foregroundMark x1="6040" y1="42330" x2="10738" y2="30682"/>
                        <a14:foregroundMark x1="12081" y1="30398" x2="18792" y2="24716"/>
                        <a14:foregroundMark x1="18792" y1="24716" x2="34899" y2="19602"/>
                        <a14:foregroundMark x1="35570" y1="19034" x2="41611" y2="16477"/>
                        <a14:foregroundMark x1="41611" y1="16477" x2="32215" y2="9659"/>
                        <a14:foregroundMark x1="32215" y1="9375" x2="38255" y2="4545"/>
                        <a14:foregroundMark x1="38255" y1="4545" x2="45638" y2="568"/>
                        <a14:foregroundMark x1="45638" y1="568" x2="57047" y2="1136"/>
                        <a14:foregroundMark x1="57047" y1="1136" x2="63087" y2="2557"/>
                        <a14:foregroundMark x1="63087" y1="2557" x2="63758" y2="4830"/>
                        <a14:foregroundMark x1="63758" y1="4830" x2="70470" y2="6250"/>
                        <a14:foregroundMark x1="70470" y1="6250" x2="71141" y2="10227"/>
                        <a14:foregroundMark x1="71141" y1="10227" x2="69128" y2="12784"/>
                        <a14:foregroundMark x1="69128" y1="12784" x2="66443" y2="14205"/>
                        <a14:foregroundMark x1="66443" y1="14205" x2="61745" y2="17045"/>
                        <a14:foregroundMark x1="63758" y1="17330" x2="79866" y2="22159"/>
                        <a14:foregroundMark x1="79866" y1="22159" x2="87919" y2="25568"/>
                        <a14:foregroundMark x1="87919" y1="25568" x2="96644" y2="33807"/>
                        <a14:foregroundMark x1="96644" y1="33807" x2="99329" y2="38352"/>
                        <a14:foregroundMark x1="84564" y1="43466" x2="86577" y2="45739"/>
                        <a14:foregroundMark x1="88591" y1="45455" x2="88591" y2="45455"/>
                        <a14:foregroundMark x1="84564" y1="45455" x2="84564" y2="63920"/>
                        <a14:foregroundMark x1="85235" y1="64489" x2="80537" y2="64489"/>
                        <a14:foregroundMark x1="80537" y1="64489" x2="75839" y2="81534"/>
                        <a14:foregroundMark x1="75839" y1="81534" x2="75839" y2="87216"/>
                        <a14:foregroundMark x1="75839" y1="87216" x2="79195" y2="92898"/>
                        <a14:foregroundMark x1="79195" y1="93750" x2="91275" y2="93466"/>
                        <a14:foregroundMark x1="91275" y1="93466" x2="92617" y2="96875"/>
                        <a14:foregroundMark x1="87919" y1="98011" x2="75168" y2="96591"/>
                        <a14:foregroundMark x1="75168" y1="96591" x2="69799" y2="96023"/>
                        <a14:foregroundMark x1="69799" y1="96023" x2="69799" y2="97159"/>
                        <a14:foregroundMark x1="69799" y1="97159" x2="60403" y2="96023"/>
                        <a14:foregroundMark x1="60403" y1="96023" x2="57047" y2="66761"/>
                        <a14:foregroundMark x1="56376" y1="67614" x2="48993" y2="81250"/>
                        <a14:foregroundMark x1="48993" y1="81250" x2="46980" y2="89773"/>
                        <a14:foregroundMark x1="46980" y1="89773" x2="46980" y2="93750"/>
                        <a14:foregroundMark x1="46980" y1="93750" x2="43624" y2="95739"/>
                        <a14:foregroundMark x1="43624" y1="95739" x2="42282" y2="99148"/>
                        <a14:foregroundMark x1="42282" y1="99148" x2="28859" y2="99432"/>
                        <a14:foregroundMark x1="28859" y1="99432" x2="28188" y2="98295"/>
                        <a14:foregroundMark x1="28188" y1="98295" x2="32215" y2="95739"/>
                        <a14:foregroundMark x1="32215" y1="95739" x2="29530" y2="92045"/>
                        <a14:foregroundMark x1="29530" y1="92045" x2="33557" y2="73580"/>
                        <a14:foregroundMark x1="33557" y1="73295" x2="32215" y2="64773"/>
                        <a14:foregroundMark x1="32215" y1="64773" x2="24161" y2="64205"/>
                        <a14:foregroundMark x1="24161" y1="64205" x2="25503" y2="58239"/>
                        <a14:foregroundMark x1="54362" y1="12784" x2="54362" y2="12784"/>
                        <a14:foregroundMark x1="92617" y1="40057" x2="92617" y2="40057"/>
                        <a14:foregroundMark x1="50336" y1="11080" x2="50336" y2="11080"/>
                        <a14:backgroundMark x1="12081" y1="18466" x2="12081" y2="18466"/>
                        <a14:backgroundMark x1="87248" y1="16193" x2="87248" y2="16193"/>
                        <a14:backgroundMark x1="94631" y1="72443" x2="94631" y2="72443"/>
                        <a14:backgroundMark x1="16779" y1="73295" x2="16779" y2="732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4" y="1201739"/>
            <a:ext cx="493039" cy="1208121"/>
          </a:xfrm>
          <a:prstGeom prst="rect">
            <a:avLst/>
          </a:prstGeom>
          <a:ln w="25400">
            <a:solidFill>
              <a:schemeClr val="tx2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309462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767408" y="588169"/>
            <a:ext cx="806450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>
              <a:defRPr/>
            </a:pPr>
            <a:r>
              <a:rPr lang="en-US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0.5 </a:t>
            </a:r>
            <a:r>
              <a:rPr lang="en-US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Equipement</a:t>
            </a:r>
            <a:r>
              <a:rPr lang="en-US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l’annonceur</a:t>
            </a:r>
            <a:endParaRPr lang="en-US" b="1" kern="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9673619" y="154526"/>
            <a:ext cx="2237175" cy="360363"/>
          </a:xfrm>
        </p:spPr>
        <p:txBody>
          <a:bodyPr/>
          <a:lstStyle/>
          <a:p>
            <a:r>
              <a:rPr lang="en-GB" dirty="0"/>
              <a:t>0. Introduction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07568" y="2412434"/>
            <a:ext cx="8784976" cy="1259919"/>
          </a:xfrm>
          <a:prstGeom prst="roundRect">
            <a:avLst/>
          </a:prstGeom>
          <a:noFill/>
          <a:ln w="12700"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en-US" sz="1200" b="1" u="sng" dirty="0">
              <a:latin typeface="+mn-lt"/>
            </a:endParaRPr>
          </a:p>
          <a:p>
            <a:pPr>
              <a:defRPr/>
            </a:pPr>
            <a:r>
              <a:rPr lang="nl-BE" sz="1400" dirty="0" err="1">
                <a:latin typeface="+mn-lt"/>
              </a:rPr>
              <a:t>L’annonceur</a:t>
            </a:r>
            <a:r>
              <a:rPr lang="nl-BE" sz="1400" dirty="0">
                <a:latin typeface="+mn-lt"/>
              </a:rPr>
              <a:t> </a:t>
            </a:r>
            <a:r>
              <a:rPr lang="nl-BE" sz="1400" dirty="0" err="1">
                <a:latin typeface="+mn-lt"/>
              </a:rPr>
              <a:t>doit</a:t>
            </a:r>
            <a:r>
              <a:rPr lang="nl-BE" sz="1400" dirty="0">
                <a:latin typeface="+mn-lt"/>
              </a:rPr>
              <a:t> </a:t>
            </a:r>
            <a:r>
              <a:rPr lang="nl-BE" sz="1400" dirty="0" err="1">
                <a:latin typeface="+mn-lt"/>
              </a:rPr>
              <a:t>porter</a:t>
            </a:r>
            <a:r>
              <a:rPr lang="nl-BE" sz="1400" dirty="0">
                <a:latin typeface="+mn-lt"/>
              </a:rPr>
              <a:t> </a:t>
            </a:r>
            <a:r>
              <a:rPr lang="nl-BE" sz="1400" dirty="0" err="1">
                <a:latin typeface="+mn-lt"/>
              </a:rPr>
              <a:t>un</a:t>
            </a:r>
            <a:r>
              <a:rPr lang="nl-BE" sz="1400" dirty="0">
                <a:latin typeface="+mn-lt"/>
              </a:rPr>
              <a:t> équipement de </a:t>
            </a:r>
            <a:r>
              <a:rPr lang="nl-BE" sz="1400" dirty="0" err="1">
                <a:latin typeface="+mn-lt"/>
              </a:rPr>
              <a:t>travail</a:t>
            </a:r>
            <a:r>
              <a:rPr lang="nl-BE" sz="1400" dirty="0">
                <a:latin typeface="+mn-lt"/>
              </a:rPr>
              <a:t> réglementaire </a:t>
            </a:r>
            <a:r>
              <a:rPr lang="nl-BE" sz="1400" b="1" dirty="0" err="1">
                <a:latin typeface="+mn-lt"/>
              </a:rPr>
              <a:t>jaune</a:t>
            </a:r>
            <a:r>
              <a:rPr lang="nl-BE" sz="1400" dirty="0">
                <a:latin typeface="+mn-lt"/>
              </a:rPr>
              <a:t>. </a:t>
            </a:r>
          </a:p>
          <a:p>
            <a:pPr>
              <a:defRPr/>
            </a:pPr>
            <a:endParaRPr lang="nl-BE" sz="1400" dirty="0">
              <a:latin typeface="+mn-lt"/>
            </a:endParaRPr>
          </a:p>
          <a:p>
            <a:pPr>
              <a:defRPr/>
            </a:pPr>
            <a:r>
              <a:rPr lang="nl-BE" sz="1400" dirty="0">
                <a:latin typeface="+mn-lt"/>
              </a:rPr>
              <a:t>Pour </a:t>
            </a:r>
            <a:r>
              <a:rPr lang="nl-BE" sz="1400" dirty="0" err="1">
                <a:latin typeface="+mn-lt"/>
              </a:rPr>
              <a:t>l’équipement</a:t>
            </a:r>
            <a:r>
              <a:rPr lang="nl-BE" sz="1400" dirty="0">
                <a:latin typeface="+mn-lt"/>
              </a:rPr>
              <a:t> supplémentaire (par </a:t>
            </a:r>
            <a:r>
              <a:rPr lang="nl-BE" sz="1400" dirty="0" err="1">
                <a:latin typeface="+mn-lt"/>
              </a:rPr>
              <a:t>exemple</a:t>
            </a:r>
            <a:r>
              <a:rPr lang="nl-BE" sz="1400" dirty="0">
                <a:latin typeface="+mn-lt"/>
              </a:rPr>
              <a:t>, </a:t>
            </a:r>
            <a:r>
              <a:rPr lang="nl-BE" sz="1400" dirty="0" err="1">
                <a:latin typeface="+mn-lt"/>
              </a:rPr>
              <a:t>klaxon</a:t>
            </a:r>
            <a:r>
              <a:rPr lang="nl-BE" sz="1400" dirty="0">
                <a:latin typeface="+mn-lt"/>
              </a:rPr>
              <a:t>, radio), les </a:t>
            </a:r>
            <a:r>
              <a:rPr lang="nl-BE" sz="1400" dirty="0" err="1">
                <a:latin typeface="+mn-lt"/>
              </a:rPr>
              <a:t>instructions</a:t>
            </a:r>
            <a:r>
              <a:rPr lang="nl-BE" sz="1400" dirty="0">
                <a:latin typeface="+mn-lt"/>
              </a:rPr>
              <a:t> de </a:t>
            </a:r>
            <a:r>
              <a:rPr lang="nl-BE" sz="1400" dirty="0" err="1">
                <a:latin typeface="+mn-lt"/>
              </a:rPr>
              <a:t>l’employeur</a:t>
            </a:r>
            <a:r>
              <a:rPr lang="nl-BE" sz="1400" dirty="0">
                <a:latin typeface="+mn-lt"/>
              </a:rPr>
              <a:t> </a:t>
            </a:r>
            <a:r>
              <a:rPr lang="nl-BE" sz="1400" dirty="0" err="1">
                <a:latin typeface="+mn-lt"/>
              </a:rPr>
              <a:t>doivent</a:t>
            </a:r>
            <a:r>
              <a:rPr lang="nl-BE" sz="1400" dirty="0">
                <a:latin typeface="+mn-lt"/>
              </a:rPr>
              <a:t> </a:t>
            </a:r>
            <a:r>
              <a:rPr lang="nl-BE" sz="1400" dirty="0" err="1">
                <a:latin typeface="+mn-lt"/>
              </a:rPr>
              <a:t>être</a:t>
            </a:r>
            <a:r>
              <a:rPr lang="nl-BE" sz="1400" dirty="0">
                <a:latin typeface="+mn-lt"/>
              </a:rPr>
              <a:t> </a:t>
            </a:r>
            <a:r>
              <a:rPr lang="nl-BE" sz="1400" dirty="0" err="1">
                <a:latin typeface="+mn-lt"/>
              </a:rPr>
              <a:t>suivies</a:t>
            </a:r>
            <a:r>
              <a:rPr lang="nl-BE" sz="1400" dirty="0">
                <a:latin typeface="+mn-lt"/>
              </a:rPr>
              <a:t>. </a:t>
            </a:r>
          </a:p>
          <a:p>
            <a:endParaRPr lang="en-US" sz="1400" dirty="0">
              <a:latin typeface="+mn-lt"/>
            </a:endParaRPr>
          </a:p>
        </p:txBody>
      </p:sp>
      <p:sp>
        <p:nvSpPr>
          <p:cNvPr id="11" name="Rechthoek 35"/>
          <p:cNvSpPr>
            <a:spLocks noChangeArrowheads="1"/>
          </p:cNvSpPr>
          <p:nvPr/>
        </p:nvSpPr>
        <p:spPr bwMode="auto">
          <a:xfrm>
            <a:off x="551384" y="3741153"/>
            <a:ext cx="1368425" cy="360362"/>
          </a:xfrm>
          <a:prstGeom prst="rect">
            <a:avLst/>
          </a:prstGeom>
          <a:solidFill>
            <a:schemeClr val="bg1">
              <a:lumMod val="65000"/>
            </a:schemeClr>
          </a:solidFill>
          <a:ln w="31750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nl-BE" sz="1000" b="1" dirty="0">
                <a:solidFill>
                  <a:schemeClr val="bg1"/>
                </a:solidFill>
              </a:rPr>
              <a:t>ANNONCEUR</a:t>
            </a:r>
          </a:p>
          <a:p>
            <a:pPr algn="ctr"/>
            <a:r>
              <a:rPr lang="nl-BE" sz="1000" b="1" dirty="0">
                <a:solidFill>
                  <a:schemeClr val="bg1"/>
                </a:solidFill>
              </a:rPr>
              <a:t>ENTREPRENEUR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6440" y="2592858"/>
            <a:ext cx="585267" cy="5182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3490" y1="58239" x2="9396" y2="49432"/>
                        <a14:foregroundMark x1="9396" y1="49148" x2="6040" y2="42330"/>
                        <a14:foregroundMark x1="6040" y1="42330" x2="10738" y2="30682"/>
                        <a14:foregroundMark x1="12081" y1="30398" x2="18792" y2="24716"/>
                        <a14:foregroundMark x1="18792" y1="24716" x2="34899" y2="19602"/>
                        <a14:foregroundMark x1="35570" y1="19034" x2="41611" y2="16477"/>
                        <a14:foregroundMark x1="41611" y1="16477" x2="32215" y2="9659"/>
                        <a14:foregroundMark x1="32215" y1="9375" x2="38255" y2="4545"/>
                        <a14:foregroundMark x1="38255" y1="4545" x2="45638" y2="568"/>
                        <a14:foregroundMark x1="45638" y1="568" x2="57047" y2="1136"/>
                        <a14:foregroundMark x1="57047" y1="1136" x2="63087" y2="2557"/>
                        <a14:foregroundMark x1="63087" y1="2557" x2="63758" y2="4830"/>
                        <a14:foregroundMark x1="63758" y1="4830" x2="70470" y2="6250"/>
                        <a14:foregroundMark x1="70470" y1="6250" x2="71141" y2="10227"/>
                        <a14:foregroundMark x1="71141" y1="10227" x2="69128" y2="12784"/>
                        <a14:foregroundMark x1="69128" y1="12784" x2="66443" y2="14205"/>
                        <a14:foregroundMark x1="66443" y1="14205" x2="61745" y2="17045"/>
                        <a14:foregroundMark x1="63758" y1="17330" x2="79866" y2="22159"/>
                        <a14:foregroundMark x1="79866" y1="22159" x2="87919" y2="25568"/>
                        <a14:foregroundMark x1="87919" y1="25568" x2="96644" y2="33807"/>
                        <a14:foregroundMark x1="96644" y1="33807" x2="99329" y2="38352"/>
                        <a14:foregroundMark x1="84564" y1="43466" x2="86577" y2="45739"/>
                        <a14:foregroundMark x1="88591" y1="45455" x2="88591" y2="45455"/>
                        <a14:foregroundMark x1="84564" y1="45455" x2="84564" y2="63920"/>
                        <a14:foregroundMark x1="85235" y1="64489" x2="80537" y2="64489"/>
                        <a14:foregroundMark x1="80537" y1="64489" x2="75839" y2="81534"/>
                        <a14:foregroundMark x1="75839" y1="81534" x2="75839" y2="87216"/>
                        <a14:foregroundMark x1="75839" y1="87216" x2="79195" y2="92898"/>
                        <a14:foregroundMark x1="79195" y1="93750" x2="91275" y2="93466"/>
                        <a14:foregroundMark x1="91275" y1="93466" x2="92617" y2="96875"/>
                        <a14:foregroundMark x1="87919" y1="98011" x2="75168" y2="96591"/>
                        <a14:foregroundMark x1="75168" y1="96591" x2="69799" y2="96023"/>
                        <a14:foregroundMark x1="69799" y1="96023" x2="69799" y2="97159"/>
                        <a14:foregroundMark x1="69799" y1="97159" x2="60403" y2="96023"/>
                        <a14:foregroundMark x1="60403" y1="96023" x2="57047" y2="66761"/>
                        <a14:foregroundMark x1="56376" y1="67614" x2="48993" y2="81250"/>
                        <a14:foregroundMark x1="48993" y1="81250" x2="46980" y2="89773"/>
                        <a14:foregroundMark x1="46980" y1="89773" x2="46980" y2="93750"/>
                        <a14:foregroundMark x1="46980" y1="93750" x2="43624" y2="95739"/>
                        <a14:foregroundMark x1="43624" y1="95739" x2="42282" y2="99148"/>
                        <a14:foregroundMark x1="42282" y1="99148" x2="28859" y2="99432"/>
                        <a14:foregroundMark x1="28859" y1="99432" x2="28188" y2="98295"/>
                        <a14:foregroundMark x1="28188" y1="98295" x2="32215" y2="95739"/>
                        <a14:foregroundMark x1="32215" y1="95739" x2="29530" y2="92045"/>
                        <a14:foregroundMark x1="29530" y1="92045" x2="33557" y2="73580"/>
                        <a14:foregroundMark x1="33557" y1="73295" x2="32215" y2="64773"/>
                        <a14:foregroundMark x1="32215" y1="64773" x2="24161" y2="64205"/>
                        <a14:foregroundMark x1="24161" y1="64205" x2="25503" y2="58239"/>
                        <a14:foregroundMark x1="54362" y1="12784" x2="54362" y2="12784"/>
                        <a14:foregroundMark x1="92617" y1="40057" x2="92617" y2="40057"/>
                        <a14:foregroundMark x1="50336" y1="11080" x2="50336" y2="11080"/>
                        <a14:backgroundMark x1="12081" y1="18466" x2="12081" y2="18466"/>
                        <a14:backgroundMark x1="87248" y1="16193" x2="87248" y2="16193"/>
                        <a14:backgroundMark x1="94631" y1="72443" x2="94631" y2="72443"/>
                        <a14:backgroundMark x1="16779" y1="73295" x2="16779" y2="732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76" y="2473614"/>
            <a:ext cx="493039" cy="1208121"/>
          </a:xfrm>
          <a:prstGeom prst="rect">
            <a:avLst/>
          </a:prstGeom>
          <a:ln w="25400">
            <a:solidFill>
              <a:schemeClr val="tx2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340137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767408" y="588169"/>
            <a:ext cx="8424936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>
              <a:defRPr/>
            </a:pPr>
            <a:r>
              <a:rPr lang="en-US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0.6 </a:t>
            </a:r>
            <a:r>
              <a:rPr lang="en-US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Opérateurs</a:t>
            </a:r>
            <a:r>
              <a:rPr lang="en-US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d’engins</a:t>
            </a:r>
            <a:r>
              <a:rPr lang="en-US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: dispositions </a:t>
            </a:r>
            <a:r>
              <a:rPr lang="en-US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générales</a:t>
            </a:r>
            <a:endParaRPr lang="en-US" b="1" kern="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9673619" y="154526"/>
            <a:ext cx="2237175" cy="360363"/>
          </a:xfrm>
        </p:spPr>
        <p:txBody>
          <a:bodyPr/>
          <a:lstStyle/>
          <a:p>
            <a:r>
              <a:rPr lang="en-GB" dirty="0"/>
              <a:t>0. Introduction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79576" y="1282323"/>
            <a:ext cx="8784976" cy="4869418"/>
          </a:xfrm>
          <a:prstGeom prst="roundRect">
            <a:avLst/>
          </a:prstGeom>
          <a:noFill/>
          <a:ln w="12700"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fr-BE" sz="1400" dirty="0">
                <a:latin typeface="+mn-lt"/>
              </a:rPr>
              <a:t>les opérateurs d’engins :</a:t>
            </a:r>
          </a:p>
          <a:p>
            <a:pPr algn="just">
              <a:defRPr/>
            </a:pPr>
            <a:endParaRPr lang="fr-BE" sz="1400" dirty="0">
              <a:latin typeface="+mn-lt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fr-BE" sz="1400" dirty="0">
                <a:latin typeface="+mn-lt"/>
              </a:rPr>
              <a:t>sont </a:t>
            </a:r>
            <a:r>
              <a:rPr lang="fr-BE" sz="1400" b="1" dirty="0">
                <a:latin typeface="+mn-lt"/>
              </a:rPr>
              <a:t>formés aux risques liés aux véhicules ferroviaires en mouvement</a:t>
            </a:r>
            <a:r>
              <a:rPr lang="fr-BE" sz="1400" dirty="0">
                <a:latin typeface="+mn-lt"/>
              </a:rPr>
              <a:t>, et plus particulièrement aux conséquences d’une collision entre un véhicule ferroviaire et un engin au travail ;</a:t>
            </a:r>
          </a:p>
          <a:p>
            <a:pPr marL="285750" indent="-285750" algn="just">
              <a:buFontTx/>
              <a:buChar char="-"/>
              <a:defRPr/>
            </a:pPr>
            <a:endParaRPr lang="fr-BE" sz="1400" dirty="0">
              <a:latin typeface="+mn-lt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fr-BE" sz="1400" dirty="0">
                <a:latin typeface="+mn-lt"/>
              </a:rPr>
              <a:t>ont connaissance, des </a:t>
            </a:r>
            <a:r>
              <a:rPr lang="fr-BE" sz="1400" b="1" dirty="0">
                <a:latin typeface="+mn-lt"/>
              </a:rPr>
              <a:t>distances de sécurité </a:t>
            </a:r>
            <a:r>
              <a:rPr lang="fr-BE" sz="1400" dirty="0">
                <a:latin typeface="+mn-lt"/>
              </a:rPr>
              <a:t>à respecter lors des travaux et des déplacements des engins le long des voies ;</a:t>
            </a:r>
          </a:p>
          <a:p>
            <a:pPr marL="285750" indent="-285750" algn="just">
              <a:buFontTx/>
              <a:buChar char="-"/>
              <a:defRPr/>
            </a:pPr>
            <a:endParaRPr lang="fr-BE" sz="1400" dirty="0">
              <a:latin typeface="+mn-lt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fr-BE" sz="1400" dirty="0">
                <a:latin typeface="+mn-lt"/>
              </a:rPr>
              <a:t>respectent à tout moment, les </a:t>
            </a:r>
            <a:r>
              <a:rPr lang="fr-BE" sz="1400" b="1" dirty="0">
                <a:latin typeface="+mn-lt"/>
              </a:rPr>
              <a:t>délimitations de la zone de chantier définies par le responsable sécurité et matérialisées sur le terrain </a:t>
            </a:r>
            <a:r>
              <a:rPr lang="fr-BE" sz="1400" dirty="0">
                <a:latin typeface="+mn-lt"/>
              </a:rPr>
              <a:t>(filet orange,..) ;</a:t>
            </a:r>
          </a:p>
          <a:p>
            <a:pPr marL="285750" indent="-285750" algn="just">
              <a:buFontTx/>
              <a:buChar char="-"/>
              <a:defRPr/>
            </a:pPr>
            <a:endParaRPr lang="fr-BE" sz="1400" dirty="0">
              <a:latin typeface="+mn-lt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fr-BE" sz="1400" b="1" dirty="0">
                <a:latin typeface="+mn-lt"/>
              </a:rPr>
              <a:t>arrêtent les activités pouvant générer un empiètement de type II</a:t>
            </a:r>
            <a:r>
              <a:rPr lang="fr-BE" sz="1400" dirty="0">
                <a:latin typeface="+mn-lt"/>
              </a:rPr>
              <a:t>, </a:t>
            </a:r>
            <a:r>
              <a:rPr lang="fr-BE" sz="1400" u="sng" dirty="0">
                <a:latin typeface="+mn-lt"/>
              </a:rPr>
              <a:t>dès qu’il est informé par l’annonceur de l’approche d’une circulation </a:t>
            </a:r>
            <a:r>
              <a:rPr lang="fr-BE" sz="1400" dirty="0">
                <a:latin typeface="+mn-lt"/>
              </a:rPr>
              <a:t>;</a:t>
            </a:r>
          </a:p>
          <a:p>
            <a:pPr algn="just">
              <a:defRPr/>
            </a:pPr>
            <a:endParaRPr lang="fr-BE" sz="1400" dirty="0">
              <a:latin typeface="+mn-lt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en-US" sz="1400" dirty="0" err="1">
                <a:latin typeface="+mn-lt"/>
              </a:rPr>
              <a:t>interrompent</a:t>
            </a:r>
            <a:r>
              <a:rPr lang="en-US" sz="1400" dirty="0">
                <a:latin typeface="+mn-lt"/>
              </a:rPr>
              <a:t> les </a:t>
            </a:r>
            <a:r>
              <a:rPr lang="en-US" sz="1400" dirty="0" err="1">
                <a:latin typeface="+mn-lt"/>
              </a:rPr>
              <a:t>activités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en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cas</a:t>
            </a:r>
            <a:r>
              <a:rPr lang="en-US" sz="1400" dirty="0">
                <a:latin typeface="+mn-lt"/>
              </a:rPr>
              <a:t> de </a:t>
            </a:r>
            <a:r>
              <a:rPr lang="en-US" sz="1400" dirty="0" err="1">
                <a:latin typeface="+mn-lt"/>
              </a:rPr>
              <a:t>perte</a:t>
            </a:r>
            <a:r>
              <a:rPr lang="en-US" sz="1400" dirty="0">
                <a:latin typeface="+mn-lt"/>
              </a:rPr>
              <a:t> de contact </a:t>
            </a:r>
            <a:r>
              <a:rPr lang="en-US" sz="1400" dirty="0" err="1">
                <a:latin typeface="+mn-lt"/>
              </a:rPr>
              <a:t>visuel</a:t>
            </a:r>
            <a:r>
              <a:rPr lang="en-US" sz="1400" dirty="0">
                <a:latin typeface="+mn-lt"/>
              </a:rPr>
              <a:t> et/</a:t>
            </a:r>
            <a:r>
              <a:rPr lang="en-US" sz="1400" dirty="0" err="1">
                <a:latin typeface="+mn-lt"/>
              </a:rPr>
              <a:t>ou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auditif</a:t>
            </a:r>
            <a:r>
              <a:rPr lang="en-US" sz="1400" dirty="0">
                <a:latin typeface="+mn-lt"/>
              </a:rPr>
              <a:t> avec </a:t>
            </a:r>
            <a:r>
              <a:rPr lang="en-US" sz="1400" dirty="0" err="1">
                <a:latin typeface="+mn-lt"/>
              </a:rPr>
              <a:t>l’agent</a:t>
            </a:r>
            <a:r>
              <a:rPr lang="en-US" sz="1400" dirty="0">
                <a:latin typeface="+mn-lt"/>
              </a:rPr>
              <a:t> “</a:t>
            </a:r>
            <a:r>
              <a:rPr lang="fr-BE" sz="1400" dirty="0">
                <a:latin typeface="+mn-lt"/>
              </a:rPr>
              <a:t>annonceur</a:t>
            </a:r>
            <a:r>
              <a:rPr lang="en-US" sz="1400" dirty="0"/>
              <a:t>“;</a:t>
            </a:r>
            <a:endParaRPr lang="fr-BE" sz="1400" dirty="0">
              <a:latin typeface="+mn-lt"/>
            </a:endParaRPr>
          </a:p>
          <a:p>
            <a:pPr marL="285750" indent="-285750" algn="just">
              <a:buFontTx/>
              <a:buChar char="-"/>
              <a:defRPr/>
            </a:pPr>
            <a:endParaRPr lang="fr-BE" sz="1400" dirty="0">
              <a:latin typeface="+mn-lt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fr-BE" sz="1400" dirty="0">
                <a:latin typeface="+mn-lt"/>
              </a:rPr>
              <a:t>doivent interrompre toute activité </a:t>
            </a:r>
            <a:r>
              <a:rPr lang="fr-BE" sz="1400" u="sng" dirty="0">
                <a:latin typeface="+mn-lt"/>
              </a:rPr>
              <a:t>lorsque la stabilité des engins et/ou des charges manutentionnées n’est plus garantie ;</a:t>
            </a:r>
          </a:p>
          <a:p>
            <a:pPr marL="285750" indent="-285750" algn="just">
              <a:buFontTx/>
              <a:buChar char="-"/>
              <a:defRPr/>
            </a:pPr>
            <a:endParaRPr lang="fr-BE" sz="1400" dirty="0">
              <a:latin typeface="+mn-lt"/>
            </a:endParaRPr>
          </a:p>
          <a:p>
            <a:pPr marL="285750" indent="-285750" algn="just">
              <a:buFontTx/>
              <a:buChar char="-"/>
              <a:defRPr/>
            </a:pPr>
            <a:r>
              <a:rPr lang="fr-BE" sz="1400" dirty="0">
                <a:latin typeface="+mn-lt"/>
              </a:rPr>
              <a:t>s’ils disposent d’une radio, participent au contrôle régulier la qualité de la liaison radio.</a:t>
            </a:r>
          </a:p>
        </p:txBody>
      </p:sp>
      <p:sp>
        <p:nvSpPr>
          <p:cNvPr id="7" name="Rechthoek 38"/>
          <p:cNvSpPr>
            <a:spLocks noChangeArrowheads="1"/>
          </p:cNvSpPr>
          <p:nvPr/>
        </p:nvSpPr>
        <p:spPr bwMode="auto">
          <a:xfrm>
            <a:off x="119336" y="2996952"/>
            <a:ext cx="1971993" cy="720080"/>
          </a:xfrm>
          <a:prstGeom prst="rect">
            <a:avLst/>
          </a:prstGeom>
          <a:solidFill>
            <a:schemeClr val="bg1">
              <a:lumMod val="65000"/>
            </a:schemeClr>
          </a:solidFill>
          <a:ln w="31750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nl-BE" sz="800" b="1" dirty="0">
                <a:solidFill>
                  <a:schemeClr val="bg1"/>
                </a:solidFill>
              </a:rPr>
              <a:t>POSTES DE TRAVAIL</a:t>
            </a:r>
          </a:p>
          <a:p>
            <a:pPr algn="ctr"/>
            <a:endParaRPr lang="nl-BE" sz="800" b="1" dirty="0">
              <a:solidFill>
                <a:schemeClr val="bg1"/>
              </a:solidFill>
            </a:endParaRPr>
          </a:p>
          <a:p>
            <a:pPr algn="ctr"/>
            <a:r>
              <a:rPr lang="nl-BE" sz="800" b="1" dirty="0">
                <a:solidFill>
                  <a:schemeClr val="bg1"/>
                </a:solidFill>
              </a:rPr>
              <a:t>ENGINS DE CHANTIER</a:t>
            </a:r>
          </a:p>
          <a:p>
            <a:pPr algn="ctr"/>
            <a:endParaRPr lang="nl-BE" sz="800" b="1" dirty="0">
              <a:solidFill>
                <a:schemeClr val="bg1"/>
              </a:solidFill>
            </a:endParaRPr>
          </a:p>
        </p:txBody>
      </p:sp>
      <p:pic>
        <p:nvPicPr>
          <p:cNvPr id="13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12" y="1916832"/>
            <a:ext cx="1373440" cy="816835"/>
          </a:xfrm>
          <a:prstGeom prst="rect">
            <a:avLst/>
          </a:prstGeom>
          <a:ln w="25400">
            <a:solidFill>
              <a:schemeClr val="tx2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923774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271464" y="1484784"/>
            <a:ext cx="9300879" cy="4244400"/>
          </a:xfrm>
          <a:prstGeom prst="rect">
            <a:avLst/>
          </a:prstGeom>
        </p:spPr>
        <p:txBody>
          <a:bodyPr/>
          <a:lstStyle/>
          <a:p>
            <a:r>
              <a:rPr lang="nl-BE" sz="2000" b="1" dirty="0">
                <a:solidFill>
                  <a:schemeClr val="tx1"/>
                </a:solidFill>
              </a:rPr>
              <a:t>Photo de </a:t>
            </a:r>
            <a:r>
              <a:rPr lang="nl-BE" sz="2000" b="1" dirty="0" err="1">
                <a:solidFill>
                  <a:schemeClr val="tx1"/>
                </a:solidFill>
              </a:rPr>
              <a:t>famille</a:t>
            </a:r>
            <a:r>
              <a:rPr lang="nl-BE" sz="2000" b="1" dirty="0">
                <a:solidFill>
                  <a:schemeClr val="tx1"/>
                </a:solidFill>
              </a:rPr>
              <a:t> “Entrepreneur"</a:t>
            </a:r>
            <a:br>
              <a:rPr lang="nl-BE" sz="2000" b="1" dirty="0">
                <a:solidFill>
                  <a:schemeClr val="tx1"/>
                </a:solidFill>
              </a:rPr>
            </a:br>
            <a:br>
              <a:rPr lang="nl-BE" sz="2000" b="1" dirty="0">
                <a:solidFill>
                  <a:schemeClr val="tx1"/>
                </a:solidFill>
              </a:rPr>
            </a:br>
            <a:r>
              <a:rPr lang="nl-BE" sz="2000" b="1" dirty="0">
                <a:solidFill>
                  <a:schemeClr val="tx1"/>
                </a:solidFill>
              </a:rPr>
              <a:t>0. </a:t>
            </a:r>
            <a:r>
              <a:rPr lang="nl-BE" sz="2000" b="1" dirty="0" err="1">
                <a:solidFill>
                  <a:schemeClr val="tx1"/>
                </a:solidFill>
              </a:rPr>
              <a:t>Introduction</a:t>
            </a:r>
            <a:br>
              <a:rPr lang="nl-BE" sz="2000" b="1" dirty="0">
                <a:solidFill>
                  <a:schemeClr val="tx1"/>
                </a:solidFill>
              </a:rPr>
            </a:br>
            <a:br>
              <a:rPr lang="nl-BE" sz="2000" b="1" dirty="0">
                <a:solidFill>
                  <a:schemeClr val="tx1"/>
                </a:solidFill>
              </a:rPr>
            </a:br>
            <a:r>
              <a:rPr lang="nl-BE" sz="2000" b="1" dirty="0"/>
              <a:t>1. </a:t>
            </a:r>
            <a:r>
              <a:rPr lang="nl-BE" sz="2000" b="1" dirty="0" err="1"/>
              <a:t>Système</a:t>
            </a:r>
            <a:r>
              <a:rPr lang="nl-BE" sz="2000" b="1" dirty="0"/>
              <a:t> de </a:t>
            </a:r>
            <a:r>
              <a:rPr lang="nl-BE" sz="2000" b="1" dirty="0" err="1"/>
              <a:t>protection</a:t>
            </a:r>
            <a:r>
              <a:rPr lang="nl-BE" sz="2000" b="1" dirty="0"/>
              <a:t> </a:t>
            </a:r>
            <a:r>
              <a:rPr lang="nl-BE" sz="2000" b="1" dirty="0" err="1"/>
              <a:t>avec</a:t>
            </a:r>
            <a:r>
              <a:rPr lang="nl-BE" sz="2000" b="1" dirty="0"/>
              <a:t> </a:t>
            </a:r>
            <a:r>
              <a:rPr lang="nl-BE" sz="2000" b="1" dirty="0" err="1"/>
              <a:t>annonceur</a:t>
            </a:r>
            <a:endParaRPr lang="nl-BE" sz="2000" b="1" dirty="0"/>
          </a:p>
          <a:p>
            <a:br>
              <a:rPr lang="nl-BE" sz="2000" b="1" dirty="0">
                <a:solidFill>
                  <a:schemeClr val="tx1"/>
                </a:solidFill>
              </a:rPr>
            </a:br>
            <a:r>
              <a:rPr lang="nl-BE" sz="2000" b="1" dirty="0">
                <a:solidFill>
                  <a:schemeClr val="tx1"/>
                </a:solidFill>
              </a:rPr>
              <a:t>2. </a:t>
            </a:r>
            <a:r>
              <a:rPr lang="nl-BE" sz="2000" b="1" dirty="0" err="1">
                <a:solidFill>
                  <a:schemeClr val="tx1"/>
                </a:solidFill>
              </a:rPr>
              <a:t>Incidents</a:t>
            </a:r>
            <a:r>
              <a:rPr lang="nl-BE" sz="2000" b="1" dirty="0">
                <a:solidFill>
                  <a:schemeClr val="tx1"/>
                </a:solidFill>
              </a:rPr>
              <a:t>	</a:t>
            </a:r>
          </a:p>
          <a:p>
            <a:endParaRPr lang="nl-BE" sz="2000" b="1" dirty="0">
              <a:solidFill>
                <a:schemeClr val="tx1"/>
              </a:solidFill>
            </a:endParaRPr>
          </a:p>
          <a:p>
            <a:r>
              <a:rPr lang="nl-BE" sz="2000" b="1" dirty="0">
                <a:solidFill>
                  <a:schemeClr val="tx1"/>
                </a:solidFill>
              </a:rPr>
              <a:t>3. Fin des </a:t>
            </a:r>
            <a:r>
              <a:rPr lang="nl-BE" sz="2000" b="1" dirty="0" err="1">
                <a:solidFill>
                  <a:schemeClr val="tx1"/>
                </a:solidFill>
              </a:rPr>
              <a:t>travaux</a:t>
            </a:r>
            <a:endParaRPr lang="nl-BE" sz="2000" b="1" dirty="0">
              <a:solidFill>
                <a:schemeClr val="tx1"/>
              </a:solidFill>
            </a:endParaRPr>
          </a:p>
          <a:p>
            <a:endParaRPr lang="nl-BE" sz="2000" b="1" dirty="0">
              <a:solidFill>
                <a:schemeClr val="tx1"/>
              </a:solidFill>
            </a:endParaRPr>
          </a:p>
          <a:p>
            <a:r>
              <a:rPr lang="nl-BE" sz="2000" b="1" dirty="0">
                <a:solidFill>
                  <a:schemeClr val="tx1"/>
                </a:solidFill>
              </a:rPr>
              <a:t>4. </a:t>
            </a:r>
            <a:r>
              <a:rPr lang="nl-BE" sz="2000" b="1" dirty="0" err="1">
                <a:solidFill>
                  <a:schemeClr val="tx1"/>
                </a:solidFill>
              </a:rPr>
              <a:t>Travaux</a:t>
            </a:r>
            <a:r>
              <a:rPr lang="nl-BE" sz="2000" b="1" dirty="0">
                <a:solidFill>
                  <a:schemeClr val="tx1"/>
                </a:solidFill>
              </a:rPr>
              <a:t> </a:t>
            </a:r>
            <a:r>
              <a:rPr lang="nl-BE" sz="2000" b="1" dirty="0" err="1">
                <a:solidFill>
                  <a:schemeClr val="tx1"/>
                </a:solidFill>
              </a:rPr>
              <a:t>particulièrement</a:t>
            </a:r>
            <a:r>
              <a:rPr lang="nl-BE" sz="2000" b="1" dirty="0">
                <a:solidFill>
                  <a:schemeClr val="tx1"/>
                </a:solidFill>
              </a:rPr>
              <a:t> </a:t>
            </a:r>
            <a:r>
              <a:rPr lang="nl-BE" sz="2000" b="1" dirty="0" err="1">
                <a:solidFill>
                  <a:schemeClr val="tx1"/>
                </a:solidFill>
              </a:rPr>
              <a:t>bruyants</a:t>
            </a:r>
            <a:endParaRPr lang="nl-BE" sz="2000" b="1" dirty="0">
              <a:solidFill>
                <a:schemeClr val="tx1"/>
              </a:solidFill>
            </a:endParaRPr>
          </a:p>
          <a:p>
            <a:br>
              <a:rPr lang="nl-BE" sz="2000" dirty="0">
                <a:solidFill>
                  <a:schemeClr val="tx1"/>
                </a:solidFill>
              </a:rPr>
            </a:b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2504099" y="332656"/>
            <a:ext cx="9180612" cy="1411328"/>
          </a:xfrm>
          <a:prstGeom prst="rect">
            <a:avLst/>
          </a:prstGeom>
        </p:spPr>
        <p:txBody>
          <a:bodyPr/>
          <a:lstStyle>
            <a:lvl1pPr algn="l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 sz="4800" b="1" dirty="0">
                <a:latin typeface="+mn-lt"/>
                <a:cs typeface="Arial" panose="020B0604020202020204" pitchFamily="34" charset="0"/>
              </a:rPr>
              <a:t>Contenu</a:t>
            </a:r>
          </a:p>
        </p:txBody>
      </p:sp>
    </p:spTree>
    <p:extLst>
      <p:ext uri="{BB962C8B-B14F-4D97-AF65-F5344CB8AC3E}">
        <p14:creationId xmlns:p14="http://schemas.microsoft.com/office/powerpoint/2010/main" val="29255528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411" name="Straight Arrow Connector 135"/>
          <p:cNvCxnSpPr>
            <a:cxnSpLocks noChangeShapeType="1"/>
          </p:cNvCxnSpPr>
          <p:nvPr/>
        </p:nvCxnSpPr>
        <p:spPr bwMode="auto">
          <a:xfrm flipH="1">
            <a:off x="1919288" y="1484313"/>
            <a:ext cx="0" cy="4679950"/>
          </a:xfrm>
          <a:prstGeom prst="straightConnector1">
            <a:avLst/>
          </a:prstGeom>
          <a:noFill/>
          <a:ln w="12700" algn="ctr">
            <a:solidFill>
              <a:schemeClr val="accent2"/>
            </a:solidFill>
            <a:prstDash val="dash"/>
            <a:round/>
            <a:headEnd/>
            <a:tailEnd type="arrow" w="med" len="med"/>
          </a:ln>
        </p:spPr>
      </p:cxnSp>
      <p:sp>
        <p:nvSpPr>
          <p:cNvPr id="2" name="Text Placeholder 1"/>
          <p:cNvSpPr>
            <a:spLocks noGrp="1"/>
          </p:cNvSpPr>
          <p:nvPr>
            <p:ph type="body" sz="quarter" idx="18"/>
          </p:nvPr>
        </p:nvSpPr>
        <p:spPr>
          <a:xfrm>
            <a:off x="8824295" y="154526"/>
            <a:ext cx="3086500" cy="360363"/>
          </a:xfrm>
        </p:spPr>
        <p:txBody>
          <a:bodyPr/>
          <a:lstStyle/>
          <a:p>
            <a:pPr marL="228600" indent="-228600">
              <a:buAutoNum type="arabicPeriod"/>
            </a:pPr>
            <a:r>
              <a:rPr lang="en-GB" dirty="0" err="1"/>
              <a:t>Système</a:t>
            </a:r>
            <a:r>
              <a:rPr lang="en-GB" dirty="0"/>
              <a:t> de protection avec </a:t>
            </a:r>
            <a:r>
              <a:rPr lang="en-GB" dirty="0" err="1"/>
              <a:t>annonceur</a:t>
            </a:r>
            <a:endParaRPr lang="en-GB" dirty="0"/>
          </a:p>
          <a:p>
            <a:r>
              <a:rPr lang="en-GB" dirty="0"/>
              <a:t>1.1 </a:t>
            </a:r>
            <a:r>
              <a:rPr lang="en-GB" dirty="0" err="1"/>
              <a:t>Mise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place</a:t>
            </a:r>
          </a:p>
        </p:txBody>
      </p:sp>
      <p:sp>
        <p:nvSpPr>
          <p:cNvPr id="17412" name="Title 1"/>
          <p:cNvSpPr>
            <a:spLocks noGrp="1"/>
          </p:cNvSpPr>
          <p:nvPr>
            <p:ph type="title" idx="4294967295"/>
          </p:nvPr>
        </p:nvSpPr>
        <p:spPr>
          <a:xfrm>
            <a:off x="3911600" y="981075"/>
            <a:ext cx="8280400" cy="503238"/>
          </a:xfrm>
          <a:prstGeom prst="rect">
            <a:avLst/>
          </a:prstGeom>
        </p:spPr>
        <p:txBody>
          <a:bodyPr/>
          <a:lstStyle/>
          <a:p>
            <a:pPr eaLnBrk="1" hangingPunct="1"/>
            <a:br>
              <a:rPr lang="en-US" sz="1600"/>
            </a:br>
            <a:r>
              <a:rPr lang="en-US"/>
              <a:t>	</a:t>
            </a:r>
          </a:p>
        </p:txBody>
      </p:sp>
      <p:pic>
        <p:nvPicPr>
          <p:cNvPr id="1741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765176"/>
            <a:ext cx="798513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TextBox 370"/>
          <p:cNvSpPr txBox="1">
            <a:spLocks noChangeArrowheads="1"/>
          </p:cNvSpPr>
          <p:nvPr/>
        </p:nvSpPr>
        <p:spPr bwMode="auto">
          <a:xfrm>
            <a:off x="1847851" y="6021389"/>
            <a:ext cx="3603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0070C0"/>
                </a:solidFill>
              </a:rPr>
              <a:t>t</a:t>
            </a:r>
          </a:p>
        </p:txBody>
      </p:sp>
      <p:sp>
        <p:nvSpPr>
          <p:cNvPr id="17421" name="Rounded Rectangle 122"/>
          <p:cNvSpPr>
            <a:spLocks noChangeArrowheads="1"/>
          </p:cNvSpPr>
          <p:nvPr/>
        </p:nvSpPr>
        <p:spPr bwMode="auto">
          <a:xfrm>
            <a:off x="1524001" y="3644900"/>
            <a:ext cx="701675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lIns="0" rIns="0" anchor="ctr"/>
          <a:lstStyle/>
          <a:p>
            <a:pPr algn="ctr"/>
            <a:r>
              <a:rPr lang="nl-BE" sz="800" dirty="0">
                <a:latin typeface="Arial" panose="020B0604020202020204" pitchFamily="34" charset="0"/>
                <a:cs typeface="Arial" panose="020B0604020202020204" pitchFamily="34" charset="0"/>
              </a:rPr>
              <a:t>briefing – </a:t>
            </a:r>
            <a:r>
              <a:rPr lang="nl-BE" sz="800" dirty="0" err="1">
                <a:latin typeface="Arial" panose="020B0604020202020204" pitchFamily="34" charset="0"/>
                <a:cs typeface="Arial" panose="020B0604020202020204" pitchFamily="34" charset="0"/>
              </a:rPr>
              <a:t>organisation</a:t>
            </a:r>
            <a:endParaRPr lang="nl-BE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23" name="Rechthoekige toelichting 16"/>
          <p:cNvSpPr>
            <a:spLocks noChangeArrowheads="1"/>
          </p:cNvSpPr>
          <p:nvPr/>
        </p:nvSpPr>
        <p:spPr bwMode="auto">
          <a:xfrm>
            <a:off x="8824295" y="4038564"/>
            <a:ext cx="720725" cy="287338"/>
          </a:xfrm>
          <a:prstGeom prst="wedgeRectCallout">
            <a:avLst>
              <a:gd name="adj1" fmla="val 32667"/>
              <a:gd name="adj2" fmla="val 115412"/>
            </a:avLst>
          </a:prstGeom>
          <a:solidFill>
            <a:srgbClr val="92D050"/>
          </a:solidFill>
          <a:ln w="3175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BE" sz="1200" b="1">
                <a:solidFill>
                  <a:schemeClr val="bg1"/>
                </a:solidFill>
              </a:rPr>
              <a:t>OK!</a:t>
            </a:r>
          </a:p>
        </p:txBody>
      </p:sp>
      <p:sp>
        <p:nvSpPr>
          <p:cNvPr id="19" name="Rechthoek 35"/>
          <p:cNvSpPr>
            <a:spLocks noChangeArrowheads="1"/>
          </p:cNvSpPr>
          <p:nvPr/>
        </p:nvSpPr>
        <p:spPr bwMode="auto">
          <a:xfrm>
            <a:off x="8860807" y="5766657"/>
            <a:ext cx="1368425" cy="360362"/>
          </a:xfrm>
          <a:prstGeom prst="rect">
            <a:avLst/>
          </a:prstGeom>
          <a:solidFill>
            <a:srgbClr val="B2B2B2"/>
          </a:solidFill>
          <a:ln w="31750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nl-BE" sz="1100" b="1">
                <a:solidFill>
                  <a:schemeClr val="bg1"/>
                </a:solidFill>
              </a:rPr>
              <a:t>ANNONCEUR</a:t>
            </a:r>
          </a:p>
          <a:p>
            <a:pPr algn="ctr"/>
            <a:r>
              <a:rPr lang="nl-BE" sz="1100" b="1" dirty="0">
                <a:solidFill>
                  <a:schemeClr val="bg1"/>
                </a:solidFill>
              </a:rPr>
              <a:t>ENTREPRENEUR</a:t>
            </a:r>
          </a:p>
        </p:txBody>
      </p:sp>
      <p:sp>
        <p:nvSpPr>
          <p:cNvPr id="21" name="Rechthoek 41"/>
          <p:cNvSpPr>
            <a:spLocks noChangeArrowheads="1"/>
          </p:cNvSpPr>
          <p:nvPr/>
        </p:nvSpPr>
        <p:spPr bwMode="auto">
          <a:xfrm>
            <a:off x="2017391" y="4511898"/>
            <a:ext cx="1375892" cy="360363"/>
          </a:xfrm>
          <a:prstGeom prst="rect">
            <a:avLst/>
          </a:prstGeom>
          <a:solidFill>
            <a:schemeClr val="bg1">
              <a:lumMod val="65000"/>
            </a:schemeClr>
          </a:solidFill>
          <a:ln w="3175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BE" sz="1000" b="1" dirty="0">
                <a:solidFill>
                  <a:schemeClr val="bg1"/>
                </a:solidFill>
              </a:rPr>
              <a:t>CHEF DE TRAVAIL – </a:t>
            </a:r>
          </a:p>
          <a:p>
            <a:pPr algn="ctr"/>
            <a:r>
              <a:rPr lang="nl-BE" sz="1000" b="1" dirty="0">
                <a:solidFill>
                  <a:schemeClr val="bg1"/>
                </a:solidFill>
              </a:rPr>
              <a:t>RS ENTREPRENEUR</a:t>
            </a:r>
          </a:p>
        </p:txBody>
      </p:sp>
      <p:sp>
        <p:nvSpPr>
          <p:cNvPr id="28" name="Rechthoekige toelichting 14"/>
          <p:cNvSpPr/>
          <p:nvPr/>
        </p:nvSpPr>
        <p:spPr bwMode="auto">
          <a:xfrm>
            <a:off x="3945694" y="5083140"/>
            <a:ext cx="4011849" cy="733715"/>
          </a:xfrm>
          <a:prstGeom prst="wedgeRectCallout">
            <a:avLst>
              <a:gd name="adj1" fmla="val -64198"/>
              <a:gd name="adj2" fmla="val -139514"/>
            </a:avLst>
          </a:prstGeom>
          <a:solidFill>
            <a:srgbClr val="00B0F0"/>
          </a:solidFill>
          <a:ln w="3175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BE" sz="800" dirty="0">
                <a:solidFill>
                  <a:schemeClr val="bg1"/>
                </a:solidFill>
              </a:rPr>
              <a:t>LORSQUE L’AUDIBILITÉ DIMINUE, </a:t>
            </a:r>
          </a:p>
          <a:p>
            <a:pPr algn="ctr"/>
            <a:r>
              <a:rPr lang="nl-BE" sz="800" dirty="0">
                <a:solidFill>
                  <a:schemeClr val="bg1"/>
                </a:solidFill>
              </a:rPr>
              <a:t>FAITES TOUT DE SUITE L’ALARME POUR ARRETER LES TRAVAUX</a:t>
            </a:r>
          </a:p>
          <a:p>
            <a:pPr algn="ctr"/>
            <a:endParaRPr lang="nl-BE" sz="800" dirty="0">
              <a:solidFill>
                <a:schemeClr val="bg1"/>
              </a:solidFill>
            </a:endParaRPr>
          </a:p>
          <a:p>
            <a:pPr algn="ctr"/>
            <a:r>
              <a:rPr lang="nl-BE" sz="800" dirty="0">
                <a:solidFill>
                  <a:schemeClr val="bg1"/>
                </a:solidFill>
              </a:rPr>
              <a:t>LORSQUE LA VISIBILITÉ DIMINUE, </a:t>
            </a:r>
          </a:p>
          <a:p>
            <a:pPr algn="ctr"/>
            <a:r>
              <a:rPr lang="nl-BE" sz="800" dirty="0">
                <a:solidFill>
                  <a:schemeClr val="bg1"/>
                </a:solidFill>
              </a:rPr>
              <a:t>FAITES TOUT DE SUITE L’ALARME POUR ARRETER LES TRAVAUX</a:t>
            </a:r>
          </a:p>
          <a:p>
            <a:pPr algn="ctr"/>
            <a:endParaRPr lang="nl-BE" sz="800" dirty="0">
              <a:solidFill>
                <a:schemeClr val="bg1"/>
              </a:solidFill>
            </a:endParaRPr>
          </a:p>
        </p:txBody>
      </p:sp>
      <p:sp>
        <p:nvSpPr>
          <p:cNvPr id="29" name="Rechthoekige toelichting 13"/>
          <p:cNvSpPr/>
          <p:nvPr/>
        </p:nvSpPr>
        <p:spPr bwMode="auto">
          <a:xfrm>
            <a:off x="5084538" y="3713903"/>
            <a:ext cx="2873005" cy="921533"/>
          </a:xfrm>
          <a:prstGeom prst="wedgeRectCallout">
            <a:avLst>
              <a:gd name="adj1" fmla="val -109629"/>
              <a:gd name="adj2" fmla="val -38366"/>
            </a:avLst>
          </a:prstGeom>
          <a:solidFill>
            <a:srgbClr val="00B0F0"/>
          </a:solidFill>
          <a:ln w="31750" algn="ctr">
            <a:noFill/>
            <a:round/>
            <a:headEnd/>
            <a:tailEnd/>
          </a:ln>
        </p:spPr>
        <p:txBody>
          <a:bodyPr wrap="square" anchor="ctr"/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LES POINTS DE DÉTECTION CÔTÉ… SE TROUVENT À HAUTEUR DE …</a:t>
            </a:r>
          </a:p>
          <a:p>
            <a:pPr algn="ctr"/>
            <a:endParaRPr lang="en-US" sz="800" dirty="0">
              <a:solidFill>
                <a:schemeClr val="bg1"/>
              </a:solidFill>
            </a:endParaRPr>
          </a:p>
          <a:p>
            <a:pPr algn="ctr"/>
            <a:r>
              <a:rPr lang="en-US" sz="800" dirty="0">
                <a:solidFill>
                  <a:schemeClr val="bg1"/>
                </a:solidFill>
              </a:rPr>
              <a:t>ANNONCEZ LES TRAINS VENANTS DE (LA) VOIE(S)…, CÔTÉ …</a:t>
            </a:r>
            <a:endParaRPr lang="nl-BE" sz="800" dirty="0">
              <a:solidFill>
                <a:schemeClr val="bg1"/>
              </a:solidFill>
            </a:endParaRPr>
          </a:p>
        </p:txBody>
      </p:sp>
      <p:sp>
        <p:nvSpPr>
          <p:cNvPr id="30" name="Rechthoekige toelichting 13"/>
          <p:cNvSpPr/>
          <p:nvPr/>
        </p:nvSpPr>
        <p:spPr bwMode="auto">
          <a:xfrm>
            <a:off x="4367809" y="980729"/>
            <a:ext cx="4306465" cy="2520279"/>
          </a:xfrm>
          <a:prstGeom prst="wedgeRectCallout">
            <a:avLst>
              <a:gd name="adj1" fmla="val -74808"/>
              <a:gd name="adj2" fmla="val 55138"/>
            </a:avLst>
          </a:prstGeom>
          <a:solidFill>
            <a:srgbClr val="00B0F0"/>
          </a:solidFill>
          <a:ln w="3175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BE" sz="800" dirty="0">
                <a:solidFill>
                  <a:schemeClr val="bg1"/>
                </a:solidFill>
              </a:rPr>
              <a:t>LA MÉTHODE DE PROTECTION UTILISÉE EST...</a:t>
            </a:r>
          </a:p>
          <a:p>
            <a:pPr algn="ctr"/>
            <a:r>
              <a:rPr lang="nl-BE" sz="800" dirty="0">
                <a:solidFill>
                  <a:schemeClr val="bg1"/>
                </a:solidFill>
              </a:rPr>
              <a:t>LE RESPONSABLE DE LA SÉCURITÉ EST...</a:t>
            </a:r>
          </a:p>
          <a:p>
            <a:pPr algn="ctr"/>
            <a:r>
              <a:rPr lang="nl-BE" sz="800" dirty="0">
                <a:solidFill>
                  <a:schemeClr val="bg1"/>
                </a:solidFill>
              </a:rPr>
              <a:t>VOUS TRAVAILLEZ À... PERSONNES/ENGINS DE CHANTIER</a:t>
            </a:r>
          </a:p>
          <a:p>
            <a:pPr algn="ctr"/>
            <a:endParaRPr lang="nl-BE" sz="800" dirty="0">
              <a:solidFill>
                <a:schemeClr val="bg1"/>
              </a:solidFill>
            </a:endParaRPr>
          </a:p>
          <a:p>
            <a:pPr algn="ctr"/>
            <a:r>
              <a:rPr lang="en-US" sz="800" dirty="0">
                <a:solidFill>
                  <a:schemeClr val="bg1"/>
                </a:solidFill>
              </a:rPr>
              <a:t>LES TESTS DE DÉGAGEMENT DOIVENT SE DÉROULER SELON LA PROCÉDURE …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</a:rPr>
              <a:t>LE DÉLAI DE DÉGAGEMENT EST.. SECONDES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</a:rPr>
              <a:t>LA DISTANCE D’AVERTISSEMENT EST … MÈTRES</a:t>
            </a:r>
          </a:p>
          <a:p>
            <a:pPr algn="ctr"/>
            <a:endParaRPr lang="en-US" sz="800" dirty="0">
              <a:solidFill>
                <a:schemeClr val="bg1"/>
              </a:solidFill>
            </a:endParaRPr>
          </a:p>
          <a:p>
            <a:pPr algn="ctr"/>
            <a:r>
              <a:rPr lang="nl-BE" sz="800" dirty="0">
                <a:solidFill>
                  <a:schemeClr val="bg1"/>
                </a:solidFill>
              </a:rPr>
              <a:t>LA ZONE DE TRAVAIL EST...</a:t>
            </a:r>
          </a:p>
          <a:p>
            <a:pPr algn="ctr"/>
            <a:r>
              <a:rPr lang="nl-BE" sz="800" dirty="0">
                <a:solidFill>
                  <a:schemeClr val="bg1"/>
                </a:solidFill>
              </a:rPr>
              <a:t>LE CHEMIN POUR ATTEINDRE LA ZONE DE TRAVAIL EST... VIA  ...</a:t>
            </a:r>
          </a:p>
          <a:p>
            <a:pPr algn="ctr"/>
            <a:r>
              <a:rPr lang="nl-BE" sz="800" dirty="0">
                <a:solidFill>
                  <a:schemeClr val="bg1"/>
                </a:solidFill>
              </a:rPr>
              <a:t>LE CHEMIN POUR QUITTER LA ZONE DE TRAVAIL EST... VIA ...</a:t>
            </a:r>
          </a:p>
          <a:p>
            <a:pPr algn="ctr"/>
            <a:endParaRPr lang="nl-BE" sz="800" dirty="0">
              <a:solidFill>
                <a:schemeClr val="bg1"/>
              </a:solidFill>
            </a:endParaRPr>
          </a:p>
          <a:p>
            <a:pPr algn="ctr"/>
            <a:r>
              <a:rPr lang="nl-BE" sz="800" dirty="0">
                <a:solidFill>
                  <a:schemeClr val="bg1"/>
                </a:solidFill>
              </a:rPr>
              <a:t>LE TRAVAIL À EXÉCUTER EST ...</a:t>
            </a:r>
          </a:p>
          <a:p>
            <a:pPr algn="ctr"/>
            <a:r>
              <a:rPr lang="nl-BE" sz="800" dirty="0">
                <a:solidFill>
                  <a:schemeClr val="bg1"/>
                </a:solidFill>
              </a:rPr>
              <a:t>LA MÉTHODE DE TRAVAIL EST ...</a:t>
            </a:r>
          </a:p>
          <a:p>
            <a:pPr algn="ctr"/>
            <a:r>
              <a:rPr lang="nl-BE" sz="800" dirty="0">
                <a:solidFill>
                  <a:schemeClr val="bg1"/>
                </a:solidFill>
              </a:rPr>
              <a:t>LES RISQUES LIÉS AU TRAVAIL SONT...</a:t>
            </a:r>
          </a:p>
          <a:p>
            <a:pPr algn="ctr"/>
            <a:endParaRPr lang="en-US" sz="800" dirty="0">
              <a:solidFill>
                <a:schemeClr val="bg1"/>
              </a:solidFill>
            </a:endParaRPr>
          </a:p>
          <a:p>
            <a:pPr algn="ctr"/>
            <a:r>
              <a:rPr lang="en-US" sz="800" dirty="0">
                <a:solidFill>
                  <a:schemeClr val="bg1"/>
                </a:solidFill>
              </a:rPr>
              <a:t>EN CAS D’INCIDENT OU D’ACCIDENT, LA PROCÉDURE À SUIVRE EST …</a:t>
            </a:r>
            <a:endParaRPr lang="nl-BE" sz="800" dirty="0">
              <a:solidFill>
                <a:schemeClr val="bg1"/>
              </a:solidFill>
            </a:endParaRPr>
          </a:p>
        </p:txBody>
      </p:sp>
      <p:sp>
        <p:nvSpPr>
          <p:cNvPr id="32" name="Rechthoekige toelichting 13"/>
          <p:cNvSpPr/>
          <p:nvPr/>
        </p:nvSpPr>
        <p:spPr bwMode="auto">
          <a:xfrm>
            <a:off x="2322514" y="1844824"/>
            <a:ext cx="1685255" cy="604782"/>
          </a:xfrm>
          <a:prstGeom prst="wedgeRectCallout">
            <a:avLst>
              <a:gd name="adj1" fmla="val -17970"/>
              <a:gd name="adj2" fmla="val 121061"/>
            </a:avLst>
          </a:prstGeom>
          <a:solidFill>
            <a:srgbClr val="00B0F0"/>
          </a:solidFill>
          <a:ln w="31750" algn="ctr">
            <a:noFill/>
            <a:round/>
            <a:headEnd/>
            <a:tailEnd/>
          </a:ln>
        </p:spPr>
        <p:txBody>
          <a:bodyPr wrap="square" anchor="ctr"/>
          <a:lstStyle/>
          <a:p>
            <a:pPr algn="ctr"/>
            <a:r>
              <a:rPr lang="nl-BE" sz="800" dirty="0">
                <a:solidFill>
                  <a:schemeClr val="bg1"/>
                </a:solidFill>
              </a:rPr>
              <a:t>JEAN JANSSEN, AUJOURD’HUI TU ES ANNONCEUR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7951" y="3272485"/>
            <a:ext cx="475529" cy="117663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3490" y1="58239" x2="9396" y2="49432"/>
                        <a14:foregroundMark x1="9396" y1="49148" x2="6040" y2="42330"/>
                        <a14:foregroundMark x1="6040" y1="42330" x2="10738" y2="30682"/>
                        <a14:foregroundMark x1="12081" y1="30398" x2="18792" y2="24716"/>
                        <a14:foregroundMark x1="18792" y1="24716" x2="34899" y2="19602"/>
                        <a14:foregroundMark x1="35570" y1="19034" x2="41611" y2="16477"/>
                        <a14:foregroundMark x1="41611" y1="16477" x2="32215" y2="9659"/>
                        <a14:foregroundMark x1="32215" y1="9375" x2="38255" y2="4545"/>
                        <a14:foregroundMark x1="38255" y1="4545" x2="45638" y2="568"/>
                        <a14:foregroundMark x1="45638" y1="568" x2="57047" y2="1136"/>
                        <a14:foregroundMark x1="57047" y1="1136" x2="63087" y2="2557"/>
                        <a14:foregroundMark x1="63087" y1="2557" x2="63758" y2="4830"/>
                        <a14:foregroundMark x1="63758" y1="4830" x2="70470" y2="6250"/>
                        <a14:foregroundMark x1="70470" y1="6250" x2="71141" y2="10227"/>
                        <a14:foregroundMark x1="71141" y1="10227" x2="69128" y2="12784"/>
                        <a14:foregroundMark x1="69128" y1="12784" x2="66443" y2="14205"/>
                        <a14:foregroundMark x1="66443" y1="14205" x2="61745" y2="17045"/>
                        <a14:foregroundMark x1="63758" y1="17330" x2="79866" y2="22159"/>
                        <a14:foregroundMark x1="79866" y1="22159" x2="87919" y2="25568"/>
                        <a14:foregroundMark x1="87919" y1="25568" x2="96644" y2="33807"/>
                        <a14:foregroundMark x1="96644" y1="33807" x2="99329" y2="38352"/>
                        <a14:foregroundMark x1="84564" y1="43466" x2="86577" y2="45739"/>
                        <a14:foregroundMark x1="88591" y1="45455" x2="88591" y2="45455"/>
                        <a14:foregroundMark x1="84564" y1="45455" x2="84564" y2="63920"/>
                        <a14:foregroundMark x1="85235" y1="64489" x2="80537" y2="64489"/>
                        <a14:foregroundMark x1="80537" y1="64489" x2="75839" y2="81534"/>
                        <a14:foregroundMark x1="75839" y1="81534" x2="75839" y2="87216"/>
                        <a14:foregroundMark x1="75839" y1="87216" x2="79195" y2="92898"/>
                        <a14:foregroundMark x1="79195" y1="93750" x2="91275" y2="93466"/>
                        <a14:foregroundMark x1="91275" y1="93466" x2="92617" y2="96875"/>
                        <a14:foregroundMark x1="87919" y1="98011" x2="75168" y2="96591"/>
                        <a14:foregroundMark x1="75168" y1="96591" x2="69799" y2="96023"/>
                        <a14:foregroundMark x1="69799" y1="96023" x2="69799" y2="97159"/>
                        <a14:foregroundMark x1="69799" y1="97159" x2="60403" y2="96023"/>
                        <a14:foregroundMark x1="60403" y1="96023" x2="57047" y2="66761"/>
                        <a14:foregroundMark x1="56376" y1="67614" x2="48993" y2="81250"/>
                        <a14:foregroundMark x1="48993" y1="81250" x2="46980" y2="89773"/>
                        <a14:foregroundMark x1="46980" y1="89773" x2="46980" y2="93750"/>
                        <a14:foregroundMark x1="46980" y1="93750" x2="43624" y2="95739"/>
                        <a14:foregroundMark x1="43624" y1="95739" x2="42282" y2="99148"/>
                        <a14:foregroundMark x1="42282" y1="99148" x2="28859" y2="99432"/>
                        <a14:foregroundMark x1="28859" y1="99432" x2="28188" y2="98295"/>
                        <a14:foregroundMark x1="28188" y1="98295" x2="32215" y2="95739"/>
                        <a14:foregroundMark x1="32215" y1="95739" x2="29530" y2="92045"/>
                        <a14:foregroundMark x1="29530" y1="92045" x2="33557" y2="73580"/>
                        <a14:foregroundMark x1="33557" y1="73295" x2="32215" y2="64773"/>
                        <a14:foregroundMark x1="32215" y1="64773" x2="24161" y2="64205"/>
                        <a14:foregroundMark x1="24161" y1="64205" x2="25503" y2="58239"/>
                        <a14:foregroundMark x1="54362" y1="12784" x2="54362" y2="12784"/>
                        <a14:foregroundMark x1="92617" y1="40057" x2="92617" y2="40057"/>
                        <a14:foregroundMark x1="50336" y1="11080" x2="50336" y2="11080"/>
                        <a14:backgroundMark x1="12081" y1="18466" x2="12081" y2="18466"/>
                        <a14:backgroundMark x1="87248" y1="16193" x2="87248" y2="16193"/>
                        <a14:backgroundMark x1="94631" y1="72443" x2="94631" y2="72443"/>
                        <a14:backgroundMark x1="16779" y1="73295" x2="16779" y2="732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499" y="4511898"/>
            <a:ext cx="493039" cy="1208121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411" name="Straight Arrow Connector 135"/>
          <p:cNvCxnSpPr>
            <a:cxnSpLocks noChangeShapeType="1"/>
          </p:cNvCxnSpPr>
          <p:nvPr/>
        </p:nvCxnSpPr>
        <p:spPr bwMode="auto">
          <a:xfrm flipH="1">
            <a:off x="1919288" y="1484313"/>
            <a:ext cx="0" cy="4679950"/>
          </a:xfrm>
          <a:prstGeom prst="straightConnector1">
            <a:avLst/>
          </a:prstGeom>
          <a:noFill/>
          <a:ln w="12700" algn="ctr">
            <a:solidFill>
              <a:schemeClr val="accent2"/>
            </a:solidFill>
            <a:prstDash val="dash"/>
            <a:round/>
            <a:headEnd/>
            <a:tailEnd type="arrow" w="med" len="med"/>
          </a:ln>
        </p:spPr>
      </p:cxnSp>
      <p:sp>
        <p:nvSpPr>
          <p:cNvPr id="17412" name="Title 1"/>
          <p:cNvSpPr>
            <a:spLocks noGrp="1"/>
          </p:cNvSpPr>
          <p:nvPr>
            <p:ph type="title" idx="4294967295"/>
          </p:nvPr>
        </p:nvSpPr>
        <p:spPr>
          <a:xfrm>
            <a:off x="3911600" y="981075"/>
            <a:ext cx="8280400" cy="503238"/>
          </a:xfrm>
          <a:prstGeom prst="rect">
            <a:avLst/>
          </a:prstGeom>
        </p:spPr>
        <p:txBody>
          <a:bodyPr/>
          <a:lstStyle/>
          <a:p>
            <a:pPr eaLnBrk="1" hangingPunct="1"/>
            <a:br>
              <a:rPr lang="en-US" sz="1600"/>
            </a:br>
            <a:r>
              <a:rPr lang="en-US"/>
              <a:t>	</a:t>
            </a:r>
          </a:p>
        </p:txBody>
      </p:sp>
      <p:pic>
        <p:nvPicPr>
          <p:cNvPr id="1741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765176"/>
            <a:ext cx="798513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TextBox 370"/>
          <p:cNvSpPr txBox="1">
            <a:spLocks noChangeArrowheads="1"/>
          </p:cNvSpPr>
          <p:nvPr/>
        </p:nvSpPr>
        <p:spPr bwMode="auto">
          <a:xfrm>
            <a:off x="1847851" y="6021389"/>
            <a:ext cx="3603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0070C0"/>
                </a:solidFill>
              </a:rPr>
              <a:t>t</a:t>
            </a:r>
          </a:p>
        </p:txBody>
      </p:sp>
      <p:sp>
        <p:nvSpPr>
          <p:cNvPr id="17421" name="Rounded Rectangle 122"/>
          <p:cNvSpPr>
            <a:spLocks noChangeArrowheads="1"/>
          </p:cNvSpPr>
          <p:nvPr/>
        </p:nvSpPr>
        <p:spPr bwMode="auto">
          <a:xfrm>
            <a:off x="1524001" y="3644900"/>
            <a:ext cx="701675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lIns="0" rIns="0" anchor="ctr"/>
          <a:lstStyle/>
          <a:p>
            <a:pPr algn="ctr"/>
            <a:r>
              <a:rPr lang="nl-BE" sz="800" dirty="0">
                <a:latin typeface="Arial" panose="020B0604020202020204" pitchFamily="34" charset="0"/>
                <a:cs typeface="Arial" panose="020B0604020202020204" pitchFamily="34" charset="0"/>
              </a:rPr>
              <a:t>briefing – </a:t>
            </a:r>
            <a:r>
              <a:rPr lang="nl-BE" sz="800" dirty="0" err="1">
                <a:latin typeface="Arial" panose="020B0604020202020204" pitchFamily="34" charset="0"/>
                <a:cs typeface="Arial" panose="020B0604020202020204" pitchFamily="34" charset="0"/>
              </a:rPr>
              <a:t>organisation</a:t>
            </a:r>
            <a:endParaRPr lang="nl-BE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hthoek 41"/>
          <p:cNvSpPr>
            <a:spLocks noChangeArrowheads="1"/>
          </p:cNvSpPr>
          <p:nvPr/>
        </p:nvSpPr>
        <p:spPr bwMode="auto">
          <a:xfrm>
            <a:off x="2017391" y="4511898"/>
            <a:ext cx="1375892" cy="360363"/>
          </a:xfrm>
          <a:prstGeom prst="rect">
            <a:avLst/>
          </a:prstGeom>
          <a:solidFill>
            <a:schemeClr val="bg1">
              <a:lumMod val="65000"/>
            </a:schemeClr>
          </a:solidFill>
          <a:ln w="3175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BE" sz="1000" b="1" dirty="0">
                <a:solidFill>
                  <a:schemeClr val="bg1"/>
                </a:solidFill>
              </a:rPr>
              <a:t>CHEF DE TRAVAIL– </a:t>
            </a:r>
          </a:p>
          <a:p>
            <a:pPr algn="ctr"/>
            <a:r>
              <a:rPr lang="nl-BE" sz="1000" b="1" dirty="0">
                <a:solidFill>
                  <a:schemeClr val="bg1"/>
                </a:solidFill>
              </a:rPr>
              <a:t>RS ENTREPRENEUR</a:t>
            </a:r>
          </a:p>
        </p:txBody>
      </p:sp>
      <p:sp>
        <p:nvSpPr>
          <p:cNvPr id="30" name="Rechthoekige toelichting 13"/>
          <p:cNvSpPr/>
          <p:nvPr/>
        </p:nvSpPr>
        <p:spPr bwMode="auto">
          <a:xfrm>
            <a:off x="4367809" y="1087436"/>
            <a:ext cx="4306465" cy="2557464"/>
          </a:xfrm>
          <a:prstGeom prst="wedgeRectCallout">
            <a:avLst>
              <a:gd name="adj1" fmla="val -74808"/>
              <a:gd name="adj2" fmla="val 55138"/>
            </a:avLst>
          </a:prstGeom>
          <a:solidFill>
            <a:srgbClr val="00B0F0"/>
          </a:solidFill>
          <a:ln w="3175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BE" sz="800" dirty="0">
                <a:solidFill>
                  <a:schemeClr val="bg1"/>
                </a:solidFill>
              </a:rPr>
              <a:t>LA MÉTHODE DE PROTECTION UTILISÉE EST...</a:t>
            </a:r>
          </a:p>
          <a:p>
            <a:pPr algn="ctr"/>
            <a:r>
              <a:rPr lang="nl-BE" sz="800">
                <a:solidFill>
                  <a:schemeClr val="bg1"/>
                </a:solidFill>
              </a:rPr>
              <a:t>LE </a:t>
            </a:r>
            <a:r>
              <a:rPr lang="nl-BE" sz="800" dirty="0">
                <a:solidFill>
                  <a:schemeClr val="bg1"/>
                </a:solidFill>
              </a:rPr>
              <a:t>RESPONSABLE DE LA SÉCURITÉ EST...</a:t>
            </a:r>
          </a:p>
          <a:p>
            <a:pPr algn="ctr"/>
            <a:r>
              <a:rPr lang="nl-BE" sz="800" dirty="0">
                <a:solidFill>
                  <a:schemeClr val="bg1"/>
                </a:solidFill>
              </a:rPr>
              <a:t>VOUS TRAVAILLEZ À... PERSONNES</a:t>
            </a:r>
          </a:p>
          <a:p>
            <a:pPr algn="ctr"/>
            <a:endParaRPr lang="nl-BE" sz="800" dirty="0">
              <a:solidFill>
                <a:schemeClr val="bg1"/>
              </a:solidFill>
            </a:endParaRPr>
          </a:p>
          <a:p>
            <a:pPr algn="ctr"/>
            <a:r>
              <a:rPr lang="en-US" sz="800" dirty="0">
                <a:solidFill>
                  <a:schemeClr val="bg1"/>
                </a:solidFill>
              </a:rPr>
              <a:t>LES TESTS DE DÉGAGEMENT DOIVENT SE DÉROULER SELON LA PROCÉDURE …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</a:rPr>
              <a:t>LE DÉLAI DE DÉGAGEMENT EST.. SECONDES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</a:rPr>
              <a:t>LA DISTANCE D’AVERTISSEMENT EST … MÈTRES</a:t>
            </a:r>
          </a:p>
          <a:p>
            <a:pPr algn="ctr"/>
            <a:endParaRPr lang="en-US" sz="800" dirty="0">
              <a:solidFill>
                <a:schemeClr val="bg1"/>
              </a:solidFill>
            </a:endParaRPr>
          </a:p>
          <a:p>
            <a:pPr algn="ctr"/>
            <a:r>
              <a:rPr lang="nl-BE" sz="800" dirty="0">
                <a:solidFill>
                  <a:schemeClr val="bg1"/>
                </a:solidFill>
              </a:rPr>
              <a:t>LA ZONE DE TRAVAIL EST...</a:t>
            </a:r>
          </a:p>
          <a:p>
            <a:pPr algn="ctr"/>
            <a:r>
              <a:rPr lang="nl-BE" sz="800" dirty="0">
                <a:solidFill>
                  <a:schemeClr val="bg1"/>
                </a:solidFill>
              </a:rPr>
              <a:t>LE CHEMIN POUR ATTEINDRE LA ZONE DE TRAVAIL EST... VIA  ...</a:t>
            </a:r>
          </a:p>
          <a:p>
            <a:pPr algn="ctr"/>
            <a:r>
              <a:rPr lang="nl-BE" sz="800" dirty="0">
                <a:solidFill>
                  <a:schemeClr val="bg1"/>
                </a:solidFill>
              </a:rPr>
              <a:t>LE CHEMIN POUR QUITTER LA ZONE DE TRAVAIL EST... VIA ...</a:t>
            </a:r>
          </a:p>
          <a:p>
            <a:pPr algn="ctr"/>
            <a:endParaRPr lang="nl-BE" sz="800" dirty="0">
              <a:solidFill>
                <a:schemeClr val="bg1"/>
              </a:solidFill>
            </a:endParaRPr>
          </a:p>
          <a:p>
            <a:pPr algn="ctr"/>
            <a:r>
              <a:rPr lang="nl-BE" sz="800" dirty="0">
                <a:solidFill>
                  <a:schemeClr val="bg1"/>
                </a:solidFill>
              </a:rPr>
              <a:t>LE TRAVAIL À EXÉCUTER EST ...</a:t>
            </a:r>
          </a:p>
          <a:p>
            <a:pPr algn="ctr"/>
            <a:r>
              <a:rPr lang="nl-BE" sz="800" dirty="0">
                <a:solidFill>
                  <a:schemeClr val="bg1"/>
                </a:solidFill>
              </a:rPr>
              <a:t>LA MÉTHODE DE TRAVAIL EST ...</a:t>
            </a:r>
          </a:p>
          <a:p>
            <a:pPr algn="ctr"/>
            <a:r>
              <a:rPr lang="nl-BE" sz="800" dirty="0">
                <a:solidFill>
                  <a:schemeClr val="bg1"/>
                </a:solidFill>
              </a:rPr>
              <a:t>LES RISQUES LIÉS AU TRAVAIL SONT...</a:t>
            </a:r>
          </a:p>
          <a:p>
            <a:pPr algn="ctr"/>
            <a:endParaRPr lang="en-US" sz="800" dirty="0">
              <a:solidFill>
                <a:schemeClr val="bg1"/>
              </a:solidFill>
            </a:endParaRPr>
          </a:p>
          <a:p>
            <a:pPr algn="ctr"/>
            <a:r>
              <a:rPr lang="en-US" sz="800" dirty="0">
                <a:solidFill>
                  <a:schemeClr val="bg1"/>
                </a:solidFill>
              </a:rPr>
              <a:t>EN CAS D’INCIDENT OU D’ACCIDENT, LA PROCÉDURE À SUIVRE EST …</a:t>
            </a:r>
            <a:endParaRPr lang="nl-BE" sz="800" dirty="0">
              <a:solidFill>
                <a:schemeClr val="bg1"/>
              </a:solidFill>
            </a:endParaRPr>
          </a:p>
        </p:txBody>
      </p:sp>
      <p:sp>
        <p:nvSpPr>
          <p:cNvPr id="32" name="Rechthoekige toelichting 13"/>
          <p:cNvSpPr/>
          <p:nvPr/>
        </p:nvSpPr>
        <p:spPr bwMode="auto">
          <a:xfrm>
            <a:off x="2322514" y="1844824"/>
            <a:ext cx="1685255" cy="604782"/>
          </a:xfrm>
          <a:prstGeom prst="wedgeRectCallout">
            <a:avLst>
              <a:gd name="adj1" fmla="val -17970"/>
              <a:gd name="adj2" fmla="val 121061"/>
            </a:avLst>
          </a:prstGeom>
          <a:solidFill>
            <a:srgbClr val="00B0F0"/>
          </a:solidFill>
          <a:ln w="31750" algn="ctr">
            <a:noFill/>
            <a:round/>
            <a:headEnd/>
            <a:tailEnd/>
          </a:ln>
        </p:spPr>
        <p:txBody>
          <a:bodyPr wrap="square" anchor="ctr"/>
          <a:lstStyle/>
          <a:p>
            <a:pPr algn="ctr"/>
            <a:r>
              <a:rPr lang="nl-BE" sz="800" dirty="0">
                <a:solidFill>
                  <a:schemeClr val="bg1"/>
                </a:solidFill>
              </a:rPr>
              <a:t>L’ANNONCEUR EST JAN JANSSEN</a:t>
            </a:r>
          </a:p>
        </p:txBody>
      </p:sp>
      <p:sp>
        <p:nvSpPr>
          <p:cNvPr id="23" name="Rechthoekige toelichting 20"/>
          <p:cNvSpPr>
            <a:spLocks noChangeArrowheads="1"/>
          </p:cNvSpPr>
          <p:nvPr/>
        </p:nvSpPr>
        <p:spPr bwMode="auto">
          <a:xfrm>
            <a:off x="8136503" y="4749492"/>
            <a:ext cx="720725" cy="287337"/>
          </a:xfrm>
          <a:prstGeom prst="wedgeRectCallout">
            <a:avLst>
              <a:gd name="adj1" fmla="val -106099"/>
              <a:gd name="adj2" fmla="val 141931"/>
            </a:avLst>
          </a:prstGeom>
          <a:solidFill>
            <a:srgbClr val="92D050"/>
          </a:solidFill>
          <a:ln w="3175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BE" sz="1200" b="1" dirty="0">
                <a:solidFill>
                  <a:schemeClr val="bg1"/>
                </a:solidFill>
              </a:rPr>
              <a:t>OK!</a:t>
            </a:r>
          </a:p>
        </p:txBody>
      </p:sp>
      <p:sp>
        <p:nvSpPr>
          <p:cNvPr id="24" name="Rechthoekige toelichting 21"/>
          <p:cNvSpPr>
            <a:spLocks noChangeArrowheads="1"/>
          </p:cNvSpPr>
          <p:nvPr/>
        </p:nvSpPr>
        <p:spPr bwMode="auto">
          <a:xfrm>
            <a:off x="9120583" y="4749492"/>
            <a:ext cx="719138" cy="287337"/>
          </a:xfrm>
          <a:prstGeom prst="wedgeRectCallout">
            <a:avLst>
              <a:gd name="adj1" fmla="val -36102"/>
              <a:gd name="adj2" fmla="val 151796"/>
            </a:avLst>
          </a:prstGeom>
          <a:solidFill>
            <a:srgbClr val="92D050"/>
          </a:solidFill>
          <a:ln w="3175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BE" sz="1200" b="1">
                <a:solidFill>
                  <a:schemeClr val="bg1"/>
                </a:solidFill>
              </a:rPr>
              <a:t>OK!</a:t>
            </a:r>
          </a:p>
        </p:txBody>
      </p:sp>
      <p:sp>
        <p:nvSpPr>
          <p:cNvPr id="25" name="Rechthoekige toelichting 10"/>
          <p:cNvSpPr/>
          <p:nvPr/>
        </p:nvSpPr>
        <p:spPr bwMode="auto">
          <a:xfrm>
            <a:off x="3647728" y="4271373"/>
            <a:ext cx="3744416" cy="648072"/>
          </a:xfrm>
          <a:prstGeom prst="wedgeRectCallout">
            <a:avLst>
              <a:gd name="adj1" fmla="val -56718"/>
              <a:gd name="adj2" fmla="val -131042"/>
            </a:avLst>
          </a:prstGeom>
          <a:solidFill>
            <a:srgbClr val="00B0F0"/>
          </a:solidFill>
          <a:ln w="31750" algn="ctr">
            <a:noFill/>
            <a:round/>
            <a:headEnd/>
            <a:tailEnd/>
          </a:ln>
        </p:spPr>
        <p:txBody>
          <a:bodyPr wrap="square" anchor="ctr"/>
          <a:lstStyle/>
          <a:p>
            <a:pPr algn="ctr"/>
            <a:r>
              <a:rPr lang="nl-BE" sz="800" dirty="0">
                <a:solidFill>
                  <a:schemeClr val="bg1"/>
                </a:solidFill>
              </a:rPr>
              <a:t>VOUS </a:t>
            </a:r>
            <a:r>
              <a:rPr lang="nl-BE" sz="800" b="1" dirty="0">
                <a:solidFill>
                  <a:schemeClr val="bg1"/>
                </a:solidFill>
              </a:rPr>
              <a:t>DEVEZ </a:t>
            </a:r>
            <a:r>
              <a:rPr lang="nl-BE" sz="800" b="1" dirty="0">
                <a:solidFill>
                  <a:srgbClr val="FF0000"/>
                </a:solidFill>
              </a:rPr>
              <a:t>CESSER LES ACTIVITES*….. LORSQUE VOUS ENTENDEZ L’ALARME</a:t>
            </a:r>
            <a:endParaRPr lang="nl-BE" sz="800" dirty="0">
              <a:solidFill>
                <a:schemeClr val="bg1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3198" y="3272485"/>
            <a:ext cx="475529" cy="117663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0256" y="5373216"/>
            <a:ext cx="1505843" cy="112176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1041" y="5373216"/>
            <a:ext cx="1499746" cy="12741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27939" y="6278071"/>
            <a:ext cx="4176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+mn-lt"/>
              </a:rPr>
              <a:t>* </a:t>
            </a:r>
            <a:r>
              <a:rPr lang="en-GB" sz="1400" dirty="0" err="1">
                <a:latin typeface="+mn-lt"/>
              </a:rPr>
              <a:t>Activités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pouvant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entraîner</a:t>
            </a:r>
            <a:r>
              <a:rPr lang="en-GB" sz="1400" dirty="0">
                <a:latin typeface="+mn-lt"/>
              </a:rPr>
              <a:t> un </a:t>
            </a:r>
            <a:r>
              <a:rPr lang="en-GB" sz="1400" dirty="0" err="1">
                <a:latin typeface="+mn-lt"/>
              </a:rPr>
              <a:t>risque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d’empiètement</a:t>
            </a:r>
            <a:endParaRPr lang="en-GB" sz="1400" dirty="0">
              <a:latin typeface="+mn-lt"/>
            </a:endParaRPr>
          </a:p>
        </p:txBody>
      </p:sp>
      <p:sp>
        <p:nvSpPr>
          <p:cNvPr id="29" name="Text Placeholder 1"/>
          <p:cNvSpPr>
            <a:spLocks noGrp="1"/>
          </p:cNvSpPr>
          <p:nvPr>
            <p:ph type="body" sz="quarter" idx="18"/>
          </p:nvPr>
        </p:nvSpPr>
        <p:spPr>
          <a:xfrm>
            <a:off x="8824295" y="154526"/>
            <a:ext cx="3086500" cy="360363"/>
          </a:xfrm>
        </p:spPr>
        <p:txBody>
          <a:bodyPr/>
          <a:lstStyle/>
          <a:p>
            <a:pPr marL="228600" indent="-228600">
              <a:buAutoNum type="arabicPeriod"/>
            </a:pPr>
            <a:r>
              <a:rPr lang="en-GB" dirty="0" err="1"/>
              <a:t>Système</a:t>
            </a:r>
            <a:r>
              <a:rPr lang="en-GB" dirty="0"/>
              <a:t> de protection avec </a:t>
            </a:r>
            <a:r>
              <a:rPr lang="en-GB" dirty="0" err="1"/>
              <a:t>annonceur</a:t>
            </a:r>
            <a:endParaRPr lang="en-GB" dirty="0"/>
          </a:p>
          <a:p>
            <a:r>
              <a:rPr lang="en-GB" dirty="0"/>
              <a:t>1.1 </a:t>
            </a:r>
            <a:r>
              <a:rPr lang="en-GB" dirty="0" err="1"/>
              <a:t>Mise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place</a:t>
            </a:r>
          </a:p>
        </p:txBody>
      </p:sp>
    </p:spTree>
    <p:extLst>
      <p:ext uri="{BB962C8B-B14F-4D97-AF65-F5344CB8AC3E}">
        <p14:creationId xmlns:p14="http://schemas.microsoft.com/office/powerpoint/2010/main" val="3117892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6680392"/>
              </p:ext>
            </p:extLst>
          </p:nvPr>
        </p:nvGraphicFramePr>
        <p:xfrm>
          <a:off x="2063552" y="1916832"/>
          <a:ext cx="7848871" cy="25458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75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0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638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88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0040">
                <a:tc gridSpan="4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dirty="0" err="1"/>
                        <a:t>Données</a:t>
                      </a:r>
                      <a:r>
                        <a:rPr lang="en-US" sz="1600" b="1" dirty="0"/>
                        <a:t> de base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021">
                <a:tc gridSpan="4">
                  <a:txBody>
                    <a:bodyPr/>
                    <a:lstStyle/>
                    <a:p>
                      <a:pPr algn="ctr"/>
                      <a:r>
                        <a:rPr lang="nl-BE" sz="12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  <a:sym typeface="Wingdings"/>
                        </a:rPr>
                        <a:t>   </a:t>
                      </a:r>
                      <a:r>
                        <a:rPr lang="nl-BE" sz="1200" b="0" dirty="0" err="1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  <a:sym typeface="Wingdings"/>
                        </a:rPr>
                        <a:t>Unité</a:t>
                      </a:r>
                      <a:r>
                        <a:rPr lang="nl-BE" sz="12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  <a:sym typeface="Wingdings"/>
                        </a:rPr>
                        <a:t> 69 </a:t>
                      </a:r>
                      <a:r>
                        <a:rPr lang="nl-BE" sz="1200" b="0" dirty="0" err="1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  <a:sym typeface="Wingdings"/>
                        </a:rPr>
                        <a:t>Rôle</a:t>
                      </a:r>
                      <a:r>
                        <a:rPr lang="nl-BE" sz="12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  <a:sym typeface="Wingdings"/>
                        </a:rPr>
                        <a:t> </a:t>
                      </a:r>
                      <a:r>
                        <a:rPr lang="nl-BE" sz="1200" b="0" baseline="0" dirty="0" err="1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  <a:sym typeface="Wingdings"/>
                        </a:rPr>
                        <a:t>l’annonceur</a:t>
                      </a:r>
                      <a:r>
                        <a:rPr lang="nl-BE" sz="1200" b="0" baseline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  <a:sym typeface="Wingdings"/>
                        </a:rPr>
                        <a:t> V1.0</a:t>
                      </a:r>
                      <a:r>
                        <a:rPr lang="nl-BE" sz="12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  <a:sym typeface="Wingdings"/>
                        </a:rPr>
                        <a:t>.pptx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err="1"/>
                        <a:t>Groupe</a:t>
                      </a:r>
                      <a:r>
                        <a:rPr lang="en-US" sz="1200" b="1" dirty="0"/>
                        <a:t> de travail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I-AM.111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aseline="0" dirty="0"/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/>
                        <a:t>Campet Simon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/>
                        <a:t>Festjens Ilse 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/>
                        <a:t>Laurent Alexis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aseline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8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Propriétaire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du </a:t>
                      </a:r>
                      <a:r>
                        <a:rPr lang="en-US" sz="12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contenu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200" dirty="0"/>
                        <a:t>I-AM.111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/>
                      <a:r>
                        <a:rPr lang="en-US" sz="12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Propriétaire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du lay-out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1200" dirty="0"/>
                        <a:t>I-AM.114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extBox 7"/>
          <p:cNvSpPr txBox="1"/>
          <p:nvPr/>
        </p:nvSpPr>
        <p:spPr>
          <a:xfrm>
            <a:off x="2063553" y="5877273"/>
            <a:ext cx="7848871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b="1" dirty="0"/>
              <a:t>Le </a:t>
            </a:r>
            <a:r>
              <a:rPr lang="en-US" sz="1200" b="1" dirty="0" err="1"/>
              <a:t>présent</a:t>
            </a:r>
            <a:r>
              <a:rPr lang="en-US" sz="1200" b="1" dirty="0"/>
              <a:t> document </a:t>
            </a:r>
            <a:r>
              <a:rPr lang="en-US" sz="1200" b="1" dirty="0" err="1"/>
              <a:t>est</a:t>
            </a:r>
            <a:r>
              <a:rPr lang="en-US" sz="1200" b="1" dirty="0"/>
              <a:t> la </a:t>
            </a:r>
            <a:r>
              <a:rPr lang="en-US" sz="1200" b="1" dirty="0" err="1"/>
              <a:t>propriété</a:t>
            </a:r>
            <a:r>
              <a:rPr lang="en-US" sz="1200" b="1" dirty="0"/>
              <a:t> </a:t>
            </a:r>
            <a:r>
              <a:rPr lang="en-US" sz="1200" b="1" dirty="0" err="1"/>
              <a:t>d’INFRABEL</a:t>
            </a:r>
            <a:r>
              <a:rPr lang="en-US" sz="12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597297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"/>
          <p:cNvSpPr>
            <a:spLocks noChangeArrowheads="1"/>
          </p:cNvSpPr>
          <p:nvPr/>
        </p:nvSpPr>
        <p:spPr bwMode="auto">
          <a:xfrm>
            <a:off x="7319963" y="4868863"/>
            <a:ext cx="360362" cy="144462"/>
          </a:xfrm>
          <a:prstGeom prst="rect">
            <a:avLst/>
          </a:prstGeom>
          <a:solidFill>
            <a:srgbClr val="00B0F0"/>
          </a:solidFill>
          <a:ln w="1905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435" name="Rectangle 102"/>
          <p:cNvSpPr>
            <a:spLocks noChangeArrowheads="1"/>
          </p:cNvSpPr>
          <p:nvPr/>
        </p:nvSpPr>
        <p:spPr bwMode="auto">
          <a:xfrm>
            <a:off x="5303838" y="4873626"/>
            <a:ext cx="360362" cy="144463"/>
          </a:xfrm>
          <a:prstGeom prst="rect">
            <a:avLst/>
          </a:prstGeom>
          <a:solidFill>
            <a:srgbClr val="92D050"/>
          </a:solidFill>
          <a:ln w="1905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cxnSp>
        <p:nvCxnSpPr>
          <p:cNvPr id="18438" name="Straight Arrow Connector 135"/>
          <p:cNvCxnSpPr>
            <a:cxnSpLocks noChangeShapeType="1"/>
          </p:cNvCxnSpPr>
          <p:nvPr/>
        </p:nvCxnSpPr>
        <p:spPr bwMode="auto">
          <a:xfrm>
            <a:off x="1919288" y="1412875"/>
            <a:ext cx="0" cy="4751388"/>
          </a:xfrm>
          <a:prstGeom prst="straightConnector1">
            <a:avLst/>
          </a:prstGeom>
          <a:noFill/>
          <a:ln w="12700" algn="ctr">
            <a:solidFill>
              <a:schemeClr val="accent2"/>
            </a:solidFill>
            <a:prstDash val="dash"/>
            <a:round/>
            <a:headEnd/>
            <a:tailEnd type="arrow" w="med" len="med"/>
          </a:ln>
        </p:spPr>
      </p:cxnSp>
      <p:sp>
        <p:nvSpPr>
          <p:cNvPr id="18440" name="TextBox 370"/>
          <p:cNvSpPr txBox="1">
            <a:spLocks noChangeArrowheads="1"/>
          </p:cNvSpPr>
          <p:nvPr/>
        </p:nvSpPr>
        <p:spPr bwMode="auto">
          <a:xfrm>
            <a:off x="1847851" y="6021389"/>
            <a:ext cx="3603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0070C0"/>
                </a:solidFill>
              </a:rPr>
              <a:t>t</a:t>
            </a:r>
          </a:p>
        </p:txBody>
      </p:sp>
      <p:cxnSp>
        <p:nvCxnSpPr>
          <p:cNvPr id="18444" name="Straight Connector 16"/>
          <p:cNvCxnSpPr>
            <a:cxnSpLocks noChangeShapeType="1"/>
          </p:cNvCxnSpPr>
          <p:nvPr/>
        </p:nvCxnSpPr>
        <p:spPr bwMode="auto">
          <a:xfrm flipV="1">
            <a:off x="2640013" y="5037139"/>
            <a:ext cx="7632700" cy="1587"/>
          </a:xfrm>
          <a:prstGeom prst="line">
            <a:avLst/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</p:spPr>
      </p:cxnSp>
      <p:sp>
        <p:nvSpPr>
          <p:cNvPr id="18445" name="Oval 17"/>
          <p:cNvSpPr>
            <a:spLocks noChangeArrowheads="1"/>
          </p:cNvSpPr>
          <p:nvPr/>
        </p:nvSpPr>
        <p:spPr bwMode="auto">
          <a:xfrm>
            <a:off x="3902076" y="4967288"/>
            <a:ext cx="106363" cy="107950"/>
          </a:xfrm>
          <a:prstGeom prst="ellipse">
            <a:avLst/>
          </a:prstGeom>
          <a:solidFill>
            <a:srgbClr val="FF0000"/>
          </a:solidFill>
          <a:ln w="3175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446" name="Rectangle 18"/>
          <p:cNvSpPr>
            <a:spLocks noChangeArrowheads="1"/>
          </p:cNvSpPr>
          <p:nvPr/>
        </p:nvSpPr>
        <p:spPr bwMode="auto">
          <a:xfrm>
            <a:off x="9358314" y="4976813"/>
            <a:ext cx="122237" cy="120650"/>
          </a:xfrm>
          <a:prstGeom prst="rect">
            <a:avLst/>
          </a:prstGeom>
          <a:solidFill>
            <a:srgbClr val="FF0000"/>
          </a:solidFill>
          <a:ln w="3175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cxnSp>
        <p:nvCxnSpPr>
          <p:cNvPr id="18447" name="Straight Connector 16"/>
          <p:cNvCxnSpPr>
            <a:cxnSpLocks noChangeShapeType="1"/>
          </p:cNvCxnSpPr>
          <p:nvPr/>
        </p:nvCxnSpPr>
        <p:spPr bwMode="auto">
          <a:xfrm flipV="1">
            <a:off x="2640013" y="5373689"/>
            <a:ext cx="7632700" cy="1587"/>
          </a:xfrm>
          <a:prstGeom prst="line">
            <a:avLst/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</p:spPr>
      </p:cxnSp>
      <p:sp>
        <p:nvSpPr>
          <p:cNvPr id="18450" name="Chevron 29"/>
          <p:cNvSpPr>
            <a:spLocks noChangeArrowheads="1"/>
          </p:cNvSpPr>
          <p:nvPr/>
        </p:nvSpPr>
        <p:spPr bwMode="auto">
          <a:xfrm>
            <a:off x="2803526" y="4951414"/>
            <a:ext cx="142875" cy="142875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451" name="Chevron 30"/>
          <p:cNvSpPr>
            <a:spLocks noChangeAspect="1"/>
          </p:cNvSpPr>
          <p:nvPr/>
        </p:nvSpPr>
        <p:spPr bwMode="auto">
          <a:xfrm flipH="1">
            <a:off x="2803526" y="5310188"/>
            <a:ext cx="142875" cy="144462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452" name="TextBox 32"/>
          <p:cNvSpPr txBox="1">
            <a:spLocks noChangeArrowheads="1"/>
          </p:cNvSpPr>
          <p:nvPr/>
        </p:nvSpPr>
        <p:spPr bwMode="auto">
          <a:xfrm>
            <a:off x="9551989" y="4633914"/>
            <a:ext cx="9366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00" b="1" dirty="0"/>
              <a:t>Arlon</a:t>
            </a:r>
          </a:p>
        </p:txBody>
      </p:sp>
      <p:sp>
        <p:nvSpPr>
          <p:cNvPr id="18453" name="TextBox 228"/>
          <p:cNvSpPr txBox="1">
            <a:spLocks noChangeArrowheads="1"/>
          </p:cNvSpPr>
          <p:nvPr/>
        </p:nvSpPr>
        <p:spPr bwMode="auto">
          <a:xfrm>
            <a:off x="2387600" y="4870451"/>
            <a:ext cx="3238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/>
              <a:t>A</a:t>
            </a:r>
          </a:p>
        </p:txBody>
      </p:sp>
      <p:sp>
        <p:nvSpPr>
          <p:cNvPr id="18454" name="TextBox 229"/>
          <p:cNvSpPr txBox="1">
            <a:spLocks noChangeArrowheads="1"/>
          </p:cNvSpPr>
          <p:nvPr/>
        </p:nvSpPr>
        <p:spPr bwMode="auto">
          <a:xfrm>
            <a:off x="2387600" y="5270501"/>
            <a:ext cx="3238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/>
              <a:t>B</a:t>
            </a:r>
          </a:p>
        </p:txBody>
      </p:sp>
      <p:sp>
        <p:nvSpPr>
          <p:cNvPr id="18455" name="Rounded Rectangle 122"/>
          <p:cNvSpPr>
            <a:spLocks noChangeArrowheads="1"/>
          </p:cNvSpPr>
          <p:nvPr/>
        </p:nvSpPr>
        <p:spPr bwMode="auto">
          <a:xfrm>
            <a:off x="1524001" y="4941888"/>
            <a:ext cx="701675" cy="431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BE" sz="800" dirty="0"/>
              <a:t>les </a:t>
            </a:r>
            <a:r>
              <a:rPr lang="nl-BE" sz="800" dirty="0" err="1"/>
              <a:t>agents</a:t>
            </a:r>
            <a:r>
              <a:rPr lang="nl-BE" sz="800" dirty="0"/>
              <a:t> </a:t>
            </a:r>
          </a:p>
          <a:p>
            <a:pPr algn="ctr"/>
            <a:r>
              <a:rPr lang="nl-BE" sz="800" dirty="0" err="1"/>
              <a:t>sont</a:t>
            </a:r>
            <a:r>
              <a:rPr lang="nl-BE" sz="800" dirty="0"/>
              <a:t> </a:t>
            </a:r>
            <a:r>
              <a:rPr lang="nl-BE" sz="800" dirty="0" err="1"/>
              <a:t>sur</a:t>
            </a:r>
            <a:r>
              <a:rPr lang="nl-BE" sz="800" dirty="0"/>
              <a:t> </a:t>
            </a:r>
            <a:r>
              <a:rPr lang="nl-BE" sz="800" dirty="0" err="1"/>
              <a:t>place</a:t>
            </a:r>
            <a:endParaRPr lang="en-US" sz="1400" dirty="0"/>
          </a:p>
        </p:txBody>
      </p:sp>
      <p:grpSp>
        <p:nvGrpSpPr>
          <p:cNvPr id="18456" name="Groep 106"/>
          <p:cNvGrpSpPr>
            <a:grpSpLocks/>
          </p:cNvGrpSpPr>
          <p:nvPr/>
        </p:nvGrpSpPr>
        <p:grpSpPr bwMode="auto">
          <a:xfrm>
            <a:off x="6167439" y="4591050"/>
            <a:ext cx="1368425" cy="431800"/>
            <a:chOff x="4427984" y="2636912"/>
            <a:chExt cx="864096" cy="432048"/>
          </a:xfrm>
        </p:grpSpPr>
        <p:cxnSp>
          <p:nvCxnSpPr>
            <p:cNvPr id="56" name="Rechte verbindingslijn met pijl 55"/>
            <p:cNvCxnSpPr/>
            <p:nvPr/>
          </p:nvCxnSpPr>
          <p:spPr bwMode="auto">
            <a:xfrm>
              <a:off x="4715682" y="2636912"/>
              <a:ext cx="0" cy="43204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3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57" name="Tekstvak 56"/>
            <p:cNvSpPr txBox="1"/>
            <p:nvPr/>
          </p:nvSpPr>
          <p:spPr>
            <a:xfrm>
              <a:off x="4427984" y="2708391"/>
              <a:ext cx="864096" cy="24620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nl-BE" sz="1000" dirty="0">
                  <a:solidFill>
                    <a:schemeClr val="accent3"/>
                  </a:solidFill>
                </a:rPr>
                <a:t>         DS = 1,5 m</a:t>
              </a:r>
            </a:p>
          </p:txBody>
        </p:sp>
      </p:grpSp>
      <p:cxnSp>
        <p:nvCxnSpPr>
          <p:cNvPr id="58" name="Straight Connector 111"/>
          <p:cNvCxnSpPr/>
          <p:nvPr/>
        </p:nvCxnSpPr>
        <p:spPr bwMode="auto">
          <a:xfrm>
            <a:off x="4727576" y="4591050"/>
            <a:ext cx="38893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458" name="TextBox 32"/>
          <p:cNvSpPr txBox="1">
            <a:spLocks noChangeArrowheads="1"/>
          </p:cNvSpPr>
          <p:nvPr/>
        </p:nvSpPr>
        <p:spPr bwMode="auto">
          <a:xfrm>
            <a:off x="2279651" y="4638675"/>
            <a:ext cx="792163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00" b="1" dirty="0"/>
              <a:t>Namur</a:t>
            </a:r>
          </a:p>
        </p:txBody>
      </p:sp>
      <p:graphicFrame>
        <p:nvGraphicFramePr>
          <p:cNvPr id="27" name="Table 1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035563"/>
              </p:ext>
            </p:extLst>
          </p:nvPr>
        </p:nvGraphicFramePr>
        <p:xfrm>
          <a:off x="2135189" y="836613"/>
          <a:ext cx="4963077" cy="10477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2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95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22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530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Points </a:t>
                      </a:r>
                      <a:r>
                        <a:rPr lang="en-US" sz="1000" b="0" dirty="0" err="1">
                          <a:solidFill>
                            <a:schemeClr val="tx1"/>
                          </a:solidFill>
                        </a:rPr>
                        <a:t>extrêmes</a:t>
                      </a:r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 de la zone de travail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Points de </a:t>
                      </a:r>
                      <a:r>
                        <a:rPr lang="en-US" sz="1000" b="0" dirty="0" err="1">
                          <a:solidFill>
                            <a:schemeClr val="tx1"/>
                          </a:solidFill>
                        </a:rPr>
                        <a:t>détection</a:t>
                      </a:r>
                      <a:r>
                        <a:rPr lang="en-US" sz="1000" b="0" baseline="0" dirty="0">
                          <a:solidFill>
                            <a:schemeClr val="tx1"/>
                          </a:solidFill>
                        </a:rPr>
                        <a:t> à gauche</a:t>
                      </a:r>
                      <a:endParaRPr 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78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/>
                        <a:t>Distance</a:t>
                      </a:r>
                      <a:r>
                        <a:rPr lang="en-US" sz="1000" baseline="0" dirty="0"/>
                        <a:t> </a:t>
                      </a:r>
                      <a:r>
                        <a:rPr lang="en-US" sz="1000" baseline="0" dirty="0" err="1"/>
                        <a:t>d’avertissement</a:t>
                      </a:r>
                      <a:endParaRPr lang="en-US" sz="1000" dirty="0"/>
                    </a:p>
                    <a:p>
                      <a:pPr algn="l"/>
                      <a:r>
                        <a:rPr lang="en-US" sz="1000" dirty="0"/>
                        <a:t>(DA à gauche)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Points de </a:t>
                      </a:r>
                      <a:r>
                        <a:rPr lang="en-US" sz="1000" dirty="0" err="1"/>
                        <a:t>détection</a:t>
                      </a:r>
                      <a:r>
                        <a:rPr lang="en-US" sz="1000" dirty="0"/>
                        <a:t> à </a:t>
                      </a:r>
                      <a:r>
                        <a:rPr lang="en-US" sz="1000" dirty="0" err="1"/>
                        <a:t>droite</a:t>
                      </a:r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78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/>
                        <a:t>Distance</a:t>
                      </a:r>
                      <a:r>
                        <a:rPr lang="en-US" sz="1000" baseline="0" dirty="0"/>
                        <a:t> </a:t>
                      </a:r>
                      <a:r>
                        <a:rPr lang="en-US" sz="1000" baseline="0" dirty="0" err="1"/>
                        <a:t>d’avertissement</a:t>
                      </a:r>
                      <a:endParaRPr lang="en-US" sz="1000" baseline="0" dirty="0"/>
                    </a:p>
                    <a:p>
                      <a:pPr algn="l"/>
                      <a:r>
                        <a:rPr lang="en-US" sz="1000" dirty="0"/>
                        <a:t>(DA à</a:t>
                      </a:r>
                      <a:r>
                        <a:rPr lang="en-US" sz="1000" baseline="0" dirty="0"/>
                        <a:t> </a:t>
                      </a:r>
                      <a:r>
                        <a:rPr lang="en-US" sz="1000" dirty="0" err="1"/>
                        <a:t>droite</a:t>
                      </a:r>
                      <a:r>
                        <a:rPr lang="en-US" sz="1000" dirty="0"/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 err="1">
                          <a:solidFill>
                            <a:schemeClr val="tx1"/>
                          </a:solidFill>
                        </a:rPr>
                        <a:t>Visibilité</a:t>
                      </a:r>
                      <a:endParaRPr 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8485" name="Group 188"/>
          <p:cNvGrpSpPr>
            <a:grpSpLocks noChangeAspect="1"/>
          </p:cNvGrpSpPr>
          <p:nvPr/>
        </p:nvGrpSpPr>
        <p:grpSpPr bwMode="auto">
          <a:xfrm>
            <a:off x="2303463" y="933226"/>
            <a:ext cx="107950" cy="71438"/>
            <a:chOff x="7956376" y="548680"/>
            <a:chExt cx="216024" cy="144016"/>
          </a:xfrm>
        </p:grpSpPr>
        <p:cxnSp>
          <p:nvCxnSpPr>
            <p:cNvPr id="18502" name="Straight Connector 189"/>
            <p:cNvCxnSpPr>
              <a:cxnSpLocks noChangeShapeType="1"/>
            </p:cNvCxnSpPr>
            <p:nvPr/>
          </p:nvCxnSpPr>
          <p:spPr bwMode="auto">
            <a:xfrm>
              <a:off x="7956376" y="548680"/>
              <a:ext cx="216024" cy="14401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8503" name="Straight Connector 190"/>
            <p:cNvCxnSpPr>
              <a:cxnSpLocks noChangeShapeType="1"/>
            </p:cNvCxnSpPr>
            <p:nvPr/>
          </p:nvCxnSpPr>
          <p:spPr bwMode="auto">
            <a:xfrm flipH="1">
              <a:off x="7956376" y="548680"/>
              <a:ext cx="207640" cy="14401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</p:grpSp>
      <p:cxnSp>
        <p:nvCxnSpPr>
          <p:cNvPr id="18486" name="Straight Arrow Connector 201"/>
          <p:cNvCxnSpPr>
            <a:cxnSpLocks noChangeShapeType="1"/>
          </p:cNvCxnSpPr>
          <p:nvPr/>
        </p:nvCxnSpPr>
        <p:spPr bwMode="auto">
          <a:xfrm>
            <a:off x="2130425" y="1305648"/>
            <a:ext cx="452438" cy="0"/>
          </a:xfrm>
          <a:prstGeom prst="straightConnector1">
            <a:avLst/>
          </a:prstGeom>
          <a:noFill/>
          <a:ln w="38100" algn="ctr">
            <a:solidFill>
              <a:srgbClr val="92D050"/>
            </a:solidFill>
            <a:round/>
            <a:headEnd type="arrow" w="med" len="med"/>
            <a:tailEnd type="arrow" w="med" len="med"/>
          </a:ln>
        </p:spPr>
      </p:cxnSp>
      <p:sp>
        <p:nvSpPr>
          <p:cNvPr id="18487" name="Rectangle 110"/>
          <p:cNvSpPr>
            <a:spLocks noChangeArrowheads="1"/>
          </p:cNvSpPr>
          <p:nvPr/>
        </p:nvSpPr>
        <p:spPr bwMode="auto">
          <a:xfrm>
            <a:off x="4943475" y="1222684"/>
            <a:ext cx="122238" cy="122237"/>
          </a:xfrm>
          <a:prstGeom prst="rect">
            <a:avLst/>
          </a:prstGeom>
          <a:solidFill>
            <a:srgbClr val="FF0000"/>
          </a:solidFill>
          <a:ln w="3175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cxnSp>
        <p:nvCxnSpPr>
          <p:cNvPr id="18489" name="Straight Arrow Connector 156"/>
          <p:cNvCxnSpPr>
            <a:cxnSpLocks noChangeShapeType="1"/>
          </p:cNvCxnSpPr>
          <p:nvPr/>
        </p:nvCxnSpPr>
        <p:spPr bwMode="auto">
          <a:xfrm>
            <a:off x="2149475" y="1715574"/>
            <a:ext cx="431800" cy="0"/>
          </a:xfrm>
          <a:prstGeom prst="straightConnector1">
            <a:avLst/>
          </a:prstGeom>
          <a:noFill/>
          <a:ln w="38100" algn="ctr">
            <a:solidFill>
              <a:schemeClr val="accent1"/>
            </a:solidFill>
            <a:round/>
            <a:headEnd type="arrow" w="med" len="med"/>
            <a:tailEnd type="arrow" w="med" len="med"/>
          </a:ln>
        </p:spPr>
      </p:cxnSp>
      <p:sp>
        <p:nvSpPr>
          <p:cNvPr id="18490" name="Oval 95"/>
          <p:cNvSpPr>
            <a:spLocks noChangeArrowheads="1"/>
          </p:cNvSpPr>
          <p:nvPr/>
        </p:nvSpPr>
        <p:spPr bwMode="auto">
          <a:xfrm>
            <a:off x="4943475" y="903886"/>
            <a:ext cx="114300" cy="115888"/>
          </a:xfrm>
          <a:prstGeom prst="ellipse">
            <a:avLst/>
          </a:prstGeom>
          <a:solidFill>
            <a:srgbClr val="FF0000"/>
          </a:solidFill>
          <a:ln w="3175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cxnSp>
        <p:nvCxnSpPr>
          <p:cNvPr id="18491" name="Straight Arrow Connector 287"/>
          <p:cNvCxnSpPr>
            <a:cxnSpLocks noChangeShapeType="1"/>
          </p:cNvCxnSpPr>
          <p:nvPr/>
        </p:nvCxnSpPr>
        <p:spPr bwMode="auto">
          <a:xfrm flipH="1" flipV="1">
            <a:off x="4800601" y="1719982"/>
            <a:ext cx="360363" cy="1588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 type="arrow" w="med" len="med"/>
            <a:tailEnd type="arrow" w="med" len="med"/>
          </a:ln>
        </p:spPr>
      </p:cxnSp>
      <p:cxnSp>
        <p:nvCxnSpPr>
          <p:cNvPr id="18492" name="Straight Arrow Connector 107"/>
          <p:cNvCxnSpPr>
            <a:cxnSpLocks noChangeShapeType="1"/>
          </p:cNvCxnSpPr>
          <p:nvPr/>
        </p:nvCxnSpPr>
        <p:spPr bwMode="auto">
          <a:xfrm>
            <a:off x="3935414" y="4903788"/>
            <a:ext cx="1944687" cy="0"/>
          </a:xfrm>
          <a:prstGeom prst="straightConnector1">
            <a:avLst/>
          </a:prstGeom>
          <a:noFill/>
          <a:ln w="19050" algn="ctr">
            <a:solidFill>
              <a:srgbClr val="92D050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18493" name="Straight Arrow Connector 101"/>
          <p:cNvCxnSpPr>
            <a:cxnSpLocks noChangeShapeType="1"/>
          </p:cNvCxnSpPr>
          <p:nvPr/>
        </p:nvCxnSpPr>
        <p:spPr bwMode="auto">
          <a:xfrm>
            <a:off x="7104064" y="4903788"/>
            <a:ext cx="2376487" cy="0"/>
          </a:xfrm>
          <a:prstGeom prst="straightConnector1">
            <a:avLst/>
          </a:prstGeom>
          <a:noFill/>
          <a:ln w="19050" algn="ctr">
            <a:solidFill>
              <a:schemeClr val="accent1"/>
            </a:solidFill>
            <a:round/>
            <a:headEnd type="arrow" w="med" len="med"/>
            <a:tailEnd type="arrow" w="med" len="med"/>
          </a:ln>
        </p:spPr>
      </p:cxnSp>
      <p:sp>
        <p:nvSpPr>
          <p:cNvPr id="18494" name="TextBox 103"/>
          <p:cNvSpPr txBox="1">
            <a:spLocks noChangeArrowheads="1"/>
          </p:cNvSpPr>
          <p:nvPr/>
        </p:nvSpPr>
        <p:spPr bwMode="auto">
          <a:xfrm>
            <a:off x="7175501" y="4797426"/>
            <a:ext cx="576263" cy="24606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 dirty="0"/>
              <a:t>DA</a:t>
            </a:r>
          </a:p>
        </p:txBody>
      </p:sp>
      <p:sp>
        <p:nvSpPr>
          <p:cNvPr id="18495" name="TextBox 103"/>
          <p:cNvSpPr txBox="1">
            <a:spLocks noChangeArrowheads="1"/>
          </p:cNvSpPr>
          <p:nvPr/>
        </p:nvSpPr>
        <p:spPr bwMode="auto">
          <a:xfrm>
            <a:off x="5232401" y="4802188"/>
            <a:ext cx="576263" cy="24606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 dirty="0"/>
              <a:t>DA</a:t>
            </a:r>
          </a:p>
        </p:txBody>
      </p:sp>
      <p:grpSp>
        <p:nvGrpSpPr>
          <p:cNvPr id="18496" name="Group 188"/>
          <p:cNvGrpSpPr>
            <a:grpSpLocks noChangeAspect="1"/>
          </p:cNvGrpSpPr>
          <p:nvPr/>
        </p:nvGrpSpPr>
        <p:grpSpPr bwMode="auto">
          <a:xfrm>
            <a:off x="5808663" y="5013325"/>
            <a:ext cx="107950" cy="71438"/>
            <a:chOff x="7956376" y="548680"/>
            <a:chExt cx="216024" cy="144016"/>
          </a:xfrm>
        </p:grpSpPr>
        <p:cxnSp>
          <p:nvCxnSpPr>
            <p:cNvPr id="18500" name="Straight Connector 189"/>
            <p:cNvCxnSpPr>
              <a:cxnSpLocks noChangeShapeType="1"/>
            </p:cNvCxnSpPr>
            <p:nvPr/>
          </p:nvCxnSpPr>
          <p:spPr bwMode="auto">
            <a:xfrm>
              <a:off x="7956376" y="548680"/>
              <a:ext cx="216024" cy="14401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8501" name="Straight Connector 190"/>
            <p:cNvCxnSpPr>
              <a:cxnSpLocks noChangeShapeType="1"/>
            </p:cNvCxnSpPr>
            <p:nvPr/>
          </p:nvCxnSpPr>
          <p:spPr bwMode="auto">
            <a:xfrm flipH="1">
              <a:off x="7956376" y="548680"/>
              <a:ext cx="207640" cy="14401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</p:grpSp>
      <p:grpSp>
        <p:nvGrpSpPr>
          <p:cNvPr id="18497" name="Group 188"/>
          <p:cNvGrpSpPr>
            <a:grpSpLocks noChangeAspect="1"/>
          </p:cNvGrpSpPr>
          <p:nvPr/>
        </p:nvGrpSpPr>
        <p:grpSpPr bwMode="auto">
          <a:xfrm>
            <a:off x="7032625" y="5013325"/>
            <a:ext cx="107950" cy="71438"/>
            <a:chOff x="7956376" y="548680"/>
            <a:chExt cx="216024" cy="144016"/>
          </a:xfrm>
        </p:grpSpPr>
        <p:cxnSp>
          <p:nvCxnSpPr>
            <p:cNvPr id="18498" name="Straight Connector 189"/>
            <p:cNvCxnSpPr>
              <a:cxnSpLocks noChangeShapeType="1"/>
            </p:cNvCxnSpPr>
            <p:nvPr/>
          </p:nvCxnSpPr>
          <p:spPr bwMode="auto">
            <a:xfrm>
              <a:off x="7956376" y="548680"/>
              <a:ext cx="216024" cy="14401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8499" name="Straight Connector 190"/>
            <p:cNvCxnSpPr>
              <a:cxnSpLocks noChangeShapeType="1"/>
            </p:cNvCxnSpPr>
            <p:nvPr/>
          </p:nvCxnSpPr>
          <p:spPr bwMode="auto">
            <a:xfrm flipH="1">
              <a:off x="7956376" y="548680"/>
              <a:ext cx="207640" cy="14401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325" y="3484004"/>
            <a:ext cx="1184863" cy="9627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2423" y="3717033"/>
            <a:ext cx="318262" cy="777974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439" y="3425648"/>
            <a:ext cx="124497" cy="291633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576" y="3416307"/>
            <a:ext cx="124497" cy="291633"/>
          </a:xfrm>
          <a:prstGeom prst="rect">
            <a:avLst/>
          </a:prstGeom>
        </p:spPr>
      </p:pic>
      <p:sp>
        <p:nvSpPr>
          <p:cNvPr id="71" name="Text Placeholder 1"/>
          <p:cNvSpPr>
            <a:spLocks noGrp="1"/>
          </p:cNvSpPr>
          <p:nvPr>
            <p:ph type="body" sz="quarter" idx="18"/>
          </p:nvPr>
        </p:nvSpPr>
        <p:spPr>
          <a:xfrm>
            <a:off x="8824295" y="154526"/>
            <a:ext cx="3086500" cy="360363"/>
          </a:xfrm>
        </p:spPr>
        <p:txBody>
          <a:bodyPr/>
          <a:lstStyle/>
          <a:p>
            <a:pPr marL="228600" indent="-228600">
              <a:buAutoNum type="arabicPeriod"/>
            </a:pPr>
            <a:r>
              <a:rPr lang="en-GB" dirty="0" err="1"/>
              <a:t>Système</a:t>
            </a:r>
            <a:r>
              <a:rPr lang="en-GB" dirty="0"/>
              <a:t> de protection avec </a:t>
            </a:r>
            <a:r>
              <a:rPr lang="en-GB" dirty="0" err="1"/>
              <a:t>annonceur</a:t>
            </a:r>
            <a:endParaRPr lang="en-GB" dirty="0"/>
          </a:p>
          <a:p>
            <a:r>
              <a:rPr lang="en-GB" dirty="0"/>
              <a:t>1.1 </a:t>
            </a:r>
            <a:r>
              <a:rPr lang="en-GB" dirty="0" err="1"/>
              <a:t>Mise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place</a:t>
            </a:r>
          </a:p>
        </p:txBody>
      </p:sp>
      <p:sp>
        <p:nvSpPr>
          <p:cNvPr id="45" name="ZoneTexte 2">
            <a:extLst>
              <a:ext uri="{FF2B5EF4-FFF2-40B4-BE49-F238E27FC236}">
                <a16:creationId xmlns:a16="http://schemas.microsoft.com/office/drawing/2014/main" id="{4E729513-E6A3-424E-AC87-5B6EEAE0BC3F}"/>
              </a:ext>
            </a:extLst>
          </p:cNvPr>
          <p:cNvSpPr txBox="1"/>
          <p:nvPr/>
        </p:nvSpPr>
        <p:spPr>
          <a:xfrm>
            <a:off x="7639294" y="960977"/>
            <a:ext cx="4248768" cy="134652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nl-BE" sz="1050" b="1" u="sng" dirty="0" err="1">
                <a:latin typeface="+mn-lt"/>
              </a:rPr>
              <a:t>Contexte</a:t>
            </a:r>
            <a:r>
              <a:rPr lang="nl-BE" sz="1050" b="1" u="sng" dirty="0">
                <a:latin typeface="+mn-lt"/>
              </a:rPr>
              <a:t> de la </a:t>
            </a:r>
            <a:r>
              <a:rPr lang="nl-BE" sz="1050" b="1" u="sng" dirty="0" err="1">
                <a:latin typeface="+mn-lt"/>
              </a:rPr>
              <a:t>situation</a:t>
            </a:r>
            <a:r>
              <a:rPr lang="nl-BE" sz="1050" b="1" u="sng" dirty="0">
                <a:latin typeface="+mn-lt"/>
              </a:rPr>
              <a:t> </a:t>
            </a:r>
            <a:r>
              <a:rPr lang="nl-BE" sz="1050" b="1" u="sng" dirty="0" err="1">
                <a:latin typeface="+mn-lt"/>
              </a:rPr>
              <a:t>exposée</a:t>
            </a:r>
            <a:r>
              <a:rPr lang="nl-BE" sz="1050" b="1" u="sng" dirty="0">
                <a:latin typeface="+mn-lt"/>
              </a:rPr>
              <a:t> </a:t>
            </a:r>
            <a:r>
              <a:rPr lang="nl-BE" sz="1050" b="1" u="sng" dirty="0"/>
              <a:t>: </a:t>
            </a:r>
          </a:p>
          <a:p>
            <a:endParaRPr lang="nl-BE" sz="1050" dirty="0"/>
          </a:p>
          <a:p>
            <a:pPr marL="171450" indent="-171450">
              <a:buFontTx/>
              <a:buChar char="-"/>
            </a:pPr>
            <a:r>
              <a:rPr lang="nl-BE" sz="1000" dirty="0"/>
              <a:t>deux </a:t>
            </a:r>
            <a:r>
              <a:rPr lang="nl-BE" sz="1000" dirty="0" err="1"/>
              <a:t>voies</a:t>
            </a:r>
            <a:r>
              <a:rPr lang="nl-BE" sz="1000" dirty="0"/>
              <a:t> en service (</a:t>
            </a:r>
            <a:r>
              <a:rPr lang="nl-BE" sz="1000" dirty="0" err="1"/>
              <a:t>entrevoie</a:t>
            </a:r>
            <a:r>
              <a:rPr lang="nl-BE" sz="1000" dirty="0"/>
              <a:t> &lt; 4,5 m)</a:t>
            </a:r>
          </a:p>
          <a:p>
            <a:pPr marL="171450" indent="-171450">
              <a:buFontTx/>
              <a:buChar char="-"/>
            </a:pPr>
            <a:r>
              <a:rPr lang="nl-BE" sz="1000" dirty="0"/>
              <a:t>prestation de jour</a:t>
            </a:r>
          </a:p>
          <a:p>
            <a:pPr marL="171450" indent="-171450">
              <a:buFontTx/>
              <a:buChar char="-"/>
            </a:pPr>
            <a:r>
              <a:rPr lang="nl-BE" sz="1000" dirty="0"/>
              <a:t>1 </a:t>
            </a:r>
            <a:r>
              <a:rPr lang="nl-BE" sz="1000" dirty="0" err="1"/>
              <a:t>poste</a:t>
            </a:r>
            <a:r>
              <a:rPr lang="nl-BE" sz="1000" dirty="0"/>
              <a:t> de </a:t>
            </a:r>
            <a:r>
              <a:rPr lang="nl-BE" sz="1000" dirty="0" err="1"/>
              <a:t>travail</a:t>
            </a:r>
            <a:r>
              <a:rPr lang="nl-BE" sz="1000" dirty="0"/>
              <a:t> (</a:t>
            </a:r>
            <a:r>
              <a:rPr lang="nl-BE" sz="1000" dirty="0" err="1"/>
              <a:t>risque</a:t>
            </a:r>
            <a:r>
              <a:rPr lang="nl-BE" sz="1000" dirty="0"/>
              <a:t> </a:t>
            </a:r>
            <a:r>
              <a:rPr lang="nl-BE" sz="1000" dirty="0" err="1"/>
              <a:t>d’empiètement</a:t>
            </a:r>
            <a:r>
              <a:rPr lang="nl-BE" sz="1000" dirty="0"/>
              <a:t> de type II dans la </a:t>
            </a:r>
            <a:r>
              <a:rPr lang="nl-BE" sz="1000" dirty="0" err="1"/>
              <a:t>voie</a:t>
            </a:r>
            <a:r>
              <a:rPr lang="nl-BE" sz="1000" dirty="0"/>
              <a:t> </a:t>
            </a:r>
            <a:r>
              <a:rPr lang="nl-BE" sz="1000" dirty="0" err="1"/>
              <a:t>adjacente</a:t>
            </a:r>
            <a:r>
              <a:rPr lang="nl-BE" sz="1000" dirty="0"/>
              <a:t> en service)</a:t>
            </a:r>
          </a:p>
          <a:p>
            <a:pPr marL="171450" indent="-171450">
              <a:buFontTx/>
              <a:buChar char="-"/>
            </a:pPr>
            <a:r>
              <a:rPr lang="nl-BE" sz="1000" dirty="0"/>
              <a:t>annonces des </a:t>
            </a:r>
            <a:r>
              <a:rPr lang="nl-BE" sz="1000" dirty="0" err="1"/>
              <a:t>mouvements</a:t>
            </a:r>
            <a:r>
              <a:rPr lang="nl-BE" sz="1000" dirty="0"/>
              <a:t> </a:t>
            </a:r>
            <a:r>
              <a:rPr lang="nl-BE" sz="1000" dirty="0" err="1"/>
              <a:t>sur</a:t>
            </a:r>
            <a:r>
              <a:rPr lang="nl-BE" sz="1000" dirty="0"/>
              <a:t> la </a:t>
            </a:r>
            <a:r>
              <a:rPr lang="nl-BE" sz="1000" dirty="0" err="1"/>
              <a:t>voie</a:t>
            </a:r>
            <a:r>
              <a:rPr lang="nl-BE" sz="1000" dirty="0"/>
              <a:t> A </a:t>
            </a:r>
          </a:p>
          <a:p>
            <a:endParaRPr lang="nl-BE" sz="105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Wolkvormige toelichting 67"/>
          <p:cNvSpPr>
            <a:spLocks noChangeArrowheads="1"/>
          </p:cNvSpPr>
          <p:nvPr/>
        </p:nvSpPr>
        <p:spPr bwMode="auto">
          <a:xfrm>
            <a:off x="3000376" y="908721"/>
            <a:ext cx="2519363" cy="1800225"/>
          </a:xfrm>
          <a:prstGeom prst="cloudCallout">
            <a:avLst>
              <a:gd name="adj1" fmla="val 83097"/>
              <a:gd name="adj2" fmla="val 41699"/>
            </a:avLst>
          </a:prstGeom>
          <a:noFill/>
          <a:ln w="9525" algn="ctr">
            <a:solidFill>
              <a:schemeClr val="accent2"/>
            </a:solidFill>
            <a:prstDash val="sysDash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nl-BE"/>
          </a:p>
        </p:txBody>
      </p:sp>
      <p:cxnSp>
        <p:nvCxnSpPr>
          <p:cNvPr id="19461" name="Straight Arrow Connector 135"/>
          <p:cNvCxnSpPr>
            <a:cxnSpLocks noChangeShapeType="1"/>
          </p:cNvCxnSpPr>
          <p:nvPr/>
        </p:nvCxnSpPr>
        <p:spPr bwMode="auto">
          <a:xfrm>
            <a:off x="1909762" y="1342108"/>
            <a:ext cx="9526" cy="3814763"/>
          </a:xfrm>
          <a:prstGeom prst="straightConnector1">
            <a:avLst/>
          </a:prstGeom>
          <a:noFill/>
          <a:ln w="12700" algn="ctr">
            <a:solidFill>
              <a:schemeClr val="accent2"/>
            </a:solidFill>
            <a:prstDash val="dash"/>
            <a:round/>
            <a:headEnd/>
            <a:tailEnd type="arrow" w="med" len="med"/>
          </a:ln>
        </p:spPr>
      </p:cxnSp>
      <p:cxnSp>
        <p:nvCxnSpPr>
          <p:cNvPr id="19462" name="Straight Connector 16"/>
          <p:cNvCxnSpPr>
            <a:cxnSpLocks noChangeShapeType="1"/>
          </p:cNvCxnSpPr>
          <p:nvPr/>
        </p:nvCxnSpPr>
        <p:spPr bwMode="auto">
          <a:xfrm flipV="1">
            <a:off x="2640013" y="4380582"/>
            <a:ext cx="7632700" cy="1588"/>
          </a:xfrm>
          <a:prstGeom prst="line">
            <a:avLst/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</p:spPr>
      </p:cxnSp>
      <p:sp>
        <p:nvSpPr>
          <p:cNvPr id="19463" name="Oval 17"/>
          <p:cNvSpPr>
            <a:spLocks noChangeArrowheads="1"/>
          </p:cNvSpPr>
          <p:nvPr/>
        </p:nvSpPr>
        <p:spPr bwMode="auto">
          <a:xfrm>
            <a:off x="3902076" y="4310733"/>
            <a:ext cx="106363" cy="106363"/>
          </a:xfrm>
          <a:prstGeom prst="ellipse">
            <a:avLst/>
          </a:prstGeom>
          <a:solidFill>
            <a:srgbClr val="FF0000"/>
          </a:solidFill>
          <a:ln w="3175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464" name="Rectangle 18"/>
          <p:cNvSpPr>
            <a:spLocks noChangeArrowheads="1"/>
          </p:cNvSpPr>
          <p:nvPr/>
        </p:nvSpPr>
        <p:spPr bwMode="auto">
          <a:xfrm>
            <a:off x="9358314" y="4320257"/>
            <a:ext cx="122237" cy="120650"/>
          </a:xfrm>
          <a:prstGeom prst="rect">
            <a:avLst/>
          </a:prstGeom>
          <a:solidFill>
            <a:srgbClr val="FF0000"/>
          </a:solidFill>
          <a:ln w="3175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cxnSp>
        <p:nvCxnSpPr>
          <p:cNvPr id="19465" name="Straight Connector 16"/>
          <p:cNvCxnSpPr>
            <a:cxnSpLocks noChangeShapeType="1"/>
          </p:cNvCxnSpPr>
          <p:nvPr/>
        </p:nvCxnSpPr>
        <p:spPr bwMode="auto">
          <a:xfrm flipV="1">
            <a:off x="2640013" y="4715546"/>
            <a:ext cx="7632700" cy="3175"/>
          </a:xfrm>
          <a:prstGeom prst="line">
            <a:avLst/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</p:spPr>
      </p:cxnSp>
      <p:sp>
        <p:nvSpPr>
          <p:cNvPr id="19468" name="Chevron 29"/>
          <p:cNvSpPr>
            <a:spLocks noChangeArrowheads="1"/>
          </p:cNvSpPr>
          <p:nvPr/>
        </p:nvSpPr>
        <p:spPr bwMode="auto">
          <a:xfrm>
            <a:off x="2803526" y="4293270"/>
            <a:ext cx="142875" cy="144462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469" name="Chevron 30"/>
          <p:cNvSpPr>
            <a:spLocks noChangeAspect="1"/>
          </p:cNvSpPr>
          <p:nvPr/>
        </p:nvSpPr>
        <p:spPr bwMode="auto">
          <a:xfrm flipH="1">
            <a:off x="2803526" y="4653633"/>
            <a:ext cx="142875" cy="144463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470" name="TextBox 228"/>
          <p:cNvSpPr txBox="1">
            <a:spLocks noChangeArrowheads="1"/>
          </p:cNvSpPr>
          <p:nvPr/>
        </p:nvSpPr>
        <p:spPr bwMode="auto">
          <a:xfrm>
            <a:off x="2387600" y="4223420"/>
            <a:ext cx="3238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/>
              <a:t>A</a:t>
            </a:r>
          </a:p>
        </p:txBody>
      </p:sp>
      <p:sp>
        <p:nvSpPr>
          <p:cNvPr id="19471" name="TextBox 229"/>
          <p:cNvSpPr txBox="1">
            <a:spLocks noChangeArrowheads="1"/>
          </p:cNvSpPr>
          <p:nvPr/>
        </p:nvSpPr>
        <p:spPr bwMode="auto">
          <a:xfrm>
            <a:off x="2387600" y="4623470"/>
            <a:ext cx="3238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/>
              <a:t>B</a:t>
            </a:r>
          </a:p>
        </p:txBody>
      </p:sp>
      <p:sp>
        <p:nvSpPr>
          <p:cNvPr id="19472" name="Rounded Rectangle 122"/>
          <p:cNvSpPr>
            <a:spLocks noChangeArrowheads="1"/>
          </p:cNvSpPr>
          <p:nvPr/>
        </p:nvSpPr>
        <p:spPr bwMode="auto">
          <a:xfrm>
            <a:off x="1558926" y="4375820"/>
            <a:ext cx="701675" cy="3683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9473" name="TextBox 123"/>
          <p:cNvSpPr txBox="1">
            <a:spLocks noChangeArrowheads="1"/>
          </p:cNvSpPr>
          <p:nvPr/>
        </p:nvSpPr>
        <p:spPr bwMode="auto">
          <a:xfrm>
            <a:off x="1416051" y="4366296"/>
            <a:ext cx="10080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BE" sz="800" dirty="0"/>
              <a:t>tests</a:t>
            </a:r>
          </a:p>
          <a:p>
            <a:pPr algn="ctr"/>
            <a:r>
              <a:rPr lang="nl-BE" sz="800" dirty="0" err="1"/>
              <a:t>visibilité</a:t>
            </a:r>
            <a:endParaRPr lang="nl-BE" sz="800" dirty="0"/>
          </a:p>
        </p:txBody>
      </p:sp>
      <p:sp>
        <p:nvSpPr>
          <p:cNvPr id="19474" name="TextBox 32"/>
          <p:cNvSpPr txBox="1">
            <a:spLocks noChangeArrowheads="1"/>
          </p:cNvSpPr>
          <p:nvPr/>
        </p:nvSpPr>
        <p:spPr bwMode="auto">
          <a:xfrm>
            <a:off x="9551989" y="3934496"/>
            <a:ext cx="936625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00" b="1" dirty="0"/>
              <a:t>Arlon</a:t>
            </a:r>
          </a:p>
        </p:txBody>
      </p:sp>
      <p:sp>
        <p:nvSpPr>
          <p:cNvPr id="19475" name="TextBox 32"/>
          <p:cNvSpPr txBox="1">
            <a:spLocks noChangeArrowheads="1"/>
          </p:cNvSpPr>
          <p:nvPr/>
        </p:nvSpPr>
        <p:spPr bwMode="auto">
          <a:xfrm>
            <a:off x="2279651" y="3939257"/>
            <a:ext cx="792163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00" b="1" dirty="0"/>
              <a:t>Namur</a:t>
            </a:r>
          </a:p>
        </p:txBody>
      </p:sp>
      <p:cxnSp>
        <p:nvCxnSpPr>
          <p:cNvPr id="19477" name="Straight Arrow Connector 287"/>
          <p:cNvCxnSpPr>
            <a:cxnSpLocks noChangeShapeType="1"/>
          </p:cNvCxnSpPr>
          <p:nvPr/>
        </p:nvCxnSpPr>
        <p:spPr bwMode="auto">
          <a:xfrm flipH="1">
            <a:off x="4079876" y="2708945"/>
            <a:ext cx="2232025" cy="154940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cxnSp>
        <p:nvCxnSpPr>
          <p:cNvPr id="19481" name="Straight Arrow Connector 287"/>
          <p:cNvCxnSpPr>
            <a:cxnSpLocks noChangeShapeType="1"/>
          </p:cNvCxnSpPr>
          <p:nvPr/>
        </p:nvCxnSpPr>
        <p:spPr bwMode="auto">
          <a:xfrm>
            <a:off x="6672264" y="2708946"/>
            <a:ext cx="2663825" cy="162083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grpSp>
        <p:nvGrpSpPr>
          <p:cNvPr id="19487" name="Groep 104"/>
          <p:cNvGrpSpPr>
            <a:grpSpLocks/>
          </p:cNvGrpSpPr>
          <p:nvPr/>
        </p:nvGrpSpPr>
        <p:grpSpPr bwMode="auto">
          <a:xfrm>
            <a:off x="6167439" y="3934495"/>
            <a:ext cx="865187" cy="431800"/>
            <a:chOff x="4427984" y="2636912"/>
            <a:chExt cx="864096" cy="432048"/>
          </a:xfrm>
        </p:grpSpPr>
        <p:cxnSp>
          <p:nvCxnSpPr>
            <p:cNvPr id="106" name="Rechte verbindingslijn met pijl 105"/>
            <p:cNvCxnSpPr/>
            <p:nvPr/>
          </p:nvCxnSpPr>
          <p:spPr bwMode="auto">
            <a:xfrm>
              <a:off x="4716545" y="2636912"/>
              <a:ext cx="0" cy="43204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3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107" name="Tekstvak 106"/>
            <p:cNvSpPr txBox="1"/>
            <p:nvPr/>
          </p:nvSpPr>
          <p:spPr>
            <a:xfrm>
              <a:off x="4427984" y="2708390"/>
              <a:ext cx="864096" cy="24620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nl-BE" sz="1000" dirty="0">
                  <a:solidFill>
                    <a:schemeClr val="accent3"/>
                  </a:solidFill>
                </a:rPr>
                <a:t>DS</a:t>
              </a:r>
            </a:p>
          </p:txBody>
        </p:sp>
      </p:grpSp>
      <p:cxnSp>
        <p:nvCxnSpPr>
          <p:cNvPr id="108" name="Straight Connector 111"/>
          <p:cNvCxnSpPr/>
          <p:nvPr/>
        </p:nvCxnSpPr>
        <p:spPr bwMode="auto">
          <a:xfrm>
            <a:off x="5375275" y="3934495"/>
            <a:ext cx="248443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489" name="TextBox 370"/>
          <p:cNvSpPr txBox="1">
            <a:spLocks noChangeArrowheads="1"/>
          </p:cNvSpPr>
          <p:nvPr/>
        </p:nvSpPr>
        <p:spPr bwMode="auto">
          <a:xfrm>
            <a:off x="1847851" y="5013996"/>
            <a:ext cx="3603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0070C0"/>
                </a:solidFill>
              </a:rPr>
              <a:t>t</a:t>
            </a:r>
          </a:p>
        </p:txBody>
      </p:sp>
      <p:sp>
        <p:nvSpPr>
          <p:cNvPr id="19494" name="Wolkvormige toelichting 68"/>
          <p:cNvSpPr>
            <a:spLocks noChangeArrowheads="1"/>
          </p:cNvSpPr>
          <p:nvPr/>
        </p:nvSpPr>
        <p:spPr bwMode="auto">
          <a:xfrm>
            <a:off x="7391401" y="1342108"/>
            <a:ext cx="3025775" cy="1655763"/>
          </a:xfrm>
          <a:prstGeom prst="cloudCallout">
            <a:avLst>
              <a:gd name="adj1" fmla="val -70125"/>
              <a:gd name="adj2" fmla="val 85426"/>
            </a:avLst>
          </a:prstGeom>
          <a:noFill/>
          <a:ln w="9525" algn="ctr">
            <a:solidFill>
              <a:schemeClr val="accent2"/>
            </a:solidFill>
            <a:prstDash val="sysDash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nl-BE"/>
          </a:p>
        </p:txBody>
      </p:sp>
      <p:pic>
        <p:nvPicPr>
          <p:cNvPr id="19495" name="Picture 11" descr="D:\Documents And Settings\GQR7802\Local Settings\Temporary Internet Files\Content.IE5\HNYX0581\MC90044131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8035" y="1164172"/>
            <a:ext cx="503238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498" name="Group 188"/>
          <p:cNvGrpSpPr>
            <a:grpSpLocks noChangeAspect="1"/>
          </p:cNvGrpSpPr>
          <p:nvPr/>
        </p:nvGrpSpPr>
        <p:grpSpPr bwMode="auto">
          <a:xfrm>
            <a:off x="5808663" y="4339308"/>
            <a:ext cx="107950" cy="73025"/>
            <a:chOff x="7956376" y="548680"/>
            <a:chExt cx="216024" cy="144016"/>
          </a:xfrm>
        </p:grpSpPr>
        <p:cxnSp>
          <p:nvCxnSpPr>
            <p:cNvPr id="19502" name="Straight Connector 189"/>
            <p:cNvCxnSpPr>
              <a:cxnSpLocks noChangeShapeType="1"/>
            </p:cNvCxnSpPr>
            <p:nvPr/>
          </p:nvCxnSpPr>
          <p:spPr bwMode="auto">
            <a:xfrm>
              <a:off x="7956376" y="548680"/>
              <a:ext cx="216024" cy="14401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9503" name="Straight Connector 190"/>
            <p:cNvCxnSpPr>
              <a:cxnSpLocks noChangeShapeType="1"/>
            </p:cNvCxnSpPr>
            <p:nvPr/>
          </p:nvCxnSpPr>
          <p:spPr bwMode="auto">
            <a:xfrm flipH="1">
              <a:off x="7956376" y="548680"/>
              <a:ext cx="207640" cy="14401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</p:grpSp>
      <p:grpSp>
        <p:nvGrpSpPr>
          <p:cNvPr id="19499" name="Group 188"/>
          <p:cNvGrpSpPr>
            <a:grpSpLocks noChangeAspect="1"/>
          </p:cNvGrpSpPr>
          <p:nvPr/>
        </p:nvGrpSpPr>
        <p:grpSpPr bwMode="auto">
          <a:xfrm>
            <a:off x="7032625" y="4339308"/>
            <a:ext cx="107950" cy="73025"/>
            <a:chOff x="7956376" y="548680"/>
            <a:chExt cx="216024" cy="144016"/>
          </a:xfrm>
        </p:grpSpPr>
        <p:cxnSp>
          <p:nvCxnSpPr>
            <p:cNvPr id="19500" name="Straight Connector 189"/>
            <p:cNvCxnSpPr>
              <a:cxnSpLocks noChangeShapeType="1"/>
            </p:cNvCxnSpPr>
            <p:nvPr/>
          </p:nvCxnSpPr>
          <p:spPr bwMode="auto">
            <a:xfrm>
              <a:off x="7956376" y="548680"/>
              <a:ext cx="216024" cy="14401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9501" name="Straight Connector 190"/>
            <p:cNvCxnSpPr>
              <a:cxnSpLocks noChangeShapeType="1"/>
            </p:cNvCxnSpPr>
            <p:nvPr/>
          </p:nvCxnSpPr>
          <p:spPr bwMode="auto">
            <a:xfrm flipH="1">
              <a:off x="7956376" y="548680"/>
              <a:ext cx="207640" cy="14401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</p:grpSp>
      <p:sp>
        <p:nvSpPr>
          <p:cNvPr id="53" name="Rechthoek 35"/>
          <p:cNvSpPr>
            <a:spLocks noChangeArrowheads="1"/>
          </p:cNvSpPr>
          <p:nvPr/>
        </p:nvSpPr>
        <p:spPr bwMode="auto">
          <a:xfrm>
            <a:off x="6096522" y="1648697"/>
            <a:ext cx="987983" cy="419223"/>
          </a:xfrm>
          <a:prstGeom prst="rect">
            <a:avLst/>
          </a:prstGeom>
          <a:solidFill>
            <a:srgbClr val="B2B2B2"/>
          </a:solidFill>
          <a:ln w="31750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nl-BE" sz="900" b="1" dirty="0">
                <a:solidFill>
                  <a:schemeClr val="bg1"/>
                </a:solidFill>
              </a:rPr>
              <a:t>ANNONCEUR</a:t>
            </a:r>
          </a:p>
          <a:p>
            <a:pPr algn="ctr"/>
            <a:r>
              <a:rPr lang="nl-BE" sz="900" b="1" dirty="0">
                <a:solidFill>
                  <a:schemeClr val="bg1"/>
                </a:solidFill>
              </a:rPr>
              <a:t>ENTREPRENEUR</a:t>
            </a:r>
          </a:p>
        </p:txBody>
      </p:sp>
      <p:sp>
        <p:nvSpPr>
          <p:cNvPr id="56" name="Rounded Rectangle 122"/>
          <p:cNvSpPr>
            <a:spLocks noChangeArrowheads="1"/>
          </p:cNvSpPr>
          <p:nvPr/>
        </p:nvSpPr>
        <p:spPr bwMode="auto">
          <a:xfrm>
            <a:off x="1568724" y="1747813"/>
            <a:ext cx="701675" cy="3683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dirty="0"/>
          </a:p>
        </p:txBody>
      </p:sp>
      <p:sp>
        <p:nvSpPr>
          <p:cNvPr id="57" name="TextBox 123"/>
          <p:cNvSpPr txBox="1">
            <a:spLocks noChangeArrowheads="1"/>
          </p:cNvSpPr>
          <p:nvPr/>
        </p:nvSpPr>
        <p:spPr bwMode="auto">
          <a:xfrm>
            <a:off x="1415530" y="1762686"/>
            <a:ext cx="10080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 dirty="0"/>
              <a:t>tests</a:t>
            </a:r>
          </a:p>
          <a:p>
            <a:pPr algn="ctr"/>
            <a:r>
              <a:rPr lang="en-US" sz="800" dirty="0" err="1"/>
              <a:t>préalables</a:t>
            </a:r>
            <a:endParaRPr lang="nl-BE" sz="8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848" y="4155158"/>
            <a:ext cx="2095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485" name="Straight Arrow Connector 287"/>
          <p:cNvCxnSpPr>
            <a:cxnSpLocks noChangeShapeType="1"/>
          </p:cNvCxnSpPr>
          <p:nvPr/>
        </p:nvCxnSpPr>
        <p:spPr bwMode="auto">
          <a:xfrm flipH="1">
            <a:off x="6329560" y="2279057"/>
            <a:ext cx="252517" cy="978218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pic>
        <p:nvPicPr>
          <p:cNvPr id="19493" name="Picture 11" descr="D:\Documents And Settings\GQR7802\Local Settings\Temporary Internet Files\Content.IE5\HNYX0581\MC90044131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5" y="908720"/>
            <a:ext cx="554038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TextBox 65"/>
          <p:cNvSpPr txBox="1"/>
          <p:nvPr/>
        </p:nvSpPr>
        <p:spPr>
          <a:xfrm>
            <a:off x="2341375" y="5196805"/>
            <a:ext cx="8147239" cy="1328023"/>
          </a:xfrm>
          <a:prstGeom prst="roundRect">
            <a:avLst/>
          </a:prstGeom>
          <a:noFill/>
          <a:ln w="12700"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1200" dirty="0" err="1"/>
              <a:t>L’annonceur</a:t>
            </a:r>
            <a:r>
              <a:rPr lang="nl-BE" sz="1200" dirty="0"/>
              <a:t> </a:t>
            </a:r>
            <a:r>
              <a:rPr lang="nl-BE" sz="1200" dirty="0" err="1"/>
              <a:t>regarde</a:t>
            </a:r>
            <a:r>
              <a:rPr lang="nl-BE" sz="1200" dirty="0"/>
              <a:t> </a:t>
            </a:r>
            <a:r>
              <a:rPr lang="nl-BE" sz="1200" dirty="0" err="1"/>
              <a:t>alternativement</a:t>
            </a:r>
            <a:r>
              <a:rPr lang="nl-BE" sz="1200" dirty="0"/>
              <a:t> à </a:t>
            </a:r>
            <a:r>
              <a:rPr lang="nl-BE" sz="1200" dirty="0" err="1"/>
              <a:t>gauche</a:t>
            </a:r>
            <a:r>
              <a:rPr lang="nl-BE" sz="1200" dirty="0"/>
              <a:t> et à </a:t>
            </a:r>
            <a:r>
              <a:rPr lang="nl-BE" sz="1200" dirty="0" err="1"/>
              <a:t>droite</a:t>
            </a:r>
            <a:r>
              <a:rPr lang="nl-BE" sz="1200" dirty="0"/>
              <a:t> vers </a:t>
            </a:r>
            <a:r>
              <a:rPr lang="nl-BE" sz="1200" dirty="0" err="1"/>
              <a:t>ses</a:t>
            </a:r>
            <a:r>
              <a:rPr lang="nl-BE" sz="1200" dirty="0"/>
              <a:t> points de </a:t>
            </a:r>
            <a:r>
              <a:rPr lang="nl-BE" sz="1200" dirty="0" err="1"/>
              <a:t>détection</a:t>
            </a:r>
            <a:r>
              <a:rPr lang="nl-BE" sz="1200" dirty="0"/>
              <a:t> .</a:t>
            </a:r>
          </a:p>
          <a:p>
            <a:pPr algn="ctr"/>
            <a:endParaRPr lang="en-US" sz="1200" dirty="0"/>
          </a:p>
          <a:p>
            <a:pPr algn="ctr"/>
            <a:r>
              <a:rPr lang="en-US" sz="1200" dirty="0" err="1"/>
              <a:t>L’identification</a:t>
            </a:r>
            <a:r>
              <a:rPr lang="en-US" sz="1200" dirty="0"/>
              <a:t> </a:t>
            </a:r>
            <a:r>
              <a:rPr lang="en-US" sz="1200" dirty="0" err="1"/>
              <a:t>univoque</a:t>
            </a:r>
            <a:r>
              <a:rPr lang="en-US" sz="1200" dirty="0"/>
              <a:t> des points de </a:t>
            </a:r>
            <a:r>
              <a:rPr lang="en-US" sz="1200" dirty="0" err="1"/>
              <a:t>détection</a:t>
            </a:r>
            <a:r>
              <a:rPr lang="en-US" sz="1200" dirty="0"/>
              <a:t> </a:t>
            </a:r>
            <a:r>
              <a:rPr lang="en-US" sz="1200" dirty="0" err="1"/>
              <a:t>est</a:t>
            </a:r>
            <a:r>
              <a:rPr lang="en-US" sz="1200" dirty="0"/>
              <a:t> indispensable. </a:t>
            </a:r>
            <a:r>
              <a:rPr lang="en-US" sz="1200" dirty="0" err="1"/>
              <a:t>Cette</a:t>
            </a:r>
            <a:r>
              <a:rPr lang="en-US" sz="1200" dirty="0"/>
              <a:t> identification </a:t>
            </a:r>
            <a:r>
              <a:rPr lang="en-US" sz="1200" dirty="0" err="1"/>
              <a:t>incombe</a:t>
            </a:r>
            <a:r>
              <a:rPr lang="en-US" sz="1200" dirty="0"/>
              <a:t> au RS (</a:t>
            </a:r>
            <a:r>
              <a:rPr lang="en-US" sz="1200" dirty="0" err="1"/>
              <a:t>Responsable</a:t>
            </a:r>
            <a:r>
              <a:rPr lang="en-US" sz="1200" dirty="0"/>
              <a:t> de la </a:t>
            </a:r>
            <a:r>
              <a:rPr lang="en-US" sz="1200" dirty="0" err="1"/>
              <a:t>Sécurité</a:t>
            </a:r>
            <a:r>
              <a:rPr lang="en-US" sz="1200" dirty="0"/>
              <a:t>) (</a:t>
            </a:r>
            <a:r>
              <a:rPr lang="en-US" sz="1200" dirty="0" err="1"/>
              <a:t>voir</a:t>
            </a:r>
            <a:r>
              <a:rPr lang="en-US" sz="1200" dirty="0"/>
              <a:t> le briefing).</a:t>
            </a:r>
          </a:p>
          <a:p>
            <a:pPr algn="ctr"/>
            <a:endParaRPr lang="en-US" sz="1200" dirty="0"/>
          </a:p>
          <a:p>
            <a:pPr algn="ctr"/>
            <a:r>
              <a:rPr lang="en-US" sz="1200" dirty="0"/>
              <a:t>Pendant les tests, </a:t>
            </a:r>
            <a:r>
              <a:rPr lang="en-US" sz="1200" dirty="0" err="1"/>
              <a:t>tous</a:t>
            </a:r>
            <a:r>
              <a:rPr lang="en-US" sz="1200" dirty="0"/>
              <a:t> les agents </a:t>
            </a:r>
            <a:r>
              <a:rPr lang="en-US" sz="1200" dirty="0" err="1"/>
              <a:t>restent</a:t>
            </a:r>
            <a:r>
              <a:rPr lang="en-US" sz="1200" dirty="0"/>
              <a:t> hors zone </a:t>
            </a:r>
            <a:r>
              <a:rPr lang="en-US" sz="1200" dirty="0" err="1"/>
              <a:t>dangereuse</a:t>
            </a:r>
            <a:r>
              <a:rPr lang="en-US" sz="1200" dirty="0"/>
              <a:t>, incl les </a:t>
            </a:r>
            <a:r>
              <a:rPr lang="en-US" sz="1200" dirty="0" err="1"/>
              <a:t>engins</a:t>
            </a:r>
            <a:r>
              <a:rPr lang="en-US" sz="1200" dirty="0"/>
              <a:t> de </a:t>
            </a:r>
            <a:r>
              <a:rPr lang="en-US" sz="1200" dirty="0" err="1"/>
              <a:t>chantier</a:t>
            </a:r>
            <a:r>
              <a:rPr lang="en-US" sz="1200" dirty="0"/>
              <a:t>.</a:t>
            </a:r>
            <a:endParaRPr lang="nl-BE" sz="1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3568" y="2126781"/>
            <a:ext cx="317019" cy="7742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24097" y="3317322"/>
            <a:ext cx="720071" cy="5850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99708" y="2901039"/>
            <a:ext cx="182896" cy="237765"/>
          </a:xfrm>
          <a:prstGeom prst="rect">
            <a:avLst/>
          </a:prstGeom>
        </p:spPr>
      </p:pic>
      <p:pic>
        <p:nvPicPr>
          <p:cNvPr id="58" name="Picture 57" descr="D:\Documents And Settings\GQR7802\Local Settings\Temporary Internet Files\Content.IE5\HNYX0581\MC900441310[1].pn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07146" y="3211265"/>
            <a:ext cx="182665" cy="243362"/>
          </a:xfrm>
          <a:prstGeom prst="rect">
            <a:avLst/>
          </a:prstGeom>
          <a:noFill/>
        </p:spPr>
      </p:pic>
      <p:pic>
        <p:nvPicPr>
          <p:cNvPr id="63" name="Picture 62" descr="D:\Documents And Settings\GQR7802\Local Settings\Temporary Internet Files\Content.IE5\HNYX0581\MC900441310[1].pn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92610" y="3276002"/>
            <a:ext cx="182665" cy="243362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13732" y="1595068"/>
            <a:ext cx="1682720" cy="11829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35739" y="1264452"/>
            <a:ext cx="1622714" cy="10371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1"/>
          <a:srcRect l="15033" t="13513" r="17012" b="18532"/>
          <a:stretch/>
        </p:blipFill>
        <p:spPr>
          <a:xfrm>
            <a:off x="5607951" y="3463925"/>
            <a:ext cx="383258" cy="383258"/>
          </a:xfrm>
          <a:prstGeom prst="rect">
            <a:avLst/>
          </a:prstGeom>
        </p:spPr>
      </p:pic>
      <p:sp>
        <p:nvSpPr>
          <p:cNvPr id="68" name="Text Placeholder 1"/>
          <p:cNvSpPr>
            <a:spLocks noGrp="1"/>
          </p:cNvSpPr>
          <p:nvPr>
            <p:ph type="body" sz="quarter" idx="18"/>
          </p:nvPr>
        </p:nvSpPr>
        <p:spPr>
          <a:xfrm>
            <a:off x="8824295" y="154526"/>
            <a:ext cx="3086500" cy="360363"/>
          </a:xfrm>
        </p:spPr>
        <p:txBody>
          <a:bodyPr/>
          <a:lstStyle/>
          <a:p>
            <a:pPr marL="228600" indent="-228600">
              <a:buAutoNum type="arabicPeriod"/>
            </a:pPr>
            <a:r>
              <a:rPr lang="en-GB" dirty="0" err="1"/>
              <a:t>Système</a:t>
            </a:r>
            <a:r>
              <a:rPr lang="en-GB" dirty="0"/>
              <a:t> de protection avec </a:t>
            </a:r>
            <a:r>
              <a:rPr lang="en-GB" dirty="0" err="1"/>
              <a:t>annonceur</a:t>
            </a:r>
            <a:endParaRPr lang="en-GB" dirty="0"/>
          </a:p>
          <a:p>
            <a:r>
              <a:rPr lang="en-GB" dirty="0"/>
              <a:t>1.1 </a:t>
            </a:r>
            <a:r>
              <a:rPr lang="en-GB" dirty="0" err="1"/>
              <a:t>Mise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place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483" name="Straight Arrow Connector 135"/>
          <p:cNvCxnSpPr>
            <a:cxnSpLocks noChangeShapeType="1"/>
          </p:cNvCxnSpPr>
          <p:nvPr/>
        </p:nvCxnSpPr>
        <p:spPr bwMode="auto">
          <a:xfrm>
            <a:off x="1919288" y="1268414"/>
            <a:ext cx="0" cy="5112915"/>
          </a:xfrm>
          <a:prstGeom prst="straightConnector1">
            <a:avLst/>
          </a:prstGeom>
          <a:noFill/>
          <a:ln w="12700" algn="ctr">
            <a:solidFill>
              <a:schemeClr val="accent2"/>
            </a:solidFill>
            <a:prstDash val="dash"/>
            <a:round/>
            <a:headEnd/>
            <a:tailEnd type="arrow" w="med" len="med"/>
          </a:ln>
        </p:spPr>
      </p:cxnSp>
      <p:sp>
        <p:nvSpPr>
          <p:cNvPr id="20489" name="TextBox 370"/>
          <p:cNvSpPr txBox="1">
            <a:spLocks noChangeArrowheads="1"/>
          </p:cNvSpPr>
          <p:nvPr/>
        </p:nvSpPr>
        <p:spPr bwMode="auto">
          <a:xfrm>
            <a:off x="1847851" y="6021389"/>
            <a:ext cx="3603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0070C0"/>
                </a:solidFill>
              </a:rPr>
              <a:t>t</a:t>
            </a:r>
          </a:p>
        </p:txBody>
      </p:sp>
      <p:sp>
        <p:nvSpPr>
          <p:cNvPr id="23" name="Rechthoek 35"/>
          <p:cNvSpPr>
            <a:spLocks noChangeArrowheads="1"/>
          </p:cNvSpPr>
          <p:nvPr/>
        </p:nvSpPr>
        <p:spPr bwMode="auto">
          <a:xfrm>
            <a:off x="2407070" y="2226006"/>
            <a:ext cx="952625" cy="360362"/>
          </a:xfrm>
          <a:prstGeom prst="rect">
            <a:avLst/>
          </a:prstGeom>
          <a:solidFill>
            <a:srgbClr val="B2B2B2"/>
          </a:solidFill>
          <a:ln w="31750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nl-BE" sz="900" b="1" dirty="0">
                <a:solidFill>
                  <a:schemeClr val="bg1"/>
                </a:solidFill>
                <a:latin typeface="+mn-lt"/>
              </a:rPr>
              <a:t>ANNONCEUR</a:t>
            </a:r>
          </a:p>
          <a:p>
            <a:pPr algn="ctr"/>
            <a:r>
              <a:rPr lang="nl-BE" sz="900" b="1" dirty="0">
                <a:solidFill>
                  <a:schemeClr val="bg1"/>
                </a:solidFill>
                <a:latin typeface="+mn-lt"/>
              </a:rPr>
              <a:t>ENTREPRENEUR</a:t>
            </a:r>
          </a:p>
        </p:txBody>
      </p:sp>
      <p:sp>
        <p:nvSpPr>
          <p:cNvPr id="24" name="Rechthoekige toelichting 55"/>
          <p:cNvSpPr>
            <a:spLocks noChangeArrowheads="1"/>
          </p:cNvSpPr>
          <p:nvPr/>
        </p:nvSpPr>
        <p:spPr bwMode="auto">
          <a:xfrm>
            <a:off x="4079776" y="1123976"/>
            <a:ext cx="1266874" cy="288925"/>
          </a:xfrm>
          <a:prstGeom prst="wedgeRectCallout">
            <a:avLst>
              <a:gd name="adj1" fmla="val -107960"/>
              <a:gd name="adj2" fmla="val 8814"/>
            </a:avLst>
          </a:prstGeom>
          <a:solidFill>
            <a:srgbClr val="B2B2B2"/>
          </a:solidFill>
          <a:ln w="3175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BE" sz="1200" b="1" dirty="0">
                <a:solidFill>
                  <a:schemeClr val="bg1"/>
                </a:solidFill>
                <a:latin typeface="+mn-lt"/>
              </a:rPr>
              <a:t>TU M’ENTENDS?</a:t>
            </a:r>
          </a:p>
        </p:txBody>
      </p:sp>
      <p:sp>
        <p:nvSpPr>
          <p:cNvPr id="26" name="Rounded Rectangle 122"/>
          <p:cNvSpPr>
            <a:spLocks noChangeArrowheads="1"/>
          </p:cNvSpPr>
          <p:nvPr/>
        </p:nvSpPr>
        <p:spPr bwMode="auto">
          <a:xfrm>
            <a:off x="1591789" y="1987502"/>
            <a:ext cx="701675" cy="4333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800" dirty="0"/>
              <a:t>tests</a:t>
            </a:r>
          </a:p>
          <a:p>
            <a:pPr algn="ctr"/>
            <a:r>
              <a:rPr lang="en-US" sz="800" dirty="0"/>
              <a:t>audition</a:t>
            </a:r>
          </a:p>
        </p:txBody>
      </p:sp>
      <p:sp>
        <p:nvSpPr>
          <p:cNvPr id="32" name="Rechthoek 35"/>
          <p:cNvSpPr>
            <a:spLocks noChangeArrowheads="1"/>
          </p:cNvSpPr>
          <p:nvPr/>
        </p:nvSpPr>
        <p:spPr bwMode="auto">
          <a:xfrm>
            <a:off x="2455700" y="5372894"/>
            <a:ext cx="869504" cy="360362"/>
          </a:xfrm>
          <a:prstGeom prst="rect">
            <a:avLst/>
          </a:prstGeom>
          <a:solidFill>
            <a:srgbClr val="B2B2B2"/>
          </a:solidFill>
          <a:ln w="31750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nl-BE" sz="900" b="1" dirty="0">
                <a:solidFill>
                  <a:schemeClr val="bg1"/>
                </a:solidFill>
                <a:latin typeface="+mn-lt"/>
              </a:rPr>
              <a:t>ANNONCEUR</a:t>
            </a:r>
          </a:p>
          <a:p>
            <a:pPr algn="ctr"/>
            <a:r>
              <a:rPr lang="nl-BE" sz="900" b="1" dirty="0">
                <a:solidFill>
                  <a:schemeClr val="bg1"/>
                </a:solidFill>
                <a:latin typeface="+mn-lt"/>
              </a:rPr>
              <a:t>ENTREPRENEUR</a:t>
            </a:r>
          </a:p>
        </p:txBody>
      </p:sp>
      <p:sp>
        <p:nvSpPr>
          <p:cNvPr id="33" name="Rechthoekige toelichting 56"/>
          <p:cNvSpPr>
            <a:spLocks noChangeArrowheads="1"/>
          </p:cNvSpPr>
          <p:nvPr/>
        </p:nvSpPr>
        <p:spPr bwMode="auto">
          <a:xfrm>
            <a:off x="3273502" y="4271632"/>
            <a:ext cx="1598362" cy="287338"/>
          </a:xfrm>
          <a:prstGeom prst="wedgeRectCallout">
            <a:avLst>
              <a:gd name="adj1" fmla="val -60075"/>
              <a:gd name="adj2" fmla="val 95525"/>
            </a:avLst>
          </a:prstGeom>
          <a:solidFill>
            <a:srgbClr val="B2B2B2"/>
          </a:solidFill>
          <a:ln w="3175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BE" sz="1200" b="1" dirty="0">
                <a:solidFill>
                  <a:schemeClr val="bg1"/>
                </a:solidFill>
                <a:latin typeface="+mn-lt"/>
              </a:rPr>
              <a:t>OUI, JE T’ENTENDS</a:t>
            </a:r>
          </a:p>
        </p:txBody>
      </p:sp>
      <p:sp>
        <p:nvSpPr>
          <p:cNvPr id="34" name="Rechthoekige toelichting 56"/>
          <p:cNvSpPr>
            <a:spLocks noChangeArrowheads="1"/>
          </p:cNvSpPr>
          <p:nvPr/>
        </p:nvSpPr>
        <p:spPr bwMode="auto">
          <a:xfrm>
            <a:off x="5493949" y="3716342"/>
            <a:ext cx="1330871" cy="287338"/>
          </a:xfrm>
          <a:prstGeom prst="wedgeRectCallout">
            <a:avLst>
              <a:gd name="adj1" fmla="val 83585"/>
              <a:gd name="adj2" fmla="val -189644"/>
            </a:avLst>
          </a:prstGeom>
          <a:solidFill>
            <a:srgbClr val="B2B2B2"/>
          </a:solidFill>
          <a:ln w="3175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+mn-lt"/>
              </a:rPr>
              <a:t>TU M’ENTENDS?</a:t>
            </a:r>
            <a:endParaRPr lang="nl-BE" sz="1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1" name="Rounded Rectangle 122"/>
          <p:cNvSpPr>
            <a:spLocks noChangeArrowheads="1"/>
          </p:cNvSpPr>
          <p:nvPr/>
        </p:nvSpPr>
        <p:spPr bwMode="auto">
          <a:xfrm>
            <a:off x="1577902" y="908721"/>
            <a:ext cx="701675" cy="4333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800" dirty="0"/>
              <a:t>tests</a:t>
            </a:r>
          </a:p>
          <a:p>
            <a:pPr algn="ctr"/>
            <a:r>
              <a:rPr lang="en-US" sz="800" dirty="0" err="1"/>
              <a:t>visibilité</a:t>
            </a:r>
            <a:endParaRPr lang="en-US" sz="800" dirty="0"/>
          </a:p>
        </p:txBody>
      </p:sp>
      <p:pic>
        <p:nvPicPr>
          <p:cNvPr id="22" name="Picture 11" descr="D:\Documents And Settings\GQR7802\Local Settings\Temporary Internet Files\Content.IE5\HNYX0581\MC90044131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704" y="796008"/>
            <a:ext cx="277019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894" y="1803674"/>
            <a:ext cx="2095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ounded Rectangle 122"/>
          <p:cNvSpPr>
            <a:spLocks noChangeArrowheads="1"/>
          </p:cNvSpPr>
          <p:nvPr/>
        </p:nvSpPr>
        <p:spPr bwMode="auto">
          <a:xfrm>
            <a:off x="1613929" y="5587902"/>
            <a:ext cx="701675" cy="4333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800" dirty="0"/>
              <a:t>tests</a:t>
            </a:r>
          </a:p>
          <a:p>
            <a:pPr algn="ctr"/>
            <a:r>
              <a:rPr lang="en-US" sz="800" dirty="0"/>
              <a:t>audition</a:t>
            </a:r>
          </a:p>
        </p:txBody>
      </p:sp>
      <p:pic>
        <p:nvPicPr>
          <p:cNvPr id="30" name="Picture 11" descr="D:\Documents And Settings\GQR7802\Local Settings\Temporary Internet Files\Content.IE5\HNYX0581\MC90044131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3" y="5445225"/>
            <a:ext cx="277019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hthoekige toelichting 56"/>
          <p:cNvSpPr>
            <a:spLocks noChangeArrowheads="1"/>
          </p:cNvSpPr>
          <p:nvPr/>
        </p:nvSpPr>
        <p:spPr bwMode="auto">
          <a:xfrm>
            <a:off x="6709342" y="1960700"/>
            <a:ext cx="1330871" cy="287338"/>
          </a:xfrm>
          <a:prstGeom prst="wedgeRectCallout">
            <a:avLst>
              <a:gd name="adj1" fmla="val 35717"/>
              <a:gd name="adj2" fmla="val 244222"/>
            </a:avLst>
          </a:prstGeom>
          <a:solidFill>
            <a:srgbClr val="B2B2B2"/>
          </a:solidFill>
          <a:ln w="3175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BE" sz="1200" b="1" dirty="0">
                <a:solidFill>
                  <a:schemeClr val="bg1"/>
                </a:solidFill>
                <a:latin typeface="+mn-lt"/>
              </a:rPr>
              <a:t>OUI, JE T’ENTENDS</a:t>
            </a:r>
            <a:endParaRPr lang="nl-BE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346650" y="4562216"/>
            <a:ext cx="5099099" cy="1055608"/>
          </a:xfrm>
          <a:prstGeom prst="roundRect">
            <a:avLst/>
          </a:prstGeom>
          <a:noFill/>
          <a:ln w="12700"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400" dirty="0" err="1">
                <a:latin typeface="+mn-lt"/>
              </a:rPr>
              <a:t>Concernant</a:t>
            </a:r>
            <a:r>
              <a:rPr lang="en-US" sz="1400" dirty="0">
                <a:latin typeface="+mn-lt"/>
              </a:rPr>
              <a:t> les conditions </a:t>
            </a:r>
            <a:r>
              <a:rPr lang="en-US" sz="1400" dirty="0" err="1">
                <a:latin typeface="+mn-lt"/>
              </a:rPr>
              <a:t>inhérentes</a:t>
            </a:r>
            <a:r>
              <a:rPr lang="en-US" sz="1400" dirty="0">
                <a:latin typeface="+mn-lt"/>
              </a:rPr>
              <a:t> à </a:t>
            </a:r>
            <a:r>
              <a:rPr lang="en-US" sz="1400" dirty="0" err="1">
                <a:latin typeface="+mn-lt"/>
              </a:rPr>
              <a:t>une</a:t>
            </a:r>
            <a:r>
              <a:rPr lang="en-US" sz="1400" dirty="0">
                <a:latin typeface="+mn-lt"/>
              </a:rPr>
              <a:t> bonne audition entre les </a:t>
            </a:r>
            <a:r>
              <a:rPr lang="en-US" sz="1400" dirty="0" err="1">
                <a:latin typeface="+mn-lt"/>
              </a:rPr>
              <a:t>différents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travailleurs</a:t>
            </a:r>
            <a:r>
              <a:rPr lang="en-US" sz="1400" dirty="0">
                <a:latin typeface="+mn-lt"/>
              </a:rPr>
              <a:t>, </a:t>
            </a:r>
            <a:r>
              <a:rPr lang="en-US" sz="1400" dirty="0" err="1">
                <a:latin typeface="+mn-lt"/>
              </a:rPr>
              <a:t>il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convient</a:t>
            </a:r>
            <a:r>
              <a:rPr lang="en-US" sz="1400" dirty="0">
                <a:latin typeface="+mn-lt"/>
              </a:rPr>
              <a:t> de se reporter aux instructions </a:t>
            </a:r>
            <a:r>
              <a:rPr lang="en-US" sz="1400" dirty="0" err="1">
                <a:latin typeface="+mn-lt"/>
              </a:rPr>
              <a:t>données</a:t>
            </a:r>
            <a:r>
              <a:rPr lang="en-US" sz="1400" dirty="0">
                <a:latin typeface="+mn-lt"/>
              </a:rPr>
              <a:t> par </a:t>
            </a:r>
            <a:r>
              <a:rPr lang="en-US" sz="1400" dirty="0" err="1">
                <a:latin typeface="+mn-lt"/>
              </a:rPr>
              <a:t>l’employeur</a:t>
            </a:r>
            <a:r>
              <a:rPr lang="en-US" sz="1400" dirty="0">
                <a:latin typeface="+mn-lt"/>
              </a:rPr>
              <a:t> (par </a:t>
            </a:r>
            <a:r>
              <a:rPr lang="en-US" sz="1400" dirty="0" err="1">
                <a:latin typeface="+mn-lt"/>
              </a:rPr>
              <a:t>exemple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l’utilisation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d’une</a:t>
            </a:r>
            <a:r>
              <a:rPr lang="en-US" sz="1400" dirty="0">
                <a:latin typeface="+mn-lt"/>
              </a:rPr>
              <a:t> radio </a:t>
            </a:r>
            <a:r>
              <a:rPr lang="en-US" sz="1400" dirty="0" err="1">
                <a:latin typeface="+mn-lt"/>
              </a:rPr>
              <a:t>ou</a:t>
            </a:r>
            <a:r>
              <a:rPr lang="en-US" sz="1400" dirty="0">
                <a:latin typeface="+mn-lt"/>
              </a:rPr>
              <a:t> d’un cornet – </a:t>
            </a:r>
            <a:r>
              <a:rPr lang="en-US" sz="1400" dirty="0" err="1">
                <a:latin typeface="+mn-lt"/>
              </a:rPr>
              <a:t>voir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également</a:t>
            </a:r>
            <a:r>
              <a:rPr lang="en-US" sz="1400" dirty="0">
                <a:latin typeface="+mn-lt"/>
              </a:rPr>
              <a:t> point 0.5).</a:t>
            </a:r>
            <a:endParaRPr lang="nl-BE" sz="1400" dirty="0">
              <a:latin typeface="+mn-lt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5571" y="4149080"/>
            <a:ext cx="473909" cy="115743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6092" y="843730"/>
            <a:ext cx="498347" cy="121711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6120" y="2957557"/>
            <a:ext cx="1285858" cy="104612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590" y="935329"/>
            <a:ext cx="124497" cy="29163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439" y="4082699"/>
            <a:ext cx="124497" cy="29163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964" y="3113493"/>
            <a:ext cx="124497" cy="291633"/>
          </a:xfrm>
          <a:prstGeom prst="rect">
            <a:avLst/>
          </a:prstGeom>
        </p:spPr>
      </p:pic>
      <p:sp>
        <p:nvSpPr>
          <p:cNvPr id="44" name="Text Placeholder 1"/>
          <p:cNvSpPr>
            <a:spLocks noGrp="1"/>
          </p:cNvSpPr>
          <p:nvPr>
            <p:ph type="body" sz="quarter" idx="18"/>
          </p:nvPr>
        </p:nvSpPr>
        <p:spPr>
          <a:xfrm>
            <a:off x="8824295" y="154526"/>
            <a:ext cx="3086500" cy="360363"/>
          </a:xfrm>
        </p:spPr>
        <p:txBody>
          <a:bodyPr/>
          <a:lstStyle/>
          <a:p>
            <a:pPr marL="228600" indent="-228600">
              <a:buAutoNum type="arabicPeriod"/>
            </a:pPr>
            <a:r>
              <a:rPr lang="en-GB" dirty="0" err="1"/>
              <a:t>Système</a:t>
            </a:r>
            <a:r>
              <a:rPr lang="en-GB" dirty="0"/>
              <a:t> de protection avec </a:t>
            </a:r>
            <a:r>
              <a:rPr lang="en-GB" dirty="0" err="1"/>
              <a:t>annonceur</a:t>
            </a:r>
            <a:endParaRPr lang="en-GB" dirty="0"/>
          </a:p>
          <a:p>
            <a:r>
              <a:rPr lang="en-GB" dirty="0"/>
              <a:t>1.1 </a:t>
            </a:r>
            <a:r>
              <a:rPr lang="en-GB" dirty="0" err="1"/>
              <a:t>Mise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place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16"/>
          <p:cNvSpPr/>
          <p:nvPr/>
        </p:nvSpPr>
        <p:spPr bwMode="auto">
          <a:xfrm>
            <a:off x="2107545" y="2596506"/>
            <a:ext cx="694778" cy="504056"/>
          </a:xfrm>
          <a:prstGeom prst="wedgeRoundRectCallout">
            <a:avLst>
              <a:gd name="adj1" fmla="val -119391"/>
              <a:gd name="adj2" fmla="val -24728"/>
              <a:gd name="adj3" fmla="val 16667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FFC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8000" tIns="36000" rIns="0" bIns="36000" anchor="ctr"/>
          <a:lstStyle>
            <a:lvl1pPr marL="228600" indent="-228600" defTabSz="622300" eaLnBrk="0" hangingPunct="0">
              <a:spcBef>
                <a:spcPct val="20000"/>
              </a:spcBef>
              <a:spcAft>
                <a:spcPct val="5000"/>
              </a:spcAft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622300" eaLnBrk="0" hangingPunct="0">
              <a:spcBef>
                <a:spcPct val="20000"/>
              </a:spcBef>
              <a:spcAft>
                <a:spcPct val="5000"/>
              </a:spcAft>
              <a:buSzPct val="85000"/>
              <a:buFont typeface="Symbol" pitchFamily="18" charset="2"/>
              <a:buChar char="°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622300" eaLnBrk="0" hangingPunct="0">
              <a:spcBef>
                <a:spcPct val="20000"/>
              </a:spcBef>
              <a:spcAft>
                <a:spcPct val="5000"/>
              </a:spcAft>
              <a:buFont typeface="Wingdings" pitchFamily="2" charset="2"/>
              <a:buChar char="ú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622300" eaLnBrk="0" hangingPunct="0">
              <a:spcBef>
                <a:spcPct val="20000"/>
              </a:spcBef>
              <a:spcAft>
                <a:spcPct val="500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622300" eaLnBrk="0" hangingPunct="0">
              <a:spcBef>
                <a:spcPct val="20000"/>
              </a:spcBef>
              <a:spcAft>
                <a:spcPct val="500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622300" eaLnBrk="0" fontAlgn="base" hangingPunct="0">
              <a:spcBef>
                <a:spcPct val="20000"/>
              </a:spcBef>
              <a:spcAft>
                <a:spcPct val="500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622300" eaLnBrk="0" fontAlgn="base" hangingPunct="0">
              <a:spcBef>
                <a:spcPct val="20000"/>
              </a:spcBef>
              <a:spcAft>
                <a:spcPct val="500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622300" eaLnBrk="0" fontAlgn="base" hangingPunct="0">
              <a:spcBef>
                <a:spcPct val="20000"/>
              </a:spcBef>
              <a:spcAft>
                <a:spcPct val="500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622300" eaLnBrk="0" fontAlgn="base" hangingPunct="0">
              <a:spcBef>
                <a:spcPct val="20000"/>
              </a:spcBef>
              <a:spcAft>
                <a:spcPct val="5000"/>
              </a:spcAft>
              <a:buFont typeface="Arial" charset="0"/>
              <a:buChar char="-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tabLst>
                <a:tab pos="266700" algn="l"/>
              </a:tabLst>
              <a:defRPr/>
            </a:pPr>
            <a:r>
              <a:rPr lang="en-US" altLang="en-US" sz="1000" b="1">
                <a:solidFill>
                  <a:srgbClr val="000000"/>
                </a:solidFill>
              </a:rPr>
              <a:t>	…</a:t>
            </a:r>
          </a:p>
        </p:txBody>
      </p:sp>
      <p:pic>
        <p:nvPicPr>
          <p:cNvPr id="8" name="Picture 5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086" y="2746263"/>
            <a:ext cx="239664" cy="238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674" y="1542952"/>
            <a:ext cx="239664" cy="238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674" y="1778547"/>
            <a:ext cx="239664" cy="238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628" y="2197956"/>
            <a:ext cx="471168" cy="637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572" y="5656456"/>
            <a:ext cx="239664" cy="238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1" descr="D:\Documents And Settings\GQR7802\Local Settings\Temporary Internet Files\Content.IE5\HNYX0581\MC900441310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827" y="5639146"/>
            <a:ext cx="371392" cy="30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723" y="4510196"/>
            <a:ext cx="378920" cy="512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1798714" y="4370154"/>
            <a:ext cx="26431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accent2"/>
                </a:solidFill>
              </a:rPr>
              <a:t>Remarque:</a:t>
            </a:r>
            <a:endParaRPr lang="en-US" sz="1100" dirty="0"/>
          </a:p>
        </p:txBody>
      </p:sp>
      <p:sp>
        <p:nvSpPr>
          <p:cNvPr id="20" name="Rectangle 19"/>
          <p:cNvSpPr/>
          <p:nvPr/>
        </p:nvSpPr>
        <p:spPr bwMode="auto">
          <a:xfrm>
            <a:off x="1476174" y="298186"/>
            <a:ext cx="1995023" cy="576064"/>
          </a:xfrm>
          <a:prstGeom prst="rect">
            <a:avLst/>
          </a:prstGeom>
          <a:solidFill>
            <a:schemeClr val="bg1"/>
          </a:solidFill>
          <a:ln w="317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25" name="Rechthoek 41"/>
          <p:cNvSpPr>
            <a:spLocks noChangeArrowheads="1"/>
          </p:cNvSpPr>
          <p:nvPr/>
        </p:nvSpPr>
        <p:spPr bwMode="auto">
          <a:xfrm>
            <a:off x="2617216" y="3619886"/>
            <a:ext cx="1374663" cy="385179"/>
          </a:xfrm>
          <a:prstGeom prst="rect">
            <a:avLst/>
          </a:prstGeom>
          <a:solidFill>
            <a:schemeClr val="bg1">
              <a:lumMod val="65000"/>
            </a:schemeClr>
          </a:solidFill>
          <a:ln w="3175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BE" sz="800" b="1" dirty="0">
                <a:solidFill>
                  <a:schemeClr val="bg1"/>
                </a:solidFill>
              </a:rPr>
              <a:t>CHEF DE TRAVAIL– </a:t>
            </a:r>
          </a:p>
          <a:p>
            <a:pPr algn="ctr"/>
            <a:r>
              <a:rPr lang="nl-BE" sz="800" b="1" dirty="0">
                <a:solidFill>
                  <a:schemeClr val="bg1"/>
                </a:solidFill>
              </a:rPr>
              <a:t>RS ENTREPRENEUR</a:t>
            </a:r>
          </a:p>
        </p:txBody>
      </p:sp>
      <p:sp>
        <p:nvSpPr>
          <p:cNvPr id="24" name="Rechthoek 35"/>
          <p:cNvSpPr>
            <a:spLocks noChangeArrowheads="1"/>
          </p:cNvSpPr>
          <p:nvPr/>
        </p:nvSpPr>
        <p:spPr bwMode="auto">
          <a:xfrm>
            <a:off x="1127448" y="3889378"/>
            <a:ext cx="869504" cy="360362"/>
          </a:xfrm>
          <a:prstGeom prst="rect">
            <a:avLst/>
          </a:prstGeom>
          <a:solidFill>
            <a:srgbClr val="B2B2B2"/>
          </a:solidFill>
          <a:ln w="31750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nl-BE" sz="900" b="1" dirty="0">
                <a:solidFill>
                  <a:schemeClr val="bg1"/>
                </a:solidFill>
                <a:latin typeface="+mn-lt"/>
              </a:rPr>
              <a:t>ANNONCEUR</a:t>
            </a:r>
          </a:p>
          <a:p>
            <a:pPr algn="ctr"/>
            <a:r>
              <a:rPr lang="nl-BE" sz="900" b="1" dirty="0">
                <a:solidFill>
                  <a:schemeClr val="bg1"/>
                </a:solidFill>
                <a:latin typeface="+mn-lt"/>
              </a:rPr>
              <a:t>ENTREPRENEUR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27188" y="2378212"/>
            <a:ext cx="475529" cy="117663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215707" y="1260967"/>
            <a:ext cx="6840760" cy="2128242"/>
          </a:xfrm>
          <a:prstGeom prst="roundRect">
            <a:avLst/>
          </a:prstGeom>
          <a:noFill/>
          <a:ln w="12700"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en-US" sz="1100" b="1" u="sng" dirty="0"/>
          </a:p>
          <a:p>
            <a:pPr algn="just"/>
            <a:r>
              <a:rPr lang="en-US" sz="1200" dirty="0"/>
              <a:t>Pour </a:t>
            </a:r>
            <a:r>
              <a:rPr lang="en-US" sz="1200" dirty="0" err="1"/>
              <a:t>chaque</a:t>
            </a:r>
            <a:r>
              <a:rPr lang="en-US" sz="1200" dirty="0"/>
              <a:t> </a:t>
            </a:r>
            <a:r>
              <a:rPr lang="en-US" sz="1200" dirty="0" err="1"/>
              <a:t>manque</a:t>
            </a:r>
            <a:r>
              <a:rPr lang="en-US" sz="1200" dirty="0"/>
              <a:t> 	            le RS </a:t>
            </a:r>
            <a:r>
              <a:rPr lang="en-US" sz="1200" dirty="0" err="1"/>
              <a:t>doit</a:t>
            </a:r>
            <a:r>
              <a:rPr lang="en-US" sz="1200" dirty="0"/>
              <a:t> </a:t>
            </a:r>
            <a:r>
              <a:rPr lang="en-US" sz="1200" dirty="0" err="1"/>
              <a:t>être</a:t>
            </a:r>
            <a:r>
              <a:rPr lang="en-US" sz="1200" dirty="0"/>
              <a:t> </a:t>
            </a:r>
            <a:r>
              <a:rPr lang="en-US" sz="1200" dirty="0" err="1"/>
              <a:t>averti</a:t>
            </a:r>
            <a:r>
              <a:rPr lang="en-US" sz="1200" dirty="0"/>
              <a:t>.</a:t>
            </a:r>
          </a:p>
          <a:p>
            <a:pPr algn="just"/>
            <a:r>
              <a:rPr lang="en-US" sz="1200" dirty="0"/>
              <a:t>Pour </a:t>
            </a:r>
            <a:r>
              <a:rPr lang="en-US" sz="1200" dirty="0" err="1"/>
              <a:t>chaque</a:t>
            </a:r>
            <a:r>
              <a:rPr lang="en-US" sz="1200" dirty="0"/>
              <a:t> </a:t>
            </a:r>
            <a:r>
              <a:rPr lang="en-US" sz="1200" dirty="0" err="1"/>
              <a:t>manque</a:t>
            </a:r>
            <a:r>
              <a:rPr lang="en-US" sz="1200" dirty="0"/>
              <a:t>	            le RS </a:t>
            </a:r>
            <a:r>
              <a:rPr lang="en-US" sz="1200" dirty="0" err="1"/>
              <a:t>doit</a:t>
            </a:r>
            <a:r>
              <a:rPr lang="en-US" sz="1200" dirty="0"/>
              <a:t> </a:t>
            </a:r>
            <a:r>
              <a:rPr lang="en-US" sz="1200" dirty="0" err="1"/>
              <a:t>trouver</a:t>
            </a:r>
            <a:r>
              <a:rPr lang="en-US" sz="1200" dirty="0"/>
              <a:t> </a:t>
            </a:r>
            <a:r>
              <a:rPr lang="en-US" sz="1200" dirty="0" err="1"/>
              <a:t>une</a:t>
            </a:r>
            <a:r>
              <a:rPr lang="en-US" sz="1200" dirty="0"/>
              <a:t> solution</a:t>
            </a:r>
            <a:r>
              <a:rPr lang="en-US" sz="1100" dirty="0"/>
              <a:t>.</a:t>
            </a:r>
            <a:endParaRPr lang="en-US" sz="1200" dirty="0"/>
          </a:p>
          <a:p>
            <a:pPr algn="just"/>
            <a:endParaRPr lang="en-US" sz="1200" dirty="0"/>
          </a:p>
          <a:p>
            <a:pPr algn="just"/>
            <a:r>
              <a:rPr lang="en-US" sz="1200" dirty="0"/>
              <a:t>Si le RS </a:t>
            </a:r>
            <a:r>
              <a:rPr lang="en-US" sz="1200" dirty="0" err="1"/>
              <a:t>n’a</a:t>
            </a:r>
            <a:r>
              <a:rPr lang="en-US" sz="1200" dirty="0"/>
              <a:t> pas de solution pour </a:t>
            </a:r>
            <a:r>
              <a:rPr lang="en-US" sz="1200" dirty="0" err="1"/>
              <a:t>palier</a:t>
            </a:r>
            <a:r>
              <a:rPr lang="en-US" sz="1200" dirty="0"/>
              <a:t> au(x) </a:t>
            </a:r>
            <a:r>
              <a:rPr lang="en-US" sz="1200" dirty="0" err="1"/>
              <a:t>manque</a:t>
            </a:r>
            <a:r>
              <a:rPr lang="en-US" sz="1200" dirty="0"/>
              <a:t>(s), </a:t>
            </a:r>
            <a:r>
              <a:rPr lang="en-US" sz="1200" dirty="0" err="1"/>
              <a:t>il</a:t>
            </a:r>
            <a:r>
              <a:rPr lang="en-US" sz="1200" dirty="0"/>
              <a:t> </a:t>
            </a:r>
            <a:r>
              <a:rPr lang="en-US" sz="1200" dirty="0" err="1"/>
              <a:t>prend</a:t>
            </a:r>
            <a:r>
              <a:rPr lang="en-US" sz="1200" dirty="0"/>
              <a:t> </a:t>
            </a:r>
            <a:r>
              <a:rPr lang="en-US" sz="1200" dirty="0" err="1"/>
              <a:t>une</a:t>
            </a:r>
            <a:r>
              <a:rPr lang="en-US" sz="1200" dirty="0"/>
              <a:t> des </a:t>
            </a:r>
            <a:r>
              <a:rPr lang="en-US" sz="1200" dirty="0" err="1"/>
              <a:t>mesures</a:t>
            </a:r>
            <a:r>
              <a:rPr lang="en-US" sz="1200" dirty="0"/>
              <a:t> </a:t>
            </a:r>
            <a:r>
              <a:rPr lang="en-US" sz="1200" dirty="0" err="1"/>
              <a:t>suivantes</a:t>
            </a:r>
            <a:r>
              <a:rPr lang="en-US" sz="1200" dirty="0"/>
              <a:t> quant à la </a:t>
            </a:r>
            <a:r>
              <a:rPr lang="en-US" sz="1200" dirty="0" err="1"/>
              <a:t>poursuite</a:t>
            </a:r>
            <a:r>
              <a:rPr lang="en-US" sz="1200" dirty="0"/>
              <a:t> des </a:t>
            </a:r>
            <a:r>
              <a:rPr lang="en-US" sz="1200" dirty="0" err="1"/>
              <a:t>travaux</a:t>
            </a:r>
            <a:r>
              <a:rPr lang="en-US" sz="1200" dirty="0"/>
              <a:t> :</a:t>
            </a:r>
          </a:p>
          <a:p>
            <a:pPr algn="just"/>
            <a:endParaRPr lang="en-US" sz="1200" dirty="0"/>
          </a:p>
          <a:p>
            <a:pPr marL="228600" indent="-228600" algn="just">
              <a:buAutoNum type="arabicPeriod"/>
            </a:pPr>
            <a:r>
              <a:rPr lang="en-US" sz="1200" dirty="0" err="1"/>
              <a:t>il</a:t>
            </a:r>
            <a:r>
              <a:rPr lang="en-US" sz="1200" dirty="0"/>
              <a:t> attend que la situation </a:t>
            </a:r>
            <a:r>
              <a:rPr lang="en-US" sz="1200" dirty="0" err="1"/>
              <a:t>s’améliore</a:t>
            </a:r>
            <a:r>
              <a:rPr lang="en-US" sz="1200" dirty="0"/>
              <a:t> et </a:t>
            </a:r>
            <a:r>
              <a:rPr lang="en-US" sz="1200" dirty="0" err="1"/>
              <a:t>reprend</a:t>
            </a:r>
            <a:r>
              <a:rPr lang="en-US" sz="1200" dirty="0"/>
              <a:t> </a:t>
            </a:r>
            <a:r>
              <a:rPr lang="en-US" sz="1200" dirty="0" err="1"/>
              <a:t>ensuite</a:t>
            </a:r>
            <a:r>
              <a:rPr lang="en-US" sz="1200" dirty="0"/>
              <a:t> les </a:t>
            </a:r>
            <a:r>
              <a:rPr lang="en-US" sz="1200" dirty="0" err="1"/>
              <a:t>travaux</a:t>
            </a:r>
            <a:r>
              <a:rPr lang="en-US" sz="1200" dirty="0"/>
              <a:t> ;</a:t>
            </a:r>
          </a:p>
          <a:p>
            <a:pPr marL="228600" indent="-228600" algn="just">
              <a:buAutoNum type="arabicPeriod"/>
            </a:pPr>
            <a:r>
              <a:rPr lang="en-US" sz="1200" dirty="0" err="1"/>
              <a:t>il</a:t>
            </a:r>
            <a:r>
              <a:rPr lang="en-US" sz="1200" dirty="0"/>
              <a:t> change de </a:t>
            </a:r>
            <a:r>
              <a:rPr lang="en-US" sz="1200" dirty="0" err="1"/>
              <a:t>système</a:t>
            </a:r>
            <a:r>
              <a:rPr lang="en-US" sz="1200" dirty="0"/>
              <a:t> et </a:t>
            </a:r>
            <a:r>
              <a:rPr lang="en-US" sz="1200" dirty="0" err="1"/>
              <a:t>reprend</a:t>
            </a:r>
            <a:r>
              <a:rPr lang="en-US" sz="1200" dirty="0"/>
              <a:t> </a:t>
            </a:r>
            <a:r>
              <a:rPr lang="en-US" sz="1200" dirty="0" err="1"/>
              <a:t>ensuite</a:t>
            </a:r>
            <a:r>
              <a:rPr lang="en-US" sz="1200" dirty="0"/>
              <a:t> les </a:t>
            </a:r>
            <a:r>
              <a:rPr lang="en-US" sz="1200" dirty="0" err="1"/>
              <a:t>travaux</a:t>
            </a:r>
            <a:r>
              <a:rPr lang="en-US" sz="1200" dirty="0"/>
              <a:t> ; </a:t>
            </a:r>
          </a:p>
          <a:p>
            <a:pPr marL="228600" indent="-228600" algn="just">
              <a:buAutoNum type="arabicPeriod"/>
            </a:pPr>
            <a:r>
              <a:rPr lang="en-US" sz="1200" dirty="0" err="1"/>
              <a:t>il</a:t>
            </a:r>
            <a:r>
              <a:rPr lang="en-US" sz="1200" dirty="0"/>
              <a:t> fait </a:t>
            </a:r>
            <a:r>
              <a:rPr lang="en-US" sz="1200" dirty="0" err="1"/>
              <a:t>définitivement</a:t>
            </a:r>
            <a:r>
              <a:rPr lang="en-US" sz="1200" dirty="0"/>
              <a:t> </a:t>
            </a:r>
            <a:r>
              <a:rPr lang="en-US" sz="1200" dirty="0" err="1"/>
              <a:t>arrêter</a:t>
            </a:r>
            <a:r>
              <a:rPr lang="en-US" sz="1200" dirty="0"/>
              <a:t> les </a:t>
            </a:r>
            <a:r>
              <a:rPr lang="en-US" sz="1200" dirty="0" err="1"/>
              <a:t>travaux</a:t>
            </a:r>
            <a:r>
              <a:rPr lang="en-US" sz="1200" dirty="0"/>
              <a:t> </a:t>
            </a:r>
            <a:r>
              <a:rPr lang="en-US" sz="1200" dirty="0" err="1"/>
              <a:t>planifiés</a:t>
            </a:r>
            <a:r>
              <a:rPr lang="en-US" sz="1200" dirty="0"/>
              <a:t>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728158" y="4705577"/>
            <a:ext cx="6840760" cy="1498283"/>
          </a:xfrm>
          <a:prstGeom prst="roundRect">
            <a:avLst/>
          </a:prstGeom>
          <a:noFill/>
          <a:ln w="12700"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en-US" sz="1200" b="1" u="sng" dirty="0"/>
          </a:p>
          <a:p>
            <a:pPr algn="just"/>
            <a:r>
              <a:rPr lang="en-US" sz="1400" dirty="0"/>
              <a:t>Les conditions de </a:t>
            </a:r>
            <a:r>
              <a:rPr lang="en-US" sz="1400" dirty="0" err="1"/>
              <a:t>visibilité</a:t>
            </a:r>
            <a:r>
              <a:rPr lang="en-US" sz="1400" dirty="0"/>
              <a:t> et </a:t>
            </a:r>
            <a:r>
              <a:rPr lang="en-US" sz="1400" dirty="0" err="1"/>
              <a:t>d’audition</a:t>
            </a:r>
            <a:r>
              <a:rPr lang="en-US" sz="1400" dirty="0"/>
              <a:t> </a:t>
            </a:r>
            <a:r>
              <a:rPr lang="en-US" sz="1400" dirty="0" err="1"/>
              <a:t>doivent</a:t>
            </a:r>
            <a:r>
              <a:rPr lang="en-US" sz="1400" dirty="0"/>
              <a:t> </a:t>
            </a:r>
            <a:r>
              <a:rPr lang="en-US" sz="1400" dirty="0" err="1"/>
              <a:t>être</a:t>
            </a:r>
            <a:r>
              <a:rPr lang="en-US" sz="1400" dirty="0"/>
              <a:t> </a:t>
            </a:r>
            <a:r>
              <a:rPr lang="en-US" sz="1400" dirty="0" err="1"/>
              <a:t>vérifiées</a:t>
            </a:r>
            <a:r>
              <a:rPr lang="en-US" sz="1400" dirty="0"/>
              <a:t> </a:t>
            </a:r>
            <a:r>
              <a:rPr lang="en-US" sz="1400" dirty="0" err="1"/>
              <a:t>constamment</a:t>
            </a:r>
            <a:r>
              <a:rPr lang="en-US" sz="1400" dirty="0"/>
              <a:t>.</a:t>
            </a:r>
          </a:p>
          <a:p>
            <a:pPr algn="just"/>
            <a:endParaRPr lang="en-US" sz="1400" dirty="0"/>
          </a:p>
          <a:p>
            <a:pPr algn="just"/>
            <a:r>
              <a:rPr lang="en-US" sz="1400" dirty="0"/>
              <a:t>Si, pendant </a:t>
            </a:r>
            <a:r>
              <a:rPr lang="en-US" sz="1400" dirty="0" err="1"/>
              <a:t>l’exécution</a:t>
            </a:r>
            <a:r>
              <a:rPr lang="en-US" sz="1400" dirty="0"/>
              <a:t> des travaux, pour </a:t>
            </a:r>
            <a:r>
              <a:rPr lang="en-US" sz="1400" dirty="0" err="1"/>
              <a:t>quelque</a:t>
            </a:r>
            <a:r>
              <a:rPr lang="en-US" sz="1400" dirty="0"/>
              <a:t> raison que </a:t>
            </a:r>
            <a:r>
              <a:rPr lang="en-US" sz="1400" dirty="0" err="1"/>
              <a:t>ce</a:t>
            </a:r>
            <a:r>
              <a:rPr lang="en-US" sz="1400" dirty="0"/>
              <a:t> </a:t>
            </a:r>
            <a:r>
              <a:rPr lang="en-US" sz="1400" dirty="0" err="1"/>
              <a:t>soit</a:t>
            </a:r>
            <a:r>
              <a:rPr lang="en-US" sz="1400" dirty="0"/>
              <a:t>, les conditions de </a:t>
            </a:r>
            <a:r>
              <a:rPr lang="en-US" sz="1400" dirty="0" err="1"/>
              <a:t>visibilité</a:t>
            </a:r>
            <a:r>
              <a:rPr lang="en-US" sz="1400" dirty="0"/>
              <a:t> et/</a:t>
            </a:r>
            <a:r>
              <a:rPr lang="en-US" sz="1400" dirty="0" err="1"/>
              <a:t>ou</a:t>
            </a:r>
            <a:r>
              <a:rPr lang="en-US" sz="1400" dirty="0"/>
              <a:t> audition ne </a:t>
            </a:r>
            <a:r>
              <a:rPr lang="en-US" sz="1400" dirty="0" err="1"/>
              <a:t>sont</a:t>
            </a:r>
            <a:r>
              <a:rPr lang="en-US" sz="1400" dirty="0"/>
              <a:t> pas </a:t>
            </a:r>
            <a:r>
              <a:rPr lang="en-US" sz="1400" dirty="0" err="1"/>
              <a:t>garanties</a:t>
            </a:r>
            <a:r>
              <a:rPr lang="en-US" sz="1400" dirty="0"/>
              <a:t> (      </a:t>
            </a:r>
            <a:r>
              <a:rPr lang="en-US" sz="1400" dirty="0" err="1"/>
              <a:t>devient</a:t>
            </a:r>
            <a:r>
              <a:rPr lang="en-US" sz="1400" dirty="0"/>
              <a:t>      ), le RS fait </a:t>
            </a:r>
            <a:r>
              <a:rPr lang="en-US" sz="1400" dirty="0" err="1"/>
              <a:t>immédiatement</a:t>
            </a:r>
            <a:r>
              <a:rPr lang="en-US" sz="1400" dirty="0"/>
              <a:t> </a:t>
            </a:r>
            <a:r>
              <a:rPr lang="en-US" sz="1400" dirty="0" err="1"/>
              <a:t>arrêter</a:t>
            </a:r>
            <a:r>
              <a:rPr lang="en-US" sz="1400" dirty="0"/>
              <a:t> les </a:t>
            </a:r>
            <a:r>
              <a:rPr lang="en-US" sz="1400" dirty="0" err="1"/>
              <a:t>activités</a:t>
            </a:r>
            <a:r>
              <a:rPr lang="en-US" sz="1400" dirty="0"/>
              <a:t> </a:t>
            </a:r>
            <a:r>
              <a:rPr lang="en-US" sz="1400" dirty="0" err="1"/>
              <a:t>pouvant</a:t>
            </a:r>
            <a:r>
              <a:rPr lang="en-US" sz="1400" dirty="0"/>
              <a:t> </a:t>
            </a:r>
            <a:r>
              <a:rPr lang="en-US" sz="1400" dirty="0" err="1"/>
              <a:t>occacioner</a:t>
            </a:r>
            <a:r>
              <a:rPr lang="en-US" sz="1400" dirty="0"/>
              <a:t> un </a:t>
            </a:r>
            <a:r>
              <a:rPr lang="en-US" sz="1400" dirty="0" err="1"/>
              <a:t>empiètement</a:t>
            </a:r>
            <a:r>
              <a:rPr lang="en-US" sz="1400" dirty="0"/>
              <a:t>. 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 bwMode="auto">
          <a:xfrm>
            <a:off x="691836" y="514889"/>
            <a:ext cx="806450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447675" indent="-447675">
              <a:defRPr/>
            </a:pPr>
            <a:r>
              <a:rPr lang="en-US" b="1" kern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Manque de </a:t>
            </a:r>
            <a:r>
              <a:rPr lang="en-US" b="1" kern="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visibilité</a:t>
            </a:r>
            <a:r>
              <a:rPr lang="en-US" b="1" kern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et/</a:t>
            </a:r>
            <a:r>
              <a:rPr lang="en-US" b="1" kern="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ou</a:t>
            </a:r>
            <a:r>
              <a:rPr lang="en-US" b="1" kern="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 kern="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d’audition</a:t>
            </a:r>
            <a:endParaRPr lang="en-US" b="1" kern="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4141" y="2643819"/>
            <a:ext cx="473909" cy="1157433"/>
          </a:xfrm>
          <a:prstGeom prst="rect">
            <a:avLst/>
          </a:prstGeom>
        </p:spPr>
      </p:pic>
      <p:sp>
        <p:nvSpPr>
          <p:cNvPr id="27" name="Text Placeholder 1"/>
          <p:cNvSpPr>
            <a:spLocks noGrp="1"/>
          </p:cNvSpPr>
          <p:nvPr>
            <p:ph type="body" sz="quarter" idx="18"/>
          </p:nvPr>
        </p:nvSpPr>
        <p:spPr>
          <a:xfrm>
            <a:off x="8824295" y="154526"/>
            <a:ext cx="3086500" cy="360363"/>
          </a:xfrm>
        </p:spPr>
        <p:txBody>
          <a:bodyPr/>
          <a:lstStyle/>
          <a:p>
            <a:pPr marL="228600" indent="-228600">
              <a:buAutoNum type="arabicPeriod"/>
            </a:pPr>
            <a:r>
              <a:rPr lang="en-GB" dirty="0" err="1"/>
              <a:t>Système</a:t>
            </a:r>
            <a:r>
              <a:rPr lang="en-GB" dirty="0"/>
              <a:t> de protection avec </a:t>
            </a:r>
            <a:r>
              <a:rPr lang="en-GB" dirty="0" err="1"/>
              <a:t>annonceur</a:t>
            </a:r>
            <a:endParaRPr lang="en-GB" dirty="0"/>
          </a:p>
          <a:p>
            <a:r>
              <a:rPr lang="en-GB" dirty="0"/>
              <a:t>1.1 </a:t>
            </a:r>
            <a:r>
              <a:rPr lang="en-GB" dirty="0" err="1"/>
              <a:t>Mise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place</a:t>
            </a:r>
          </a:p>
        </p:txBody>
      </p:sp>
    </p:spTree>
    <p:extLst>
      <p:ext uri="{BB962C8B-B14F-4D97-AF65-F5344CB8AC3E}">
        <p14:creationId xmlns:p14="http://schemas.microsoft.com/office/powerpoint/2010/main" val="6787492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Arrow Connector 135"/>
          <p:cNvCxnSpPr>
            <a:cxnSpLocks noChangeShapeType="1"/>
          </p:cNvCxnSpPr>
          <p:nvPr/>
        </p:nvCxnSpPr>
        <p:spPr bwMode="auto">
          <a:xfrm>
            <a:off x="1919288" y="1268414"/>
            <a:ext cx="0" cy="5112915"/>
          </a:xfrm>
          <a:prstGeom prst="straightConnector1">
            <a:avLst/>
          </a:prstGeom>
          <a:noFill/>
          <a:ln w="12700" algn="ctr">
            <a:solidFill>
              <a:schemeClr val="accent2"/>
            </a:solidFill>
            <a:prstDash val="dash"/>
            <a:round/>
            <a:headEnd/>
            <a:tailEnd type="arrow" w="med" len="med"/>
          </a:ln>
        </p:spPr>
      </p:cxnSp>
      <p:sp>
        <p:nvSpPr>
          <p:cNvPr id="8" name="TextBox 370"/>
          <p:cNvSpPr txBox="1">
            <a:spLocks noChangeArrowheads="1"/>
          </p:cNvSpPr>
          <p:nvPr/>
        </p:nvSpPr>
        <p:spPr bwMode="auto">
          <a:xfrm>
            <a:off x="1847851" y="6021389"/>
            <a:ext cx="3603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0070C0"/>
                </a:solidFill>
              </a:rPr>
              <a:t>t</a:t>
            </a:r>
          </a:p>
        </p:txBody>
      </p:sp>
      <p:sp>
        <p:nvSpPr>
          <p:cNvPr id="9" name="Rounded Rectangle 122"/>
          <p:cNvSpPr>
            <a:spLocks noChangeArrowheads="1"/>
          </p:cNvSpPr>
          <p:nvPr/>
        </p:nvSpPr>
        <p:spPr bwMode="auto">
          <a:xfrm>
            <a:off x="1591789" y="1452589"/>
            <a:ext cx="701675" cy="4333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800" dirty="0"/>
              <a:t>tests de</a:t>
            </a:r>
          </a:p>
          <a:p>
            <a:pPr algn="ctr"/>
            <a:r>
              <a:rPr lang="en-US" sz="800" dirty="0" err="1"/>
              <a:t>libération</a:t>
            </a:r>
            <a:endParaRPr lang="en-US" sz="800" dirty="0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894" y="1268761"/>
            <a:ext cx="2095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426" y="1117963"/>
            <a:ext cx="471168" cy="637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ounded Rectangle 122"/>
          <p:cNvSpPr>
            <a:spLocks noChangeArrowheads="1"/>
          </p:cNvSpPr>
          <p:nvPr/>
        </p:nvSpPr>
        <p:spPr bwMode="auto">
          <a:xfrm>
            <a:off x="1559497" y="4116885"/>
            <a:ext cx="701675" cy="4333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800" dirty="0"/>
              <a:t>tests de</a:t>
            </a:r>
          </a:p>
          <a:p>
            <a:pPr algn="ctr"/>
            <a:r>
              <a:rPr lang="en-US" sz="800" dirty="0" err="1"/>
              <a:t>libération</a:t>
            </a:r>
            <a:endParaRPr lang="en-US" sz="800" dirty="0"/>
          </a:p>
        </p:txBody>
      </p:sp>
      <p:pic>
        <p:nvPicPr>
          <p:cNvPr id="16" name="Picture 11" descr="D:\Documents And Settings\GQR7802\Local Settings\Temporary Internet Files\Content.IE5\HNYX0581\MC90044131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032" y="4004172"/>
            <a:ext cx="277019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2993938" y="908720"/>
            <a:ext cx="7998605" cy="2962513"/>
          </a:xfrm>
          <a:prstGeom prst="roundRect">
            <a:avLst/>
          </a:prstGeom>
          <a:noFill/>
          <a:ln w="12700"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400" dirty="0">
                <a:latin typeface="+mn-lt"/>
              </a:rPr>
              <a:t>Pendant les tests </a:t>
            </a:r>
            <a:r>
              <a:rPr lang="en-US" sz="1400" dirty="0" err="1">
                <a:latin typeface="+mn-lt"/>
              </a:rPr>
              <a:t>préalables</a:t>
            </a:r>
            <a:r>
              <a:rPr lang="en-US" sz="1400" dirty="0">
                <a:latin typeface="+mn-lt"/>
              </a:rPr>
              <a:t>, la </a:t>
            </a:r>
            <a:r>
              <a:rPr lang="en-US" sz="1400" dirty="0" err="1">
                <a:latin typeface="+mn-lt"/>
              </a:rPr>
              <a:t>sécurité</a:t>
            </a:r>
            <a:r>
              <a:rPr lang="en-US" sz="1400" dirty="0">
                <a:latin typeface="+mn-lt"/>
              </a:rPr>
              <a:t> du personnel </a:t>
            </a:r>
            <a:r>
              <a:rPr lang="en-US" sz="1400" dirty="0" err="1">
                <a:latin typeface="+mn-lt"/>
              </a:rPr>
              <a:t>doit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être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garantie</a:t>
            </a:r>
            <a:r>
              <a:rPr lang="en-US" sz="1400" dirty="0">
                <a:latin typeface="+mn-lt"/>
              </a:rPr>
              <a:t> à tout moment. </a:t>
            </a:r>
            <a:r>
              <a:rPr lang="en-US" sz="1400" dirty="0" err="1">
                <a:latin typeface="+mn-lt"/>
              </a:rPr>
              <a:t>L’annonceur</a:t>
            </a:r>
            <a:r>
              <a:rPr lang="en-US" sz="1400" dirty="0">
                <a:latin typeface="+mn-lt"/>
              </a:rPr>
              <a:t>, qui a </a:t>
            </a:r>
            <a:r>
              <a:rPr lang="en-US" sz="1400" dirty="0" err="1">
                <a:latin typeface="+mn-lt"/>
              </a:rPr>
              <a:t>été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installée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préalablement</a:t>
            </a:r>
            <a:r>
              <a:rPr lang="en-US" sz="1400" dirty="0">
                <a:latin typeface="+mn-lt"/>
              </a:rPr>
              <a:t> et pour qui les tests de bonne </a:t>
            </a:r>
            <a:r>
              <a:rPr lang="en-US" sz="1400" dirty="0" err="1">
                <a:latin typeface="+mn-lt"/>
              </a:rPr>
              <a:t>visibilité</a:t>
            </a:r>
            <a:r>
              <a:rPr lang="en-US" sz="1400" dirty="0">
                <a:latin typeface="+mn-lt"/>
              </a:rPr>
              <a:t> et de bonne audition </a:t>
            </a:r>
            <a:r>
              <a:rPr lang="en-US" sz="1400" dirty="0" err="1">
                <a:latin typeface="+mn-lt"/>
              </a:rPr>
              <a:t>ont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été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validés</a:t>
            </a:r>
            <a:r>
              <a:rPr lang="en-US" sz="1400" dirty="0">
                <a:latin typeface="+mn-lt"/>
              </a:rPr>
              <a:t>, assure </a:t>
            </a:r>
            <a:r>
              <a:rPr lang="en-US" sz="1400" dirty="0" err="1">
                <a:latin typeface="+mn-lt"/>
              </a:rPr>
              <a:t>une</a:t>
            </a:r>
            <a:r>
              <a:rPr lang="en-US" sz="1400" dirty="0">
                <a:latin typeface="+mn-lt"/>
              </a:rPr>
              <a:t> bonne </a:t>
            </a:r>
            <a:r>
              <a:rPr lang="en-US" sz="1400" dirty="0" err="1">
                <a:latin typeface="+mn-lt"/>
              </a:rPr>
              <a:t>exécution</a:t>
            </a:r>
            <a:r>
              <a:rPr lang="en-US" sz="1400" dirty="0">
                <a:latin typeface="+mn-lt"/>
              </a:rPr>
              <a:t> des tests de </a:t>
            </a:r>
            <a:r>
              <a:rPr lang="en-US" sz="1400" dirty="0" err="1">
                <a:latin typeface="+mn-lt"/>
              </a:rPr>
              <a:t>libération</a:t>
            </a:r>
            <a:r>
              <a:rPr lang="en-US" sz="1400" dirty="0">
                <a:latin typeface="+mn-lt"/>
              </a:rPr>
              <a:t>.</a:t>
            </a:r>
          </a:p>
          <a:p>
            <a:pPr algn="just"/>
            <a:endParaRPr lang="en-US" sz="1400" dirty="0">
              <a:latin typeface="+mn-lt"/>
            </a:endParaRPr>
          </a:p>
          <a:p>
            <a:pPr algn="just"/>
            <a:r>
              <a:rPr lang="en-US" sz="1400" dirty="0">
                <a:latin typeface="+mn-lt"/>
              </a:rPr>
              <a:t>Vu que les </a:t>
            </a:r>
            <a:r>
              <a:rPr lang="en-US" sz="1400" dirty="0" err="1">
                <a:latin typeface="+mn-lt"/>
              </a:rPr>
              <a:t>empiètements</a:t>
            </a:r>
            <a:r>
              <a:rPr lang="en-US" sz="1400" dirty="0">
                <a:latin typeface="+mn-lt"/>
              </a:rPr>
              <a:t> ne </a:t>
            </a:r>
            <a:r>
              <a:rPr lang="en-US" sz="1400" dirty="0" err="1">
                <a:latin typeface="+mn-lt"/>
              </a:rPr>
              <a:t>sont</a:t>
            </a:r>
            <a:r>
              <a:rPr lang="en-US" sz="1400" dirty="0">
                <a:latin typeface="+mn-lt"/>
              </a:rPr>
              <a:t> pas </a:t>
            </a:r>
            <a:r>
              <a:rPr lang="en-US" sz="1400" dirty="0" err="1">
                <a:latin typeface="+mn-lt"/>
              </a:rPr>
              <a:t>prévus</a:t>
            </a:r>
            <a:r>
              <a:rPr lang="en-US" sz="1400" dirty="0">
                <a:latin typeface="+mn-lt"/>
              </a:rPr>
              <a:t>, le </a:t>
            </a:r>
            <a:r>
              <a:rPr lang="en-US" sz="1400" dirty="0" err="1">
                <a:latin typeface="+mn-lt"/>
              </a:rPr>
              <a:t>dégagement</a:t>
            </a:r>
            <a:r>
              <a:rPr lang="en-US" sz="1400" dirty="0">
                <a:latin typeface="+mn-lt"/>
              </a:rPr>
              <a:t> se </a:t>
            </a:r>
            <a:r>
              <a:rPr lang="en-US" sz="1400" dirty="0" err="1">
                <a:latin typeface="+mn-lt"/>
              </a:rPr>
              <a:t>limite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jusqu’au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arrêter</a:t>
            </a:r>
            <a:r>
              <a:rPr lang="en-US" sz="1400" dirty="0">
                <a:latin typeface="+mn-lt"/>
              </a:rPr>
              <a:t> les </a:t>
            </a:r>
            <a:r>
              <a:rPr lang="en-US" sz="1400" dirty="0" err="1">
                <a:latin typeface="+mn-lt"/>
              </a:rPr>
              <a:t>activités</a:t>
            </a:r>
            <a:r>
              <a:rPr lang="en-US" sz="1400" dirty="0">
                <a:latin typeface="+mn-lt"/>
              </a:rPr>
              <a:t> </a:t>
            </a:r>
            <a:r>
              <a:rPr lang="en-US" sz="1400" b="1" dirty="0" err="1">
                <a:latin typeface="+mn-lt"/>
              </a:rPr>
              <a:t>pouvant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acassioner</a:t>
            </a:r>
            <a:r>
              <a:rPr lang="en-US" sz="1400" dirty="0">
                <a:latin typeface="+mn-lt"/>
              </a:rPr>
              <a:t> des </a:t>
            </a:r>
            <a:r>
              <a:rPr lang="en-US" sz="1400" dirty="0" err="1">
                <a:latin typeface="+mn-lt"/>
              </a:rPr>
              <a:t>empiètements</a:t>
            </a:r>
            <a:r>
              <a:rPr lang="en-US" sz="1400" dirty="0">
                <a:latin typeface="+mn-lt"/>
              </a:rPr>
              <a:t>, </a:t>
            </a:r>
            <a:r>
              <a:rPr lang="en-US" sz="1400" dirty="0" err="1">
                <a:latin typeface="+mn-lt"/>
              </a:rPr>
              <a:t>donc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sont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dégagement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effectif</a:t>
            </a:r>
            <a:r>
              <a:rPr lang="en-US" sz="1400" dirty="0">
                <a:latin typeface="+mn-lt"/>
              </a:rPr>
              <a:t>.</a:t>
            </a:r>
          </a:p>
          <a:p>
            <a:pPr algn="just"/>
            <a:endParaRPr lang="en-US" sz="1400" dirty="0">
              <a:latin typeface="+mn-lt"/>
            </a:endParaRPr>
          </a:p>
          <a:p>
            <a:pPr algn="just"/>
            <a:r>
              <a:rPr lang="en-US" sz="1400" dirty="0">
                <a:latin typeface="+mn-lt"/>
              </a:rPr>
              <a:t>Le mode </a:t>
            </a:r>
            <a:r>
              <a:rPr lang="en-US" sz="1400" dirty="0" err="1">
                <a:latin typeface="+mn-lt"/>
              </a:rPr>
              <a:t>opératoire</a:t>
            </a:r>
            <a:r>
              <a:rPr lang="en-US" sz="1400" dirty="0">
                <a:latin typeface="+mn-lt"/>
              </a:rPr>
              <a:t> pour </a:t>
            </a:r>
            <a:r>
              <a:rPr lang="en-US" sz="1400" dirty="0" err="1">
                <a:latin typeface="+mn-lt"/>
              </a:rPr>
              <a:t>l’exécution</a:t>
            </a:r>
            <a:r>
              <a:rPr lang="en-US" sz="1400" dirty="0">
                <a:latin typeface="+mn-lt"/>
              </a:rPr>
              <a:t> des tests de </a:t>
            </a:r>
            <a:r>
              <a:rPr lang="en-US" sz="1400" dirty="0" err="1">
                <a:latin typeface="+mn-lt"/>
              </a:rPr>
              <a:t>libération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doit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être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déterminé</a:t>
            </a:r>
            <a:r>
              <a:rPr lang="en-US" sz="1400" dirty="0">
                <a:latin typeface="+mn-lt"/>
              </a:rPr>
              <a:t> et </a:t>
            </a:r>
            <a:r>
              <a:rPr lang="en-US" sz="1400" dirty="0" err="1">
                <a:latin typeface="+mn-lt"/>
              </a:rPr>
              <a:t>expliqué</a:t>
            </a:r>
            <a:r>
              <a:rPr lang="en-US" sz="1400" dirty="0">
                <a:latin typeface="+mn-lt"/>
              </a:rPr>
              <a:t> par le RS à </a:t>
            </a:r>
            <a:r>
              <a:rPr lang="en-US" sz="1400" dirty="0" err="1">
                <a:latin typeface="+mn-lt"/>
              </a:rPr>
              <a:t>l’annonceur</a:t>
            </a:r>
            <a:r>
              <a:rPr lang="en-US" sz="1400" dirty="0">
                <a:latin typeface="+mn-lt"/>
              </a:rPr>
              <a:t> et aux agents </a:t>
            </a:r>
            <a:r>
              <a:rPr lang="en-US" sz="1400" dirty="0" err="1">
                <a:latin typeface="+mn-lt"/>
              </a:rPr>
              <a:t>concernés</a:t>
            </a:r>
            <a:r>
              <a:rPr lang="en-US" sz="1400" dirty="0">
                <a:latin typeface="+mn-lt"/>
              </a:rPr>
              <a:t>.</a:t>
            </a:r>
          </a:p>
          <a:p>
            <a:pPr algn="just"/>
            <a:endParaRPr lang="en-US" sz="1400" dirty="0">
              <a:latin typeface="+mn-lt"/>
            </a:endParaRPr>
          </a:p>
          <a:p>
            <a:pPr algn="just"/>
            <a:endParaRPr lang="en-US" sz="1400" dirty="0">
              <a:latin typeface="+mn-lt"/>
            </a:endParaRPr>
          </a:p>
          <a:p>
            <a:pPr algn="just"/>
            <a:r>
              <a:rPr lang="en-US" sz="1400" dirty="0">
                <a:latin typeface="+mn-lt"/>
              </a:rPr>
              <a:t>Si </a:t>
            </a:r>
            <a:r>
              <a:rPr lang="en-US" sz="1400" dirty="0" err="1">
                <a:latin typeface="+mn-lt"/>
              </a:rPr>
              <a:t>nécessaire</a:t>
            </a:r>
            <a:r>
              <a:rPr lang="en-US" sz="1400" dirty="0">
                <a:latin typeface="+mn-lt"/>
              </a:rPr>
              <a:t>, les tests de </a:t>
            </a:r>
            <a:r>
              <a:rPr lang="en-US" sz="1400" dirty="0" err="1">
                <a:latin typeface="+mn-lt"/>
              </a:rPr>
              <a:t>libération</a:t>
            </a:r>
            <a:r>
              <a:rPr lang="en-US" sz="1400" dirty="0">
                <a:latin typeface="+mn-lt"/>
              </a:rPr>
              <a:t> se font </a:t>
            </a:r>
            <a:r>
              <a:rPr lang="en-US" sz="1400" dirty="0" err="1">
                <a:latin typeface="+mn-lt"/>
              </a:rPr>
              <a:t>progressivement</a:t>
            </a:r>
            <a:r>
              <a:rPr lang="en-US" sz="1400" dirty="0">
                <a:latin typeface="+mn-lt"/>
              </a:rPr>
              <a:t>.</a:t>
            </a:r>
          </a:p>
        </p:txBody>
      </p:sp>
      <p:sp>
        <p:nvSpPr>
          <p:cNvPr id="15" name="Text Placeholder 1"/>
          <p:cNvSpPr>
            <a:spLocks noGrp="1"/>
          </p:cNvSpPr>
          <p:nvPr>
            <p:ph type="body" sz="quarter" idx="18"/>
          </p:nvPr>
        </p:nvSpPr>
        <p:spPr>
          <a:xfrm>
            <a:off x="8832305" y="154526"/>
            <a:ext cx="3078490" cy="360363"/>
          </a:xfrm>
        </p:spPr>
        <p:txBody>
          <a:bodyPr/>
          <a:lstStyle/>
          <a:p>
            <a:pPr marL="228600" indent="-228600">
              <a:buAutoNum type="arabicPeriod"/>
            </a:pPr>
            <a:r>
              <a:rPr lang="en-GB" dirty="0" err="1"/>
              <a:t>Système</a:t>
            </a:r>
            <a:r>
              <a:rPr lang="en-GB" dirty="0"/>
              <a:t> de protection avec </a:t>
            </a:r>
            <a:r>
              <a:rPr lang="en-GB" dirty="0" err="1"/>
              <a:t>annonceur</a:t>
            </a:r>
            <a:endParaRPr lang="en-GB" dirty="0"/>
          </a:p>
          <a:p>
            <a:r>
              <a:rPr lang="en-GB" dirty="0"/>
              <a:t>1.1 </a:t>
            </a:r>
            <a:r>
              <a:rPr lang="en-GB" dirty="0" err="1"/>
              <a:t>Mise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place</a:t>
            </a:r>
          </a:p>
        </p:txBody>
      </p:sp>
    </p:spTree>
    <p:extLst>
      <p:ext uri="{BB962C8B-B14F-4D97-AF65-F5344CB8AC3E}">
        <p14:creationId xmlns:p14="http://schemas.microsoft.com/office/powerpoint/2010/main" val="5291765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483" name="Straight Arrow Connector 135"/>
          <p:cNvCxnSpPr>
            <a:cxnSpLocks noChangeShapeType="1"/>
          </p:cNvCxnSpPr>
          <p:nvPr/>
        </p:nvCxnSpPr>
        <p:spPr bwMode="auto">
          <a:xfrm>
            <a:off x="1919288" y="1268413"/>
            <a:ext cx="0" cy="4895850"/>
          </a:xfrm>
          <a:prstGeom prst="straightConnector1">
            <a:avLst/>
          </a:prstGeom>
          <a:noFill/>
          <a:ln w="12700" algn="ctr">
            <a:solidFill>
              <a:schemeClr val="accent2"/>
            </a:solidFill>
            <a:prstDash val="dash"/>
            <a:round/>
            <a:headEnd/>
            <a:tailEnd type="arrow" w="med" len="med"/>
          </a:ln>
        </p:spPr>
      </p:cxnSp>
      <p:sp>
        <p:nvSpPr>
          <p:cNvPr id="20489" name="TextBox 370"/>
          <p:cNvSpPr txBox="1">
            <a:spLocks noChangeArrowheads="1"/>
          </p:cNvSpPr>
          <p:nvPr/>
        </p:nvSpPr>
        <p:spPr bwMode="auto">
          <a:xfrm>
            <a:off x="1847851" y="6021389"/>
            <a:ext cx="3603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0070C0"/>
                </a:solidFill>
              </a:rPr>
              <a:t>t</a:t>
            </a:r>
          </a:p>
        </p:txBody>
      </p:sp>
      <p:sp>
        <p:nvSpPr>
          <p:cNvPr id="20499" name="Rounded Rectangle 122"/>
          <p:cNvSpPr>
            <a:spLocks noChangeArrowheads="1"/>
          </p:cNvSpPr>
          <p:nvPr/>
        </p:nvSpPr>
        <p:spPr bwMode="auto">
          <a:xfrm>
            <a:off x="1558926" y="2259219"/>
            <a:ext cx="701675" cy="4333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800" dirty="0"/>
              <a:t>tests</a:t>
            </a:r>
          </a:p>
          <a:p>
            <a:pPr algn="ctr"/>
            <a:r>
              <a:rPr lang="en-US" sz="800" dirty="0" err="1"/>
              <a:t>préalables</a:t>
            </a:r>
            <a:endParaRPr lang="en-US" sz="800" dirty="0"/>
          </a:p>
        </p:txBody>
      </p:sp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099" y="2095017"/>
            <a:ext cx="20955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939283" y="965083"/>
            <a:ext cx="5184775" cy="3888432"/>
            <a:chOff x="1115616" y="908720"/>
            <a:chExt cx="5184775" cy="3888432"/>
          </a:xfrm>
        </p:grpSpPr>
        <p:sp>
          <p:nvSpPr>
            <p:cNvPr id="20482" name="Gelijkbenige driehoek 52"/>
            <p:cNvSpPr>
              <a:spLocks noChangeArrowheads="1"/>
            </p:cNvSpPr>
            <p:nvPr/>
          </p:nvSpPr>
          <p:spPr bwMode="auto">
            <a:xfrm>
              <a:off x="2555478" y="1467849"/>
              <a:ext cx="2447925" cy="2016125"/>
            </a:xfrm>
            <a:prstGeom prst="triangle">
              <a:avLst>
                <a:gd name="adj" fmla="val 50000"/>
              </a:avLst>
            </a:prstGeom>
            <a:noFill/>
            <a:ln w="19050" algn="ctr">
              <a:solidFill>
                <a:srgbClr val="92D050"/>
              </a:solidFill>
              <a:prstDash val="sysDash"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nl-BE"/>
            </a:p>
          </p:txBody>
        </p:sp>
        <p:pic>
          <p:nvPicPr>
            <p:cNvPr id="20485" name="Picture 11" descr="D:\Documents And Settings\GQR7802\Local Settings\Temporary Internet Files\Content.IE5\HNYX0581\MC900441310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528" y="3341099"/>
              <a:ext cx="301625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6" name="Picture 11" descr="D:\Documents And Settings\GQR7802\Local Settings\Temporary Internet Files\Content.IE5\HNYX0581\MC900441310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016" y="3341099"/>
              <a:ext cx="303212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87" name="TextBox 23"/>
            <p:cNvSpPr txBox="1">
              <a:spLocks noChangeArrowheads="1"/>
            </p:cNvSpPr>
            <p:nvPr/>
          </p:nvSpPr>
          <p:spPr bwMode="auto">
            <a:xfrm>
              <a:off x="3492103" y="1324974"/>
              <a:ext cx="2303463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nl-BE" sz="1200" dirty="0" err="1"/>
                <a:t>bonne</a:t>
              </a:r>
              <a:r>
                <a:rPr lang="nl-BE" sz="1200" dirty="0"/>
                <a:t> </a:t>
              </a:r>
              <a:r>
                <a:rPr lang="nl-BE" sz="1200" dirty="0" err="1"/>
                <a:t>visibilité</a:t>
              </a:r>
              <a:endParaRPr lang="nl-BE" sz="1200" dirty="0"/>
            </a:p>
          </p:txBody>
        </p:sp>
        <p:sp>
          <p:nvSpPr>
            <p:cNvPr id="20488" name="TextBox 23"/>
            <p:cNvSpPr txBox="1">
              <a:spLocks noChangeArrowheads="1"/>
            </p:cNvSpPr>
            <p:nvPr/>
          </p:nvSpPr>
          <p:spPr bwMode="auto">
            <a:xfrm>
              <a:off x="1115616" y="3168062"/>
              <a:ext cx="158432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nl-BE" sz="1200" dirty="0" err="1"/>
                <a:t>audition</a:t>
              </a:r>
              <a:endParaRPr lang="nl-BE" sz="1200" dirty="0"/>
            </a:p>
            <a:p>
              <a:pPr algn="ctr"/>
              <a:r>
                <a:rPr lang="nl-BE" sz="1200" dirty="0" err="1"/>
                <a:t>suffisante</a:t>
              </a:r>
              <a:endParaRPr lang="nl-BE" sz="1200" dirty="0"/>
            </a:p>
          </p:txBody>
        </p:sp>
        <p:pic>
          <p:nvPicPr>
            <p:cNvPr id="20490" name="Picture 11" descr="D:\Documents And Settings\GQR7802\Local Settings\Temporary Internet Files\Content.IE5\HNYX0581\MC900441310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4978" y="1324974"/>
              <a:ext cx="303213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91" name="TextBox 23"/>
            <p:cNvSpPr txBox="1">
              <a:spLocks noChangeArrowheads="1"/>
            </p:cNvSpPr>
            <p:nvPr/>
          </p:nvSpPr>
          <p:spPr bwMode="auto">
            <a:xfrm>
              <a:off x="4820841" y="3168062"/>
              <a:ext cx="147955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nl-BE" sz="1200" dirty="0"/>
                <a:t>tests de</a:t>
              </a:r>
            </a:p>
            <a:p>
              <a:pPr algn="ctr"/>
              <a:r>
                <a:rPr lang="nl-BE" sz="1200" dirty="0" err="1"/>
                <a:t>libération</a:t>
              </a:r>
              <a:endParaRPr lang="nl-BE" sz="1200" dirty="0"/>
            </a:p>
          </p:txBody>
        </p:sp>
        <p:sp>
          <p:nvSpPr>
            <p:cNvPr id="20496" name="Rechthoekige toelichting 55"/>
            <p:cNvSpPr>
              <a:spLocks noChangeArrowheads="1"/>
            </p:cNvSpPr>
            <p:nvPr/>
          </p:nvSpPr>
          <p:spPr bwMode="auto">
            <a:xfrm>
              <a:off x="3852466" y="2620374"/>
              <a:ext cx="503237" cy="288925"/>
            </a:xfrm>
            <a:prstGeom prst="wedgeRectCallout">
              <a:avLst>
                <a:gd name="adj1" fmla="val 134147"/>
                <a:gd name="adj2" fmla="val -113036"/>
              </a:avLst>
            </a:prstGeom>
            <a:solidFill>
              <a:srgbClr val="92D050"/>
            </a:solidFill>
            <a:ln w="317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nl-BE" sz="1200" b="1" dirty="0">
                  <a:solidFill>
                    <a:schemeClr val="bg1"/>
                  </a:solidFill>
                </a:rPr>
                <a:t>OK</a:t>
              </a:r>
            </a:p>
          </p:txBody>
        </p:sp>
        <p:sp>
          <p:nvSpPr>
            <p:cNvPr id="20497" name="Rechthoekige toelichting 56"/>
            <p:cNvSpPr>
              <a:spLocks noChangeArrowheads="1"/>
            </p:cNvSpPr>
            <p:nvPr/>
          </p:nvSpPr>
          <p:spPr bwMode="auto">
            <a:xfrm>
              <a:off x="3492103" y="2188574"/>
              <a:ext cx="503238" cy="287338"/>
            </a:xfrm>
            <a:prstGeom prst="wedgeRectCallout">
              <a:avLst>
                <a:gd name="adj1" fmla="val -190903"/>
                <a:gd name="adj2" fmla="val -135917"/>
              </a:avLst>
            </a:prstGeom>
            <a:solidFill>
              <a:srgbClr val="92D050"/>
            </a:solidFill>
            <a:ln w="317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nl-BE" sz="1200" b="1">
                  <a:solidFill>
                    <a:schemeClr val="bg1"/>
                  </a:solidFill>
                </a:rPr>
                <a:t>OK</a:t>
              </a:r>
            </a:p>
          </p:txBody>
        </p:sp>
        <p:sp>
          <p:nvSpPr>
            <p:cNvPr id="20498" name="Rechthoekige toelichting 57"/>
            <p:cNvSpPr>
              <a:spLocks noChangeArrowheads="1"/>
            </p:cNvSpPr>
            <p:nvPr/>
          </p:nvSpPr>
          <p:spPr bwMode="auto">
            <a:xfrm>
              <a:off x="3131741" y="2909299"/>
              <a:ext cx="503237" cy="287338"/>
            </a:xfrm>
            <a:prstGeom prst="wedgeRectCallout">
              <a:avLst>
                <a:gd name="adj1" fmla="val 26407"/>
                <a:gd name="adj2" fmla="val 227847"/>
              </a:avLst>
            </a:prstGeom>
            <a:solidFill>
              <a:srgbClr val="92D050"/>
            </a:solidFill>
            <a:ln w="317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nl-BE" sz="1200" b="1">
                  <a:solidFill>
                    <a:schemeClr val="bg1"/>
                  </a:solidFill>
                </a:rPr>
                <a:t>OK</a:t>
              </a:r>
            </a:p>
          </p:txBody>
        </p:sp>
        <p:sp>
          <p:nvSpPr>
            <p:cNvPr id="23" name="Rechthoek 35"/>
            <p:cNvSpPr>
              <a:spLocks noChangeArrowheads="1"/>
            </p:cNvSpPr>
            <p:nvPr/>
          </p:nvSpPr>
          <p:spPr bwMode="auto">
            <a:xfrm>
              <a:off x="1976264" y="1124744"/>
              <a:ext cx="869504" cy="360362"/>
            </a:xfrm>
            <a:prstGeom prst="rect">
              <a:avLst/>
            </a:prstGeom>
            <a:solidFill>
              <a:srgbClr val="B2B2B2"/>
            </a:solidFill>
            <a:ln w="31750" algn="ctr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nl-BE" sz="900" b="1" dirty="0">
                  <a:solidFill>
                    <a:schemeClr val="bg1"/>
                  </a:solidFill>
                  <a:latin typeface="+mn-lt"/>
                </a:rPr>
                <a:t>ANNONCEUR</a:t>
              </a:r>
            </a:p>
            <a:p>
              <a:pPr algn="ctr"/>
              <a:r>
                <a:rPr lang="nl-BE" sz="900" b="1" dirty="0">
                  <a:solidFill>
                    <a:schemeClr val="bg1"/>
                  </a:solidFill>
                  <a:latin typeface="+mn-lt"/>
                </a:rPr>
                <a:t>ENTREPRENEUR</a:t>
              </a:r>
            </a:p>
          </p:txBody>
        </p:sp>
        <p:sp>
          <p:nvSpPr>
            <p:cNvPr id="2" name="Rectangle 1"/>
            <p:cNvSpPr/>
            <p:nvPr/>
          </p:nvSpPr>
          <p:spPr bwMode="auto">
            <a:xfrm>
              <a:off x="1115616" y="908720"/>
              <a:ext cx="5184775" cy="3888432"/>
            </a:xfrm>
            <a:prstGeom prst="rect">
              <a:avLst/>
            </a:prstGeom>
            <a:noFill/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nl-BE"/>
            </a:p>
          </p:txBody>
        </p:sp>
      </p:grpSp>
      <p:sp>
        <p:nvSpPr>
          <p:cNvPr id="27" name="Rounded Rectangle 122"/>
          <p:cNvSpPr>
            <a:spLocks noChangeArrowheads="1"/>
          </p:cNvSpPr>
          <p:nvPr/>
        </p:nvSpPr>
        <p:spPr bwMode="auto">
          <a:xfrm>
            <a:off x="1568861" y="5371878"/>
            <a:ext cx="701675" cy="4333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800" dirty="0"/>
              <a:t>tests</a:t>
            </a:r>
          </a:p>
          <a:p>
            <a:pPr algn="ctr"/>
            <a:r>
              <a:rPr lang="en-US" sz="800" dirty="0" err="1"/>
              <a:t>préalables</a:t>
            </a:r>
            <a:endParaRPr lang="en-US" sz="800" dirty="0"/>
          </a:p>
        </p:txBody>
      </p:sp>
      <p:pic>
        <p:nvPicPr>
          <p:cNvPr id="29" name="Picture 11" descr="D:\Documents And Settings\GQR7802\Local Settings\Temporary Internet Files\Content.IE5\HNYX0581\MC90044131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365" y="5259165"/>
            <a:ext cx="277019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4364" y="1889645"/>
            <a:ext cx="473909" cy="115743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6"/>
          <a:srcRect r="45756"/>
          <a:stretch/>
        </p:blipFill>
        <p:spPr>
          <a:xfrm>
            <a:off x="4817156" y="3769767"/>
            <a:ext cx="641489" cy="93686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61206" y="1945299"/>
            <a:ext cx="1285858" cy="1046123"/>
          </a:xfrm>
          <a:prstGeom prst="rect">
            <a:avLst/>
          </a:prstGeom>
        </p:spPr>
      </p:pic>
      <p:sp>
        <p:nvSpPr>
          <p:cNvPr id="34" name="Text Placeholder 1"/>
          <p:cNvSpPr>
            <a:spLocks noGrp="1"/>
          </p:cNvSpPr>
          <p:nvPr>
            <p:ph type="body" sz="quarter" idx="18"/>
          </p:nvPr>
        </p:nvSpPr>
        <p:spPr>
          <a:xfrm>
            <a:off x="8824295" y="154526"/>
            <a:ext cx="3086500" cy="360363"/>
          </a:xfrm>
        </p:spPr>
        <p:txBody>
          <a:bodyPr/>
          <a:lstStyle/>
          <a:p>
            <a:pPr marL="228600" indent="-228600">
              <a:buAutoNum type="arabicPeriod"/>
            </a:pPr>
            <a:r>
              <a:rPr lang="en-GB" dirty="0" err="1"/>
              <a:t>Système</a:t>
            </a:r>
            <a:r>
              <a:rPr lang="en-GB" dirty="0"/>
              <a:t> de protection avec </a:t>
            </a:r>
            <a:r>
              <a:rPr lang="en-GB" dirty="0" err="1"/>
              <a:t>annonceur</a:t>
            </a:r>
            <a:endParaRPr lang="en-GB" dirty="0"/>
          </a:p>
          <a:p>
            <a:r>
              <a:rPr lang="en-GB" dirty="0"/>
              <a:t>1.1 </a:t>
            </a:r>
            <a:r>
              <a:rPr lang="en-GB" dirty="0" err="1"/>
              <a:t>Mise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place</a:t>
            </a:r>
          </a:p>
        </p:txBody>
      </p:sp>
    </p:spTree>
    <p:extLst>
      <p:ext uri="{BB962C8B-B14F-4D97-AF65-F5344CB8AC3E}">
        <p14:creationId xmlns:p14="http://schemas.microsoft.com/office/powerpoint/2010/main" val="32192541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507" name="Straight Arrow Connector 135"/>
          <p:cNvCxnSpPr>
            <a:cxnSpLocks noChangeShapeType="1"/>
          </p:cNvCxnSpPr>
          <p:nvPr/>
        </p:nvCxnSpPr>
        <p:spPr bwMode="auto">
          <a:xfrm>
            <a:off x="1919288" y="1268413"/>
            <a:ext cx="0" cy="4895850"/>
          </a:xfrm>
          <a:prstGeom prst="straightConnector1">
            <a:avLst/>
          </a:prstGeom>
          <a:noFill/>
          <a:ln w="12700" algn="ctr">
            <a:solidFill>
              <a:schemeClr val="accent2"/>
            </a:solidFill>
            <a:prstDash val="dash"/>
            <a:round/>
            <a:headEnd/>
            <a:tailEnd type="arrow" w="med" len="med"/>
          </a:ln>
        </p:spPr>
      </p:cxnSp>
      <p:cxnSp>
        <p:nvCxnSpPr>
          <p:cNvPr id="21508" name="Straight Connector 16"/>
          <p:cNvCxnSpPr>
            <a:cxnSpLocks noChangeShapeType="1"/>
          </p:cNvCxnSpPr>
          <p:nvPr/>
        </p:nvCxnSpPr>
        <p:spPr bwMode="auto">
          <a:xfrm flipV="1">
            <a:off x="2640013" y="4378326"/>
            <a:ext cx="7632700" cy="3175"/>
          </a:xfrm>
          <a:prstGeom prst="line">
            <a:avLst/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</p:spPr>
      </p:cxnSp>
      <p:sp>
        <p:nvSpPr>
          <p:cNvPr id="21509" name="Oval 17"/>
          <p:cNvSpPr>
            <a:spLocks noChangeArrowheads="1"/>
          </p:cNvSpPr>
          <p:nvPr/>
        </p:nvSpPr>
        <p:spPr bwMode="auto">
          <a:xfrm>
            <a:off x="3902076" y="4308475"/>
            <a:ext cx="106363" cy="107950"/>
          </a:xfrm>
          <a:prstGeom prst="ellipse">
            <a:avLst/>
          </a:prstGeom>
          <a:solidFill>
            <a:srgbClr val="FF0000"/>
          </a:solidFill>
          <a:ln w="3175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510" name="Rectangle 18"/>
          <p:cNvSpPr>
            <a:spLocks noChangeArrowheads="1"/>
          </p:cNvSpPr>
          <p:nvPr/>
        </p:nvSpPr>
        <p:spPr bwMode="auto">
          <a:xfrm>
            <a:off x="9358314" y="4318000"/>
            <a:ext cx="122237" cy="122238"/>
          </a:xfrm>
          <a:prstGeom prst="rect">
            <a:avLst/>
          </a:prstGeom>
          <a:solidFill>
            <a:srgbClr val="FF0000"/>
          </a:solidFill>
          <a:ln w="3175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cxnSp>
        <p:nvCxnSpPr>
          <p:cNvPr id="21511" name="Straight Connector 16"/>
          <p:cNvCxnSpPr>
            <a:cxnSpLocks noChangeShapeType="1"/>
          </p:cNvCxnSpPr>
          <p:nvPr/>
        </p:nvCxnSpPr>
        <p:spPr bwMode="auto">
          <a:xfrm flipV="1">
            <a:off x="2640013" y="4714875"/>
            <a:ext cx="7632700" cy="1588"/>
          </a:xfrm>
          <a:prstGeom prst="line">
            <a:avLst/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</p:spPr>
      </p:cxnSp>
      <p:sp>
        <p:nvSpPr>
          <p:cNvPr id="21514" name="Chevron 29"/>
          <p:cNvSpPr>
            <a:spLocks noChangeArrowheads="1"/>
          </p:cNvSpPr>
          <p:nvPr/>
        </p:nvSpPr>
        <p:spPr bwMode="auto">
          <a:xfrm>
            <a:off x="2803526" y="4292601"/>
            <a:ext cx="142875" cy="144463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515" name="Chevron 30"/>
          <p:cNvSpPr>
            <a:spLocks noChangeAspect="1"/>
          </p:cNvSpPr>
          <p:nvPr/>
        </p:nvSpPr>
        <p:spPr bwMode="auto">
          <a:xfrm flipH="1">
            <a:off x="2803526" y="4652964"/>
            <a:ext cx="142875" cy="142875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516" name="TextBox 228"/>
          <p:cNvSpPr txBox="1">
            <a:spLocks noChangeArrowheads="1"/>
          </p:cNvSpPr>
          <p:nvPr/>
        </p:nvSpPr>
        <p:spPr bwMode="auto">
          <a:xfrm>
            <a:off x="2387600" y="4222751"/>
            <a:ext cx="3238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/>
              <a:t>A</a:t>
            </a:r>
          </a:p>
        </p:txBody>
      </p:sp>
      <p:sp>
        <p:nvSpPr>
          <p:cNvPr id="21517" name="TextBox 229"/>
          <p:cNvSpPr txBox="1">
            <a:spLocks noChangeArrowheads="1"/>
          </p:cNvSpPr>
          <p:nvPr/>
        </p:nvSpPr>
        <p:spPr bwMode="auto">
          <a:xfrm>
            <a:off x="2387600" y="4622801"/>
            <a:ext cx="3238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/>
              <a:t>B</a:t>
            </a:r>
          </a:p>
        </p:txBody>
      </p:sp>
      <p:sp>
        <p:nvSpPr>
          <p:cNvPr id="21518" name="Rounded Rectangle 122"/>
          <p:cNvSpPr>
            <a:spLocks noChangeArrowheads="1"/>
          </p:cNvSpPr>
          <p:nvPr/>
        </p:nvSpPr>
        <p:spPr bwMode="auto">
          <a:xfrm>
            <a:off x="1558926" y="4321174"/>
            <a:ext cx="701675" cy="54768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519" name="TextBox 123"/>
          <p:cNvSpPr txBox="1">
            <a:spLocks noChangeArrowheads="1"/>
          </p:cNvSpPr>
          <p:nvPr/>
        </p:nvSpPr>
        <p:spPr bwMode="auto">
          <a:xfrm>
            <a:off x="1547049" y="4280794"/>
            <a:ext cx="7556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nl-BE" sz="800" dirty="0"/>
          </a:p>
          <a:p>
            <a:pPr algn="ctr"/>
            <a:r>
              <a:rPr lang="nl-BE" sz="800" dirty="0" err="1"/>
              <a:t>début</a:t>
            </a:r>
            <a:r>
              <a:rPr lang="nl-BE" sz="800" dirty="0"/>
              <a:t> des</a:t>
            </a:r>
          </a:p>
          <a:p>
            <a:pPr algn="ctr"/>
            <a:r>
              <a:rPr lang="nl-BE" sz="800" dirty="0" err="1"/>
              <a:t>travaux</a:t>
            </a:r>
            <a:endParaRPr lang="nl-BE" sz="800" dirty="0"/>
          </a:p>
          <a:p>
            <a:pPr algn="ctr"/>
            <a:r>
              <a:rPr lang="nl-BE" sz="800" dirty="0"/>
              <a:t>OK</a:t>
            </a:r>
          </a:p>
        </p:txBody>
      </p:sp>
      <p:grpSp>
        <p:nvGrpSpPr>
          <p:cNvPr id="21520" name="Group 188"/>
          <p:cNvGrpSpPr>
            <a:grpSpLocks noChangeAspect="1"/>
          </p:cNvGrpSpPr>
          <p:nvPr/>
        </p:nvGrpSpPr>
        <p:grpSpPr bwMode="auto">
          <a:xfrm>
            <a:off x="5808663" y="4364039"/>
            <a:ext cx="107950" cy="73025"/>
            <a:chOff x="7956376" y="548680"/>
            <a:chExt cx="216024" cy="144016"/>
          </a:xfrm>
        </p:grpSpPr>
        <p:cxnSp>
          <p:nvCxnSpPr>
            <p:cNvPr id="21549" name="Straight Connector 189"/>
            <p:cNvCxnSpPr>
              <a:cxnSpLocks noChangeShapeType="1"/>
            </p:cNvCxnSpPr>
            <p:nvPr/>
          </p:nvCxnSpPr>
          <p:spPr bwMode="auto">
            <a:xfrm>
              <a:off x="7956376" y="548680"/>
              <a:ext cx="216024" cy="14401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21550" name="Straight Connector 190"/>
            <p:cNvCxnSpPr>
              <a:cxnSpLocks noChangeShapeType="1"/>
            </p:cNvCxnSpPr>
            <p:nvPr/>
          </p:nvCxnSpPr>
          <p:spPr bwMode="auto">
            <a:xfrm flipH="1">
              <a:off x="7956376" y="548680"/>
              <a:ext cx="207640" cy="14401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</p:grpSp>
      <p:grpSp>
        <p:nvGrpSpPr>
          <p:cNvPr id="21521" name="Group 188"/>
          <p:cNvGrpSpPr>
            <a:grpSpLocks noChangeAspect="1"/>
          </p:cNvGrpSpPr>
          <p:nvPr/>
        </p:nvGrpSpPr>
        <p:grpSpPr bwMode="auto">
          <a:xfrm>
            <a:off x="7032625" y="4364039"/>
            <a:ext cx="107950" cy="73025"/>
            <a:chOff x="7956376" y="548680"/>
            <a:chExt cx="216024" cy="144016"/>
          </a:xfrm>
        </p:grpSpPr>
        <p:cxnSp>
          <p:nvCxnSpPr>
            <p:cNvPr id="21547" name="Straight Connector 189"/>
            <p:cNvCxnSpPr>
              <a:cxnSpLocks noChangeShapeType="1"/>
            </p:cNvCxnSpPr>
            <p:nvPr/>
          </p:nvCxnSpPr>
          <p:spPr bwMode="auto">
            <a:xfrm>
              <a:off x="7956376" y="548680"/>
              <a:ext cx="216024" cy="14401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21548" name="Straight Connector 190"/>
            <p:cNvCxnSpPr>
              <a:cxnSpLocks noChangeShapeType="1"/>
            </p:cNvCxnSpPr>
            <p:nvPr/>
          </p:nvCxnSpPr>
          <p:spPr bwMode="auto">
            <a:xfrm flipH="1">
              <a:off x="7956376" y="548680"/>
              <a:ext cx="207640" cy="14401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</p:grpSp>
      <p:sp>
        <p:nvSpPr>
          <p:cNvPr id="21522" name="TextBox 32"/>
          <p:cNvSpPr txBox="1">
            <a:spLocks noChangeArrowheads="1"/>
          </p:cNvSpPr>
          <p:nvPr/>
        </p:nvSpPr>
        <p:spPr bwMode="auto">
          <a:xfrm>
            <a:off x="9551989" y="3932239"/>
            <a:ext cx="936625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00" b="1" dirty="0"/>
              <a:t>Arlon</a:t>
            </a:r>
          </a:p>
        </p:txBody>
      </p:sp>
      <p:sp>
        <p:nvSpPr>
          <p:cNvPr id="21523" name="TextBox 32"/>
          <p:cNvSpPr txBox="1">
            <a:spLocks noChangeArrowheads="1"/>
          </p:cNvSpPr>
          <p:nvPr/>
        </p:nvSpPr>
        <p:spPr bwMode="auto">
          <a:xfrm>
            <a:off x="2279651" y="3937001"/>
            <a:ext cx="79216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00" b="1" dirty="0"/>
              <a:t>Namur</a:t>
            </a:r>
          </a:p>
        </p:txBody>
      </p:sp>
      <p:cxnSp>
        <p:nvCxnSpPr>
          <p:cNvPr id="21525" name="Straight Arrow Connector 287"/>
          <p:cNvCxnSpPr>
            <a:cxnSpLocks noChangeShapeType="1"/>
          </p:cNvCxnSpPr>
          <p:nvPr/>
        </p:nvCxnSpPr>
        <p:spPr bwMode="auto">
          <a:xfrm flipH="1">
            <a:off x="4079876" y="2708276"/>
            <a:ext cx="2232025" cy="1547813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cxnSp>
        <p:nvCxnSpPr>
          <p:cNvPr id="21529" name="Straight Arrow Connector 287"/>
          <p:cNvCxnSpPr>
            <a:cxnSpLocks noChangeShapeType="1"/>
          </p:cNvCxnSpPr>
          <p:nvPr/>
        </p:nvCxnSpPr>
        <p:spPr bwMode="auto">
          <a:xfrm>
            <a:off x="6672264" y="2708275"/>
            <a:ext cx="2663825" cy="1620838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grpSp>
        <p:nvGrpSpPr>
          <p:cNvPr id="21533" name="Groep 99"/>
          <p:cNvGrpSpPr>
            <a:grpSpLocks/>
          </p:cNvGrpSpPr>
          <p:nvPr/>
        </p:nvGrpSpPr>
        <p:grpSpPr bwMode="auto">
          <a:xfrm>
            <a:off x="6167439" y="3932238"/>
            <a:ext cx="865187" cy="431800"/>
            <a:chOff x="4427984" y="2636912"/>
            <a:chExt cx="864096" cy="432048"/>
          </a:xfrm>
        </p:grpSpPr>
        <p:cxnSp>
          <p:nvCxnSpPr>
            <p:cNvPr id="103" name="Rechte verbindingslijn met pijl 102"/>
            <p:cNvCxnSpPr/>
            <p:nvPr/>
          </p:nvCxnSpPr>
          <p:spPr bwMode="auto">
            <a:xfrm>
              <a:off x="4716545" y="2636912"/>
              <a:ext cx="0" cy="43204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3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105" name="Tekstvak 104"/>
            <p:cNvSpPr txBox="1"/>
            <p:nvPr/>
          </p:nvSpPr>
          <p:spPr>
            <a:xfrm>
              <a:off x="4427984" y="2708390"/>
              <a:ext cx="864096" cy="24620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nl-BE" sz="1000" dirty="0">
                  <a:solidFill>
                    <a:schemeClr val="accent3"/>
                  </a:solidFill>
                </a:rPr>
                <a:t>DS</a:t>
              </a:r>
            </a:p>
          </p:txBody>
        </p:sp>
      </p:grpSp>
      <p:cxnSp>
        <p:nvCxnSpPr>
          <p:cNvPr id="86" name="Straight Connector 111"/>
          <p:cNvCxnSpPr/>
          <p:nvPr/>
        </p:nvCxnSpPr>
        <p:spPr bwMode="auto">
          <a:xfrm>
            <a:off x="5375275" y="3932238"/>
            <a:ext cx="248443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535" name="TextBox 370"/>
          <p:cNvSpPr txBox="1">
            <a:spLocks noChangeArrowheads="1"/>
          </p:cNvSpPr>
          <p:nvPr/>
        </p:nvSpPr>
        <p:spPr bwMode="auto">
          <a:xfrm>
            <a:off x="1847851" y="6021389"/>
            <a:ext cx="3603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0070C0"/>
                </a:solidFill>
              </a:rPr>
              <a:t>t</a:t>
            </a:r>
          </a:p>
        </p:txBody>
      </p:sp>
      <p:sp>
        <p:nvSpPr>
          <p:cNvPr id="21542" name="Rechthoekige toelichting 72"/>
          <p:cNvSpPr>
            <a:spLocks noChangeArrowheads="1"/>
          </p:cNvSpPr>
          <p:nvPr/>
        </p:nvSpPr>
        <p:spPr bwMode="auto">
          <a:xfrm>
            <a:off x="6888164" y="1989139"/>
            <a:ext cx="2592387" cy="287337"/>
          </a:xfrm>
          <a:prstGeom prst="wedgeRectCallout">
            <a:avLst>
              <a:gd name="adj1" fmla="val -60199"/>
              <a:gd name="adj2" fmla="val 98907"/>
            </a:avLst>
          </a:prstGeom>
          <a:solidFill>
            <a:srgbClr val="92D050"/>
          </a:solidFill>
          <a:ln w="3175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BE" sz="1200" b="1" dirty="0">
                <a:solidFill>
                  <a:schemeClr val="bg1"/>
                </a:solidFill>
                <a:latin typeface="+mn-lt"/>
              </a:rPr>
              <a:t>LES TRAVAUX PEUVENT COMMENCER</a:t>
            </a:r>
          </a:p>
        </p:txBody>
      </p:sp>
      <p:sp>
        <p:nvSpPr>
          <p:cNvPr id="47" name="Rechthoek 35"/>
          <p:cNvSpPr>
            <a:spLocks noChangeArrowheads="1"/>
          </p:cNvSpPr>
          <p:nvPr/>
        </p:nvSpPr>
        <p:spPr bwMode="auto">
          <a:xfrm>
            <a:off x="5932934" y="1916113"/>
            <a:ext cx="869504" cy="360362"/>
          </a:xfrm>
          <a:prstGeom prst="rect">
            <a:avLst/>
          </a:prstGeom>
          <a:solidFill>
            <a:srgbClr val="B2B2B2"/>
          </a:solidFill>
          <a:ln w="31750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nl-BE" sz="900" b="1" dirty="0">
                <a:solidFill>
                  <a:schemeClr val="bg1"/>
                </a:solidFill>
                <a:latin typeface="+mn-lt"/>
              </a:rPr>
              <a:t>ANNONCEUR</a:t>
            </a:r>
          </a:p>
          <a:p>
            <a:pPr algn="ctr"/>
            <a:r>
              <a:rPr lang="nl-BE" sz="900" b="1" dirty="0">
                <a:solidFill>
                  <a:schemeClr val="bg1"/>
                </a:solidFill>
                <a:latin typeface="+mn-lt"/>
              </a:rPr>
              <a:t>ENTREPRENEUR</a:t>
            </a:r>
          </a:p>
        </p:txBody>
      </p:sp>
      <p:sp>
        <p:nvSpPr>
          <p:cNvPr id="48" name="Rounded Rectangle 122"/>
          <p:cNvSpPr>
            <a:spLocks noChangeArrowheads="1"/>
          </p:cNvSpPr>
          <p:nvPr/>
        </p:nvSpPr>
        <p:spPr bwMode="auto">
          <a:xfrm>
            <a:off x="1568861" y="1525490"/>
            <a:ext cx="701675" cy="4333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800" dirty="0"/>
              <a:t>tests</a:t>
            </a:r>
          </a:p>
          <a:p>
            <a:pPr algn="ctr"/>
            <a:r>
              <a:rPr lang="en-US" sz="800" dirty="0" err="1"/>
              <a:t>préalables</a:t>
            </a:r>
            <a:endParaRPr lang="en-US" sz="800" dirty="0"/>
          </a:p>
        </p:txBody>
      </p:sp>
      <p:pic>
        <p:nvPicPr>
          <p:cNvPr id="49" name="Picture 11" descr="D:\Documents And Settings\GQR7802\Local Settings\Temporary Internet Files\Content.IE5\HNYX0581\MC90044131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365" y="1412777"/>
            <a:ext cx="277019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539" name="Straight Arrow Connector 287"/>
          <p:cNvCxnSpPr>
            <a:cxnSpLocks noChangeShapeType="1"/>
          </p:cNvCxnSpPr>
          <p:nvPr/>
        </p:nvCxnSpPr>
        <p:spPr bwMode="auto">
          <a:xfrm>
            <a:off x="6584210" y="2475274"/>
            <a:ext cx="154567" cy="931161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sp>
        <p:nvSpPr>
          <p:cNvPr id="56" name="TextBox 55"/>
          <p:cNvSpPr txBox="1"/>
          <p:nvPr/>
        </p:nvSpPr>
        <p:spPr>
          <a:xfrm>
            <a:off x="3842327" y="5288172"/>
            <a:ext cx="5550334" cy="578882"/>
          </a:xfrm>
          <a:prstGeom prst="roundRect">
            <a:avLst/>
          </a:prstGeom>
          <a:noFill/>
          <a:ln w="12700"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1400" dirty="0" err="1"/>
              <a:t>L’annonceur</a:t>
            </a:r>
            <a:r>
              <a:rPr lang="nl-BE" sz="1400" dirty="0"/>
              <a:t> </a:t>
            </a:r>
            <a:r>
              <a:rPr lang="nl-BE" sz="1400" dirty="0" err="1"/>
              <a:t>doit</a:t>
            </a:r>
            <a:r>
              <a:rPr lang="nl-BE" sz="1400" dirty="0"/>
              <a:t> </a:t>
            </a:r>
            <a:r>
              <a:rPr lang="nl-BE" sz="1400" dirty="0" err="1"/>
              <a:t>continuellement</a:t>
            </a:r>
            <a:r>
              <a:rPr lang="nl-BE" sz="1400" dirty="0"/>
              <a:t> </a:t>
            </a:r>
            <a:r>
              <a:rPr lang="nl-BE" sz="1400" dirty="0" err="1"/>
              <a:t>surveiller</a:t>
            </a:r>
            <a:r>
              <a:rPr lang="nl-BE" sz="1400" dirty="0"/>
              <a:t> les points de </a:t>
            </a:r>
          </a:p>
          <a:p>
            <a:pPr algn="ctr"/>
            <a:r>
              <a:rPr lang="nl-BE" sz="1400" dirty="0" err="1"/>
              <a:t>détection</a:t>
            </a:r>
            <a:r>
              <a:rPr lang="nl-BE" sz="1400" dirty="0"/>
              <a:t> et les </a:t>
            </a:r>
            <a:r>
              <a:rPr lang="nl-BE" sz="1400" dirty="0" err="1"/>
              <a:t>postes</a:t>
            </a:r>
            <a:r>
              <a:rPr lang="nl-BE" sz="1400" dirty="0"/>
              <a:t> de </a:t>
            </a:r>
            <a:r>
              <a:rPr lang="nl-BE" sz="1400" dirty="0" err="1"/>
              <a:t>travail</a:t>
            </a:r>
            <a:r>
              <a:rPr lang="nl-BE" sz="1400" dirty="0"/>
              <a:t> (les </a:t>
            </a:r>
            <a:r>
              <a:rPr lang="nl-BE" sz="1400" dirty="0" err="1"/>
              <a:t>agents</a:t>
            </a:r>
            <a:r>
              <a:rPr lang="nl-BE" sz="1400" dirty="0"/>
              <a:t>/</a:t>
            </a:r>
            <a:r>
              <a:rPr lang="nl-BE" sz="1400" dirty="0" err="1"/>
              <a:t>engins</a:t>
            </a:r>
            <a:r>
              <a:rPr lang="nl-BE" sz="1400" dirty="0"/>
              <a:t> de </a:t>
            </a:r>
            <a:r>
              <a:rPr lang="nl-BE" sz="1400" dirty="0" err="1"/>
              <a:t>travaux</a:t>
            </a:r>
            <a:r>
              <a:rPr lang="nl-BE" sz="1400" dirty="0"/>
              <a:t>).</a:t>
            </a: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881" y="3274344"/>
            <a:ext cx="636365" cy="5175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13804" t="6851" r="10345" b="7184"/>
          <a:stretch/>
        </p:blipFill>
        <p:spPr>
          <a:xfrm>
            <a:off x="6228707" y="3474784"/>
            <a:ext cx="310851" cy="2642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5160" y="3038961"/>
            <a:ext cx="182896" cy="237765"/>
          </a:xfrm>
          <a:prstGeom prst="rect">
            <a:avLst/>
          </a:prstGeom>
        </p:spPr>
      </p:pic>
      <p:pic>
        <p:nvPicPr>
          <p:cNvPr id="54" name="Picture 53" descr="D:\Documents And Settings\GQR7802\Local Settings\Temporary Internet Files\Content.IE5\HNYX0581\MC900441310[1]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91701" y="3339694"/>
            <a:ext cx="182665" cy="243362"/>
          </a:xfrm>
          <a:prstGeom prst="rect">
            <a:avLst/>
          </a:prstGeom>
          <a:noFill/>
        </p:spPr>
      </p:pic>
      <p:pic>
        <p:nvPicPr>
          <p:cNvPr id="55" name="Picture 54" descr="D:\Documents And Settings\GQR7802\Local Settings\Temporary Internet Files\Content.IE5\HNYX0581\MC900441310[1]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1091" y="3202028"/>
            <a:ext cx="182665" cy="243362"/>
          </a:xfrm>
          <a:prstGeom prst="rect">
            <a:avLst/>
          </a:prstGeom>
          <a:noFill/>
        </p:spPr>
      </p:pic>
      <p:sp>
        <p:nvSpPr>
          <p:cNvPr id="59" name="Text Placeholder 1"/>
          <p:cNvSpPr>
            <a:spLocks noGrp="1"/>
          </p:cNvSpPr>
          <p:nvPr>
            <p:ph type="body" sz="quarter" idx="18"/>
          </p:nvPr>
        </p:nvSpPr>
        <p:spPr>
          <a:xfrm>
            <a:off x="8824295" y="154526"/>
            <a:ext cx="3086500" cy="360363"/>
          </a:xfrm>
        </p:spPr>
        <p:txBody>
          <a:bodyPr/>
          <a:lstStyle/>
          <a:p>
            <a:pPr marL="228600" indent="-228600">
              <a:buAutoNum type="arabicPeriod"/>
            </a:pPr>
            <a:r>
              <a:rPr lang="en-GB" dirty="0" err="1"/>
              <a:t>Système</a:t>
            </a:r>
            <a:r>
              <a:rPr lang="en-GB" dirty="0"/>
              <a:t> de protection avec </a:t>
            </a:r>
            <a:r>
              <a:rPr lang="en-GB" dirty="0" err="1"/>
              <a:t>annonceur</a:t>
            </a:r>
            <a:endParaRPr lang="en-GB" dirty="0"/>
          </a:p>
          <a:p>
            <a:r>
              <a:rPr lang="en-GB" dirty="0"/>
              <a:t>1.1 </a:t>
            </a:r>
            <a:r>
              <a:rPr lang="en-GB" dirty="0" err="1"/>
              <a:t>Mise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place</a:t>
            </a: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11901" y="2399641"/>
            <a:ext cx="302172" cy="73799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531" name="Straight Connector 16"/>
          <p:cNvCxnSpPr>
            <a:cxnSpLocks noChangeShapeType="1"/>
          </p:cNvCxnSpPr>
          <p:nvPr/>
        </p:nvCxnSpPr>
        <p:spPr bwMode="auto">
          <a:xfrm flipV="1">
            <a:off x="2640013" y="3875089"/>
            <a:ext cx="7632700" cy="3175"/>
          </a:xfrm>
          <a:prstGeom prst="line">
            <a:avLst/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</p:spPr>
      </p:cxnSp>
      <p:sp>
        <p:nvSpPr>
          <p:cNvPr id="22532" name="Rectangle 20"/>
          <p:cNvSpPr>
            <a:spLocks noChangeArrowheads="1"/>
          </p:cNvSpPr>
          <p:nvPr/>
        </p:nvSpPr>
        <p:spPr bwMode="auto">
          <a:xfrm>
            <a:off x="5564132" y="2997008"/>
            <a:ext cx="2275378" cy="446280"/>
          </a:xfrm>
          <a:prstGeom prst="rect">
            <a:avLst/>
          </a:prstGeom>
          <a:solidFill>
            <a:srgbClr val="FFFF00"/>
          </a:solidFill>
          <a:ln w="31750" algn="ctr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cxnSp>
        <p:nvCxnSpPr>
          <p:cNvPr id="22533" name="Straight Arrow Connector 135"/>
          <p:cNvCxnSpPr>
            <a:cxnSpLocks noChangeShapeType="1"/>
          </p:cNvCxnSpPr>
          <p:nvPr/>
        </p:nvCxnSpPr>
        <p:spPr bwMode="auto">
          <a:xfrm>
            <a:off x="1919288" y="1268413"/>
            <a:ext cx="0" cy="4895850"/>
          </a:xfrm>
          <a:prstGeom prst="straightConnector1">
            <a:avLst/>
          </a:prstGeom>
          <a:noFill/>
          <a:ln w="12700" algn="ctr">
            <a:solidFill>
              <a:schemeClr val="accent2"/>
            </a:solidFill>
            <a:prstDash val="dash"/>
            <a:round/>
            <a:headEnd/>
            <a:tailEnd type="arrow" w="med" len="med"/>
          </a:ln>
        </p:spPr>
      </p:cxnSp>
      <p:sp>
        <p:nvSpPr>
          <p:cNvPr id="22534" name="TextBox 370"/>
          <p:cNvSpPr txBox="1">
            <a:spLocks noChangeArrowheads="1"/>
          </p:cNvSpPr>
          <p:nvPr/>
        </p:nvSpPr>
        <p:spPr bwMode="auto">
          <a:xfrm>
            <a:off x="1847851" y="6021389"/>
            <a:ext cx="3603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0070C0"/>
                </a:solidFill>
              </a:rPr>
              <a:t>t</a:t>
            </a:r>
          </a:p>
        </p:txBody>
      </p:sp>
      <p:sp>
        <p:nvSpPr>
          <p:cNvPr id="22535" name="Oval 17"/>
          <p:cNvSpPr>
            <a:spLocks noChangeArrowheads="1"/>
          </p:cNvSpPr>
          <p:nvPr/>
        </p:nvSpPr>
        <p:spPr bwMode="auto">
          <a:xfrm>
            <a:off x="3902076" y="3805238"/>
            <a:ext cx="106363" cy="107950"/>
          </a:xfrm>
          <a:prstGeom prst="ellipse">
            <a:avLst/>
          </a:prstGeom>
          <a:solidFill>
            <a:srgbClr val="FF0000"/>
          </a:solidFill>
          <a:ln w="3175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536" name="Rectangle 18"/>
          <p:cNvSpPr>
            <a:spLocks noChangeArrowheads="1"/>
          </p:cNvSpPr>
          <p:nvPr/>
        </p:nvSpPr>
        <p:spPr bwMode="auto">
          <a:xfrm>
            <a:off x="9358314" y="3814764"/>
            <a:ext cx="122237" cy="122237"/>
          </a:xfrm>
          <a:prstGeom prst="rect">
            <a:avLst/>
          </a:prstGeom>
          <a:solidFill>
            <a:srgbClr val="FF0000"/>
          </a:solidFill>
          <a:ln w="3175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cxnSp>
        <p:nvCxnSpPr>
          <p:cNvPr id="22537" name="Straight Connector 16"/>
          <p:cNvCxnSpPr>
            <a:cxnSpLocks noChangeShapeType="1"/>
          </p:cNvCxnSpPr>
          <p:nvPr/>
        </p:nvCxnSpPr>
        <p:spPr bwMode="auto">
          <a:xfrm flipV="1">
            <a:off x="2640013" y="4211639"/>
            <a:ext cx="7632700" cy="1587"/>
          </a:xfrm>
          <a:prstGeom prst="line">
            <a:avLst/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</p:spPr>
      </p:cxnSp>
      <p:sp>
        <p:nvSpPr>
          <p:cNvPr id="22540" name="Chevron 29"/>
          <p:cNvSpPr>
            <a:spLocks noChangeArrowheads="1"/>
          </p:cNvSpPr>
          <p:nvPr/>
        </p:nvSpPr>
        <p:spPr bwMode="auto">
          <a:xfrm>
            <a:off x="2803526" y="3789363"/>
            <a:ext cx="142875" cy="144462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541" name="Chevron 30"/>
          <p:cNvSpPr>
            <a:spLocks noChangeAspect="1"/>
          </p:cNvSpPr>
          <p:nvPr/>
        </p:nvSpPr>
        <p:spPr bwMode="auto">
          <a:xfrm flipH="1">
            <a:off x="2803526" y="4149726"/>
            <a:ext cx="142875" cy="142875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2542" name="TextBox 228"/>
          <p:cNvSpPr txBox="1">
            <a:spLocks noChangeArrowheads="1"/>
          </p:cNvSpPr>
          <p:nvPr/>
        </p:nvSpPr>
        <p:spPr bwMode="auto">
          <a:xfrm>
            <a:off x="2387600" y="3719513"/>
            <a:ext cx="3238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/>
              <a:t>A</a:t>
            </a:r>
          </a:p>
        </p:txBody>
      </p:sp>
      <p:sp>
        <p:nvSpPr>
          <p:cNvPr id="22543" name="TextBox 229"/>
          <p:cNvSpPr txBox="1">
            <a:spLocks noChangeArrowheads="1"/>
          </p:cNvSpPr>
          <p:nvPr/>
        </p:nvSpPr>
        <p:spPr bwMode="auto">
          <a:xfrm>
            <a:off x="2387600" y="4119563"/>
            <a:ext cx="3238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/>
              <a:t>B</a:t>
            </a:r>
          </a:p>
        </p:txBody>
      </p:sp>
      <p:grpSp>
        <p:nvGrpSpPr>
          <p:cNvPr id="22544" name="Group 188"/>
          <p:cNvGrpSpPr>
            <a:grpSpLocks noChangeAspect="1"/>
          </p:cNvGrpSpPr>
          <p:nvPr/>
        </p:nvGrpSpPr>
        <p:grpSpPr bwMode="auto">
          <a:xfrm>
            <a:off x="5548939" y="3814765"/>
            <a:ext cx="107950" cy="73025"/>
            <a:chOff x="7956376" y="548680"/>
            <a:chExt cx="216024" cy="144016"/>
          </a:xfrm>
        </p:grpSpPr>
        <p:cxnSp>
          <p:nvCxnSpPr>
            <p:cNvPr id="22576" name="Straight Connector 189"/>
            <p:cNvCxnSpPr>
              <a:cxnSpLocks noChangeShapeType="1"/>
            </p:cNvCxnSpPr>
            <p:nvPr/>
          </p:nvCxnSpPr>
          <p:spPr bwMode="auto">
            <a:xfrm>
              <a:off x="7956376" y="548680"/>
              <a:ext cx="216024" cy="14401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22577" name="Straight Connector 190"/>
            <p:cNvCxnSpPr>
              <a:cxnSpLocks noChangeShapeType="1"/>
            </p:cNvCxnSpPr>
            <p:nvPr/>
          </p:nvCxnSpPr>
          <p:spPr bwMode="auto">
            <a:xfrm flipH="1">
              <a:off x="7956376" y="548680"/>
              <a:ext cx="207640" cy="14401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</p:grpSp>
      <p:grpSp>
        <p:nvGrpSpPr>
          <p:cNvPr id="22545" name="Group 188"/>
          <p:cNvGrpSpPr>
            <a:grpSpLocks noChangeAspect="1"/>
          </p:cNvGrpSpPr>
          <p:nvPr/>
        </p:nvGrpSpPr>
        <p:grpSpPr bwMode="auto">
          <a:xfrm>
            <a:off x="7788053" y="3814764"/>
            <a:ext cx="107950" cy="73025"/>
            <a:chOff x="7956376" y="548680"/>
            <a:chExt cx="216024" cy="144016"/>
          </a:xfrm>
        </p:grpSpPr>
        <p:cxnSp>
          <p:nvCxnSpPr>
            <p:cNvPr id="22574" name="Straight Connector 189"/>
            <p:cNvCxnSpPr>
              <a:cxnSpLocks noChangeShapeType="1"/>
            </p:cNvCxnSpPr>
            <p:nvPr/>
          </p:nvCxnSpPr>
          <p:spPr bwMode="auto">
            <a:xfrm>
              <a:off x="7956376" y="548680"/>
              <a:ext cx="216024" cy="14401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22575" name="Straight Connector 190"/>
            <p:cNvCxnSpPr>
              <a:cxnSpLocks noChangeShapeType="1"/>
            </p:cNvCxnSpPr>
            <p:nvPr/>
          </p:nvCxnSpPr>
          <p:spPr bwMode="auto">
            <a:xfrm flipH="1">
              <a:off x="7956376" y="548680"/>
              <a:ext cx="207640" cy="14401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</p:grpSp>
      <p:sp>
        <p:nvSpPr>
          <p:cNvPr id="22546" name="TextBox 32"/>
          <p:cNvSpPr txBox="1">
            <a:spLocks noChangeArrowheads="1"/>
          </p:cNvSpPr>
          <p:nvPr/>
        </p:nvSpPr>
        <p:spPr bwMode="auto">
          <a:xfrm>
            <a:off x="9551989" y="3409950"/>
            <a:ext cx="936625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00" b="1" dirty="0"/>
              <a:t>Arlon</a:t>
            </a:r>
          </a:p>
        </p:txBody>
      </p:sp>
      <p:sp>
        <p:nvSpPr>
          <p:cNvPr id="22547" name="TextBox 32"/>
          <p:cNvSpPr txBox="1">
            <a:spLocks noChangeArrowheads="1"/>
          </p:cNvSpPr>
          <p:nvPr/>
        </p:nvSpPr>
        <p:spPr bwMode="auto">
          <a:xfrm>
            <a:off x="2279651" y="3414714"/>
            <a:ext cx="792163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00" b="1" dirty="0"/>
              <a:t>Namur</a:t>
            </a:r>
          </a:p>
        </p:txBody>
      </p:sp>
      <p:cxnSp>
        <p:nvCxnSpPr>
          <p:cNvPr id="22549" name="Straight Arrow Connector 287"/>
          <p:cNvCxnSpPr>
            <a:cxnSpLocks noChangeShapeType="1"/>
          </p:cNvCxnSpPr>
          <p:nvPr/>
        </p:nvCxnSpPr>
        <p:spPr bwMode="auto">
          <a:xfrm flipH="1">
            <a:off x="4079876" y="2205038"/>
            <a:ext cx="2232025" cy="1547812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cxnSp>
        <p:nvCxnSpPr>
          <p:cNvPr id="22553" name="Straight Arrow Connector 287"/>
          <p:cNvCxnSpPr>
            <a:cxnSpLocks noChangeShapeType="1"/>
          </p:cNvCxnSpPr>
          <p:nvPr/>
        </p:nvCxnSpPr>
        <p:spPr bwMode="auto">
          <a:xfrm>
            <a:off x="6672264" y="2205039"/>
            <a:ext cx="2663825" cy="162083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sp>
        <p:nvSpPr>
          <p:cNvPr id="22559" name="Rounded Rectangle 122"/>
          <p:cNvSpPr>
            <a:spLocks noChangeArrowheads="1"/>
          </p:cNvSpPr>
          <p:nvPr/>
        </p:nvSpPr>
        <p:spPr bwMode="auto">
          <a:xfrm>
            <a:off x="1533526" y="3789363"/>
            <a:ext cx="701675" cy="4619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lIns="0" rIns="0" anchor="ctr"/>
          <a:lstStyle/>
          <a:p>
            <a:pPr algn="ctr"/>
            <a:r>
              <a:rPr lang="nl-BE" sz="800" dirty="0" err="1"/>
              <a:t>début</a:t>
            </a:r>
            <a:endParaRPr lang="nl-BE" sz="800" dirty="0"/>
          </a:p>
          <a:p>
            <a:pPr algn="ctr"/>
            <a:r>
              <a:rPr lang="nl-BE" sz="800" dirty="0"/>
              <a:t>des </a:t>
            </a:r>
            <a:r>
              <a:rPr lang="nl-BE" sz="800" dirty="0" err="1"/>
              <a:t>travaux</a:t>
            </a:r>
            <a:endParaRPr lang="nl-BE" sz="800" dirty="0"/>
          </a:p>
        </p:txBody>
      </p:sp>
      <p:sp>
        <p:nvSpPr>
          <p:cNvPr id="22560" name="Rectangle 20"/>
          <p:cNvSpPr>
            <a:spLocks noChangeArrowheads="1"/>
          </p:cNvSpPr>
          <p:nvPr/>
        </p:nvSpPr>
        <p:spPr bwMode="auto">
          <a:xfrm flipH="1">
            <a:off x="5613259" y="3504385"/>
            <a:ext cx="2206541" cy="619942"/>
          </a:xfrm>
          <a:prstGeom prst="rect">
            <a:avLst/>
          </a:prstGeom>
          <a:noFill/>
          <a:ln w="31750" algn="ctr">
            <a:solidFill>
              <a:srgbClr val="FFC000"/>
            </a:solidFill>
            <a:prstDash val="sysDash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graphicFrame>
        <p:nvGraphicFramePr>
          <p:cNvPr id="55" name="Tabel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77388"/>
              </p:ext>
            </p:extLst>
          </p:nvPr>
        </p:nvGraphicFramePr>
        <p:xfrm>
          <a:off x="7680326" y="5445224"/>
          <a:ext cx="2376265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2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Zone</a:t>
                      </a:r>
                      <a:r>
                        <a:rPr lang="en-US" sz="1000" b="0" baseline="0" dirty="0">
                          <a:solidFill>
                            <a:schemeClr val="tx1"/>
                          </a:solidFill>
                        </a:rPr>
                        <a:t> de travail</a:t>
                      </a:r>
                      <a:endParaRPr 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 err="1">
                          <a:solidFill>
                            <a:schemeClr val="tx1"/>
                          </a:solidFill>
                        </a:rPr>
                        <a:t>Possibilité</a:t>
                      </a:r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000" b="0" dirty="0" err="1">
                          <a:solidFill>
                            <a:schemeClr val="tx1"/>
                          </a:solidFill>
                        </a:rPr>
                        <a:t>d’engagement</a:t>
                      </a:r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000" b="0" dirty="0" err="1">
                          <a:solidFill>
                            <a:schemeClr val="tx1"/>
                          </a:solidFill>
                        </a:rPr>
                        <a:t>dans</a:t>
                      </a:r>
                      <a:r>
                        <a:rPr lang="en-US" sz="1000" b="0" baseline="0" dirty="0">
                          <a:solidFill>
                            <a:schemeClr val="tx1"/>
                          </a:solidFill>
                        </a:rPr>
                        <a:t> le </a:t>
                      </a:r>
                      <a:r>
                        <a:rPr lang="en-US" sz="1000" b="0" baseline="0" dirty="0" err="1">
                          <a:solidFill>
                            <a:schemeClr val="tx1"/>
                          </a:solidFill>
                        </a:rPr>
                        <a:t>gabarit</a:t>
                      </a:r>
                      <a:r>
                        <a:rPr lang="en-US" sz="1000" b="0" baseline="0" dirty="0">
                          <a:solidFill>
                            <a:schemeClr val="tx1"/>
                          </a:solidFill>
                        </a:rPr>
                        <a:t> de la </a:t>
                      </a:r>
                      <a:r>
                        <a:rPr lang="en-US" sz="1000" b="0" baseline="0" dirty="0" err="1">
                          <a:solidFill>
                            <a:schemeClr val="tx1"/>
                          </a:solidFill>
                        </a:rPr>
                        <a:t>voie</a:t>
                      </a:r>
                      <a:endParaRPr 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569" name="Rectangle 20"/>
          <p:cNvSpPr>
            <a:spLocks noChangeArrowheads="1"/>
          </p:cNvSpPr>
          <p:nvPr/>
        </p:nvSpPr>
        <p:spPr bwMode="auto">
          <a:xfrm flipH="1">
            <a:off x="7751763" y="5949951"/>
            <a:ext cx="360362" cy="144463"/>
          </a:xfrm>
          <a:prstGeom prst="rect">
            <a:avLst/>
          </a:prstGeom>
          <a:noFill/>
          <a:ln w="31750" algn="ctr">
            <a:solidFill>
              <a:srgbClr val="FFC000"/>
            </a:solidFill>
            <a:prstDash val="sysDash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3" name="Rectangle 88"/>
          <p:cNvSpPr>
            <a:spLocks noChangeArrowheads="1"/>
          </p:cNvSpPr>
          <p:nvPr/>
        </p:nvSpPr>
        <p:spPr bwMode="auto">
          <a:xfrm>
            <a:off x="7788001" y="5544000"/>
            <a:ext cx="288925" cy="160338"/>
          </a:xfrm>
          <a:prstGeom prst="rect">
            <a:avLst/>
          </a:prstGeom>
          <a:solidFill>
            <a:srgbClr val="FFFF00"/>
          </a:solidFill>
          <a:ln w="31750" algn="ctr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4" name="Rechthoek 35"/>
          <p:cNvSpPr>
            <a:spLocks noChangeArrowheads="1"/>
          </p:cNvSpPr>
          <p:nvPr/>
        </p:nvSpPr>
        <p:spPr bwMode="auto">
          <a:xfrm>
            <a:off x="6100600" y="1317709"/>
            <a:ext cx="944104" cy="360362"/>
          </a:xfrm>
          <a:prstGeom prst="rect">
            <a:avLst/>
          </a:prstGeom>
          <a:solidFill>
            <a:srgbClr val="B2B2B2"/>
          </a:solidFill>
          <a:ln w="31750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nl-BE" sz="900" b="1" dirty="0">
                <a:solidFill>
                  <a:schemeClr val="bg1"/>
                </a:solidFill>
                <a:latin typeface="+mn-lt"/>
              </a:rPr>
              <a:t>ANNONCEUR</a:t>
            </a:r>
          </a:p>
          <a:p>
            <a:pPr algn="ctr"/>
            <a:r>
              <a:rPr lang="nl-BE" sz="900" b="1" dirty="0">
                <a:solidFill>
                  <a:schemeClr val="bg1"/>
                </a:solidFill>
                <a:latin typeface="+mn-lt"/>
              </a:rPr>
              <a:t>ENTREPRENEUR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5743" y="2821630"/>
            <a:ext cx="651755" cy="5295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4929" y="2596054"/>
            <a:ext cx="295396" cy="249951"/>
          </a:xfrm>
          <a:prstGeom prst="rect">
            <a:avLst/>
          </a:prstGeom>
        </p:spPr>
      </p:pic>
      <p:pic>
        <p:nvPicPr>
          <p:cNvPr id="45" name="Picture 44" descr="D:\Documents And Settings\GQR7802\Local Settings\Temporary Internet Files\Content.IE5\HNYX0581\MC900441310[1]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03245" y="2785371"/>
            <a:ext cx="182665" cy="243362"/>
          </a:xfrm>
          <a:prstGeom prst="rect">
            <a:avLst/>
          </a:prstGeom>
          <a:noFill/>
        </p:spPr>
      </p:pic>
      <p:pic>
        <p:nvPicPr>
          <p:cNvPr id="49" name="Picture 48" descr="D:\Documents And Settings\GQR7802\Local Settings\Temporary Internet Files\Content.IE5\HNYX0581\MC900441310[1]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62675" y="2785371"/>
            <a:ext cx="182665" cy="243362"/>
          </a:xfrm>
          <a:prstGeom prst="rect">
            <a:avLst/>
          </a:prstGeom>
          <a:noFill/>
        </p:spPr>
      </p:pic>
      <p:pic>
        <p:nvPicPr>
          <p:cNvPr id="50" name="Picture 49" descr="D:\Documents And Settings\GQR7802\Local Settings\Temporary Internet Files\Content.IE5\HNYX0581\MC900441310[1]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32901" y="2379925"/>
            <a:ext cx="182665" cy="243362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0665" y="1733305"/>
            <a:ext cx="229374" cy="634039"/>
          </a:xfrm>
          <a:prstGeom prst="rect">
            <a:avLst/>
          </a:prstGeom>
        </p:spPr>
      </p:pic>
      <p:cxnSp>
        <p:nvCxnSpPr>
          <p:cNvPr id="22557" name="Straight Arrow Connector 287"/>
          <p:cNvCxnSpPr>
            <a:cxnSpLocks noChangeShapeType="1"/>
          </p:cNvCxnSpPr>
          <p:nvPr/>
        </p:nvCxnSpPr>
        <p:spPr bwMode="auto">
          <a:xfrm>
            <a:off x="6527800" y="1985071"/>
            <a:ext cx="367986" cy="100887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grpSp>
        <p:nvGrpSpPr>
          <p:cNvPr id="58" name="Groep 99"/>
          <p:cNvGrpSpPr>
            <a:grpSpLocks/>
          </p:cNvGrpSpPr>
          <p:nvPr/>
        </p:nvGrpSpPr>
        <p:grpSpPr bwMode="auto">
          <a:xfrm>
            <a:off x="7679531" y="3461521"/>
            <a:ext cx="865187" cy="388373"/>
            <a:chOff x="4427984" y="2636912"/>
            <a:chExt cx="864096" cy="432048"/>
          </a:xfrm>
        </p:grpSpPr>
        <p:cxnSp>
          <p:nvCxnSpPr>
            <p:cNvPr id="59" name="Rechte verbindingslijn met pijl 102"/>
            <p:cNvCxnSpPr/>
            <p:nvPr/>
          </p:nvCxnSpPr>
          <p:spPr bwMode="auto">
            <a:xfrm>
              <a:off x="4716545" y="2636912"/>
              <a:ext cx="0" cy="43204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3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60" name="Tekstvak 104"/>
            <p:cNvSpPr txBox="1"/>
            <p:nvPr/>
          </p:nvSpPr>
          <p:spPr>
            <a:xfrm>
              <a:off x="4427984" y="2708390"/>
              <a:ext cx="864096" cy="27391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nl-BE" sz="1000" dirty="0">
                  <a:solidFill>
                    <a:schemeClr val="accent3"/>
                  </a:solidFill>
                </a:rPr>
                <a:t>DS</a:t>
              </a:r>
            </a:p>
          </p:txBody>
        </p:sp>
      </p:grpSp>
      <p:cxnSp>
        <p:nvCxnSpPr>
          <p:cNvPr id="62" name="Straight Connector 111"/>
          <p:cNvCxnSpPr/>
          <p:nvPr/>
        </p:nvCxnSpPr>
        <p:spPr bwMode="auto">
          <a:xfrm flipV="1">
            <a:off x="5162675" y="3438205"/>
            <a:ext cx="2922582" cy="814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8" name="Text Placeholder 1"/>
          <p:cNvSpPr>
            <a:spLocks noGrp="1"/>
          </p:cNvSpPr>
          <p:nvPr>
            <p:ph type="body" sz="quarter" idx="18"/>
          </p:nvPr>
        </p:nvSpPr>
        <p:spPr>
          <a:xfrm>
            <a:off x="8824295" y="154526"/>
            <a:ext cx="3086500" cy="360363"/>
          </a:xfrm>
        </p:spPr>
        <p:txBody>
          <a:bodyPr/>
          <a:lstStyle/>
          <a:p>
            <a:pPr marL="228600" indent="-228600">
              <a:buAutoNum type="arabicPeriod"/>
            </a:pPr>
            <a:r>
              <a:rPr lang="en-GB" dirty="0" err="1"/>
              <a:t>Système</a:t>
            </a:r>
            <a:r>
              <a:rPr lang="en-GB" dirty="0"/>
              <a:t> de protection avec </a:t>
            </a:r>
            <a:r>
              <a:rPr lang="en-GB" dirty="0" err="1"/>
              <a:t>annonceur</a:t>
            </a:r>
            <a:endParaRPr lang="en-GB" dirty="0"/>
          </a:p>
          <a:p>
            <a:r>
              <a:rPr lang="en-GB" dirty="0"/>
              <a:t>1.1 </a:t>
            </a:r>
            <a:r>
              <a:rPr lang="en-GB" dirty="0" err="1"/>
              <a:t>Mise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place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776276" y="4465639"/>
            <a:ext cx="5550334" cy="578882"/>
          </a:xfrm>
          <a:prstGeom prst="roundRect">
            <a:avLst/>
          </a:prstGeom>
          <a:noFill/>
          <a:ln w="12700"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1400" dirty="0"/>
              <a:t>Les </a:t>
            </a:r>
            <a:r>
              <a:rPr lang="nl-BE" sz="1400" dirty="0" err="1"/>
              <a:t>mouvements</a:t>
            </a:r>
            <a:r>
              <a:rPr lang="nl-BE" sz="1400" dirty="0"/>
              <a:t> </a:t>
            </a:r>
            <a:r>
              <a:rPr lang="nl-BE" sz="1400" dirty="0" err="1"/>
              <a:t>sont</a:t>
            </a:r>
            <a:r>
              <a:rPr lang="nl-BE" sz="1400" dirty="0"/>
              <a:t> annoncés </a:t>
            </a:r>
            <a:r>
              <a:rPr lang="nl-BE" sz="1400" dirty="0" err="1"/>
              <a:t>sur</a:t>
            </a:r>
            <a:r>
              <a:rPr lang="nl-BE" sz="1400" dirty="0"/>
              <a:t> </a:t>
            </a:r>
            <a:r>
              <a:rPr lang="nl-BE" sz="1400" dirty="0" err="1"/>
              <a:t>une</a:t>
            </a:r>
            <a:r>
              <a:rPr lang="nl-BE" sz="1400" dirty="0"/>
              <a:t> </a:t>
            </a:r>
            <a:r>
              <a:rPr lang="nl-BE" sz="1400" dirty="0" err="1"/>
              <a:t>seule</a:t>
            </a:r>
            <a:r>
              <a:rPr lang="nl-BE" sz="1400" dirty="0"/>
              <a:t> </a:t>
            </a:r>
            <a:r>
              <a:rPr lang="nl-BE" sz="1400" dirty="0" err="1"/>
              <a:t>voie</a:t>
            </a:r>
            <a:r>
              <a:rPr lang="nl-BE" sz="1400" dirty="0"/>
              <a:t>, la </a:t>
            </a:r>
            <a:r>
              <a:rPr lang="nl-BE" sz="1400" dirty="0" err="1"/>
              <a:t>voie</a:t>
            </a:r>
            <a:r>
              <a:rPr lang="nl-BE" sz="1400" dirty="0"/>
              <a:t> </a:t>
            </a:r>
            <a:r>
              <a:rPr lang="nl-BE" sz="1400" dirty="0" err="1"/>
              <a:t>adjacente</a:t>
            </a:r>
            <a:r>
              <a:rPr lang="nl-BE" sz="1400" dirty="0"/>
              <a:t>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555" name="Straight Arrow Connector 135"/>
          <p:cNvCxnSpPr>
            <a:cxnSpLocks noChangeShapeType="1"/>
          </p:cNvCxnSpPr>
          <p:nvPr/>
        </p:nvCxnSpPr>
        <p:spPr bwMode="auto">
          <a:xfrm>
            <a:off x="1919288" y="1268413"/>
            <a:ext cx="0" cy="4895850"/>
          </a:xfrm>
          <a:prstGeom prst="straightConnector1">
            <a:avLst/>
          </a:prstGeom>
          <a:noFill/>
          <a:ln w="12700" algn="ctr">
            <a:solidFill>
              <a:schemeClr val="accent2"/>
            </a:solidFill>
            <a:prstDash val="dash"/>
            <a:round/>
            <a:headEnd/>
            <a:tailEnd type="arrow" w="med" len="med"/>
          </a:ln>
        </p:spPr>
      </p:cxnSp>
      <p:sp>
        <p:nvSpPr>
          <p:cNvPr id="23556" name="TextBox 370"/>
          <p:cNvSpPr txBox="1">
            <a:spLocks noChangeArrowheads="1"/>
          </p:cNvSpPr>
          <p:nvPr/>
        </p:nvSpPr>
        <p:spPr bwMode="auto">
          <a:xfrm>
            <a:off x="1847851" y="6021389"/>
            <a:ext cx="3603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0070C0"/>
                </a:solidFill>
              </a:rPr>
              <a:t>t</a:t>
            </a:r>
          </a:p>
        </p:txBody>
      </p:sp>
      <p:cxnSp>
        <p:nvCxnSpPr>
          <p:cNvPr id="23557" name="Straight Connector 16"/>
          <p:cNvCxnSpPr>
            <a:cxnSpLocks noChangeShapeType="1"/>
          </p:cNvCxnSpPr>
          <p:nvPr/>
        </p:nvCxnSpPr>
        <p:spPr bwMode="auto">
          <a:xfrm flipV="1">
            <a:off x="2640013" y="3875089"/>
            <a:ext cx="7632700" cy="3175"/>
          </a:xfrm>
          <a:prstGeom prst="line">
            <a:avLst/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</p:spPr>
      </p:cxnSp>
      <p:sp>
        <p:nvSpPr>
          <p:cNvPr id="23558" name="Oval 17"/>
          <p:cNvSpPr>
            <a:spLocks noChangeArrowheads="1"/>
          </p:cNvSpPr>
          <p:nvPr/>
        </p:nvSpPr>
        <p:spPr bwMode="auto">
          <a:xfrm>
            <a:off x="3902076" y="3805238"/>
            <a:ext cx="106363" cy="107950"/>
          </a:xfrm>
          <a:prstGeom prst="ellipse">
            <a:avLst/>
          </a:prstGeom>
          <a:solidFill>
            <a:srgbClr val="FF0000"/>
          </a:solidFill>
          <a:ln w="3175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559" name="Rectangle 18"/>
          <p:cNvSpPr>
            <a:spLocks noChangeArrowheads="1"/>
          </p:cNvSpPr>
          <p:nvPr/>
        </p:nvSpPr>
        <p:spPr bwMode="auto">
          <a:xfrm>
            <a:off x="9358314" y="3814764"/>
            <a:ext cx="122237" cy="122237"/>
          </a:xfrm>
          <a:prstGeom prst="rect">
            <a:avLst/>
          </a:prstGeom>
          <a:solidFill>
            <a:srgbClr val="FF0000"/>
          </a:solidFill>
          <a:ln w="3175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cxnSp>
        <p:nvCxnSpPr>
          <p:cNvPr id="23560" name="Straight Connector 16"/>
          <p:cNvCxnSpPr>
            <a:cxnSpLocks noChangeShapeType="1"/>
          </p:cNvCxnSpPr>
          <p:nvPr/>
        </p:nvCxnSpPr>
        <p:spPr bwMode="auto">
          <a:xfrm flipV="1">
            <a:off x="2640013" y="4211639"/>
            <a:ext cx="7632700" cy="1587"/>
          </a:xfrm>
          <a:prstGeom prst="line">
            <a:avLst/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</p:spPr>
      </p:cxnSp>
      <p:sp>
        <p:nvSpPr>
          <p:cNvPr id="23563" name="Chevron 29"/>
          <p:cNvSpPr>
            <a:spLocks noChangeArrowheads="1"/>
          </p:cNvSpPr>
          <p:nvPr/>
        </p:nvSpPr>
        <p:spPr bwMode="auto">
          <a:xfrm>
            <a:off x="2803526" y="3789363"/>
            <a:ext cx="142875" cy="144462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564" name="Chevron 30"/>
          <p:cNvSpPr>
            <a:spLocks noChangeAspect="1"/>
          </p:cNvSpPr>
          <p:nvPr/>
        </p:nvSpPr>
        <p:spPr bwMode="auto">
          <a:xfrm flipH="1">
            <a:off x="2803526" y="4149726"/>
            <a:ext cx="142875" cy="142875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565" name="TextBox 228"/>
          <p:cNvSpPr txBox="1">
            <a:spLocks noChangeArrowheads="1"/>
          </p:cNvSpPr>
          <p:nvPr/>
        </p:nvSpPr>
        <p:spPr bwMode="auto">
          <a:xfrm>
            <a:off x="2387600" y="3719513"/>
            <a:ext cx="3238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/>
              <a:t>A</a:t>
            </a:r>
          </a:p>
        </p:txBody>
      </p:sp>
      <p:sp>
        <p:nvSpPr>
          <p:cNvPr id="23566" name="TextBox 229"/>
          <p:cNvSpPr txBox="1">
            <a:spLocks noChangeArrowheads="1"/>
          </p:cNvSpPr>
          <p:nvPr/>
        </p:nvSpPr>
        <p:spPr bwMode="auto">
          <a:xfrm>
            <a:off x="2387600" y="4119563"/>
            <a:ext cx="3238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/>
              <a:t>B</a:t>
            </a:r>
          </a:p>
        </p:txBody>
      </p:sp>
      <p:sp>
        <p:nvSpPr>
          <p:cNvPr id="23567" name="Rectangle 20"/>
          <p:cNvSpPr>
            <a:spLocks noChangeArrowheads="1"/>
          </p:cNvSpPr>
          <p:nvPr/>
        </p:nvSpPr>
        <p:spPr bwMode="auto">
          <a:xfrm>
            <a:off x="5675415" y="3226880"/>
            <a:ext cx="1877646" cy="303213"/>
          </a:xfrm>
          <a:prstGeom prst="rect">
            <a:avLst/>
          </a:prstGeom>
          <a:solidFill>
            <a:srgbClr val="FFFF00"/>
          </a:solidFill>
          <a:ln w="31750" algn="ctr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568" name="Rounded Rectangle 122"/>
          <p:cNvSpPr>
            <a:spLocks noChangeArrowheads="1"/>
          </p:cNvSpPr>
          <p:nvPr/>
        </p:nvSpPr>
        <p:spPr bwMode="auto">
          <a:xfrm>
            <a:off x="1533526" y="3817939"/>
            <a:ext cx="701675" cy="4333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lIns="0" rIns="0" anchor="ctr"/>
          <a:lstStyle/>
          <a:p>
            <a:pPr algn="ctr"/>
            <a:r>
              <a:rPr lang="nl-BE" sz="800" dirty="0" err="1"/>
              <a:t>alarme</a:t>
            </a:r>
            <a:endParaRPr lang="nl-BE" sz="800" dirty="0"/>
          </a:p>
          <a:p>
            <a:pPr algn="ctr"/>
            <a:r>
              <a:rPr lang="nl-BE" sz="800" dirty="0"/>
              <a:t>train de Namur</a:t>
            </a:r>
            <a:endParaRPr lang="en-US" sz="800" dirty="0"/>
          </a:p>
        </p:txBody>
      </p:sp>
      <p:grpSp>
        <p:nvGrpSpPr>
          <p:cNvPr id="23569" name="Group 188"/>
          <p:cNvGrpSpPr>
            <a:grpSpLocks noChangeAspect="1"/>
          </p:cNvGrpSpPr>
          <p:nvPr/>
        </p:nvGrpSpPr>
        <p:grpSpPr bwMode="auto">
          <a:xfrm>
            <a:off x="5627686" y="3838576"/>
            <a:ext cx="107950" cy="73025"/>
            <a:chOff x="7956376" y="548680"/>
            <a:chExt cx="216024" cy="144016"/>
          </a:xfrm>
        </p:grpSpPr>
        <p:cxnSp>
          <p:nvCxnSpPr>
            <p:cNvPr id="23600" name="Straight Connector 189"/>
            <p:cNvCxnSpPr>
              <a:cxnSpLocks noChangeShapeType="1"/>
            </p:cNvCxnSpPr>
            <p:nvPr/>
          </p:nvCxnSpPr>
          <p:spPr bwMode="auto">
            <a:xfrm>
              <a:off x="7956376" y="548680"/>
              <a:ext cx="216024" cy="14401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23601" name="Straight Connector 190"/>
            <p:cNvCxnSpPr>
              <a:cxnSpLocks noChangeShapeType="1"/>
            </p:cNvCxnSpPr>
            <p:nvPr/>
          </p:nvCxnSpPr>
          <p:spPr bwMode="auto">
            <a:xfrm flipH="1">
              <a:off x="7956376" y="548680"/>
              <a:ext cx="207640" cy="14401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</p:grpSp>
      <p:grpSp>
        <p:nvGrpSpPr>
          <p:cNvPr id="23570" name="Group 188"/>
          <p:cNvGrpSpPr>
            <a:grpSpLocks noChangeAspect="1"/>
          </p:cNvGrpSpPr>
          <p:nvPr/>
        </p:nvGrpSpPr>
        <p:grpSpPr bwMode="auto">
          <a:xfrm>
            <a:off x="7477126" y="3849692"/>
            <a:ext cx="107950" cy="73025"/>
            <a:chOff x="7956376" y="548680"/>
            <a:chExt cx="216024" cy="144016"/>
          </a:xfrm>
        </p:grpSpPr>
        <p:cxnSp>
          <p:nvCxnSpPr>
            <p:cNvPr id="23598" name="Straight Connector 189"/>
            <p:cNvCxnSpPr>
              <a:cxnSpLocks noChangeShapeType="1"/>
            </p:cNvCxnSpPr>
            <p:nvPr/>
          </p:nvCxnSpPr>
          <p:spPr bwMode="auto">
            <a:xfrm>
              <a:off x="7956376" y="548680"/>
              <a:ext cx="216024" cy="14401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23599" name="Straight Connector 190"/>
            <p:cNvCxnSpPr>
              <a:cxnSpLocks noChangeShapeType="1"/>
            </p:cNvCxnSpPr>
            <p:nvPr/>
          </p:nvCxnSpPr>
          <p:spPr bwMode="auto">
            <a:xfrm flipH="1">
              <a:off x="7956376" y="548680"/>
              <a:ext cx="207640" cy="14401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</p:grpSp>
      <p:sp>
        <p:nvSpPr>
          <p:cNvPr id="23571" name="TextBox 32"/>
          <p:cNvSpPr txBox="1">
            <a:spLocks noChangeArrowheads="1"/>
          </p:cNvSpPr>
          <p:nvPr/>
        </p:nvSpPr>
        <p:spPr bwMode="auto">
          <a:xfrm>
            <a:off x="9551989" y="3409950"/>
            <a:ext cx="936625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00" b="1" dirty="0"/>
              <a:t>Arlon</a:t>
            </a:r>
          </a:p>
        </p:txBody>
      </p:sp>
      <p:sp>
        <p:nvSpPr>
          <p:cNvPr id="23572" name="TextBox 32"/>
          <p:cNvSpPr txBox="1">
            <a:spLocks noChangeArrowheads="1"/>
          </p:cNvSpPr>
          <p:nvPr/>
        </p:nvSpPr>
        <p:spPr bwMode="auto">
          <a:xfrm>
            <a:off x="2279651" y="3414714"/>
            <a:ext cx="792163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00" b="1" dirty="0"/>
              <a:t>Namur</a:t>
            </a:r>
          </a:p>
        </p:txBody>
      </p:sp>
      <p:cxnSp>
        <p:nvCxnSpPr>
          <p:cNvPr id="23574" name="Straight Arrow Connector 287"/>
          <p:cNvCxnSpPr>
            <a:cxnSpLocks noChangeShapeType="1"/>
          </p:cNvCxnSpPr>
          <p:nvPr/>
        </p:nvCxnSpPr>
        <p:spPr bwMode="auto">
          <a:xfrm flipH="1">
            <a:off x="4079876" y="2205038"/>
            <a:ext cx="2232025" cy="1547812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grpSp>
        <p:nvGrpSpPr>
          <p:cNvPr id="23582" name="Groep 52"/>
          <p:cNvGrpSpPr>
            <a:grpSpLocks/>
          </p:cNvGrpSpPr>
          <p:nvPr/>
        </p:nvGrpSpPr>
        <p:grpSpPr bwMode="auto">
          <a:xfrm flipH="1">
            <a:off x="2600326" y="3521076"/>
            <a:ext cx="1296988" cy="431800"/>
            <a:chOff x="7308304" y="3861048"/>
            <a:chExt cx="1584176" cy="432048"/>
          </a:xfrm>
        </p:grpSpPr>
        <p:pic>
          <p:nvPicPr>
            <p:cNvPr id="23596" name="Picture 1" descr="F:\treinen frans van ackeleyen\HLD7701.png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308304" y="3861048"/>
              <a:ext cx="864096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97" name="Picture 1" descr="F:\treinen frans van ackeleyen\HLD7701.png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028384" y="4118748"/>
              <a:ext cx="864096" cy="174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583" name="Rectangle 20"/>
          <p:cNvSpPr>
            <a:spLocks noChangeArrowheads="1"/>
          </p:cNvSpPr>
          <p:nvPr/>
        </p:nvSpPr>
        <p:spPr bwMode="auto">
          <a:xfrm flipH="1">
            <a:off x="5699915" y="3558637"/>
            <a:ext cx="1820073" cy="541877"/>
          </a:xfrm>
          <a:prstGeom prst="rect">
            <a:avLst/>
          </a:prstGeom>
          <a:noFill/>
          <a:ln w="31750" algn="ctr">
            <a:solidFill>
              <a:srgbClr val="FFC000"/>
            </a:solidFill>
            <a:prstDash val="sysDash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584" name="Tekstvak 87"/>
          <p:cNvSpPr txBox="1">
            <a:spLocks noChangeArrowheads="1"/>
          </p:cNvSpPr>
          <p:nvPr/>
        </p:nvSpPr>
        <p:spPr bwMode="auto">
          <a:xfrm>
            <a:off x="4952616" y="2861062"/>
            <a:ext cx="2159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BE" dirty="0">
                <a:solidFill>
                  <a:srgbClr val="FF0000"/>
                </a:solidFill>
              </a:rPr>
              <a:t>!</a:t>
            </a:r>
          </a:p>
        </p:txBody>
      </p:sp>
      <p:grpSp>
        <p:nvGrpSpPr>
          <p:cNvPr id="23591" name="Groep 63"/>
          <p:cNvGrpSpPr>
            <a:grpSpLocks/>
          </p:cNvGrpSpPr>
          <p:nvPr/>
        </p:nvGrpSpPr>
        <p:grpSpPr bwMode="auto">
          <a:xfrm>
            <a:off x="1456662" y="2368700"/>
            <a:ext cx="3313112" cy="1017588"/>
            <a:chOff x="395536" y="1844824"/>
            <a:chExt cx="3312368" cy="1017404"/>
          </a:xfrm>
        </p:grpSpPr>
        <p:sp>
          <p:nvSpPr>
            <p:cNvPr id="23594" name="Tekstvak 64"/>
            <p:cNvSpPr txBox="1">
              <a:spLocks noChangeArrowheads="1"/>
            </p:cNvSpPr>
            <p:nvPr/>
          </p:nvSpPr>
          <p:spPr bwMode="auto">
            <a:xfrm>
              <a:off x="395536" y="2492896"/>
              <a:ext cx="331236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dirty="0" err="1">
                  <a:solidFill>
                    <a:srgbClr val="F08010"/>
                  </a:solidFill>
                </a:rPr>
                <a:t>Alarme</a:t>
              </a:r>
              <a:r>
                <a:rPr lang="en-US" dirty="0">
                  <a:solidFill>
                    <a:srgbClr val="F08010"/>
                  </a:solidFill>
                </a:rPr>
                <a:t> !</a:t>
              </a:r>
              <a:endParaRPr lang="nl-BE" dirty="0">
                <a:solidFill>
                  <a:srgbClr val="F08010"/>
                </a:solidFill>
              </a:endParaRPr>
            </a:p>
          </p:txBody>
        </p:sp>
        <p:pic>
          <p:nvPicPr>
            <p:cNvPr id="23595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672" y="1844824"/>
              <a:ext cx="800231" cy="755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6" name="Rectangular Callout 50"/>
          <p:cNvSpPr>
            <a:spLocks noChangeArrowheads="1"/>
          </p:cNvSpPr>
          <p:nvPr/>
        </p:nvSpPr>
        <p:spPr bwMode="auto">
          <a:xfrm>
            <a:off x="6959600" y="1557338"/>
            <a:ext cx="1081088" cy="215900"/>
          </a:xfrm>
          <a:prstGeom prst="wedgeRectCallout">
            <a:avLst>
              <a:gd name="adj1" fmla="val -63786"/>
              <a:gd name="adj2" fmla="val 161130"/>
            </a:avLst>
          </a:prstGeom>
          <a:solidFill>
            <a:srgbClr val="FF0000"/>
          </a:solidFill>
          <a:ln w="3175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1200" b="1" dirty="0">
                <a:solidFill>
                  <a:schemeClr val="bg1"/>
                </a:solidFill>
              </a:rPr>
              <a:t>ALARME !</a:t>
            </a:r>
            <a:endParaRPr lang="nl-BE" sz="1200" b="1" dirty="0">
              <a:solidFill>
                <a:schemeClr val="bg1"/>
              </a:solidFill>
            </a:endParaRPr>
          </a:p>
        </p:txBody>
      </p:sp>
      <p:sp>
        <p:nvSpPr>
          <p:cNvPr id="49" name="Rectangular Callout 50"/>
          <p:cNvSpPr>
            <a:spLocks noChangeArrowheads="1"/>
          </p:cNvSpPr>
          <p:nvPr/>
        </p:nvSpPr>
        <p:spPr bwMode="auto">
          <a:xfrm>
            <a:off x="7464426" y="1917700"/>
            <a:ext cx="1799926" cy="238126"/>
          </a:xfrm>
          <a:prstGeom prst="wedgeRectCallout">
            <a:avLst>
              <a:gd name="adj1" fmla="val -86475"/>
              <a:gd name="adj2" fmla="val 38976"/>
            </a:avLst>
          </a:prstGeom>
          <a:solidFill>
            <a:srgbClr val="FF0000"/>
          </a:solidFill>
          <a:ln w="3175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</a:rPr>
              <a:t>ARRÊTER LES TRAVAUX!</a:t>
            </a:r>
            <a:endParaRPr lang="nl-BE" sz="1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0" name="Rechthoek 35"/>
          <p:cNvSpPr>
            <a:spLocks noChangeArrowheads="1"/>
          </p:cNvSpPr>
          <p:nvPr/>
        </p:nvSpPr>
        <p:spPr bwMode="auto">
          <a:xfrm>
            <a:off x="5951984" y="1472180"/>
            <a:ext cx="910129" cy="360362"/>
          </a:xfrm>
          <a:prstGeom prst="rect">
            <a:avLst/>
          </a:prstGeom>
          <a:solidFill>
            <a:srgbClr val="B2B2B2"/>
          </a:solidFill>
          <a:ln w="31750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nl-BE" sz="900" b="1" dirty="0">
                <a:solidFill>
                  <a:schemeClr val="bg1"/>
                </a:solidFill>
                <a:latin typeface="+mn-lt"/>
              </a:rPr>
              <a:t>ANNONCEUR</a:t>
            </a:r>
          </a:p>
          <a:p>
            <a:pPr algn="ctr"/>
            <a:r>
              <a:rPr lang="nl-BE" sz="900" b="1" dirty="0">
                <a:solidFill>
                  <a:schemeClr val="bg1"/>
                </a:solidFill>
                <a:latin typeface="+mn-lt"/>
              </a:rPr>
              <a:t>ENTREPRENEUR</a:t>
            </a:r>
          </a:p>
        </p:txBody>
      </p:sp>
      <p:sp>
        <p:nvSpPr>
          <p:cNvPr id="54" name="Text Placeholder 1"/>
          <p:cNvSpPr>
            <a:spLocks noGrp="1"/>
          </p:cNvSpPr>
          <p:nvPr>
            <p:ph type="body" sz="quarter" idx="18"/>
          </p:nvPr>
        </p:nvSpPr>
        <p:spPr>
          <a:xfrm>
            <a:off x="8688289" y="154526"/>
            <a:ext cx="3222506" cy="360363"/>
          </a:xfrm>
        </p:spPr>
        <p:txBody>
          <a:bodyPr/>
          <a:lstStyle/>
          <a:p>
            <a:pPr marL="228600" indent="-228600">
              <a:buAutoNum type="arabicPeriod"/>
            </a:pPr>
            <a:r>
              <a:rPr lang="en-GB" dirty="0" err="1"/>
              <a:t>Système</a:t>
            </a:r>
            <a:r>
              <a:rPr lang="en-GB" dirty="0"/>
              <a:t> de protection avec </a:t>
            </a:r>
            <a:r>
              <a:rPr lang="en-GB" dirty="0" err="1"/>
              <a:t>annonceur</a:t>
            </a:r>
            <a:endParaRPr lang="en-GB" dirty="0"/>
          </a:p>
          <a:p>
            <a:r>
              <a:rPr lang="en-GB" dirty="0"/>
              <a:t>1.2 </a:t>
            </a:r>
            <a:r>
              <a:rPr lang="en-GB" dirty="0" err="1"/>
              <a:t>Alarme</a:t>
            </a:r>
            <a:r>
              <a:rPr lang="en-GB" dirty="0"/>
              <a:t> – </a:t>
            </a:r>
            <a:r>
              <a:rPr lang="en-GB" dirty="0" err="1"/>
              <a:t>annonce</a:t>
            </a:r>
            <a:r>
              <a:rPr lang="en-GB" dirty="0"/>
              <a:t> du </a:t>
            </a:r>
            <a:r>
              <a:rPr lang="en-GB" dirty="0" err="1"/>
              <a:t>mouvement</a:t>
            </a:r>
            <a:endParaRPr lang="en-GB" dirty="0"/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839789" y="644298"/>
            <a:ext cx="8280400" cy="503238"/>
          </a:xfrm>
          <a:prstGeom prst="rect">
            <a:avLst/>
          </a:prstGeom>
        </p:spPr>
        <p:txBody>
          <a:bodyPr/>
          <a:lstStyle>
            <a:lvl1pPr algn="l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dirty="0">
                <a:solidFill>
                  <a:schemeClr val="accent1"/>
                </a:solidFill>
              </a:rPr>
              <a:t>1.2. </a:t>
            </a:r>
            <a:r>
              <a:rPr lang="en-US" sz="1800" b="1" dirty="0" err="1">
                <a:solidFill>
                  <a:schemeClr val="accent1"/>
                </a:solidFill>
              </a:rPr>
              <a:t>Alarme</a:t>
            </a:r>
            <a:r>
              <a:rPr lang="en-US" sz="1800" b="1" dirty="0">
                <a:solidFill>
                  <a:schemeClr val="accent1"/>
                </a:solidFill>
              </a:rPr>
              <a:t> – </a:t>
            </a:r>
            <a:r>
              <a:rPr lang="en-US" sz="1800" b="1" dirty="0" err="1">
                <a:solidFill>
                  <a:schemeClr val="accent1"/>
                </a:solidFill>
              </a:rPr>
              <a:t>Annonce</a:t>
            </a:r>
            <a:r>
              <a:rPr lang="en-US" sz="1800" b="1" dirty="0">
                <a:solidFill>
                  <a:schemeClr val="accent1"/>
                </a:solidFill>
              </a:rPr>
              <a:t> du </a:t>
            </a:r>
            <a:r>
              <a:rPr lang="en-US" sz="1800" b="1" dirty="0" err="1">
                <a:solidFill>
                  <a:schemeClr val="accent1"/>
                </a:solidFill>
              </a:rPr>
              <a:t>mouvement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7792" y="2909761"/>
            <a:ext cx="182896" cy="237765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03586" y="2931652"/>
            <a:ext cx="651755" cy="5295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81792" y="1842348"/>
            <a:ext cx="268247" cy="634039"/>
          </a:xfrm>
          <a:prstGeom prst="rect">
            <a:avLst/>
          </a:prstGeom>
        </p:spPr>
      </p:pic>
      <p:cxnSp>
        <p:nvCxnSpPr>
          <p:cNvPr id="23588" name="Straight Arrow Connector 287"/>
          <p:cNvCxnSpPr>
            <a:cxnSpLocks noChangeShapeType="1"/>
          </p:cNvCxnSpPr>
          <p:nvPr/>
        </p:nvCxnSpPr>
        <p:spPr bwMode="auto">
          <a:xfrm>
            <a:off x="6519428" y="2133600"/>
            <a:ext cx="435987" cy="88965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pic>
        <p:nvPicPr>
          <p:cNvPr id="58" name="Picture 5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2166" y="2671320"/>
            <a:ext cx="182896" cy="237765"/>
          </a:xfrm>
          <a:prstGeom prst="rect">
            <a:avLst/>
          </a:prstGeom>
        </p:spPr>
      </p:pic>
      <p:grpSp>
        <p:nvGrpSpPr>
          <p:cNvPr id="66" name="Groep 99"/>
          <p:cNvGrpSpPr>
            <a:grpSpLocks/>
          </p:cNvGrpSpPr>
          <p:nvPr/>
        </p:nvGrpSpPr>
        <p:grpSpPr bwMode="auto">
          <a:xfrm>
            <a:off x="7669963" y="3558637"/>
            <a:ext cx="865187" cy="339636"/>
            <a:chOff x="4427984" y="2636912"/>
            <a:chExt cx="864096" cy="432048"/>
          </a:xfrm>
        </p:grpSpPr>
        <p:cxnSp>
          <p:nvCxnSpPr>
            <p:cNvPr id="67" name="Rechte verbindingslijn met pijl 102"/>
            <p:cNvCxnSpPr/>
            <p:nvPr/>
          </p:nvCxnSpPr>
          <p:spPr bwMode="auto">
            <a:xfrm>
              <a:off x="4716545" y="2636912"/>
              <a:ext cx="0" cy="43204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3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68" name="Tekstvak 104"/>
            <p:cNvSpPr txBox="1"/>
            <p:nvPr/>
          </p:nvSpPr>
          <p:spPr>
            <a:xfrm>
              <a:off x="4427984" y="2708390"/>
              <a:ext cx="864096" cy="31321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nl-BE" sz="1000" dirty="0">
                  <a:solidFill>
                    <a:schemeClr val="accent3"/>
                  </a:solidFill>
                </a:rPr>
                <a:t>DS</a:t>
              </a:r>
            </a:p>
          </p:txBody>
        </p:sp>
      </p:grpSp>
      <p:cxnSp>
        <p:nvCxnSpPr>
          <p:cNvPr id="69" name="Straight Connector 111"/>
          <p:cNvCxnSpPr/>
          <p:nvPr/>
        </p:nvCxnSpPr>
        <p:spPr bwMode="auto">
          <a:xfrm>
            <a:off x="4811955" y="3522692"/>
            <a:ext cx="3192221" cy="1093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/>
          <a:srcRect l="18806" t="15884" r="14331" b="13538"/>
          <a:stretch/>
        </p:blipFill>
        <p:spPr>
          <a:xfrm>
            <a:off x="6916644" y="2523380"/>
            <a:ext cx="341092" cy="360041"/>
          </a:xfrm>
          <a:prstGeom prst="rect">
            <a:avLst/>
          </a:prstGeom>
        </p:spPr>
      </p:pic>
      <p:cxnSp>
        <p:nvCxnSpPr>
          <p:cNvPr id="23577" name="Straight Arrow Connector 287"/>
          <p:cNvCxnSpPr>
            <a:cxnSpLocks noChangeShapeType="1"/>
          </p:cNvCxnSpPr>
          <p:nvPr/>
        </p:nvCxnSpPr>
        <p:spPr bwMode="auto">
          <a:xfrm>
            <a:off x="6672264" y="2205039"/>
            <a:ext cx="2663825" cy="162083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sp>
        <p:nvSpPr>
          <p:cNvPr id="72" name="TextBox 71"/>
          <p:cNvSpPr txBox="1"/>
          <p:nvPr/>
        </p:nvSpPr>
        <p:spPr>
          <a:xfrm>
            <a:off x="3786026" y="4878133"/>
            <a:ext cx="5550334" cy="1055608"/>
          </a:xfrm>
          <a:prstGeom prst="roundRect">
            <a:avLst/>
          </a:prstGeom>
          <a:noFill/>
          <a:ln w="12700"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1400" dirty="0" err="1">
                <a:latin typeface="+mn-lt"/>
              </a:rPr>
              <a:t>Lorsqu’un</a:t>
            </a:r>
            <a:r>
              <a:rPr lang="nl-BE" sz="1400" dirty="0">
                <a:latin typeface="+mn-lt"/>
              </a:rPr>
              <a:t> mouvement </a:t>
            </a:r>
            <a:r>
              <a:rPr lang="nl-BE" sz="1400" dirty="0" err="1">
                <a:latin typeface="+mn-lt"/>
              </a:rPr>
              <a:t>est</a:t>
            </a:r>
            <a:r>
              <a:rPr lang="nl-BE" sz="1400" dirty="0">
                <a:latin typeface="+mn-lt"/>
              </a:rPr>
              <a:t> en approche, </a:t>
            </a:r>
            <a:r>
              <a:rPr lang="nl-BE" sz="1400" dirty="0" err="1">
                <a:latin typeface="+mn-lt"/>
              </a:rPr>
              <a:t>l’annonceur</a:t>
            </a:r>
            <a:r>
              <a:rPr lang="nl-BE" sz="1400" dirty="0">
                <a:latin typeface="+mn-lt"/>
              </a:rPr>
              <a:t> </a:t>
            </a:r>
            <a:r>
              <a:rPr lang="nl-BE" sz="1400" dirty="0" err="1">
                <a:latin typeface="+mn-lt"/>
              </a:rPr>
              <a:t>donne</a:t>
            </a:r>
            <a:r>
              <a:rPr lang="nl-BE" sz="1400" dirty="0">
                <a:latin typeface="+mn-lt"/>
              </a:rPr>
              <a:t> </a:t>
            </a:r>
            <a:r>
              <a:rPr lang="nl-BE" sz="1400" dirty="0" err="1">
                <a:latin typeface="+mn-lt"/>
              </a:rPr>
              <a:t>l’alarme</a:t>
            </a:r>
            <a:r>
              <a:rPr lang="nl-BE" sz="1400" dirty="0">
                <a:latin typeface="+mn-lt"/>
              </a:rPr>
              <a:t>.</a:t>
            </a:r>
          </a:p>
          <a:p>
            <a:pPr algn="ctr"/>
            <a:endParaRPr lang="nl-BE" sz="1400" dirty="0">
              <a:latin typeface="+mn-lt"/>
            </a:endParaRPr>
          </a:p>
          <a:p>
            <a:pPr algn="ctr"/>
            <a:r>
              <a:rPr lang="nl-BE" sz="1400" dirty="0">
                <a:latin typeface="+mn-lt"/>
              </a:rPr>
              <a:t>Pendant </a:t>
            </a:r>
            <a:r>
              <a:rPr lang="nl-BE" sz="1400" dirty="0" err="1">
                <a:latin typeface="+mn-lt"/>
              </a:rPr>
              <a:t>le</a:t>
            </a:r>
            <a:r>
              <a:rPr lang="nl-BE" sz="1400" dirty="0">
                <a:latin typeface="+mn-lt"/>
              </a:rPr>
              <a:t> passage du mouvement, </a:t>
            </a:r>
            <a:r>
              <a:rPr lang="nl-BE" sz="1400" dirty="0" err="1">
                <a:latin typeface="+mn-lt"/>
              </a:rPr>
              <a:t>l’annonceur</a:t>
            </a:r>
            <a:r>
              <a:rPr lang="nl-BE" sz="1400" dirty="0">
                <a:latin typeface="+mn-lt"/>
              </a:rPr>
              <a:t> va </a:t>
            </a:r>
            <a:r>
              <a:rPr lang="nl-BE" sz="1400" dirty="0" err="1">
                <a:latin typeface="+mn-lt"/>
              </a:rPr>
              <a:t>perdre</a:t>
            </a:r>
            <a:r>
              <a:rPr lang="nl-BE" sz="1400" dirty="0">
                <a:latin typeface="+mn-lt"/>
              </a:rPr>
              <a:t> </a:t>
            </a:r>
            <a:r>
              <a:rPr lang="nl-BE" sz="1400" dirty="0" err="1">
                <a:latin typeface="+mn-lt"/>
              </a:rPr>
              <a:t>le</a:t>
            </a:r>
            <a:r>
              <a:rPr lang="nl-BE" sz="1400" dirty="0">
                <a:latin typeface="+mn-lt"/>
              </a:rPr>
              <a:t> contact </a:t>
            </a:r>
            <a:r>
              <a:rPr lang="nl-BE" sz="1400" dirty="0" err="1">
                <a:latin typeface="+mn-lt"/>
              </a:rPr>
              <a:t>visuel</a:t>
            </a:r>
            <a:r>
              <a:rPr lang="nl-BE" sz="1400" dirty="0">
                <a:latin typeface="+mn-lt"/>
              </a:rPr>
              <a:t> </a:t>
            </a:r>
            <a:r>
              <a:rPr lang="nl-BE" sz="1400" dirty="0" err="1">
                <a:latin typeface="+mn-lt"/>
              </a:rPr>
              <a:t>avec</a:t>
            </a:r>
            <a:r>
              <a:rPr lang="nl-BE" sz="1400" dirty="0">
                <a:latin typeface="+mn-lt"/>
              </a:rPr>
              <a:t> </a:t>
            </a:r>
            <a:r>
              <a:rPr lang="nl-BE" sz="1400" dirty="0" err="1">
                <a:latin typeface="+mn-lt"/>
              </a:rPr>
              <a:t>le</a:t>
            </a:r>
            <a:r>
              <a:rPr lang="nl-BE" sz="1400" dirty="0">
                <a:latin typeface="+mn-lt"/>
              </a:rPr>
              <a:t> point de </a:t>
            </a:r>
            <a:r>
              <a:rPr lang="nl-BE" sz="1400" dirty="0" err="1">
                <a:latin typeface="+mn-lt"/>
              </a:rPr>
              <a:t>détection</a:t>
            </a:r>
            <a:r>
              <a:rPr lang="nl-BE" sz="1400" dirty="0">
                <a:latin typeface="+mn-lt"/>
              </a:rPr>
              <a:t> </a:t>
            </a:r>
            <a:r>
              <a:rPr lang="nl-BE" sz="1400" dirty="0" err="1">
                <a:latin typeface="+mn-lt"/>
              </a:rPr>
              <a:t>sur</a:t>
            </a:r>
            <a:r>
              <a:rPr lang="nl-BE" sz="1400" dirty="0">
                <a:latin typeface="+mn-lt"/>
              </a:rPr>
              <a:t> la </a:t>
            </a:r>
            <a:r>
              <a:rPr lang="nl-BE" sz="1400" dirty="0" err="1">
                <a:latin typeface="+mn-lt"/>
              </a:rPr>
              <a:t>voie</a:t>
            </a:r>
            <a:r>
              <a:rPr lang="nl-BE" sz="1400" dirty="0">
                <a:latin typeface="+mn-lt"/>
              </a:rPr>
              <a:t> A – </a:t>
            </a:r>
            <a:r>
              <a:rPr lang="nl-BE" sz="1400" dirty="0" err="1">
                <a:latin typeface="+mn-lt"/>
              </a:rPr>
              <a:t>côté</a:t>
            </a:r>
            <a:r>
              <a:rPr lang="nl-BE" sz="1400" dirty="0">
                <a:latin typeface="+mn-lt"/>
              </a:rPr>
              <a:t> Namur.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4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580" name="Straight Arrow Connector 135"/>
          <p:cNvCxnSpPr>
            <a:cxnSpLocks noChangeShapeType="1"/>
          </p:cNvCxnSpPr>
          <p:nvPr/>
        </p:nvCxnSpPr>
        <p:spPr bwMode="auto">
          <a:xfrm>
            <a:off x="1919288" y="1268413"/>
            <a:ext cx="0" cy="4895850"/>
          </a:xfrm>
          <a:prstGeom prst="straightConnector1">
            <a:avLst/>
          </a:prstGeom>
          <a:noFill/>
          <a:ln w="12700" algn="ctr">
            <a:solidFill>
              <a:schemeClr val="accent2"/>
            </a:solidFill>
            <a:prstDash val="dash"/>
            <a:round/>
            <a:headEnd/>
            <a:tailEnd type="arrow" w="med" len="med"/>
          </a:ln>
        </p:spPr>
      </p:cxnSp>
      <p:sp>
        <p:nvSpPr>
          <p:cNvPr id="24581" name="TextBox 370"/>
          <p:cNvSpPr txBox="1">
            <a:spLocks noChangeArrowheads="1"/>
          </p:cNvSpPr>
          <p:nvPr/>
        </p:nvSpPr>
        <p:spPr bwMode="auto">
          <a:xfrm>
            <a:off x="1847851" y="6021389"/>
            <a:ext cx="3603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0070C0"/>
                </a:solidFill>
              </a:rPr>
              <a:t>t</a:t>
            </a:r>
          </a:p>
        </p:txBody>
      </p:sp>
      <p:cxnSp>
        <p:nvCxnSpPr>
          <p:cNvPr id="24582" name="Straight Connector 16"/>
          <p:cNvCxnSpPr>
            <a:cxnSpLocks noChangeShapeType="1"/>
          </p:cNvCxnSpPr>
          <p:nvPr/>
        </p:nvCxnSpPr>
        <p:spPr bwMode="auto">
          <a:xfrm flipV="1">
            <a:off x="2640013" y="3875089"/>
            <a:ext cx="7632700" cy="3175"/>
          </a:xfrm>
          <a:prstGeom prst="line">
            <a:avLst/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</p:spPr>
      </p:cxnSp>
      <p:sp>
        <p:nvSpPr>
          <p:cNvPr id="24583" name="Rectangle 18"/>
          <p:cNvSpPr>
            <a:spLocks noChangeArrowheads="1"/>
          </p:cNvSpPr>
          <p:nvPr/>
        </p:nvSpPr>
        <p:spPr bwMode="auto">
          <a:xfrm>
            <a:off x="9358314" y="3814764"/>
            <a:ext cx="122237" cy="122237"/>
          </a:xfrm>
          <a:prstGeom prst="rect">
            <a:avLst/>
          </a:prstGeom>
          <a:solidFill>
            <a:srgbClr val="FF0000"/>
          </a:solidFill>
          <a:ln w="3175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cxnSp>
        <p:nvCxnSpPr>
          <p:cNvPr id="24584" name="Straight Connector 16"/>
          <p:cNvCxnSpPr>
            <a:cxnSpLocks noChangeShapeType="1"/>
          </p:cNvCxnSpPr>
          <p:nvPr/>
        </p:nvCxnSpPr>
        <p:spPr bwMode="auto">
          <a:xfrm flipV="1">
            <a:off x="2640013" y="4211639"/>
            <a:ext cx="7632700" cy="1587"/>
          </a:xfrm>
          <a:prstGeom prst="line">
            <a:avLst/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</p:spPr>
      </p:cxnSp>
      <p:sp>
        <p:nvSpPr>
          <p:cNvPr id="24586" name="Chevron 29"/>
          <p:cNvSpPr>
            <a:spLocks noChangeArrowheads="1"/>
          </p:cNvSpPr>
          <p:nvPr/>
        </p:nvSpPr>
        <p:spPr bwMode="auto">
          <a:xfrm>
            <a:off x="2803526" y="3789363"/>
            <a:ext cx="142875" cy="144462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4587" name="Chevron 30"/>
          <p:cNvSpPr>
            <a:spLocks noChangeAspect="1"/>
          </p:cNvSpPr>
          <p:nvPr/>
        </p:nvSpPr>
        <p:spPr bwMode="auto">
          <a:xfrm flipH="1">
            <a:off x="2803526" y="4149726"/>
            <a:ext cx="142875" cy="142875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4588" name="TextBox 228"/>
          <p:cNvSpPr txBox="1">
            <a:spLocks noChangeArrowheads="1"/>
          </p:cNvSpPr>
          <p:nvPr/>
        </p:nvSpPr>
        <p:spPr bwMode="auto">
          <a:xfrm>
            <a:off x="2387600" y="3719513"/>
            <a:ext cx="3238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/>
              <a:t>A</a:t>
            </a:r>
          </a:p>
        </p:txBody>
      </p:sp>
      <p:sp>
        <p:nvSpPr>
          <p:cNvPr id="24589" name="TextBox 229"/>
          <p:cNvSpPr txBox="1">
            <a:spLocks noChangeArrowheads="1"/>
          </p:cNvSpPr>
          <p:nvPr/>
        </p:nvSpPr>
        <p:spPr bwMode="auto">
          <a:xfrm>
            <a:off x="2387600" y="4119563"/>
            <a:ext cx="3238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/>
              <a:t>B</a:t>
            </a:r>
          </a:p>
        </p:txBody>
      </p:sp>
      <p:sp>
        <p:nvSpPr>
          <p:cNvPr id="24590" name="Rectangle 20"/>
          <p:cNvSpPr>
            <a:spLocks noChangeArrowheads="1"/>
          </p:cNvSpPr>
          <p:nvPr/>
        </p:nvSpPr>
        <p:spPr bwMode="auto">
          <a:xfrm>
            <a:off x="5663952" y="3124717"/>
            <a:ext cx="1703833" cy="303213"/>
          </a:xfrm>
          <a:prstGeom prst="rect">
            <a:avLst/>
          </a:prstGeom>
          <a:solidFill>
            <a:srgbClr val="FFFF00"/>
          </a:solidFill>
          <a:ln w="31750" algn="ctr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4591" name="Rounded Rectangle 122"/>
          <p:cNvSpPr>
            <a:spLocks noChangeArrowheads="1"/>
          </p:cNvSpPr>
          <p:nvPr/>
        </p:nvSpPr>
        <p:spPr bwMode="auto">
          <a:xfrm>
            <a:off x="1487489" y="3351042"/>
            <a:ext cx="823911" cy="12201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lIns="36000" rIns="36000" anchor="ctr"/>
          <a:lstStyle/>
          <a:p>
            <a:pPr algn="ctr"/>
            <a:r>
              <a:rPr lang="nl-BE" sz="800" dirty="0"/>
              <a:t>mise à </a:t>
            </a:r>
            <a:r>
              <a:rPr lang="nl-BE" sz="800" dirty="0" err="1"/>
              <a:t>l’arrêt</a:t>
            </a:r>
            <a:r>
              <a:rPr lang="nl-BE" sz="800" dirty="0"/>
              <a:t> des </a:t>
            </a:r>
            <a:r>
              <a:rPr lang="nl-BE" sz="800" dirty="0" err="1"/>
              <a:t>activités</a:t>
            </a:r>
            <a:r>
              <a:rPr lang="nl-BE" sz="800" dirty="0"/>
              <a:t> </a:t>
            </a:r>
            <a:r>
              <a:rPr lang="nl-BE" sz="800" dirty="0" err="1"/>
              <a:t>pouvant</a:t>
            </a:r>
            <a:r>
              <a:rPr lang="nl-BE" sz="800" dirty="0"/>
              <a:t> </a:t>
            </a:r>
            <a:r>
              <a:rPr lang="nl-BE" sz="800" dirty="0" err="1"/>
              <a:t>provoquer</a:t>
            </a:r>
            <a:r>
              <a:rPr lang="nl-BE" sz="800" dirty="0"/>
              <a:t> </a:t>
            </a:r>
            <a:r>
              <a:rPr lang="nl-BE" sz="800" dirty="0" err="1"/>
              <a:t>un</a:t>
            </a:r>
            <a:r>
              <a:rPr lang="nl-BE" sz="800" dirty="0"/>
              <a:t> </a:t>
            </a:r>
            <a:r>
              <a:rPr lang="nl-BE" sz="800" dirty="0" err="1"/>
              <a:t>risque</a:t>
            </a:r>
            <a:r>
              <a:rPr lang="nl-BE" sz="800" dirty="0"/>
              <a:t> </a:t>
            </a:r>
            <a:r>
              <a:rPr lang="nl-BE" sz="800" dirty="0" err="1"/>
              <a:t>d’empiètement</a:t>
            </a:r>
            <a:endParaRPr lang="nl-BE" sz="800" dirty="0"/>
          </a:p>
        </p:txBody>
      </p:sp>
      <p:grpSp>
        <p:nvGrpSpPr>
          <p:cNvPr id="24592" name="Group 188"/>
          <p:cNvGrpSpPr>
            <a:grpSpLocks noChangeAspect="1"/>
          </p:cNvGrpSpPr>
          <p:nvPr/>
        </p:nvGrpSpPr>
        <p:grpSpPr bwMode="auto">
          <a:xfrm>
            <a:off x="5638299" y="3863976"/>
            <a:ext cx="107950" cy="73025"/>
            <a:chOff x="7956376" y="548680"/>
            <a:chExt cx="216024" cy="144016"/>
          </a:xfrm>
        </p:grpSpPr>
        <p:cxnSp>
          <p:nvCxnSpPr>
            <p:cNvPr id="24622" name="Straight Connector 189"/>
            <p:cNvCxnSpPr>
              <a:cxnSpLocks noChangeShapeType="1"/>
            </p:cNvCxnSpPr>
            <p:nvPr/>
          </p:nvCxnSpPr>
          <p:spPr bwMode="auto">
            <a:xfrm>
              <a:off x="7956376" y="548680"/>
              <a:ext cx="216024" cy="14401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24623" name="Straight Connector 190"/>
            <p:cNvCxnSpPr>
              <a:cxnSpLocks noChangeShapeType="1"/>
            </p:cNvCxnSpPr>
            <p:nvPr/>
          </p:nvCxnSpPr>
          <p:spPr bwMode="auto">
            <a:xfrm flipH="1">
              <a:off x="7956376" y="548680"/>
              <a:ext cx="207640" cy="14401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</p:grpSp>
      <p:grpSp>
        <p:nvGrpSpPr>
          <p:cNvPr id="24593" name="Group 188"/>
          <p:cNvGrpSpPr>
            <a:grpSpLocks noChangeAspect="1"/>
          </p:cNvGrpSpPr>
          <p:nvPr/>
        </p:nvGrpSpPr>
        <p:grpSpPr bwMode="auto">
          <a:xfrm>
            <a:off x="7313809" y="3844926"/>
            <a:ext cx="107950" cy="73025"/>
            <a:chOff x="7956376" y="548680"/>
            <a:chExt cx="216024" cy="144016"/>
          </a:xfrm>
        </p:grpSpPr>
        <p:cxnSp>
          <p:nvCxnSpPr>
            <p:cNvPr id="24620" name="Straight Connector 189"/>
            <p:cNvCxnSpPr>
              <a:cxnSpLocks noChangeShapeType="1"/>
            </p:cNvCxnSpPr>
            <p:nvPr/>
          </p:nvCxnSpPr>
          <p:spPr bwMode="auto">
            <a:xfrm>
              <a:off x="7956376" y="548680"/>
              <a:ext cx="216024" cy="14401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24621" name="Straight Connector 190"/>
            <p:cNvCxnSpPr>
              <a:cxnSpLocks noChangeShapeType="1"/>
            </p:cNvCxnSpPr>
            <p:nvPr/>
          </p:nvCxnSpPr>
          <p:spPr bwMode="auto">
            <a:xfrm flipH="1">
              <a:off x="7956376" y="548680"/>
              <a:ext cx="207640" cy="14401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</p:grpSp>
      <p:sp>
        <p:nvSpPr>
          <p:cNvPr id="24594" name="TextBox 32"/>
          <p:cNvSpPr txBox="1">
            <a:spLocks noChangeArrowheads="1"/>
          </p:cNvSpPr>
          <p:nvPr/>
        </p:nvSpPr>
        <p:spPr bwMode="auto">
          <a:xfrm>
            <a:off x="9551989" y="3409950"/>
            <a:ext cx="936625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00" b="1" dirty="0"/>
              <a:t>Arlon</a:t>
            </a:r>
          </a:p>
        </p:txBody>
      </p:sp>
      <p:sp>
        <p:nvSpPr>
          <p:cNvPr id="24595" name="TextBox 32"/>
          <p:cNvSpPr txBox="1">
            <a:spLocks noChangeArrowheads="1"/>
          </p:cNvSpPr>
          <p:nvPr/>
        </p:nvSpPr>
        <p:spPr bwMode="auto">
          <a:xfrm>
            <a:off x="2279651" y="3414714"/>
            <a:ext cx="792163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00" b="1" dirty="0"/>
              <a:t>Namur</a:t>
            </a:r>
          </a:p>
        </p:txBody>
      </p:sp>
      <p:cxnSp>
        <p:nvCxnSpPr>
          <p:cNvPr id="24598" name="Straight Arrow Connector 287"/>
          <p:cNvCxnSpPr>
            <a:cxnSpLocks noChangeShapeType="1"/>
          </p:cNvCxnSpPr>
          <p:nvPr/>
        </p:nvCxnSpPr>
        <p:spPr bwMode="auto">
          <a:xfrm flipH="1">
            <a:off x="4079876" y="2205038"/>
            <a:ext cx="2232025" cy="1547812"/>
          </a:xfrm>
          <a:prstGeom prst="straightConnector1">
            <a:avLst/>
          </a:prstGeom>
          <a:noFill/>
          <a:ln w="12700" algn="ctr">
            <a:solidFill>
              <a:srgbClr val="FF0000"/>
            </a:solidFill>
            <a:prstDash val="dash"/>
            <a:round/>
            <a:headEnd/>
            <a:tailEnd type="arrow" w="med" len="med"/>
          </a:ln>
        </p:spPr>
      </p:cxnSp>
      <p:sp>
        <p:nvSpPr>
          <p:cNvPr id="24602" name="Oval 17"/>
          <p:cNvSpPr>
            <a:spLocks noChangeArrowheads="1"/>
          </p:cNvSpPr>
          <p:nvPr/>
        </p:nvSpPr>
        <p:spPr bwMode="auto">
          <a:xfrm>
            <a:off x="3902076" y="3825875"/>
            <a:ext cx="106363" cy="107950"/>
          </a:xfrm>
          <a:prstGeom prst="ellipse">
            <a:avLst/>
          </a:prstGeom>
          <a:solidFill>
            <a:srgbClr val="FF0000"/>
          </a:solidFill>
          <a:ln w="3175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grpSp>
        <p:nvGrpSpPr>
          <p:cNvPr id="24603" name="Groep 96"/>
          <p:cNvGrpSpPr>
            <a:grpSpLocks/>
          </p:cNvGrpSpPr>
          <p:nvPr/>
        </p:nvGrpSpPr>
        <p:grpSpPr bwMode="auto">
          <a:xfrm flipH="1">
            <a:off x="3094039" y="3511550"/>
            <a:ext cx="1312035" cy="431800"/>
            <a:chOff x="7308304" y="3861048"/>
            <a:chExt cx="1584176" cy="432048"/>
          </a:xfrm>
        </p:grpSpPr>
        <p:pic>
          <p:nvPicPr>
            <p:cNvPr id="24618" name="Picture 1" descr="F:\treinen frans van ackeleyen\HLD7701.png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308304" y="3861048"/>
              <a:ext cx="864096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19" name="Picture 1" descr="F:\treinen frans van ackeleyen\HLD7701.png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028384" y="4118748"/>
              <a:ext cx="864096" cy="174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24604" name="Straight Arrow Connector 287"/>
          <p:cNvCxnSpPr>
            <a:cxnSpLocks noChangeShapeType="1"/>
          </p:cNvCxnSpPr>
          <p:nvPr/>
        </p:nvCxnSpPr>
        <p:spPr bwMode="auto">
          <a:xfrm>
            <a:off x="6672264" y="2205039"/>
            <a:ext cx="2663825" cy="162083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sp>
        <p:nvSpPr>
          <p:cNvPr id="24606" name="Rectangle 20"/>
          <p:cNvSpPr>
            <a:spLocks noChangeArrowheads="1"/>
          </p:cNvSpPr>
          <p:nvPr/>
        </p:nvSpPr>
        <p:spPr bwMode="auto">
          <a:xfrm flipH="1">
            <a:off x="5698529" y="3506789"/>
            <a:ext cx="1647030" cy="642937"/>
          </a:xfrm>
          <a:prstGeom prst="rect">
            <a:avLst/>
          </a:prstGeom>
          <a:noFill/>
          <a:ln w="31750" algn="ctr">
            <a:solidFill>
              <a:srgbClr val="FFC000"/>
            </a:solidFill>
            <a:prstDash val="sysDash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5" name="Rechthoek 35"/>
          <p:cNvSpPr>
            <a:spLocks noChangeArrowheads="1"/>
          </p:cNvSpPr>
          <p:nvPr/>
        </p:nvSpPr>
        <p:spPr bwMode="auto">
          <a:xfrm>
            <a:off x="6107594" y="1388678"/>
            <a:ext cx="953669" cy="360362"/>
          </a:xfrm>
          <a:prstGeom prst="rect">
            <a:avLst/>
          </a:prstGeom>
          <a:solidFill>
            <a:srgbClr val="B2B2B2"/>
          </a:solidFill>
          <a:ln w="31750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nl-BE" sz="900" b="1" dirty="0">
                <a:solidFill>
                  <a:schemeClr val="bg1"/>
                </a:solidFill>
                <a:latin typeface="+mn-lt"/>
              </a:rPr>
              <a:t>ANNONCEUR</a:t>
            </a:r>
          </a:p>
          <a:p>
            <a:pPr algn="ctr"/>
            <a:r>
              <a:rPr lang="nl-BE" sz="900" b="1" dirty="0">
                <a:solidFill>
                  <a:schemeClr val="bg1"/>
                </a:solidFill>
                <a:latin typeface="+mn-lt"/>
              </a:rPr>
              <a:t>ENTREPRENEUR</a:t>
            </a:r>
          </a:p>
        </p:txBody>
      </p:sp>
      <p:sp>
        <p:nvSpPr>
          <p:cNvPr id="51" name="Text Placeholder 1"/>
          <p:cNvSpPr>
            <a:spLocks noGrp="1"/>
          </p:cNvSpPr>
          <p:nvPr>
            <p:ph type="body" sz="quarter" idx="18"/>
          </p:nvPr>
        </p:nvSpPr>
        <p:spPr>
          <a:xfrm>
            <a:off x="8760297" y="154526"/>
            <a:ext cx="3150498" cy="360363"/>
          </a:xfrm>
        </p:spPr>
        <p:txBody>
          <a:bodyPr/>
          <a:lstStyle/>
          <a:p>
            <a:pPr marL="228600" indent="-228600">
              <a:buAutoNum type="arabicPeriod"/>
            </a:pPr>
            <a:r>
              <a:rPr lang="en-GB" dirty="0" err="1"/>
              <a:t>Système</a:t>
            </a:r>
            <a:r>
              <a:rPr lang="en-GB" dirty="0"/>
              <a:t> de protection avec </a:t>
            </a:r>
            <a:r>
              <a:rPr lang="en-GB" dirty="0" err="1"/>
              <a:t>annonceur</a:t>
            </a:r>
            <a:endParaRPr lang="en-GB" dirty="0"/>
          </a:p>
          <a:p>
            <a:r>
              <a:rPr lang="en-GB" dirty="0"/>
              <a:t>1.2 </a:t>
            </a:r>
            <a:r>
              <a:rPr lang="en-GB" dirty="0" err="1"/>
              <a:t>Alarme</a:t>
            </a:r>
            <a:r>
              <a:rPr lang="en-GB" dirty="0"/>
              <a:t> – </a:t>
            </a:r>
            <a:r>
              <a:rPr lang="en-GB" dirty="0" err="1"/>
              <a:t>annonce</a:t>
            </a:r>
            <a:r>
              <a:rPr lang="en-GB" dirty="0"/>
              <a:t> du </a:t>
            </a:r>
            <a:r>
              <a:rPr lang="en-GB" dirty="0" err="1"/>
              <a:t>mouvement</a:t>
            </a:r>
            <a:endParaRPr lang="en-GB" dirty="0"/>
          </a:p>
        </p:txBody>
      </p:sp>
      <p:sp>
        <p:nvSpPr>
          <p:cNvPr id="52" name="TextBox 51"/>
          <p:cNvSpPr txBox="1"/>
          <p:nvPr/>
        </p:nvSpPr>
        <p:spPr>
          <a:xfrm>
            <a:off x="3786026" y="4878133"/>
            <a:ext cx="5550334" cy="1055608"/>
          </a:xfrm>
          <a:prstGeom prst="roundRect">
            <a:avLst/>
          </a:prstGeom>
          <a:noFill/>
          <a:ln w="12700"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nl-BE" sz="1400" dirty="0" err="1">
                <a:latin typeface="+mn-lt"/>
              </a:rPr>
              <a:t>Dès</a:t>
            </a:r>
            <a:r>
              <a:rPr lang="nl-BE" sz="1400" dirty="0">
                <a:latin typeface="+mn-lt"/>
              </a:rPr>
              <a:t> que les </a:t>
            </a:r>
            <a:r>
              <a:rPr lang="nl-BE" sz="1400" dirty="0" err="1">
                <a:latin typeface="+mn-lt"/>
              </a:rPr>
              <a:t>agents</a:t>
            </a:r>
            <a:r>
              <a:rPr lang="nl-BE" sz="1400" dirty="0">
                <a:latin typeface="+mn-lt"/>
              </a:rPr>
              <a:t> </a:t>
            </a:r>
            <a:r>
              <a:rPr lang="nl-BE" sz="1400" dirty="0" err="1">
                <a:latin typeface="+mn-lt"/>
              </a:rPr>
              <a:t>perçoivent</a:t>
            </a:r>
            <a:r>
              <a:rPr lang="nl-BE" sz="1400" dirty="0">
                <a:latin typeface="+mn-lt"/>
              </a:rPr>
              <a:t> </a:t>
            </a:r>
            <a:r>
              <a:rPr lang="nl-BE" sz="1400" dirty="0" err="1">
                <a:latin typeface="+mn-lt"/>
              </a:rPr>
              <a:t>le</a:t>
            </a:r>
            <a:r>
              <a:rPr lang="nl-BE" sz="1400" dirty="0">
                <a:latin typeface="+mn-lt"/>
              </a:rPr>
              <a:t> </a:t>
            </a:r>
            <a:r>
              <a:rPr lang="nl-BE" sz="1400" dirty="0" err="1">
                <a:latin typeface="+mn-lt"/>
              </a:rPr>
              <a:t>signal</a:t>
            </a:r>
            <a:r>
              <a:rPr lang="nl-BE" sz="1400" dirty="0">
                <a:latin typeface="+mn-lt"/>
              </a:rPr>
              <a:t> </a:t>
            </a:r>
            <a:r>
              <a:rPr lang="nl-BE" sz="1400" dirty="0" err="1">
                <a:latin typeface="+mn-lt"/>
              </a:rPr>
              <a:t>d’alarme</a:t>
            </a:r>
            <a:r>
              <a:rPr lang="nl-BE" sz="1400" dirty="0">
                <a:latin typeface="+mn-lt"/>
              </a:rPr>
              <a:t> de </a:t>
            </a:r>
            <a:r>
              <a:rPr lang="nl-BE" sz="1400" dirty="0" err="1">
                <a:latin typeface="+mn-lt"/>
              </a:rPr>
              <a:t>l’annonceur</a:t>
            </a:r>
            <a:r>
              <a:rPr lang="nl-BE" sz="1400" dirty="0">
                <a:latin typeface="+mn-lt"/>
              </a:rPr>
              <a:t>, </a:t>
            </a:r>
            <a:r>
              <a:rPr lang="nl-BE" sz="1400" dirty="0" err="1">
                <a:latin typeface="+mn-lt"/>
              </a:rPr>
              <a:t>toute</a:t>
            </a:r>
            <a:r>
              <a:rPr lang="nl-BE" sz="1400" dirty="0">
                <a:latin typeface="+mn-lt"/>
              </a:rPr>
              <a:t> </a:t>
            </a:r>
            <a:r>
              <a:rPr lang="nl-BE" sz="1400" dirty="0" err="1">
                <a:latin typeface="+mn-lt"/>
              </a:rPr>
              <a:t>activité</a:t>
            </a:r>
            <a:r>
              <a:rPr lang="nl-BE" sz="1400" dirty="0">
                <a:latin typeface="+mn-lt"/>
              </a:rPr>
              <a:t> </a:t>
            </a:r>
            <a:r>
              <a:rPr lang="nl-BE" sz="1400" dirty="0" err="1">
                <a:latin typeface="+mn-lt"/>
              </a:rPr>
              <a:t>susceptible</a:t>
            </a:r>
            <a:r>
              <a:rPr lang="nl-BE" sz="1400" dirty="0">
                <a:latin typeface="+mn-lt"/>
              </a:rPr>
              <a:t> de </a:t>
            </a:r>
            <a:r>
              <a:rPr lang="nl-BE" sz="1400" dirty="0" err="1">
                <a:latin typeface="+mn-lt"/>
              </a:rPr>
              <a:t>provoquer</a:t>
            </a:r>
            <a:r>
              <a:rPr lang="nl-BE" sz="1400" dirty="0">
                <a:latin typeface="+mn-lt"/>
              </a:rPr>
              <a:t> </a:t>
            </a:r>
            <a:r>
              <a:rPr lang="nl-BE" sz="1400" dirty="0" err="1">
                <a:latin typeface="+mn-lt"/>
              </a:rPr>
              <a:t>un</a:t>
            </a:r>
            <a:r>
              <a:rPr lang="nl-BE" sz="1400" dirty="0">
                <a:latin typeface="+mn-lt"/>
              </a:rPr>
              <a:t> </a:t>
            </a:r>
            <a:r>
              <a:rPr lang="nl-BE" sz="1400" dirty="0" err="1">
                <a:latin typeface="+mn-lt"/>
              </a:rPr>
              <a:t>empiètement</a:t>
            </a:r>
            <a:r>
              <a:rPr lang="nl-BE" sz="1400" dirty="0">
                <a:latin typeface="+mn-lt"/>
              </a:rPr>
              <a:t> (par perte de </a:t>
            </a:r>
            <a:r>
              <a:rPr lang="nl-BE" sz="1400" dirty="0" err="1">
                <a:latin typeface="+mn-lt"/>
              </a:rPr>
              <a:t>vigfilance</a:t>
            </a:r>
            <a:r>
              <a:rPr lang="nl-BE" sz="1400" dirty="0">
                <a:latin typeface="+mn-lt"/>
              </a:rPr>
              <a:t>, </a:t>
            </a:r>
            <a:r>
              <a:rPr lang="nl-BE" sz="1400" dirty="0" err="1">
                <a:latin typeface="+mn-lt"/>
              </a:rPr>
              <a:t>mauvaise</a:t>
            </a:r>
            <a:r>
              <a:rPr lang="nl-BE" sz="1400" dirty="0">
                <a:latin typeface="+mn-lt"/>
              </a:rPr>
              <a:t> </a:t>
            </a:r>
            <a:r>
              <a:rPr lang="nl-BE" sz="1400" dirty="0" err="1">
                <a:latin typeface="+mn-lt"/>
              </a:rPr>
              <a:t>manipulation</a:t>
            </a:r>
            <a:r>
              <a:rPr lang="nl-BE" sz="1400" dirty="0">
                <a:latin typeface="+mn-lt"/>
              </a:rPr>
              <a:t> de charge, </a:t>
            </a:r>
            <a:r>
              <a:rPr lang="nl-BE" sz="1400" dirty="0" err="1">
                <a:latin typeface="+mn-lt"/>
              </a:rPr>
              <a:t>mauvaise</a:t>
            </a:r>
            <a:r>
              <a:rPr lang="nl-BE" sz="1400" dirty="0">
                <a:latin typeface="+mn-lt"/>
              </a:rPr>
              <a:t> </a:t>
            </a:r>
            <a:r>
              <a:rPr lang="nl-BE" sz="1400" dirty="0" err="1">
                <a:latin typeface="+mn-lt"/>
              </a:rPr>
              <a:t>manipulation</a:t>
            </a:r>
            <a:r>
              <a:rPr lang="nl-BE" sz="1400" dirty="0">
                <a:latin typeface="+mn-lt"/>
              </a:rPr>
              <a:t> de la machine, </a:t>
            </a:r>
            <a:r>
              <a:rPr lang="nl-BE" sz="1400" dirty="0" err="1">
                <a:latin typeface="+mn-lt"/>
              </a:rPr>
              <a:t>etc</a:t>
            </a:r>
            <a:r>
              <a:rPr lang="nl-BE" sz="1400" dirty="0">
                <a:latin typeface="+mn-lt"/>
              </a:rPr>
              <a:t>…) </a:t>
            </a:r>
            <a:r>
              <a:rPr lang="nl-BE" sz="1400" dirty="0" err="1">
                <a:latin typeface="+mn-lt"/>
              </a:rPr>
              <a:t>doit</a:t>
            </a:r>
            <a:r>
              <a:rPr lang="nl-BE" sz="1400" dirty="0">
                <a:latin typeface="+mn-lt"/>
              </a:rPr>
              <a:t> </a:t>
            </a:r>
            <a:r>
              <a:rPr lang="nl-BE" sz="1400" dirty="0" err="1">
                <a:latin typeface="+mn-lt"/>
              </a:rPr>
              <a:t>être</a:t>
            </a:r>
            <a:r>
              <a:rPr lang="nl-BE" sz="1400" dirty="0">
                <a:latin typeface="+mn-lt"/>
              </a:rPr>
              <a:t> </a:t>
            </a:r>
            <a:r>
              <a:rPr lang="nl-BE" sz="1400" dirty="0" err="1">
                <a:latin typeface="+mn-lt"/>
              </a:rPr>
              <a:t>arrêtée</a:t>
            </a:r>
            <a:r>
              <a:rPr lang="nl-BE" sz="1400" dirty="0">
                <a:latin typeface="+mn-lt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2256" y="2764093"/>
            <a:ext cx="243861" cy="2377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5620" y="1847698"/>
            <a:ext cx="268247" cy="634039"/>
          </a:xfrm>
          <a:prstGeom prst="rect">
            <a:avLst/>
          </a:prstGeom>
        </p:spPr>
      </p:pic>
      <p:cxnSp>
        <p:nvCxnSpPr>
          <p:cNvPr id="24611" name="Straight Arrow Connector 287"/>
          <p:cNvCxnSpPr>
            <a:cxnSpLocks noChangeShapeType="1"/>
          </p:cNvCxnSpPr>
          <p:nvPr/>
        </p:nvCxnSpPr>
        <p:spPr bwMode="auto">
          <a:xfrm>
            <a:off x="6551690" y="2060848"/>
            <a:ext cx="239787" cy="92668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61193" y="2493563"/>
            <a:ext cx="182896" cy="237765"/>
          </a:xfrm>
          <a:prstGeom prst="rect">
            <a:avLst/>
          </a:prstGeom>
        </p:spPr>
      </p:pic>
      <p:pic>
        <p:nvPicPr>
          <p:cNvPr id="49" name="Picture 48" descr="D:\Documents And Settings\GQR7802\Local Settings\Temporary Internet Files\Content.IE5\HNYX0581\MC900441310[1].pn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73600" y="2748749"/>
            <a:ext cx="182665" cy="243362"/>
          </a:xfrm>
          <a:prstGeom prst="rect">
            <a:avLst/>
          </a:prstGeom>
          <a:noFill/>
        </p:spPr>
      </p:pic>
      <p:grpSp>
        <p:nvGrpSpPr>
          <p:cNvPr id="60" name="Groep 99"/>
          <p:cNvGrpSpPr>
            <a:grpSpLocks/>
          </p:cNvGrpSpPr>
          <p:nvPr/>
        </p:nvGrpSpPr>
        <p:grpSpPr bwMode="auto">
          <a:xfrm>
            <a:off x="7367785" y="3489326"/>
            <a:ext cx="865187" cy="377718"/>
            <a:chOff x="4427984" y="2636912"/>
            <a:chExt cx="864096" cy="432048"/>
          </a:xfrm>
        </p:grpSpPr>
        <p:cxnSp>
          <p:nvCxnSpPr>
            <p:cNvPr id="61" name="Rechte verbindingslijn met pijl 102"/>
            <p:cNvCxnSpPr/>
            <p:nvPr/>
          </p:nvCxnSpPr>
          <p:spPr bwMode="auto">
            <a:xfrm>
              <a:off x="4716545" y="2636912"/>
              <a:ext cx="0" cy="43204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3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62" name="Tekstvak 104"/>
            <p:cNvSpPr txBox="1"/>
            <p:nvPr/>
          </p:nvSpPr>
          <p:spPr>
            <a:xfrm>
              <a:off x="4427984" y="2708390"/>
              <a:ext cx="864096" cy="28163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nl-BE" sz="1000" dirty="0">
                  <a:solidFill>
                    <a:schemeClr val="accent3"/>
                  </a:solidFill>
                </a:rPr>
                <a:t>DS</a:t>
              </a:r>
            </a:p>
          </p:txBody>
        </p:sp>
      </p:grpSp>
      <p:cxnSp>
        <p:nvCxnSpPr>
          <p:cNvPr id="63" name="Straight Connector 111"/>
          <p:cNvCxnSpPr/>
          <p:nvPr/>
        </p:nvCxnSpPr>
        <p:spPr bwMode="auto">
          <a:xfrm>
            <a:off x="4900766" y="3472441"/>
            <a:ext cx="3013717" cy="1529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93741" y="2854360"/>
            <a:ext cx="611300" cy="4966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63712" y="2488870"/>
            <a:ext cx="341406" cy="35969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2063553" y="5877273"/>
            <a:ext cx="7848871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b="1" dirty="0"/>
              <a:t>Le </a:t>
            </a:r>
            <a:r>
              <a:rPr lang="en-US" sz="1200" b="1" dirty="0" err="1"/>
              <a:t>présent</a:t>
            </a:r>
            <a:r>
              <a:rPr lang="en-US" sz="1200" b="1" dirty="0"/>
              <a:t> document </a:t>
            </a:r>
            <a:r>
              <a:rPr lang="en-US" sz="1200" b="1" dirty="0" err="1"/>
              <a:t>est</a:t>
            </a:r>
            <a:r>
              <a:rPr lang="en-US" sz="1200" b="1" dirty="0"/>
              <a:t> la </a:t>
            </a:r>
            <a:r>
              <a:rPr lang="en-US" sz="1200" b="1" dirty="0" err="1"/>
              <a:t>propriété</a:t>
            </a:r>
            <a:r>
              <a:rPr lang="en-US" sz="1200" b="1" dirty="0"/>
              <a:t> </a:t>
            </a:r>
            <a:r>
              <a:rPr lang="en-US" sz="1200" b="1" dirty="0" err="1"/>
              <a:t>d’INFRABEL</a:t>
            </a:r>
            <a:r>
              <a:rPr lang="en-US" sz="1200" b="1" dirty="0"/>
              <a:t>.</a:t>
            </a:r>
          </a:p>
        </p:txBody>
      </p:sp>
      <p:graphicFrame>
        <p:nvGraphicFramePr>
          <p:cNvPr id="8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5723590"/>
              </p:ext>
            </p:extLst>
          </p:nvPr>
        </p:nvGraphicFramePr>
        <p:xfrm>
          <a:off x="2063750" y="810077"/>
          <a:ext cx="7848872" cy="20370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25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81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5566">
                <a:tc gridSpan="4">
                  <a:txBody>
                    <a:bodyPr/>
                    <a:lstStyle>
                      <a:defPPr>
                        <a:defRPr lang="nl-BE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dirty="0">
                          <a:solidFill>
                            <a:schemeClr val="tx1"/>
                          </a:solidFill>
                        </a:rPr>
                        <a:t>Tableau des </a:t>
                      </a:r>
                      <a:r>
                        <a:rPr lang="nl-NL" sz="1600" dirty="0" err="1">
                          <a:solidFill>
                            <a:schemeClr val="tx1"/>
                          </a:solidFill>
                        </a:rPr>
                        <a:t>versions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2445">
                <a:tc>
                  <a:txBody>
                    <a:bodyPr/>
                    <a:lstStyle/>
                    <a:p>
                      <a:pPr algn="ctr"/>
                      <a:r>
                        <a:rPr lang="fr-BE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Numéro de version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nl-B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Date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nl-B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Description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defPPr>
                        <a:defRPr lang="nl-B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sz="12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Numéros</a:t>
                      </a:r>
                      <a:r>
                        <a:rPr lang="en-US" sz="12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des pages </a:t>
                      </a:r>
                      <a:r>
                        <a:rPr lang="en-US" sz="1200" b="1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modifiées</a:t>
                      </a:r>
                      <a:endParaRPr lang="en-U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827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15-07-2021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/>
                        <a:t>Version 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5622"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6827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0596306"/>
              </p:ext>
            </p:extLst>
          </p:nvPr>
        </p:nvGraphicFramePr>
        <p:xfrm>
          <a:off x="2063552" y="3429002"/>
          <a:ext cx="7776864" cy="1855277"/>
        </p:xfrm>
        <a:graphic>
          <a:graphicData uri="http://schemas.openxmlformats.org/drawingml/2006/table">
            <a:tbl>
              <a:tblPr firstRow="1" bandRow="1"/>
              <a:tblGrid>
                <a:gridCol w="18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30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13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0797">
                <a:tc>
                  <a:txBody>
                    <a:bodyPr/>
                    <a:lstStyle>
                      <a:defPPr>
                        <a:defRPr lang="nl-BE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fr-FR" sz="1400" noProof="0" dirty="0">
                          <a:solidFill>
                            <a:schemeClr val="tx1"/>
                          </a:solidFill>
                          <a:latin typeface="+mn-lt"/>
                        </a:rPr>
                        <a:t>Proposé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nl-BE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fr-FR" sz="1400" noProof="0" dirty="0">
                          <a:solidFill>
                            <a:schemeClr val="tx1"/>
                          </a:solidFill>
                          <a:latin typeface="+mn-lt"/>
                        </a:rPr>
                        <a:t>Vérifié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nl-BE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fr-FR" sz="1400" noProof="0" dirty="0">
                          <a:solidFill>
                            <a:schemeClr val="tx1"/>
                          </a:solidFill>
                          <a:latin typeface="+mn-lt"/>
                        </a:rPr>
                        <a:t>Approuvé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nl-BE"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fr-FR" sz="1400" noProof="0" dirty="0">
                          <a:solidFill>
                            <a:schemeClr val="tx1"/>
                          </a:solidFill>
                          <a:latin typeface="+mn-lt"/>
                        </a:rPr>
                        <a:t>Approuvé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0100">
                <a:tc>
                  <a:txBody>
                    <a:bodyPr/>
                    <a:lstStyle>
                      <a:defPPr>
                        <a:defRPr lang="nl-B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endParaRPr lang="nl-BE" sz="1200" noProof="0" dirty="0"/>
                    </a:p>
                    <a:p>
                      <a:pPr algn="ctr"/>
                      <a:endParaRPr lang="nl-BE" sz="1200" noProof="0" dirty="0"/>
                    </a:p>
                    <a:p>
                      <a:pPr algn="ctr"/>
                      <a:endParaRPr lang="nl-BE" sz="1200" noProof="0" dirty="0"/>
                    </a:p>
                    <a:p>
                      <a:pPr algn="ctr"/>
                      <a:endParaRPr lang="nl-BE" sz="1200" noProof="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nl-B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endParaRPr lang="nl-BE" sz="1200" noProof="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nl-B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endParaRPr lang="nl-BE" sz="1200" noProof="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nl-B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endParaRPr lang="nl-BE" sz="1200" noProof="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7220">
                <a:tc>
                  <a:txBody>
                    <a:bodyPr/>
                    <a:lstStyle>
                      <a:defPPr>
                        <a:defRPr lang="nl-B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fr-FR" sz="9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Simon Campet</a:t>
                      </a:r>
                      <a:endParaRPr lang="fr-FR" sz="900" b="1" kern="1200" baseline="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fr-FR" sz="900" b="1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Conseiller</a:t>
                      </a:r>
                    </a:p>
                    <a:p>
                      <a:pPr algn="ctr"/>
                      <a:r>
                        <a:rPr lang="fr-FR" sz="900" b="1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I-AM.111</a:t>
                      </a:r>
                      <a:endParaRPr lang="fr-FR" sz="900" b="1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fr-FR" sz="900" b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(date / signature)</a:t>
                      </a:r>
                    </a:p>
                    <a:p>
                      <a:pPr algn="ctr"/>
                      <a:endParaRPr lang="fr-FR" sz="900" b="0" kern="1200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nl-B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9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Ilse Festjens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Teamlead</a:t>
                      </a:r>
                      <a:endParaRPr lang="en-GB" sz="9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I-AM.111</a:t>
                      </a:r>
                    </a:p>
                    <a:p>
                      <a:pPr algn="ctr"/>
                      <a:r>
                        <a:rPr lang="fr-FR" sz="900" b="0" kern="1200" noProof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(date / signature)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fr-FR" sz="900" b="0" kern="1200" noProof="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nl-B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fr-FR" sz="9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Stéphane Michaux</a:t>
                      </a:r>
                    </a:p>
                    <a:p>
                      <a:pPr algn="ctr"/>
                      <a:r>
                        <a:rPr lang="fr-FR" sz="9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Manager</a:t>
                      </a:r>
                    </a:p>
                    <a:p>
                      <a:pPr algn="ctr"/>
                      <a:r>
                        <a:rPr lang="fr-FR" sz="9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I-AM.11</a:t>
                      </a:r>
                    </a:p>
                    <a:p>
                      <a:pPr algn="ctr"/>
                      <a:r>
                        <a:rPr lang="fr-FR" sz="900" b="0" kern="1200" noProof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(date / signature)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nl-BE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algn="ctr"/>
                      <a:r>
                        <a:rPr lang="fr-FR" sz="9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Laurent Mockel</a:t>
                      </a:r>
                    </a:p>
                    <a:p>
                      <a:pPr algn="ctr"/>
                      <a:r>
                        <a:rPr lang="fr-FR" sz="9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Head of</a:t>
                      </a:r>
                    </a:p>
                    <a:p>
                      <a:pPr algn="ctr"/>
                      <a:r>
                        <a:rPr lang="fr-FR" sz="9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I-AM.1</a:t>
                      </a:r>
                    </a:p>
                    <a:p>
                      <a:pPr algn="ctr"/>
                      <a:r>
                        <a:rPr lang="fr-FR" sz="900" b="0" kern="1200" noProof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(date / signature)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40292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604" name="Rechte verbindingslijn 106"/>
          <p:cNvCxnSpPr>
            <a:cxnSpLocks noChangeShapeType="1"/>
          </p:cNvCxnSpPr>
          <p:nvPr/>
        </p:nvCxnSpPr>
        <p:spPr bwMode="auto">
          <a:xfrm>
            <a:off x="1919288" y="4221164"/>
            <a:ext cx="0" cy="649287"/>
          </a:xfrm>
          <a:prstGeom prst="line">
            <a:avLst/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</p:spPr>
      </p:cxnSp>
      <p:cxnSp>
        <p:nvCxnSpPr>
          <p:cNvPr id="25605" name="Straight Arrow Connector 135"/>
          <p:cNvCxnSpPr>
            <a:cxnSpLocks noChangeShapeType="1"/>
          </p:cNvCxnSpPr>
          <p:nvPr/>
        </p:nvCxnSpPr>
        <p:spPr bwMode="auto">
          <a:xfrm>
            <a:off x="1919288" y="1268414"/>
            <a:ext cx="0" cy="2592387"/>
          </a:xfrm>
          <a:prstGeom prst="straightConnector1">
            <a:avLst/>
          </a:prstGeom>
          <a:noFill/>
          <a:ln w="12700" algn="ctr">
            <a:solidFill>
              <a:schemeClr val="accent2"/>
            </a:solidFill>
            <a:prstDash val="dash"/>
            <a:round/>
            <a:headEnd/>
            <a:tailEnd/>
          </a:ln>
        </p:spPr>
      </p:cxnSp>
      <p:sp>
        <p:nvSpPr>
          <p:cNvPr id="25606" name="TextBox 370"/>
          <p:cNvSpPr txBox="1">
            <a:spLocks noChangeArrowheads="1"/>
          </p:cNvSpPr>
          <p:nvPr/>
        </p:nvSpPr>
        <p:spPr bwMode="auto">
          <a:xfrm>
            <a:off x="1847851" y="6021389"/>
            <a:ext cx="3603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0070C0"/>
                </a:solidFill>
              </a:rPr>
              <a:t>t</a:t>
            </a:r>
          </a:p>
        </p:txBody>
      </p:sp>
      <p:cxnSp>
        <p:nvCxnSpPr>
          <p:cNvPr id="25607" name="Straight Connector 16"/>
          <p:cNvCxnSpPr>
            <a:cxnSpLocks noChangeShapeType="1"/>
          </p:cNvCxnSpPr>
          <p:nvPr/>
        </p:nvCxnSpPr>
        <p:spPr bwMode="auto">
          <a:xfrm flipV="1">
            <a:off x="2640013" y="3875089"/>
            <a:ext cx="7632700" cy="3175"/>
          </a:xfrm>
          <a:prstGeom prst="line">
            <a:avLst/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</p:spPr>
      </p:cxnSp>
      <p:sp>
        <p:nvSpPr>
          <p:cNvPr id="25608" name="Rectangle 18"/>
          <p:cNvSpPr>
            <a:spLocks noChangeArrowheads="1"/>
          </p:cNvSpPr>
          <p:nvPr/>
        </p:nvSpPr>
        <p:spPr bwMode="auto">
          <a:xfrm>
            <a:off x="9358314" y="3814764"/>
            <a:ext cx="122237" cy="122237"/>
          </a:xfrm>
          <a:prstGeom prst="rect">
            <a:avLst/>
          </a:prstGeom>
          <a:solidFill>
            <a:srgbClr val="FF0000"/>
          </a:solidFill>
          <a:ln w="3175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cxnSp>
        <p:nvCxnSpPr>
          <p:cNvPr id="25609" name="Straight Connector 16"/>
          <p:cNvCxnSpPr>
            <a:cxnSpLocks noChangeShapeType="1"/>
          </p:cNvCxnSpPr>
          <p:nvPr/>
        </p:nvCxnSpPr>
        <p:spPr bwMode="auto">
          <a:xfrm flipV="1">
            <a:off x="2640013" y="4211639"/>
            <a:ext cx="7632700" cy="1587"/>
          </a:xfrm>
          <a:prstGeom prst="line">
            <a:avLst/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</p:spPr>
      </p:cxnSp>
      <p:sp>
        <p:nvSpPr>
          <p:cNvPr id="25612" name="Chevron 29"/>
          <p:cNvSpPr>
            <a:spLocks noChangeArrowheads="1"/>
          </p:cNvSpPr>
          <p:nvPr/>
        </p:nvSpPr>
        <p:spPr bwMode="auto">
          <a:xfrm>
            <a:off x="2803526" y="3789363"/>
            <a:ext cx="142875" cy="144462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5613" name="Chevron 30"/>
          <p:cNvSpPr>
            <a:spLocks noChangeAspect="1"/>
          </p:cNvSpPr>
          <p:nvPr/>
        </p:nvSpPr>
        <p:spPr bwMode="auto">
          <a:xfrm flipH="1">
            <a:off x="2803526" y="4149726"/>
            <a:ext cx="142875" cy="142875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5614" name="TextBox 228"/>
          <p:cNvSpPr txBox="1">
            <a:spLocks noChangeArrowheads="1"/>
          </p:cNvSpPr>
          <p:nvPr/>
        </p:nvSpPr>
        <p:spPr bwMode="auto">
          <a:xfrm>
            <a:off x="2387600" y="3719513"/>
            <a:ext cx="3238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/>
              <a:t>A</a:t>
            </a:r>
          </a:p>
        </p:txBody>
      </p:sp>
      <p:sp>
        <p:nvSpPr>
          <p:cNvPr id="25615" name="TextBox 229"/>
          <p:cNvSpPr txBox="1">
            <a:spLocks noChangeArrowheads="1"/>
          </p:cNvSpPr>
          <p:nvPr/>
        </p:nvSpPr>
        <p:spPr bwMode="auto">
          <a:xfrm>
            <a:off x="2387600" y="4119563"/>
            <a:ext cx="3238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/>
              <a:t>B</a:t>
            </a:r>
          </a:p>
        </p:txBody>
      </p:sp>
      <p:sp>
        <p:nvSpPr>
          <p:cNvPr id="25616" name="Rectangle 20"/>
          <p:cNvSpPr>
            <a:spLocks noChangeArrowheads="1"/>
          </p:cNvSpPr>
          <p:nvPr/>
        </p:nvSpPr>
        <p:spPr bwMode="auto">
          <a:xfrm>
            <a:off x="5651130" y="3130107"/>
            <a:ext cx="1691428" cy="303213"/>
          </a:xfrm>
          <a:prstGeom prst="rect">
            <a:avLst/>
          </a:prstGeom>
          <a:solidFill>
            <a:srgbClr val="FFFF00"/>
          </a:solidFill>
          <a:ln w="31750" algn="ctr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5617" name="Rounded Rectangle 122"/>
          <p:cNvSpPr>
            <a:spLocks noChangeArrowheads="1"/>
          </p:cNvSpPr>
          <p:nvPr/>
        </p:nvSpPr>
        <p:spPr bwMode="auto">
          <a:xfrm>
            <a:off x="1533526" y="3789363"/>
            <a:ext cx="701675" cy="4619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nl-BE" sz="700" dirty="0">
                <a:latin typeface="+mn-lt"/>
              </a:rPr>
              <a:t>mouvement</a:t>
            </a:r>
          </a:p>
          <a:p>
            <a:pPr algn="ctr"/>
            <a:r>
              <a:rPr lang="nl-BE" sz="700" dirty="0">
                <a:latin typeface="+mn-lt"/>
              </a:rPr>
              <a:t>en passage</a:t>
            </a:r>
          </a:p>
        </p:txBody>
      </p:sp>
      <p:grpSp>
        <p:nvGrpSpPr>
          <p:cNvPr id="25618" name="Group 188"/>
          <p:cNvGrpSpPr>
            <a:grpSpLocks noChangeAspect="1"/>
          </p:cNvGrpSpPr>
          <p:nvPr/>
        </p:nvGrpSpPr>
        <p:grpSpPr bwMode="auto">
          <a:xfrm>
            <a:off x="5646738" y="3825875"/>
            <a:ext cx="107950" cy="73025"/>
            <a:chOff x="7956376" y="548680"/>
            <a:chExt cx="216024" cy="144016"/>
          </a:xfrm>
        </p:grpSpPr>
        <p:cxnSp>
          <p:nvCxnSpPr>
            <p:cNvPr id="25656" name="Straight Connector 189"/>
            <p:cNvCxnSpPr>
              <a:cxnSpLocks noChangeShapeType="1"/>
            </p:cNvCxnSpPr>
            <p:nvPr/>
          </p:nvCxnSpPr>
          <p:spPr bwMode="auto">
            <a:xfrm>
              <a:off x="7956376" y="548680"/>
              <a:ext cx="216024" cy="14401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25657" name="Straight Connector 190"/>
            <p:cNvCxnSpPr>
              <a:cxnSpLocks noChangeShapeType="1"/>
            </p:cNvCxnSpPr>
            <p:nvPr/>
          </p:nvCxnSpPr>
          <p:spPr bwMode="auto">
            <a:xfrm flipH="1">
              <a:off x="7956376" y="548680"/>
              <a:ext cx="207640" cy="14401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</p:grpSp>
      <p:grpSp>
        <p:nvGrpSpPr>
          <p:cNvPr id="25619" name="Group 188"/>
          <p:cNvGrpSpPr>
            <a:grpSpLocks noChangeAspect="1"/>
          </p:cNvGrpSpPr>
          <p:nvPr/>
        </p:nvGrpSpPr>
        <p:grpSpPr bwMode="auto">
          <a:xfrm>
            <a:off x="7318434" y="3863977"/>
            <a:ext cx="107950" cy="73025"/>
            <a:chOff x="7956376" y="548680"/>
            <a:chExt cx="216024" cy="144016"/>
          </a:xfrm>
        </p:grpSpPr>
        <p:cxnSp>
          <p:nvCxnSpPr>
            <p:cNvPr id="25654" name="Straight Connector 189"/>
            <p:cNvCxnSpPr>
              <a:cxnSpLocks noChangeShapeType="1"/>
            </p:cNvCxnSpPr>
            <p:nvPr/>
          </p:nvCxnSpPr>
          <p:spPr bwMode="auto">
            <a:xfrm>
              <a:off x="7956376" y="548680"/>
              <a:ext cx="216024" cy="14401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25655" name="Straight Connector 190"/>
            <p:cNvCxnSpPr>
              <a:cxnSpLocks noChangeShapeType="1"/>
            </p:cNvCxnSpPr>
            <p:nvPr/>
          </p:nvCxnSpPr>
          <p:spPr bwMode="auto">
            <a:xfrm flipH="1">
              <a:off x="7956376" y="548680"/>
              <a:ext cx="207640" cy="14401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</p:grpSp>
      <p:sp>
        <p:nvSpPr>
          <p:cNvPr id="25620" name="TextBox 32"/>
          <p:cNvSpPr txBox="1">
            <a:spLocks noChangeArrowheads="1"/>
          </p:cNvSpPr>
          <p:nvPr/>
        </p:nvSpPr>
        <p:spPr bwMode="auto">
          <a:xfrm>
            <a:off x="9551989" y="3409950"/>
            <a:ext cx="936625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00" b="1" dirty="0"/>
              <a:t>Arlon</a:t>
            </a:r>
          </a:p>
        </p:txBody>
      </p:sp>
      <p:sp>
        <p:nvSpPr>
          <p:cNvPr id="25621" name="TextBox 32"/>
          <p:cNvSpPr txBox="1">
            <a:spLocks noChangeArrowheads="1"/>
          </p:cNvSpPr>
          <p:nvPr/>
        </p:nvSpPr>
        <p:spPr bwMode="auto">
          <a:xfrm>
            <a:off x="2279651" y="3414714"/>
            <a:ext cx="792163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00" b="1" dirty="0"/>
              <a:t>Namur</a:t>
            </a:r>
          </a:p>
        </p:txBody>
      </p:sp>
      <p:cxnSp>
        <p:nvCxnSpPr>
          <p:cNvPr id="25623" name="Straight Arrow Connector 287"/>
          <p:cNvCxnSpPr>
            <a:cxnSpLocks noChangeShapeType="1"/>
          </p:cNvCxnSpPr>
          <p:nvPr/>
        </p:nvCxnSpPr>
        <p:spPr bwMode="auto">
          <a:xfrm>
            <a:off x="6672264" y="2205039"/>
            <a:ext cx="2663825" cy="162083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grpSp>
        <p:nvGrpSpPr>
          <p:cNvPr id="25627" name="Groep 59"/>
          <p:cNvGrpSpPr>
            <a:grpSpLocks/>
          </p:cNvGrpSpPr>
          <p:nvPr/>
        </p:nvGrpSpPr>
        <p:grpSpPr bwMode="auto">
          <a:xfrm>
            <a:off x="7114988" y="3555585"/>
            <a:ext cx="865187" cy="293234"/>
            <a:chOff x="4427984" y="2636912"/>
            <a:chExt cx="864096" cy="445838"/>
          </a:xfrm>
        </p:grpSpPr>
        <p:cxnSp>
          <p:nvCxnSpPr>
            <p:cNvPr id="64" name="Rechte verbindingslijn met pijl 63"/>
            <p:cNvCxnSpPr/>
            <p:nvPr/>
          </p:nvCxnSpPr>
          <p:spPr bwMode="auto">
            <a:xfrm>
              <a:off x="4716545" y="2636912"/>
              <a:ext cx="0" cy="43204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3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67" name="Tekstvak 66"/>
            <p:cNvSpPr txBox="1"/>
            <p:nvPr/>
          </p:nvSpPr>
          <p:spPr>
            <a:xfrm>
              <a:off x="4427984" y="2708391"/>
              <a:ext cx="864096" cy="37435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nl-BE" sz="1000" dirty="0">
                  <a:solidFill>
                    <a:schemeClr val="accent3"/>
                  </a:solidFill>
                </a:rPr>
                <a:t>DS</a:t>
              </a:r>
            </a:p>
          </p:txBody>
        </p:sp>
      </p:grpSp>
      <p:grpSp>
        <p:nvGrpSpPr>
          <p:cNvPr id="25629" name="Groep 46"/>
          <p:cNvGrpSpPr>
            <a:grpSpLocks/>
          </p:cNvGrpSpPr>
          <p:nvPr/>
        </p:nvGrpSpPr>
        <p:grpSpPr bwMode="auto">
          <a:xfrm flipH="1">
            <a:off x="7500938" y="3497264"/>
            <a:ext cx="1507631" cy="431800"/>
            <a:chOff x="7308304" y="3861048"/>
            <a:chExt cx="1584176" cy="432048"/>
          </a:xfrm>
        </p:grpSpPr>
        <p:pic>
          <p:nvPicPr>
            <p:cNvPr id="25650" name="Picture 1" descr="F:\treinen frans van ackeleyen\HLD7701.png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308304" y="3861048"/>
              <a:ext cx="864096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51" name="Picture 1" descr="F:\treinen frans van ackeleyen\HLD7701.png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028384" y="4118748"/>
              <a:ext cx="864096" cy="174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25630" name="Straight Arrow Connector 287"/>
          <p:cNvCxnSpPr>
            <a:cxnSpLocks noChangeShapeType="1"/>
          </p:cNvCxnSpPr>
          <p:nvPr/>
        </p:nvCxnSpPr>
        <p:spPr bwMode="auto">
          <a:xfrm flipH="1">
            <a:off x="4079876" y="2205038"/>
            <a:ext cx="2232025" cy="1547812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sp>
        <p:nvSpPr>
          <p:cNvPr id="25633" name="Oval 17"/>
          <p:cNvSpPr>
            <a:spLocks noChangeArrowheads="1"/>
          </p:cNvSpPr>
          <p:nvPr/>
        </p:nvSpPr>
        <p:spPr bwMode="auto">
          <a:xfrm>
            <a:off x="3902076" y="3825875"/>
            <a:ext cx="106363" cy="107950"/>
          </a:xfrm>
          <a:prstGeom prst="ellipse">
            <a:avLst/>
          </a:prstGeom>
          <a:solidFill>
            <a:srgbClr val="FF0000"/>
          </a:solidFill>
          <a:ln w="3175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cxnSp>
        <p:nvCxnSpPr>
          <p:cNvPr id="25634" name="Rechte verbindingslijn 98"/>
          <p:cNvCxnSpPr>
            <a:cxnSpLocks noChangeShapeType="1"/>
          </p:cNvCxnSpPr>
          <p:nvPr/>
        </p:nvCxnSpPr>
        <p:spPr bwMode="auto">
          <a:xfrm flipV="1">
            <a:off x="1919288" y="5445125"/>
            <a:ext cx="792162" cy="0"/>
          </a:xfrm>
          <a:prstGeom prst="line">
            <a:avLst/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</p:spPr>
      </p:cxnSp>
      <p:sp>
        <p:nvSpPr>
          <p:cNvPr id="25635" name="Rounded Rectangle 122"/>
          <p:cNvSpPr>
            <a:spLocks noChangeArrowheads="1"/>
          </p:cNvSpPr>
          <p:nvPr/>
        </p:nvSpPr>
        <p:spPr bwMode="auto">
          <a:xfrm>
            <a:off x="2711451" y="4652964"/>
            <a:ext cx="1008063" cy="4413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lIns="0" rIns="0" anchor="ctr"/>
          <a:lstStyle/>
          <a:p>
            <a:pPr algn="ctr"/>
            <a:r>
              <a:rPr lang="nl-BE" sz="800" dirty="0" err="1"/>
              <a:t>visibilité</a:t>
            </a:r>
            <a:r>
              <a:rPr lang="nl-BE" sz="800" dirty="0"/>
              <a:t> du point de </a:t>
            </a:r>
            <a:r>
              <a:rPr lang="nl-BE" sz="800" dirty="0" err="1"/>
              <a:t>détection</a:t>
            </a:r>
            <a:endParaRPr lang="nl-BE" sz="800" dirty="0"/>
          </a:p>
          <a:p>
            <a:pPr algn="ctr"/>
            <a:r>
              <a:rPr lang="nl-BE" sz="800" dirty="0" err="1"/>
              <a:t>côté</a:t>
            </a:r>
            <a:r>
              <a:rPr lang="nl-BE" sz="800" dirty="0"/>
              <a:t> Namur</a:t>
            </a:r>
          </a:p>
        </p:txBody>
      </p:sp>
      <p:pic>
        <p:nvPicPr>
          <p:cNvPr id="25636" name="Picture 11" descr="D:\Documents And Settings\GQR7802\Local Settings\Temporary Internet Files\Content.IE5\HNYX0581\MC90044131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989" y="4437064"/>
            <a:ext cx="4794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5637" name="Rechte verbindingslijn 107"/>
          <p:cNvCxnSpPr>
            <a:cxnSpLocks noChangeShapeType="1"/>
          </p:cNvCxnSpPr>
          <p:nvPr/>
        </p:nvCxnSpPr>
        <p:spPr bwMode="auto">
          <a:xfrm>
            <a:off x="3216275" y="5084763"/>
            <a:ext cx="0" cy="144462"/>
          </a:xfrm>
          <a:prstGeom prst="line">
            <a:avLst/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</p:spPr>
      </p:cxnSp>
      <p:sp>
        <p:nvSpPr>
          <p:cNvPr id="25638" name="Rounded Rectangle 122"/>
          <p:cNvSpPr>
            <a:spLocks noChangeArrowheads="1"/>
          </p:cNvSpPr>
          <p:nvPr/>
        </p:nvSpPr>
        <p:spPr bwMode="auto">
          <a:xfrm>
            <a:off x="2711451" y="5229226"/>
            <a:ext cx="1008063" cy="4413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lIns="0" rIns="0" anchor="ctr"/>
          <a:lstStyle/>
          <a:p>
            <a:pPr algn="ctr"/>
            <a:r>
              <a:rPr lang="nl-BE" sz="800" dirty="0" err="1"/>
              <a:t>visibilité</a:t>
            </a:r>
            <a:r>
              <a:rPr lang="nl-BE" sz="800" dirty="0"/>
              <a:t> du point de </a:t>
            </a:r>
            <a:r>
              <a:rPr lang="nl-BE" sz="800" dirty="0" err="1"/>
              <a:t>détection</a:t>
            </a:r>
            <a:endParaRPr lang="nl-BE" sz="800" dirty="0"/>
          </a:p>
          <a:p>
            <a:pPr algn="ctr"/>
            <a:r>
              <a:rPr lang="nl-BE" sz="800" dirty="0" err="1"/>
              <a:t>côté</a:t>
            </a:r>
            <a:r>
              <a:rPr lang="nl-BE" sz="800" dirty="0"/>
              <a:t> Arlon</a:t>
            </a:r>
          </a:p>
        </p:txBody>
      </p:sp>
      <p:cxnSp>
        <p:nvCxnSpPr>
          <p:cNvPr id="25639" name="Rechte verbindingslijn 116"/>
          <p:cNvCxnSpPr>
            <a:cxnSpLocks noChangeShapeType="1"/>
          </p:cNvCxnSpPr>
          <p:nvPr/>
        </p:nvCxnSpPr>
        <p:spPr bwMode="auto">
          <a:xfrm>
            <a:off x="3216275" y="5084763"/>
            <a:ext cx="0" cy="144462"/>
          </a:xfrm>
          <a:prstGeom prst="line">
            <a:avLst/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</p:spPr>
      </p:cxnSp>
      <p:pic>
        <p:nvPicPr>
          <p:cNvPr id="25640" name="Picture 5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239" y="5133975"/>
            <a:ext cx="312737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5641" name="Straight Arrow Connector 135"/>
          <p:cNvCxnSpPr>
            <a:cxnSpLocks noChangeShapeType="1"/>
          </p:cNvCxnSpPr>
          <p:nvPr/>
        </p:nvCxnSpPr>
        <p:spPr bwMode="auto">
          <a:xfrm flipH="1">
            <a:off x="1919288" y="5445125"/>
            <a:ext cx="0" cy="719138"/>
          </a:xfrm>
          <a:prstGeom prst="straightConnector1">
            <a:avLst/>
          </a:prstGeom>
          <a:noFill/>
          <a:ln w="12700" algn="ctr">
            <a:solidFill>
              <a:schemeClr val="accent2"/>
            </a:solidFill>
            <a:prstDash val="dash"/>
            <a:round/>
            <a:headEnd/>
            <a:tailEnd type="arrow" w="med" len="med"/>
          </a:ln>
        </p:spPr>
      </p:cxnSp>
      <p:cxnSp>
        <p:nvCxnSpPr>
          <p:cNvPr id="25642" name="Rechte verbindingslijn 118"/>
          <p:cNvCxnSpPr>
            <a:cxnSpLocks noChangeShapeType="1"/>
          </p:cNvCxnSpPr>
          <p:nvPr/>
        </p:nvCxnSpPr>
        <p:spPr bwMode="auto">
          <a:xfrm flipV="1">
            <a:off x="1919288" y="4868863"/>
            <a:ext cx="792162" cy="0"/>
          </a:xfrm>
          <a:prstGeom prst="line">
            <a:avLst/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</p:spPr>
      </p:cxnSp>
      <p:sp>
        <p:nvSpPr>
          <p:cNvPr id="25644" name="Tekstvak 87"/>
          <p:cNvSpPr txBox="1">
            <a:spLocks noChangeArrowheads="1"/>
          </p:cNvSpPr>
          <p:nvPr/>
        </p:nvSpPr>
        <p:spPr bwMode="auto">
          <a:xfrm>
            <a:off x="7804160" y="2681343"/>
            <a:ext cx="215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BE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59" name="Rechthoek 35"/>
          <p:cNvSpPr>
            <a:spLocks noChangeArrowheads="1"/>
          </p:cNvSpPr>
          <p:nvPr/>
        </p:nvSpPr>
        <p:spPr bwMode="auto">
          <a:xfrm>
            <a:off x="6062091" y="1354806"/>
            <a:ext cx="970533" cy="360362"/>
          </a:xfrm>
          <a:prstGeom prst="rect">
            <a:avLst/>
          </a:prstGeom>
          <a:solidFill>
            <a:srgbClr val="B2B2B2"/>
          </a:solidFill>
          <a:ln w="31750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nl-BE" sz="900" b="1" dirty="0">
                <a:solidFill>
                  <a:schemeClr val="bg1"/>
                </a:solidFill>
                <a:latin typeface="+mn-lt"/>
              </a:rPr>
              <a:t>ANNONCEUR</a:t>
            </a:r>
          </a:p>
          <a:p>
            <a:pPr algn="ctr"/>
            <a:r>
              <a:rPr lang="nl-BE" sz="900" b="1" dirty="0">
                <a:solidFill>
                  <a:schemeClr val="bg1"/>
                </a:solidFill>
                <a:latin typeface="+mn-lt"/>
              </a:rPr>
              <a:t>ENTREPRENEUR</a:t>
            </a:r>
          </a:p>
        </p:txBody>
      </p:sp>
      <p:sp>
        <p:nvSpPr>
          <p:cNvPr id="62" name="Text Placeholder 1"/>
          <p:cNvSpPr>
            <a:spLocks noGrp="1"/>
          </p:cNvSpPr>
          <p:nvPr>
            <p:ph type="body" sz="quarter" idx="18"/>
          </p:nvPr>
        </p:nvSpPr>
        <p:spPr>
          <a:xfrm>
            <a:off x="8616281" y="154526"/>
            <a:ext cx="3294514" cy="360363"/>
          </a:xfrm>
        </p:spPr>
        <p:txBody>
          <a:bodyPr/>
          <a:lstStyle/>
          <a:p>
            <a:pPr marL="228600" indent="-228600">
              <a:buAutoNum type="arabicPeriod"/>
            </a:pPr>
            <a:r>
              <a:rPr lang="en-GB" dirty="0" err="1"/>
              <a:t>Système</a:t>
            </a:r>
            <a:r>
              <a:rPr lang="en-GB" dirty="0"/>
              <a:t> de protection avec </a:t>
            </a:r>
            <a:r>
              <a:rPr lang="en-GB" dirty="0" err="1"/>
              <a:t>annonceur</a:t>
            </a:r>
            <a:endParaRPr lang="en-GB" dirty="0"/>
          </a:p>
          <a:p>
            <a:r>
              <a:rPr lang="en-GB" dirty="0"/>
              <a:t>1.2 </a:t>
            </a:r>
            <a:r>
              <a:rPr lang="en-GB" dirty="0" err="1"/>
              <a:t>Alarme</a:t>
            </a:r>
            <a:r>
              <a:rPr lang="en-GB" dirty="0"/>
              <a:t> – </a:t>
            </a:r>
            <a:r>
              <a:rPr lang="en-GB" dirty="0" err="1"/>
              <a:t>annonce</a:t>
            </a:r>
            <a:r>
              <a:rPr lang="en-GB" dirty="0"/>
              <a:t> du </a:t>
            </a:r>
            <a:r>
              <a:rPr lang="en-GB" dirty="0" err="1"/>
              <a:t>mouvement</a:t>
            </a:r>
            <a:endParaRPr lang="en-GB" dirty="0"/>
          </a:p>
        </p:txBody>
      </p:sp>
      <p:sp>
        <p:nvSpPr>
          <p:cNvPr id="65" name="TextBox 64"/>
          <p:cNvSpPr txBox="1"/>
          <p:nvPr/>
        </p:nvSpPr>
        <p:spPr>
          <a:xfrm>
            <a:off x="4008439" y="4976811"/>
            <a:ext cx="5472112" cy="578882"/>
          </a:xfrm>
          <a:prstGeom prst="roundRect">
            <a:avLst/>
          </a:prstGeom>
          <a:noFill/>
          <a:ln w="12700"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1400" dirty="0"/>
              <a:t>Pendant </a:t>
            </a:r>
            <a:r>
              <a:rPr lang="nl-BE" sz="1400" dirty="0" err="1"/>
              <a:t>le</a:t>
            </a:r>
            <a:r>
              <a:rPr lang="nl-BE" sz="1400" dirty="0"/>
              <a:t> passage du mouvement, </a:t>
            </a:r>
            <a:r>
              <a:rPr lang="nl-BE" sz="1400" dirty="0" err="1"/>
              <a:t>l’annonceur</a:t>
            </a:r>
            <a:r>
              <a:rPr lang="nl-BE" sz="1400" dirty="0"/>
              <a:t> va </a:t>
            </a:r>
            <a:r>
              <a:rPr lang="nl-BE" sz="1400" dirty="0" err="1"/>
              <a:t>perdre</a:t>
            </a:r>
            <a:r>
              <a:rPr lang="nl-BE" sz="1400" dirty="0"/>
              <a:t> </a:t>
            </a:r>
            <a:r>
              <a:rPr lang="nl-BE" sz="1400" dirty="0" err="1"/>
              <a:t>le</a:t>
            </a:r>
            <a:r>
              <a:rPr lang="nl-BE" sz="1400" dirty="0"/>
              <a:t> contact </a:t>
            </a:r>
            <a:r>
              <a:rPr lang="nl-BE" sz="1400" dirty="0" err="1"/>
              <a:t>visuel</a:t>
            </a:r>
            <a:r>
              <a:rPr lang="nl-BE" sz="1400" dirty="0"/>
              <a:t> </a:t>
            </a:r>
            <a:r>
              <a:rPr lang="nl-BE" sz="1400" dirty="0" err="1"/>
              <a:t>avec</a:t>
            </a:r>
            <a:r>
              <a:rPr lang="nl-BE" sz="1400" dirty="0"/>
              <a:t> </a:t>
            </a:r>
            <a:r>
              <a:rPr lang="nl-BE" sz="1400" dirty="0" err="1"/>
              <a:t>le</a:t>
            </a:r>
            <a:r>
              <a:rPr lang="nl-BE" sz="1400" dirty="0"/>
              <a:t> point de </a:t>
            </a:r>
            <a:r>
              <a:rPr lang="nl-BE" sz="1400" dirty="0" err="1"/>
              <a:t>détection</a:t>
            </a:r>
            <a:r>
              <a:rPr lang="nl-BE" sz="1400" dirty="0"/>
              <a:t> </a:t>
            </a:r>
            <a:r>
              <a:rPr lang="nl-BE" sz="1400" dirty="0" err="1"/>
              <a:t>sur</a:t>
            </a:r>
            <a:r>
              <a:rPr lang="nl-BE" sz="1400" dirty="0"/>
              <a:t> la </a:t>
            </a:r>
            <a:r>
              <a:rPr lang="nl-BE" sz="1400" dirty="0" err="1"/>
              <a:t>voie</a:t>
            </a:r>
            <a:r>
              <a:rPr lang="nl-BE" sz="1400" dirty="0"/>
              <a:t> A – </a:t>
            </a:r>
            <a:r>
              <a:rPr lang="nl-BE" sz="1400" dirty="0" err="1"/>
              <a:t>côté</a:t>
            </a:r>
            <a:r>
              <a:rPr lang="nl-BE" sz="1400" dirty="0"/>
              <a:t> Arlon. </a:t>
            </a:r>
          </a:p>
        </p:txBody>
      </p:sp>
      <p:pic>
        <p:nvPicPr>
          <p:cNvPr id="58" name="Picture 57" descr="D:\Documents And Settings\GQR7802\Local Settings\Temporary Internet Files\Content.IE5\HNYX0581\MC900441310[1]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04555" y="2842798"/>
            <a:ext cx="182665" cy="243362"/>
          </a:xfrm>
          <a:prstGeom prst="rect">
            <a:avLst/>
          </a:prstGeom>
          <a:noFill/>
        </p:spPr>
      </p:pic>
      <p:cxnSp>
        <p:nvCxnSpPr>
          <p:cNvPr id="78" name="Straight Connector 111"/>
          <p:cNvCxnSpPr/>
          <p:nvPr/>
        </p:nvCxnSpPr>
        <p:spPr bwMode="auto">
          <a:xfrm>
            <a:off x="5254625" y="3552032"/>
            <a:ext cx="248443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79" name="Picture 78" descr="D:\Documents And Settings\GQR7802\Local Settings\Temporary Internet Files\Content.IE5\HNYX0581\MC900441310[1]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96844" y="2517445"/>
            <a:ext cx="182665" cy="243362"/>
          </a:xfrm>
          <a:prstGeom prst="rect">
            <a:avLst/>
          </a:prstGeom>
          <a:noFill/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89808" y="2804773"/>
            <a:ext cx="611300" cy="496682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79597" y="2469602"/>
            <a:ext cx="341406" cy="359695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05620" y="1847698"/>
            <a:ext cx="268247" cy="634039"/>
          </a:xfrm>
          <a:prstGeom prst="rect">
            <a:avLst/>
          </a:prstGeom>
        </p:spPr>
      </p:pic>
      <p:cxnSp>
        <p:nvCxnSpPr>
          <p:cNvPr id="25648" name="Straight Arrow Connector 287"/>
          <p:cNvCxnSpPr>
            <a:cxnSpLocks noChangeShapeType="1"/>
          </p:cNvCxnSpPr>
          <p:nvPr/>
        </p:nvCxnSpPr>
        <p:spPr bwMode="auto">
          <a:xfrm>
            <a:off x="6544755" y="1988840"/>
            <a:ext cx="255019" cy="853958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678" name="Straight Connector 16"/>
          <p:cNvCxnSpPr>
            <a:cxnSpLocks noChangeShapeType="1"/>
          </p:cNvCxnSpPr>
          <p:nvPr/>
        </p:nvCxnSpPr>
        <p:spPr bwMode="auto">
          <a:xfrm flipV="1">
            <a:off x="2640013" y="3875089"/>
            <a:ext cx="7632700" cy="3175"/>
          </a:xfrm>
          <a:prstGeom prst="line">
            <a:avLst/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</p:spPr>
      </p:cxnSp>
      <p:sp>
        <p:nvSpPr>
          <p:cNvPr id="28679" name="Rectangle 18"/>
          <p:cNvSpPr>
            <a:spLocks noChangeArrowheads="1"/>
          </p:cNvSpPr>
          <p:nvPr/>
        </p:nvSpPr>
        <p:spPr bwMode="auto">
          <a:xfrm>
            <a:off x="9358314" y="3814764"/>
            <a:ext cx="122237" cy="122237"/>
          </a:xfrm>
          <a:prstGeom prst="rect">
            <a:avLst/>
          </a:prstGeom>
          <a:solidFill>
            <a:srgbClr val="FF0000"/>
          </a:solidFill>
          <a:ln w="3175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cxnSp>
        <p:nvCxnSpPr>
          <p:cNvPr id="28680" name="Straight Connector 16"/>
          <p:cNvCxnSpPr>
            <a:cxnSpLocks noChangeShapeType="1"/>
          </p:cNvCxnSpPr>
          <p:nvPr/>
        </p:nvCxnSpPr>
        <p:spPr bwMode="auto">
          <a:xfrm flipV="1">
            <a:off x="2640013" y="4211639"/>
            <a:ext cx="7632700" cy="1587"/>
          </a:xfrm>
          <a:prstGeom prst="line">
            <a:avLst/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</p:spPr>
      </p:cxnSp>
      <p:sp>
        <p:nvSpPr>
          <p:cNvPr id="28682" name="Chevron 29"/>
          <p:cNvSpPr>
            <a:spLocks noChangeArrowheads="1"/>
          </p:cNvSpPr>
          <p:nvPr/>
        </p:nvSpPr>
        <p:spPr bwMode="auto">
          <a:xfrm>
            <a:off x="2803526" y="3789363"/>
            <a:ext cx="142875" cy="144462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8683" name="Chevron 30"/>
          <p:cNvSpPr>
            <a:spLocks noChangeAspect="1"/>
          </p:cNvSpPr>
          <p:nvPr/>
        </p:nvSpPr>
        <p:spPr bwMode="auto">
          <a:xfrm flipH="1">
            <a:off x="2803526" y="4149726"/>
            <a:ext cx="142875" cy="142875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8684" name="TextBox 228"/>
          <p:cNvSpPr txBox="1">
            <a:spLocks noChangeArrowheads="1"/>
          </p:cNvSpPr>
          <p:nvPr/>
        </p:nvSpPr>
        <p:spPr bwMode="auto">
          <a:xfrm>
            <a:off x="2387600" y="3719513"/>
            <a:ext cx="3238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/>
              <a:t>A</a:t>
            </a:r>
          </a:p>
        </p:txBody>
      </p:sp>
      <p:sp>
        <p:nvSpPr>
          <p:cNvPr id="28685" name="TextBox 229"/>
          <p:cNvSpPr txBox="1">
            <a:spLocks noChangeArrowheads="1"/>
          </p:cNvSpPr>
          <p:nvPr/>
        </p:nvSpPr>
        <p:spPr bwMode="auto">
          <a:xfrm>
            <a:off x="2387600" y="4119563"/>
            <a:ext cx="3238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/>
              <a:t>B</a:t>
            </a:r>
          </a:p>
        </p:txBody>
      </p:sp>
      <p:sp>
        <p:nvSpPr>
          <p:cNvPr id="28686" name="TextBox 32"/>
          <p:cNvSpPr txBox="1">
            <a:spLocks noChangeArrowheads="1"/>
          </p:cNvSpPr>
          <p:nvPr/>
        </p:nvSpPr>
        <p:spPr bwMode="auto">
          <a:xfrm>
            <a:off x="9551989" y="3409950"/>
            <a:ext cx="936625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00" b="1" dirty="0"/>
              <a:t>Arlon</a:t>
            </a:r>
          </a:p>
        </p:txBody>
      </p:sp>
      <p:sp>
        <p:nvSpPr>
          <p:cNvPr id="28687" name="TextBox 32"/>
          <p:cNvSpPr txBox="1">
            <a:spLocks noChangeArrowheads="1"/>
          </p:cNvSpPr>
          <p:nvPr/>
        </p:nvSpPr>
        <p:spPr bwMode="auto">
          <a:xfrm>
            <a:off x="2279651" y="3414714"/>
            <a:ext cx="792163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00" b="1" dirty="0"/>
              <a:t>Namur</a:t>
            </a:r>
          </a:p>
        </p:txBody>
      </p:sp>
      <p:cxnSp>
        <p:nvCxnSpPr>
          <p:cNvPr id="28689" name="Straight Arrow Connector 287"/>
          <p:cNvCxnSpPr>
            <a:cxnSpLocks noChangeShapeType="1"/>
          </p:cNvCxnSpPr>
          <p:nvPr/>
        </p:nvCxnSpPr>
        <p:spPr bwMode="auto">
          <a:xfrm flipH="1">
            <a:off x="4079876" y="2205038"/>
            <a:ext cx="2232025" cy="1547812"/>
          </a:xfrm>
          <a:prstGeom prst="straightConnector1">
            <a:avLst/>
          </a:prstGeom>
          <a:noFill/>
          <a:ln w="12700" algn="ctr">
            <a:solidFill>
              <a:srgbClr val="FF0000"/>
            </a:solidFill>
            <a:prstDash val="dash"/>
            <a:round/>
            <a:headEnd/>
            <a:tailEnd type="arrow" w="med" len="med"/>
          </a:ln>
        </p:spPr>
      </p:cxnSp>
      <p:cxnSp>
        <p:nvCxnSpPr>
          <p:cNvPr id="28691" name="Straight Arrow Connector 287"/>
          <p:cNvCxnSpPr>
            <a:cxnSpLocks noChangeShapeType="1"/>
          </p:cNvCxnSpPr>
          <p:nvPr/>
        </p:nvCxnSpPr>
        <p:spPr bwMode="auto">
          <a:xfrm>
            <a:off x="6672264" y="2205039"/>
            <a:ext cx="2663825" cy="162083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sp>
        <p:nvSpPr>
          <p:cNvPr id="28693" name="Rectangle 20"/>
          <p:cNvSpPr>
            <a:spLocks noChangeArrowheads="1"/>
          </p:cNvSpPr>
          <p:nvPr/>
        </p:nvSpPr>
        <p:spPr bwMode="auto">
          <a:xfrm>
            <a:off x="5592763" y="3109117"/>
            <a:ext cx="1799381" cy="303213"/>
          </a:xfrm>
          <a:prstGeom prst="rect">
            <a:avLst/>
          </a:prstGeom>
          <a:solidFill>
            <a:srgbClr val="FFFF00"/>
          </a:solidFill>
          <a:ln w="31750" algn="ctr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grpSp>
        <p:nvGrpSpPr>
          <p:cNvPr id="28694" name="Group 188"/>
          <p:cNvGrpSpPr>
            <a:grpSpLocks noChangeAspect="1"/>
          </p:cNvGrpSpPr>
          <p:nvPr/>
        </p:nvGrpSpPr>
        <p:grpSpPr bwMode="auto">
          <a:xfrm>
            <a:off x="5629275" y="3844928"/>
            <a:ext cx="107950" cy="73025"/>
            <a:chOff x="7956376" y="548680"/>
            <a:chExt cx="216024" cy="144016"/>
          </a:xfrm>
        </p:grpSpPr>
        <p:cxnSp>
          <p:nvCxnSpPr>
            <p:cNvPr id="28730" name="Straight Connector 189"/>
            <p:cNvCxnSpPr>
              <a:cxnSpLocks noChangeShapeType="1"/>
            </p:cNvCxnSpPr>
            <p:nvPr/>
          </p:nvCxnSpPr>
          <p:spPr bwMode="auto">
            <a:xfrm>
              <a:off x="7956376" y="548680"/>
              <a:ext cx="216024" cy="14401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28731" name="Straight Connector 190"/>
            <p:cNvCxnSpPr>
              <a:cxnSpLocks noChangeShapeType="1"/>
            </p:cNvCxnSpPr>
            <p:nvPr/>
          </p:nvCxnSpPr>
          <p:spPr bwMode="auto">
            <a:xfrm flipH="1">
              <a:off x="7956376" y="548680"/>
              <a:ext cx="207640" cy="14401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</p:grpSp>
      <p:grpSp>
        <p:nvGrpSpPr>
          <p:cNvPr id="28695" name="Group 188"/>
          <p:cNvGrpSpPr>
            <a:grpSpLocks noChangeAspect="1"/>
          </p:cNvGrpSpPr>
          <p:nvPr/>
        </p:nvGrpSpPr>
        <p:grpSpPr bwMode="auto">
          <a:xfrm>
            <a:off x="7332665" y="3854450"/>
            <a:ext cx="107950" cy="73025"/>
            <a:chOff x="7956376" y="548680"/>
            <a:chExt cx="216024" cy="144016"/>
          </a:xfrm>
        </p:grpSpPr>
        <p:cxnSp>
          <p:nvCxnSpPr>
            <p:cNvPr id="28728" name="Straight Connector 189"/>
            <p:cNvCxnSpPr>
              <a:cxnSpLocks noChangeShapeType="1"/>
            </p:cNvCxnSpPr>
            <p:nvPr/>
          </p:nvCxnSpPr>
          <p:spPr bwMode="auto">
            <a:xfrm>
              <a:off x="7956376" y="548680"/>
              <a:ext cx="216024" cy="14401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28729" name="Straight Connector 190"/>
            <p:cNvCxnSpPr>
              <a:cxnSpLocks noChangeShapeType="1"/>
            </p:cNvCxnSpPr>
            <p:nvPr/>
          </p:nvCxnSpPr>
          <p:spPr bwMode="auto">
            <a:xfrm flipH="1">
              <a:off x="7956376" y="548680"/>
              <a:ext cx="207640" cy="14401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</p:grpSp>
      <p:grpSp>
        <p:nvGrpSpPr>
          <p:cNvPr id="28696" name="Groep 103"/>
          <p:cNvGrpSpPr>
            <a:grpSpLocks/>
          </p:cNvGrpSpPr>
          <p:nvPr/>
        </p:nvGrpSpPr>
        <p:grpSpPr bwMode="auto">
          <a:xfrm>
            <a:off x="7319963" y="3549653"/>
            <a:ext cx="865187" cy="311148"/>
            <a:chOff x="4427984" y="2636912"/>
            <a:chExt cx="864096" cy="432048"/>
          </a:xfrm>
        </p:grpSpPr>
        <p:cxnSp>
          <p:nvCxnSpPr>
            <p:cNvPr id="105" name="Rechte verbindingslijn met pijl 104"/>
            <p:cNvCxnSpPr/>
            <p:nvPr/>
          </p:nvCxnSpPr>
          <p:spPr bwMode="auto">
            <a:xfrm>
              <a:off x="4716545" y="2636912"/>
              <a:ext cx="0" cy="43204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3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106" name="Tekstvak 105"/>
            <p:cNvSpPr txBox="1"/>
            <p:nvPr/>
          </p:nvSpPr>
          <p:spPr>
            <a:xfrm>
              <a:off x="4427984" y="2708391"/>
              <a:ext cx="864096" cy="34189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nl-BE" sz="1000" dirty="0">
                  <a:solidFill>
                    <a:schemeClr val="accent3"/>
                  </a:solidFill>
                </a:rPr>
                <a:t>DS</a:t>
              </a:r>
            </a:p>
          </p:txBody>
        </p:sp>
      </p:grpSp>
      <p:cxnSp>
        <p:nvCxnSpPr>
          <p:cNvPr id="56" name="Straight Connector 111"/>
          <p:cNvCxnSpPr/>
          <p:nvPr/>
        </p:nvCxnSpPr>
        <p:spPr bwMode="auto">
          <a:xfrm>
            <a:off x="5406009" y="3515519"/>
            <a:ext cx="248443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8698" name="Groep 65"/>
          <p:cNvGrpSpPr>
            <a:grpSpLocks/>
          </p:cNvGrpSpPr>
          <p:nvPr/>
        </p:nvGrpSpPr>
        <p:grpSpPr bwMode="auto">
          <a:xfrm>
            <a:off x="2711451" y="3500439"/>
            <a:ext cx="1584325" cy="433387"/>
            <a:chOff x="4716016" y="3501008"/>
            <a:chExt cx="1584176" cy="432048"/>
          </a:xfrm>
        </p:grpSpPr>
        <p:pic>
          <p:nvPicPr>
            <p:cNvPr id="28724" name="Picture 1" descr="F:\treinen frans van ackeleyen\HLD7701.png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6096" y="3501008"/>
              <a:ext cx="864096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725" name="Picture 1" descr="F:\treinen frans van ackeleyen\HLD7701.png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016" y="3758709"/>
              <a:ext cx="864096" cy="174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8702" name="Vrije vorm 91"/>
          <p:cNvSpPr>
            <a:spLocks/>
          </p:cNvSpPr>
          <p:nvPr/>
        </p:nvSpPr>
        <p:spPr bwMode="auto">
          <a:xfrm flipH="1">
            <a:off x="2702719" y="1870078"/>
            <a:ext cx="4005262" cy="2546350"/>
          </a:xfrm>
          <a:custGeom>
            <a:avLst/>
            <a:gdLst>
              <a:gd name="T0" fmla="*/ 2147483647 w 1917948"/>
              <a:gd name="T1" fmla="*/ 2147483647 h 1601331"/>
              <a:gd name="T2" fmla="*/ 2147483647 w 1917948"/>
              <a:gd name="T3" fmla="*/ 2147483647 h 1601331"/>
              <a:gd name="T4" fmla="*/ 2147483647 w 1917948"/>
              <a:gd name="T5" fmla="*/ 2147483647 h 1601331"/>
              <a:gd name="T6" fmla="*/ 2147483647 w 1917948"/>
              <a:gd name="T7" fmla="*/ 2147483647 h 1601331"/>
              <a:gd name="T8" fmla="*/ 0 60000 65536"/>
              <a:gd name="T9" fmla="*/ 0 60000 65536"/>
              <a:gd name="T10" fmla="*/ 0 60000 65536"/>
              <a:gd name="T11" fmla="*/ 0 60000 65536"/>
              <a:gd name="T12" fmla="*/ 0 w 1917948"/>
              <a:gd name="T13" fmla="*/ 0 h 1601331"/>
              <a:gd name="T14" fmla="*/ 1917948 w 1917948"/>
              <a:gd name="T15" fmla="*/ 1601331 h 16013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17948" h="1601331">
                <a:moveTo>
                  <a:pt x="77831" y="73505"/>
                </a:moveTo>
                <a:cubicBezTo>
                  <a:pt x="0" y="147010"/>
                  <a:pt x="980809" y="1290817"/>
                  <a:pt x="1254802" y="1446074"/>
                </a:cubicBezTo>
                <a:cubicBezTo>
                  <a:pt x="1528795" y="1601331"/>
                  <a:pt x="1917948" y="1233806"/>
                  <a:pt x="1721786" y="1005045"/>
                </a:cubicBezTo>
                <a:cubicBezTo>
                  <a:pt x="1525624" y="776284"/>
                  <a:pt x="155662" y="0"/>
                  <a:pt x="77831" y="73505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43921"/>
            </a:scheme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8703" name="Straight Arrow Connector 135"/>
          <p:cNvCxnSpPr>
            <a:cxnSpLocks noChangeShapeType="1"/>
          </p:cNvCxnSpPr>
          <p:nvPr/>
        </p:nvCxnSpPr>
        <p:spPr bwMode="auto">
          <a:xfrm>
            <a:off x="3216275" y="5589588"/>
            <a:ext cx="0" cy="431800"/>
          </a:xfrm>
          <a:prstGeom prst="straightConnector1">
            <a:avLst/>
          </a:prstGeom>
          <a:noFill/>
          <a:ln w="12700" algn="ctr">
            <a:solidFill>
              <a:schemeClr val="accent2"/>
            </a:solidFill>
            <a:prstDash val="dash"/>
            <a:round/>
            <a:headEnd/>
            <a:tailEnd type="arrow" w="med" len="med"/>
          </a:ln>
        </p:spPr>
      </p:cxnSp>
      <p:cxnSp>
        <p:nvCxnSpPr>
          <p:cNvPr id="28704" name="Straight Arrow Connector 135"/>
          <p:cNvCxnSpPr>
            <a:cxnSpLocks noChangeShapeType="1"/>
          </p:cNvCxnSpPr>
          <p:nvPr/>
        </p:nvCxnSpPr>
        <p:spPr bwMode="auto">
          <a:xfrm>
            <a:off x="1919288" y="2025651"/>
            <a:ext cx="0" cy="2555875"/>
          </a:xfrm>
          <a:prstGeom prst="straightConnector1">
            <a:avLst/>
          </a:prstGeom>
          <a:noFill/>
          <a:ln w="12700" algn="ctr">
            <a:solidFill>
              <a:schemeClr val="accent2"/>
            </a:solidFill>
            <a:prstDash val="dash"/>
            <a:round/>
            <a:headEnd/>
            <a:tailEnd/>
          </a:ln>
        </p:spPr>
      </p:cxnSp>
      <p:sp>
        <p:nvSpPr>
          <p:cNvPr id="28705" name="Rounded Rectangle 122"/>
          <p:cNvSpPr>
            <a:spLocks noChangeArrowheads="1"/>
          </p:cNvSpPr>
          <p:nvPr/>
        </p:nvSpPr>
        <p:spPr bwMode="auto">
          <a:xfrm>
            <a:off x="1577976" y="3830638"/>
            <a:ext cx="701675" cy="4619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lIns="0" rIns="0" anchor="ctr"/>
          <a:lstStyle/>
          <a:p>
            <a:pPr algn="ctr"/>
            <a:r>
              <a:rPr lang="en-US" sz="800" dirty="0" err="1"/>
              <a:t>visibilité</a:t>
            </a:r>
            <a:endParaRPr lang="en-US" sz="800" dirty="0"/>
          </a:p>
          <a:p>
            <a:pPr algn="ctr"/>
            <a:r>
              <a:rPr lang="en-US" sz="800" dirty="0" err="1"/>
              <a:t>insuffisante</a:t>
            </a:r>
            <a:endParaRPr lang="en-US" sz="800" dirty="0"/>
          </a:p>
        </p:txBody>
      </p:sp>
      <p:cxnSp>
        <p:nvCxnSpPr>
          <p:cNvPr id="28706" name="Rechte verbindingslijn 98"/>
          <p:cNvCxnSpPr>
            <a:cxnSpLocks noChangeShapeType="1"/>
          </p:cNvCxnSpPr>
          <p:nvPr/>
        </p:nvCxnSpPr>
        <p:spPr bwMode="auto">
          <a:xfrm flipV="1">
            <a:off x="1919288" y="4941888"/>
            <a:ext cx="792162" cy="0"/>
          </a:xfrm>
          <a:prstGeom prst="line">
            <a:avLst/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</p:spPr>
      </p:cxnSp>
      <p:sp>
        <p:nvSpPr>
          <p:cNvPr id="28707" name="Rounded Rectangle 122"/>
          <p:cNvSpPr>
            <a:spLocks noChangeArrowheads="1"/>
          </p:cNvSpPr>
          <p:nvPr/>
        </p:nvSpPr>
        <p:spPr bwMode="auto">
          <a:xfrm>
            <a:off x="2711451" y="4652964"/>
            <a:ext cx="1008063" cy="4413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lIns="0" rIns="0" anchor="ctr"/>
          <a:lstStyle/>
          <a:p>
            <a:pPr algn="ctr"/>
            <a:r>
              <a:rPr lang="nl-BE" sz="800" dirty="0" err="1"/>
              <a:t>visibilité</a:t>
            </a:r>
            <a:r>
              <a:rPr lang="nl-BE" sz="800" dirty="0"/>
              <a:t> du point de </a:t>
            </a:r>
            <a:r>
              <a:rPr lang="nl-BE" sz="800" dirty="0" err="1"/>
              <a:t>détection</a:t>
            </a:r>
            <a:endParaRPr lang="nl-BE" sz="800" dirty="0"/>
          </a:p>
          <a:p>
            <a:pPr algn="ctr"/>
            <a:r>
              <a:rPr lang="nl-BE" sz="800" dirty="0" err="1"/>
              <a:t>côté</a:t>
            </a:r>
            <a:r>
              <a:rPr lang="nl-BE" sz="800" dirty="0"/>
              <a:t> Namur</a:t>
            </a:r>
          </a:p>
        </p:txBody>
      </p:sp>
      <p:cxnSp>
        <p:nvCxnSpPr>
          <p:cNvPr id="28708" name="Rechte verbindingslijn 106"/>
          <p:cNvCxnSpPr>
            <a:cxnSpLocks noChangeShapeType="1"/>
          </p:cNvCxnSpPr>
          <p:nvPr/>
        </p:nvCxnSpPr>
        <p:spPr bwMode="auto">
          <a:xfrm>
            <a:off x="1919288" y="4292600"/>
            <a:ext cx="0" cy="649288"/>
          </a:xfrm>
          <a:prstGeom prst="line">
            <a:avLst/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</p:spPr>
      </p:cxnSp>
      <p:cxnSp>
        <p:nvCxnSpPr>
          <p:cNvPr id="28709" name="Rechte verbindingslijn 107"/>
          <p:cNvCxnSpPr>
            <a:cxnSpLocks noChangeShapeType="1"/>
          </p:cNvCxnSpPr>
          <p:nvPr/>
        </p:nvCxnSpPr>
        <p:spPr bwMode="auto">
          <a:xfrm>
            <a:off x="3216275" y="5084763"/>
            <a:ext cx="0" cy="144462"/>
          </a:xfrm>
          <a:prstGeom prst="line">
            <a:avLst/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</p:spPr>
      </p:cxnSp>
      <p:sp>
        <p:nvSpPr>
          <p:cNvPr id="28710" name="Rounded Rectangle 122"/>
          <p:cNvSpPr>
            <a:spLocks noChangeArrowheads="1"/>
          </p:cNvSpPr>
          <p:nvPr/>
        </p:nvSpPr>
        <p:spPr bwMode="auto">
          <a:xfrm>
            <a:off x="2711451" y="5229226"/>
            <a:ext cx="1008063" cy="4413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lIns="0" rIns="0" anchor="ctr"/>
          <a:lstStyle/>
          <a:p>
            <a:pPr algn="ctr"/>
            <a:r>
              <a:rPr lang="nl-BE" sz="800" dirty="0" err="1"/>
              <a:t>visibilité</a:t>
            </a:r>
            <a:r>
              <a:rPr lang="nl-BE" sz="800" dirty="0"/>
              <a:t> du point de </a:t>
            </a:r>
            <a:r>
              <a:rPr lang="nl-BE" sz="800" dirty="0" err="1"/>
              <a:t>détection</a:t>
            </a:r>
            <a:endParaRPr lang="nl-BE" sz="800" dirty="0"/>
          </a:p>
          <a:p>
            <a:pPr algn="ctr"/>
            <a:r>
              <a:rPr lang="nl-BE" sz="800" dirty="0" err="1"/>
              <a:t>côté</a:t>
            </a:r>
            <a:r>
              <a:rPr lang="nl-BE" sz="800" dirty="0"/>
              <a:t> Arlon</a:t>
            </a:r>
          </a:p>
        </p:txBody>
      </p:sp>
      <p:cxnSp>
        <p:nvCxnSpPr>
          <p:cNvPr id="28711" name="Rechte verbindingslijn 116"/>
          <p:cNvCxnSpPr>
            <a:cxnSpLocks noChangeShapeType="1"/>
          </p:cNvCxnSpPr>
          <p:nvPr/>
        </p:nvCxnSpPr>
        <p:spPr bwMode="auto">
          <a:xfrm>
            <a:off x="3216275" y="5084763"/>
            <a:ext cx="0" cy="144462"/>
          </a:xfrm>
          <a:prstGeom prst="line">
            <a:avLst/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</p:spPr>
      </p:cxnSp>
      <p:sp>
        <p:nvSpPr>
          <p:cNvPr id="108" name="Title 1"/>
          <p:cNvSpPr txBox="1">
            <a:spLocks/>
          </p:cNvSpPr>
          <p:nvPr/>
        </p:nvSpPr>
        <p:spPr bwMode="auto">
          <a:xfrm>
            <a:off x="2063751" y="1627188"/>
            <a:ext cx="26638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defRPr/>
            </a:pPr>
            <a:r>
              <a:rPr lang="en-US" sz="14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Situation de </a:t>
            </a:r>
            <a:r>
              <a:rPr lang="en-US" sz="14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départ</a:t>
            </a:r>
            <a:endParaRPr lang="en-US" sz="1100" b="1" kern="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8714" name="Picture 5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239" y="4508500"/>
            <a:ext cx="312737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717" name="Tekstvak 87"/>
          <p:cNvSpPr txBox="1">
            <a:spLocks noChangeArrowheads="1"/>
          </p:cNvSpPr>
          <p:nvPr/>
        </p:nvSpPr>
        <p:spPr bwMode="auto">
          <a:xfrm>
            <a:off x="7896225" y="2843214"/>
            <a:ext cx="2159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BE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28718" name="TextBox 370"/>
          <p:cNvSpPr txBox="1">
            <a:spLocks noChangeArrowheads="1"/>
          </p:cNvSpPr>
          <p:nvPr/>
        </p:nvSpPr>
        <p:spPr bwMode="auto">
          <a:xfrm>
            <a:off x="3143251" y="5876926"/>
            <a:ext cx="36036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0070C0"/>
                </a:solidFill>
              </a:rPr>
              <a:t>t</a:t>
            </a:r>
          </a:p>
        </p:txBody>
      </p:sp>
      <p:pic>
        <p:nvPicPr>
          <p:cNvPr id="28719" name="Picture 5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5084763"/>
            <a:ext cx="312738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Rechthoek 35"/>
          <p:cNvSpPr>
            <a:spLocks noChangeArrowheads="1"/>
          </p:cNvSpPr>
          <p:nvPr/>
        </p:nvSpPr>
        <p:spPr bwMode="auto">
          <a:xfrm>
            <a:off x="5912423" y="1365252"/>
            <a:ext cx="1014411" cy="360362"/>
          </a:xfrm>
          <a:prstGeom prst="rect">
            <a:avLst/>
          </a:prstGeom>
          <a:solidFill>
            <a:srgbClr val="B2B2B2"/>
          </a:solidFill>
          <a:ln w="31750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nl-BE" sz="900" b="1" dirty="0">
                <a:solidFill>
                  <a:schemeClr val="bg1"/>
                </a:solidFill>
              </a:rPr>
              <a:t>ANNONCEUR</a:t>
            </a:r>
          </a:p>
          <a:p>
            <a:pPr algn="ctr"/>
            <a:r>
              <a:rPr lang="nl-BE" sz="900" b="1" dirty="0">
                <a:solidFill>
                  <a:schemeClr val="bg1"/>
                </a:solidFill>
              </a:rPr>
              <a:t>ENTREPRENEUR</a:t>
            </a:r>
          </a:p>
        </p:txBody>
      </p:sp>
      <p:sp>
        <p:nvSpPr>
          <p:cNvPr id="67" name="Text Placeholder 1"/>
          <p:cNvSpPr>
            <a:spLocks noGrp="1"/>
          </p:cNvSpPr>
          <p:nvPr>
            <p:ph type="body" sz="quarter" idx="18"/>
          </p:nvPr>
        </p:nvSpPr>
        <p:spPr>
          <a:xfrm>
            <a:off x="8760297" y="154526"/>
            <a:ext cx="3150498" cy="360363"/>
          </a:xfrm>
        </p:spPr>
        <p:txBody>
          <a:bodyPr/>
          <a:lstStyle/>
          <a:p>
            <a:pPr marL="228600" indent="-228600">
              <a:buAutoNum type="arabicPeriod"/>
            </a:pPr>
            <a:r>
              <a:rPr lang="en-GB" dirty="0" err="1"/>
              <a:t>Système</a:t>
            </a:r>
            <a:r>
              <a:rPr lang="en-GB" dirty="0"/>
              <a:t> de protection avec </a:t>
            </a:r>
            <a:r>
              <a:rPr lang="en-GB" dirty="0" err="1"/>
              <a:t>annonceur</a:t>
            </a:r>
            <a:endParaRPr lang="en-GB" dirty="0"/>
          </a:p>
          <a:p>
            <a:r>
              <a:rPr lang="en-GB" dirty="0"/>
              <a:t>1.3 </a:t>
            </a:r>
            <a:r>
              <a:rPr lang="en-GB" dirty="0" err="1"/>
              <a:t>Rétablissement</a:t>
            </a:r>
            <a:r>
              <a:rPr lang="en-GB" dirty="0"/>
              <a:t> de la </a:t>
            </a:r>
            <a:r>
              <a:rPr lang="en-GB" dirty="0" err="1"/>
              <a:t>visibilité</a:t>
            </a:r>
            <a:endParaRPr lang="en-GB" dirty="0"/>
          </a:p>
        </p:txBody>
      </p:sp>
      <p:sp>
        <p:nvSpPr>
          <p:cNvPr id="68" name="TextBox 67"/>
          <p:cNvSpPr txBox="1"/>
          <p:nvPr/>
        </p:nvSpPr>
        <p:spPr>
          <a:xfrm>
            <a:off x="4009107" y="4416426"/>
            <a:ext cx="6263606" cy="817245"/>
          </a:xfrm>
          <a:prstGeom prst="roundRect">
            <a:avLst/>
          </a:prstGeom>
          <a:noFill/>
          <a:ln w="12700"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1400" dirty="0">
                <a:latin typeface="+mn-lt"/>
              </a:rPr>
              <a:t>Mouvement </a:t>
            </a:r>
            <a:r>
              <a:rPr lang="nl-BE" sz="1400" dirty="0" err="1">
                <a:latin typeface="+mn-lt"/>
              </a:rPr>
              <a:t>sur</a:t>
            </a:r>
            <a:r>
              <a:rPr lang="nl-BE" sz="1400" dirty="0">
                <a:latin typeface="+mn-lt"/>
              </a:rPr>
              <a:t> la </a:t>
            </a:r>
            <a:r>
              <a:rPr lang="nl-BE" sz="1400" dirty="0" err="1">
                <a:latin typeface="+mn-lt"/>
              </a:rPr>
              <a:t>voie</a:t>
            </a:r>
            <a:r>
              <a:rPr lang="nl-BE" sz="1400" dirty="0">
                <a:latin typeface="+mn-lt"/>
              </a:rPr>
              <a:t> A. </a:t>
            </a:r>
          </a:p>
          <a:p>
            <a:pPr algn="ctr"/>
            <a:r>
              <a:rPr lang="nl-BE" sz="1400" dirty="0" err="1">
                <a:latin typeface="+mn-lt"/>
              </a:rPr>
              <a:t>L’annonceur</a:t>
            </a:r>
            <a:r>
              <a:rPr lang="nl-BE" sz="1400" dirty="0">
                <a:latin typeface="+mn-lt"/>
              </a:rPr>
              <a:t> a </a:t>
            </a:r>
            <a:r>
              <a:rPr lang="nl-BE" sz="1400" dirty="0" err="1">
                <a:latin typeface="+mn-lt"/>
              </a:rPr>
              <a:t>perdu</a:t>
            </a:r>
            <a:r>
              <a:rPr lang="nl-BE" sz="1400" dirty="0">
                <a:latin typeface="+mn-lt"/>
              </a:rPr>
              <a:t> </a:t>
            </a:r>
            <a:r>
              <a:rPr lang="nl-BE" sz="1400" dirty="0" err="1">
                <a:latin typeface="+mn-lt"/>
              </a:rPr>
              <a:t>ou</a:t>
            </a:r>
            <a:r>
              <a:rPr lang="nl-BE" sz="1400" dirty="0">
                <a:latin typeface="+mn-lt"/>
              </a:rPr>
              <a:t> va </a:t>
            </a:r>
            <a:r>
              <a:rPr lang="nl-BE" sz="1400" dirty="0" err="1">
                <a:latin typeface="+mn-lt"/>
              </a:rPr>
              <a:t>perdre</a:t>
            </a:r>
            <a:r>
              <a:rPr lang="nl-BE" sz="1400" dirty="0">
                <a:latin typeface="+mn-lt"/>
              </a:rPr>
              <a:t> </a:t>
            </a:r>
            <a:r>
              <a:rPr lang="nl-BE" sz="1400" dirty="0" err="1">
                <a:latin typeface="+mn-lt"/>
              </a:rPr>
              <a:t>le</a:t>
            </a:r>
            <a:r>
              <a:rPr lang="nl-BE" sz="1400" dirty="0">
                <a:latin typeface="+mn-lt"/>
              </a:rPr>
              <a:t> contact </a:t>
            </a:r>
            <a:r>
              <a:rPr lang="nl-BE" sz="1400" dirty="0" err="1">
                <a:latin typeface="+mn-lt"/>
              </a:rPr>
              <a:t>visuel</a:t>
            </a:r>
            <a:r>
              <a:rPr lang="nl-BE" sz="1400" dirty="0">
                <a:latin typeface="+mn-lt"/>
              </a:rPr>
              <a:t> </a:t>
            </a:r>
          </a:p>
          <a:p>
            <a:pPr algn="ctr"/>
            <a:r>
              <a:rPr lang="nl-BE" sz="1400" dirty="0" err="1">
                <a:latin typeface="+mn-lt"/>
              </a:rPr>
              <a:t>avec</a:t>
            </a:r>
            <a:r>
              <a:rPr lang="nl-BE" sz="1400" dirty="0">
                <a:latin typeface="+mn-lt"/>
              </a:rPr>
              <a:t> </a:t>
            </a:r>
            <a:r>
              <a:rPr lang="nl-BE" sz="1400" dirty="0" err="1">
                <a:latin typeface="+mn-lt"/>
              </a:rPr>
              <a:t>son</a:t>
            </a:r>
            <a:r>
              <a:rPr lang="nl-BE" sz="1400" dirty="0">
                <a:latin typeface="+mn-lt"/>
              </a:rPr>
              <a:t> point de </a:t>
            </a:r>
            <a:r>
              <a:rPr lang="nl-BE" sz="1400" dirty="0" err="1">
                <a:latin typeface="+mn-lt"/>
              </a:rPr>
              <a:t>détection</a:t>
            </a:r>
            <a:r>
              <a:rPr lang="nl-BE" sz="1400" dirty="0">
                <a:latin typeface="+mn-lt"/>
              </a:rPr>
              <a:t> </a:t>
            </a:r>
            <a:r>
              <a:rPr lang="nl-BE" sz="1400" dirty="0" err="1">
                <a:latin typeface="+mn-lt"/>
              </a:rPr>
              <a:t>côté</a:t>
            </a:r>
            <a:r>
              <a:rPr lang="nl-BE" sz="1400" dirty="0">
                <a:latin typeface="+mn-lt"/>
              </a:rPr>
              <a:t> Namur. 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008437" y="5319940"/>
            <a:ext cx="6264275" cy="578882"/>
          </a:xfrm>
          <a:prstGeom prst="roundRect">
            <a:avLst/>
          </a:prstGeom>
          <a:noFill/>
          <a:ln w="12700"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1400" dirty="0">
                <a:latin typeface="+mn-lt"/>
              </a:rPr>
              <a:t>Pendant </a:t>
            </a:r>
            <a:r>
              <a:rPr lang="nl-BE" sz="1400" dirty="0" err="1">
                <a:latin typeface="+mn-lt"/>
              </a:rPr>
              <a:t>le</a:t>
            </a:r>
            <a:r>
              <a:rPr lang="nl-BE" sz="1400" dirty="0">
                <a:latin typeface="+mn-lt"/>
              </a:rPr>
              <a:t> passage du mouvement, la </a:t>
            </a:r>
            <a:r>
              <a:rPr lang="nl-BE" sz="1400" dirty="0" err="1">
                <a:latin typeface="+mn-lt"/>
              </a:rPr>
              <a:t>vigie</a:t>
            </a:r>
            <a:r>
              <a:rPr lang="nl-BE" sz="1400" dirty="0">
                <a:latin typeface="+mn-lt"/>
              </a:rPr>
              <a:t> va </a:t>
            </a:r>
            <a:r>
              <a:rPr lang="nl-BE" sz="1400" dirty="0" err="1">
                <a:latin typeface="+mn-lt"/>
              </a:rPr>
              <a:t>perdre</a:t>
            </a:r>
            <a:r>
              <a:rPr lang="nl-BE" sz="1400" dirty="0">
                <a:latin typeface="+mn-lt"/>
              </a:rPr>
              <a:t> </a:t>
            </a:r>
          </a:p>
          <a:p>
            <a:pPr algn="ctr"/>
            <a:r>
              <a:rPr lang="nl-BE" sz="1400" dirty="0" err="1">
                <a:latin typeface="+mn-lt"/>
              </a:rPr>
              <a:t>le</a:t>
            </a:r>
            <a:r>
              <a:rPr lang="nl-BE" sz="1400" dirty="0">
                <a:latin typeface="+mn-lt"/>
              </a:rPr>
              <a:t> contact </a:t>
            </a:r>
            <a:r>
              <a:rPr lang="nl-BE" sz="1400" dirty="0" err="1">
                <a:latin typeface="+mn-lt"/>
              </a:rPr>
              <a:t>visuel</a:t>
            </a:r>
            <a:r>
              <a:rPr lang="nl-BE" sz="1400" dirty="0">
                <a:latin typeface="+mn-lt"/>
              </a:rPr>
              <a:t> </a:t>
            </a:r>
            <a:r>
              <a:rPr lang="nl-BE" sz="1400" dirty="0" err="1">
                <a:latin typeface="+mn-lt"/>
              </a:rPr>
              <a:t>avec</a:t>
            </a:r>
            <a:r>
              <a:rPr lang="nl-BE" sz="1400" dirty="0">
                <a:latin typeface="+mn-lt"/>
              </a:rPr>
              <a:t> </a:t>
            </a:r>
            <a:r>
              <a:rPr lang="nl-BE" sz="1400" dirty="0" err="1">
                <a:latin typeface="+mn-lt"/>
              </a:rPr>
              <a:t>son</a:t>
            </a:r>
            <a:r>
              <a:rPr lang="nl-BE" sz="1400" dirty="0">
                <a:latin typeface="+mn-lt"/>
              </a:rPr>
              <a:t> point de </a:t>
            </a:r>
            <a:r>
              <a:rPr lang="nl-BE" sz="1400" dirty="0" err="1">
                <a:latin typeface="+mn-lt"/>
              </a:rPr>
              <a:t>détection</a:t>
            </a:r>
            <a:r>
              <a:rPr lang="nl-BE" sz="1400" dirty="0">
                <a:latin typeface="+mn-lt"/>
              </a:rPr>
              <a:t> </a:t>
            </a:r>
            <a:r>
              <a:rPr lang="nl-BE" sz="1400" dirty="0" err="1">
                <a:latin typeface="+mn-lt"/>
              </a:rPr>
              <a:t>côté</a:t>
            </a:r>
            <a:r>
              <a:rPr lang="nl-BE" sz="1400" dirty="0">
                <a:latin typeface="+mn-lt"/>
              </a:rPr>
              <a:t> Arlon.</a:t>
            </a:r>
          </a:p>
        </p:txBody>
      </p:sp>
      <p:sp>
        <p:nvSpPr>
          <p:cNvPr id="59" name="Title 1"/>
          <p:cNvSpPr txBox="1">
            <a:spLocks/>
          </p:cNvSpPr>
          <p:nvPr/>
        </p:nvSpPr>
        <p:spPr>
          <a:xfrm>
            <a:off x="839789" y="644298"/>
            <a:ext cx="8280400" cy="503238"/>
          </a:xfrm>
          <a:prstGeom prst="rect">
            <a:avLst/>
          </a:prstGeom>
        </p:spPr>
        <p:txBody>
          <a:bodyPr/>
          <a:lstStyle>
            <a:lvl1pPr algn="l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dirty="0">
                <a:solidFill>
                  <a:schemeClr val="accent1"/>
                </a:solidFill>
              </a:rPr>
              <a:t>1.3 </a:t>
            </a:r>
            <a:r>
              <a:rPr lang="en-US" sz="1800" b="1" dirty="0" err="1">
                <a:solidFill>
                  <a:schemeClr val="accent1"/>
                </a:solidFill>
              </a:rPr>
              <a:t>Rétablissement</a:t>
            </a:r>
            <a:r>
              <a:rPr lang="en-US" sz="1800" b="1" dirty="0">
                <a:solidFill>
                  <a:schemeClr val="accent1"/>
                </a:solidFill>
              </a:rPr>
              <a:t> de la </a:t>
            </a:r>
            <a:r>
              <a:rPr lang="en-US" sz="1800" b="1" dirty="0" err="1">
                <a:solidFill>
                  <a:schemeClr val="accent1"/>
                </a:solidFill>
              </a:rPr>
              <a:t>visibilité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5633" y="1759878"/>
            <a:ext cx="268247" cy="634039"/>
          </a:xfrm>
          <a:prstGeom prst="rect">
            <a:avLst/>
          </a:prstGeom>
        </p:spPr>
      </p:pic>
      <p:cxnSp>
        <p:nvCxnSpPr>
          <p:cNvPr id="28676" name="Straight Arrow Connector 287"/>
          <p:cNvCxnSpPr>
            <a:cxnSpLocks noChangeShapeType="1"/>
            <a:stCxn id="2" idx="0"/>
          </p:cNvCxnSpPr>
          <p:nvPr/>
        </p:nvCxnSpPr>
        <p:spPr bwMode="auto">
          <a:xfrm>
            <a:off x="6409757" y="1759878"/>
            <a:ext cx="369840" cy="1165066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pic>
        <p:nvPicPr>
          <p:cNvPr id="62" name="Picture 6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89808" y="2804773"/>
            <a:ext cx="611300" cy="496682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79597" y="2469602"/>
            <a:ext cx="341406" cy="3596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64080" y="2450553"/>
            <a:ext cx="207282" cy="1707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73957" y="2853111"/>
            <a:ext cx="243861" cy="237765"/>
          </a:xfrm>
          <a:prstGeom prst="rect">
            <a:avLst/>
          </a:prstGeom>
        </p:spPr>
      </p:pic>
      <p:sp>
        <p:nvSpPr>
          <p:cNvPr id="28716" name="Vrije vorm 91"/>
          <p:cNvSpPr>
            <a:spLocks/>
          </p:cNvSpPr>
          <p:nvPr/>
        </p:nvSpPr>
        <p:spPr bwMode="auto">
          <a:xfrm>
            <a:off x="6240463" y="1854969"/>
            <a:ext cx="4005262" cy="2546350"/>
          </a:xfrm>
          <a:custGeom>
            <a:avLst/>
            <a:gdLst>
              <a:gd name="T0" fmla="*/ 2147483647 w 1917948"/>
              <a:gd name="T1" fmla="*/ 2147483647 h 1601331"/>
              <a:gd name="T2" fmla="*/ 2147483647 w 1917948"/>
              <a:gd name="T3" fmla="*/ 2147483647 h 1601331"/>
              <a:gd name="T4" fmla="*/ 2147483647 w 1917948"/>
              <a:gd name="T5" fmla="*/ 2147483647 h 1601331"/>
              <a:gd name="T6" fmla="*/ 2147483647 w 1917948"/>
              <a:gd name="T7" fmla="*/ 2147483647 h 1601331"/>
              <a:gd name="T8" fmla="*/ 0 60000 65536"/>
              <a:gd name="T9" fmla="*/ 0 60000 65536"/>
              <a:gd name="T10" fmla="*/ 0 60000 65536"/>
              <a:gd name="T11" fmla="*/ 0 60000 65536"/>
              <a:gd name="T12" fmla="*/ 0 w 1917948"/>
              <a:gd name="T13" fmla="*/ 0 h 1601331"/>
              <a:gd name="T14" fmla="*/ 1917948 w 1917948"/>
              <a:gd name="T15" fmla="*/ 1601331 h 16013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17948" h="1601331">
                <a:moveTo>
                  <a:pt x="77831" y="73505"/>
                </a:moveTo>
                <a:cubicBezTo>
                  <a:pt x="0" y="147010"/>
                  <a:pt x="980809" y="1290817"/>
                  <a:pt x="1254802" y="1446074"/>
                </a:cubicBezTo>
                <a:cubicBezTo>
                  <a:pt x="1528795" y="1601331"/>
                  <a:pt x="1917948" y="1233806"/>
                  <a:pt x="1721786" y="1005045"/>
                </a:cubicBezTo>
                <a:cubicBezTo>
                  <a:pt x="1525624" y="776284"/>
                  <a:pt x="155662" y="0"/>
                  <a:pt x="77831" y="7350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3921"/>
            </a:scheme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702" name="Straight Connector 16"/>
          <p:cNvCxnSpPr>
            <a:cxnSpLocks noChangeShapeType="1"/>
          </p:cNvCxnSpPr>
          <p:nvPr/>
        </p:nvCxnSpPr>
        <p:spPr bwMode="auto">
          <a:xfrm flipV="1">
            <a:off x="2640013" y="3875089"/>
            <a:ext cx="7632700" cy="3175"/>
          </a:xfrm>
          <a:prstGeom prst="line">
            <a:avLst/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</p:spPr>
      </p:cxnSp>
      <p:cxnSp>
        <p:nvCxnSpPr>
          <p:cNvPr id="29703" name="Straight Connector 16"/>
          <p:cNvCxnSpPr>
            <a:cxnSpLocks noChangeShapeType="1"/>
          </p:cNvCxnSpPr>
          <p:nvPr/>
        </p:nvCxnSpPr>
        <p:spPr bwMode="auto">
          <a:xfrm flipV="1">
            <a:off x="2640013" y="4211639"/>
            <a:ext cx="7632700" cy="1587"/>
          </a:xfrm>
          <a:prstGeom prst="line">
            <a:avLst/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</p:spPr>
      </p:cxnSp>
      <p:sp>
        <p:nvSpPr>
          <p:cNvPr id="29705" name="Chevron 29"/>
          <p:cNvSpPr>
            <a:spLocks noChangeArrowheads="1"/>
          </p:cNvSpPr>
          <p:nvPr/>
        </p:nvSpPr>
        <p:spPr bwMode="auto">
          <a:xfrm>
            <a:off x="2803526" y="3789363"/>
            <a:ext cx="142875" cy="144462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9706" name="Chevron 30"/>
          <p:cNvSpPr>
            <a:spLocks noChangeAspect="1"/>
          </p:cNvSpPr>
          <p:nvPr/>
        </p:nvSpPr>
        <p:spPr bwMode="auto">
          <a:xfrm flipH="1">
            <a:off x="2803526" y="4149726"/>
            <a:ext cx="142875" cy="142875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9707" name="TextBox 228"/>
          <p:cNvSpPr txBox="1">
            <a:spLocks noChangeArrowheads="1"/>
          </p:cNvSpPr>
          <p:nvPr/>
        </p:nvSpPr>
        <p:spPr bwMode="auto">
          <a:xfrm>
            <a:off x="2387600" y="3719513"/>
            <a:ext cx="3238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/>
              <a:t>A</a:t>
            </a:r>
          </a:p>
        </p:txBody>
      </p:sp>
      <p:sp>
        <p:nvSpPr>
          <p:cNvPr id="29708" name="TextBox 229"/>
          <p:cNvSpPr txBox="1">
            <a:spLocks noChangeArrowheads="1"/>
          </p:cNvSpPr>
          <p:nvPr/>
        </p:nvSpPr>
        <p:spPr bwMode="auto">
          <a:xfrm>
            <a:off x="2387600" y="4119563"/>
            <a:ext cx="3238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/>
              <a:t>B</a:t>
            </a:r>
          </a:p>
        </p:txBody>
      </p:sp>
      <p:sp>
        <p:nvSpPr>
          <p:cNvPr id="29709" name="TextBox 32"/>
          <p:cNvSpPr txBox="1">
            <a:spLocks noChangeArrowheads="1"/>
          </p:cNvSpPr>
          <p:nvPr/>
        </p:nvSpPr>
        <p:spPr bwMode="auto">
          <a:xfrm>
            <a:off x="9551989" y="3409950"/>
            <a:ext cx="936625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00" b="1" dirty="0"/>
              <a:t>Arlon</a:t>
            </a:r>
          </a:p>
        </p:txBody>
      </p:sp>
      <p:sp>
        <p:nvSpPr>
          <p:cNvPr id="29710" name="TextBox 32"/>
          <p:cNvSpPr txBox="1">
            <a:spLocks noChangeArrowheads="1"/>
          </p:cNvSpPr>
          <p:nvPr/>
        </p:nvSpPr>
        <p:spPr bwMode="auto">
          <a:xfrm>
            <a:off x="2279651" y="3414714"/>
            <a:ext cx="792163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00" b="1" dirty="0"/>
              <a:t>Namur</a:t>
            </a:r>
          </a:p>
        </p:txBody>
      </p:sp>
      <p:cxnSp>
        <p:nvCxnSpPr>
          <p:cNvPr id="29712" name="Straight Arrow Connector 287"/>
          <p:cNvCxnSpPr>
            <a:cxnSpLocks noChangeShapeType="1"/>
          </p:cNvCxnSpPr>
          <p:nvPr/>
        </p:nvCxnSpPr>
        <p:spPr bwMode="auto">
          <a:xfrm flipH="1">
            <a:off x="4079876" y="2205038"/>
            <a:ext cx="2232025" cy="1547812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cxnSp>
        <p:nvCxnSpPr>
          <p:cNvPr id="29714" name="Straight Arrow Connector 287"/>
          <p:cNvCxnSpPr>
            <a:cxnSpLocks noChangeShapeType="1"/>
          </p:cNvCxnSpPr>
          <p:nvPr/>
        </p:nvCxnSpPr>
        <p:spPr bwMode="auto">
          <a:xfrm>
            <a:off x="6672264" y="2205039"/>
            <a:ext cx="2663825" cy="1620837"/>
          </a:xfrm>
          <a:prstGeom prst="straightConnector1">
            <a:avLst/>
          </a:prstGeom>
          <a:noFill/>
          <a:ln w="12700" algn="ctr">
            <a:solidFill>
              <a:srgbClr val="FF0000"/>
            </a:solidFill>
            <a:prstDash val="dash"/>
            <a:round/>
            <a:headEnd/>
            <a:tailEnd type="arrow" w="med" len="med"/>
          </a:ln>
        </p:spPr>
      </p:cxnSp>
      <p:sp>
        <p:nvSpPr>
          <p:cNvPr id="29716" name="Rectangle 20"/>
          <p:cNvSpPr>
            <a:spLocks noChangeArrowheads="1"/>
          </p:cNvSpPr>
          <p:nvPr/>
        </p:nvSpPr>
        <p:spPr bwMode="auto">
          <a:xfrm>
            <a:off x="5645152" y="3111501"/>
            <a:ext cx="1891008" cy="342901"/>
          </a:xfrm>
          <a:prstGeom prst="rect">
            <a:avLst/>
          </a:prstGeom>
          <a:solidFill>
            <a:srgbClr val="FFFF00"/>
          </a:solidFill>
          <a:ln w="31750" algn="ctr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grpSp>
        <p:nvGrpSpPr>
          <p:cNvPr id="29717" name="Group 188"/>
          <p:cNvGrpSpPr>
            <a:grpSpLocks noChangeAspect="1"/>
          </p:cNvGrpSpPr>
          <p:nvPr/>
        </p:nvGrpSpPr>
        <p:grpSpPr bwMode="auto">
          <a:xfrm>
            <a:off x="5645152" y="3834023"/>
            <a:ext cx="107950" cy="73025"/>
            <a:chOff x="7956376" y="548680"/>
            <a:chExt cx="216024" cy="144016"/>
          </a:xfrm>
        </p:grpSpPr>
        <p:cxnSp>
          <p:nvCxnSpPr>
            <p:cNvPr id="29749" name="Straight Connector 189"/>
            <p:cNvCxnSpPr>
              <a:cxnSpLocks noChangeShapeType="1"/>
            </p:cNvCxnSpPr>
            <p:nvPr/>
          </p:nvCxnSpPr>
          <p:spPr bwMode="auto">
            <a:xfrm>
              <a:off x="7956376" y="548680"/>
              <a:ext cx="216024" cy="14401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29750" name="Straight Connector 190"/>
            <p:cNvCxnSpPr>
              <a:cxnSpLocks noChangeShapeType="1"/>
            </p:cNvCxnSpPr>
            <p:nvPr/>
          </p:nvCxnSpPr>
          <p:spPr bwMode="auto">
            <a:xfrm flipH="1">
              <a:off x="7956376" y="548680"/>
              <a:ext cx="207640" cy="14401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</p:grpSp>
      <p:grpSp>
        <p:nvGrpSpPr>
          <p:cNvPr id="29718" name="Group 188"/>
          <p:cNvGrpSpPr>
            <a:grpSpLocks noChangeAspect="1"/>
          </p:cNvGrpSpPr>
          <p:nvPr/>
        </p:nvGrpSpPr>
        <p:grpSpPr bwMode="auto">
          <a:xfrm>
            <a:off x="7509562" y="3825875"/>
            <a:ext cx="107950" cy="73025"/>
            <a:chOff x="7956376" y="548680"/>
            <a:chExt cx="216024" cy="144016"/>
          </a:xfrm>
        </p:grpSpPr>
        <p:cxnSp>
          <p:nvCxnSpPr>
            <p:cNvPr id="29747" name="Straight Connector 189"/>
            <p:cNvCxnSpPr>
              <a:cxnSpLocks noChangeShapeType="1"/>
            </p:cNvCxnSpPr>
            <p:nvPr/>
          </p:nvCxnSpPr>
          <p:spPr bwMode="auto">
            <a:xfrm>
              <a:off x="7956376" y="548680"/>
              <a:ext cx="216024" cy="14401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29748" name="Straight Connector 190"/>
            <p:cNvCxnSpPr>
              <a:cxnSpLocks noChangeShapeType="1"/>
            </p:cNvCxnSpPr>
            <p:nvPr/>
          </p:nvCxnSpPr>
          <p:spPr bwMode="auto">
            <a:xfrm flipH="1">
              <a:off x="7956376" y="548680"/>
              <a:ext cx="207640" cy="14401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</p:grpSp>
      <p:grpSp>
        <p:nvGrpSpPr>
          <p:cNvPr id="29719" name="Groep 103"/>
          <p:cNvGrpSpPr>
            <a:grpSpLocks/>
          </p:cNvGrpSpPr>
          <p:nvPr/>
        </p:nvGrpSpPr>
        <p:grpSpPr bwMode="auto">
          <a:xfrm>
            <a:off x="7356475" y="3499324"/>
            <a:ext cx="865187" cy="388545"/>
            <a:chOff x="4427984" y="2636912"/>
            <a:chExt cx="864096" cy="456601"/>
          </a:xfrm>
        </p:grpSpPr>
        <p:cxnSp>
          <p:nvCxnSpPr>
            <p:cNvPr id="105" name="Rechte verbindingslijn met pijl 104"/>
            <p:cNvCxnSpPr/>
            <p:nvPr/>
          </p:nvCxnSpPr>
          <p:spPr bwMode="auto">
            <a:xfrm>
              <a:off x="4716545" y="2636912"/>
              <a:ext cx="0" cy="43204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3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106" name="Tekstvak 105"/>
            <p:cNvSpPr txBox="1"/>
            <p:nvPr/>
          </p:nvSpPr>
          <p:spPr>
            <a:xfrm>
              <a:off x="4427984" y="2708391"/>
              <a:ext cx="864096" cy="38512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nl-BE" sz="1000" dirty="0">
                  <a:solidFill>
                    <a:schemeClr val="accent3"/>
                  </a:solidFill>
                </a:rPr>
                <a:t>DS</a:t>
              </a:r>
            </a:p>
          </p:txBody>
        </p:sp>
      </p:grpSp>
      <p:cxnSp>
        <p:nvCxnSpPr>
          <p:cNvPr id="56" name="Straight Connector 111"/>
          <p:cNvCxnSpPr/>
          <p:nvPr/>
        </p:nvCxnSpPr>
        <p:spPr bwMode="auto">
          <a:xfrm>
            <a:off x="5430045" y="3509964"/>
            <a:ext cx="248443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9721" name="Groep 65"/>
          <p:cNvGrpSpPr>
            <a:grpSpLocks/>
          </p:cNvGrpSpPr>
          <p:nvPr/>
        </p:nvGrpSpPr>
        <p:grpSpPr bwMode="auto">
          <a:xfrm>
            <a:off x="8040689" y="3500439"/>
            <a:ext cx="1584325" cy="433387"/>
            <a:chOff x="4716016" y="3501008"/>
            <a:chExt cx="1584176" cy="432048"/>
          </a:xfrm>
        </p:grpSpPr>
        <p:pic>
          <p:nvPicPr>
            <p:cNvPr id="29743" name="Picture 1" descr="F:\treinen frans van ackeleyen\HLD7701.png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6096" y="3501008"/>
              <a:ext cx="864096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44" name="Picture 1" descr="F:\treinen frans van ackeleyen\HLD7701.png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016" y="3758709"/>
              <a:ext cx="864096" cy="174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9722" name="Oval 17"/>
          <p:cNvSpPr>
            <a:spLocks noChangeArrowheads="1"/>
          </p:cNvSpPr>
          <p:nvPr/>
        </p:nvSpPr>
        <p:spPr bwMode="auto">
          <a:xfrm>
            <a:off x="3902076" y="3825875"/>
            <a:ext cx="106363" cy="107950"/>
          </a:xfrm>
          <a:prstGeom prst="ellipse">
            <a:avLst/>
          </a:prstGeom>
          <a:solidFill>
            <a:srgbClr val="FF0000"/>
          </a:solidFill>
          <a:ln w="3175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cxnSp>
        <p:nvCxnSpPr>
          <p:cNvPr id="29725" name="Straight Arrow Connector 135"/>
          <p:cNvCxnSpPr>
            <a:cxnSpLocks noChangeShapeType="1"/>
          </p:cNvCxnSpPr>
          <p:nvPr/>
        </p:nvCxnSpPr>
        <p:spPr bwMode="auto">
          <a:xfrm>
            <a:off x="3216275" y="5589588"/>
            <a:ext cx="0" cy="431800"/>
          </a:xfrm>
          <a:prstGeom prst="straightConnector1">
            <a:avLst/>
          </a:prstGeom>
          <a:noFill/>
          <a:ln w="12700" algn="ctr">
            <a:solidFill>
              <a:schemeClr val="accent2"/>
            </a:solidFill>
            <a:prstDash val="dash"/>
            <a:round/>
            <a:headEnd/>
            <a:tailEnd type="arrow" w="med" len="med"/>
          </a:ln>
        </p:spPr>
      </p:cxnSp>
      <p:cxnSp>
        <p:nvCxnSpPr>
          <p:cNvPr id="29726" name="Straight Arrow Connector 135"/>
          <p:cNvCxnSpPr>
            <a:cxnSpLocks noChangeShapeType="1"/>
          </p:cNvCxnSpPr>
          <p:nvPr/>
        </p:nvCxnSpPr>
        <p:spPr bwMode="auto">
          <a:xfrm>
            <a:off x="1919288" y="2025651"/>
            <a:ext cx="0" cy="2555875"/>
          </a:xfrm>
          <a:prstGeom prst="straightConnector1">
            <a:avLst/>
          </a:prstGeom>
          <a:noFill/>
          <a:ln w="12700" algn="ctr">
            <a:solidFill>
              <a:schemeClr val="accent2"/>
            </a:solidFill>
            <a:prstDash val="dash"/>
            <a:round/>
            <a:headEnd/>
            <a:tailEnd/>
          </a:ln>
        </p:spPr>
      </p:cxnSp>
      <p:sp>
        <p:nvSpPr>
          <p:cNvPr id="29727" name="Rounded Rectangle 122"/>
          <p:cNvSpPr>
            <a:spLocks noChangeArrowheads="1"/>
          </p:cNvSpPr>
          <p:nvPr/>
        </p:nvSpPr>
        <p:spPr bwMode="auto">
          <a:xfrm>
            <a:off x="1577976" y="3830638"/>
            <a:ext cx="701675" cy="4619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lIns="0" rIns="0" anchor="ctr"/>
          <a:lstStyle/>
          <a:p>
            <a:pPr algn="ctr"/>
            <a:r>
              <a:rPr lang="en-US" sz="800" dirty="0" err="1"/>
              <a:t>visibilité</a:t>
            </a:r>
            <a:endParaRPr lang="en-US" sz="800" dirty="0"/>
          </a:p>
          <a:p>
            <a:pPr algn="ctr"/>
            <a:r>
              <a:rPr lang="en-US" sz="800" dirty="0" err="1"/>
              <a:t>insuffisante</a:t>
            </a:r>
            <a:endParaRPr lang="en-US" sz="800" dirty="0"/>
          </a:p>
        </p:txBody>
      </p:sp>
      <p:cxnSp>
        <p:nvCxnSpPr>
          <p:cNvPr id="29728" name="Rechte verbindingslijn 98"/>
          <p:cNvCxnSpPr>
            <a:cxnSpLocks noChangeShapeType="1"/>
          </p:cNvCxnSpPr>
          <p:nvPr/>
        </p:nvCxnSpPr>
        <p:spPr bwMode="auto">
          <a:xfrm flipV="1">
            <a:off x="1919288" y="4941888"/>
            <a:ext cx="792162" cy="0"/>
          </a:xfrm>
          <a:prstGeom prst="line">
            <a:avLst/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</p:spPr>
      </p:cxnSp>
      <p:sp>
        <p:nvSpPr>
          <p:cNvPr id="29729" name="Rounded Rectangle 122"/>
          <p:cNvSpPr>
            <a:spLocks noChangeArrowheads="1"/>
          </p:cNvSpPr>
          <p:nvPr/>
        </p:nvSpPr>
        <p:spPr bwMode="auto">
          <a:xfrm>
            <a:off x="2711451" y="4652964"/>
            <a:ext cx="1008063" cy="4413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lIns="0" rIns="0" anchor="ctr"/>
          <a:lstStyle/>
          <a:p>
            <a:pPr algn="ctr"/>
            <a:r>
              <a:rPr lang="nl-BE" sz="800" dirty="0" err="1"/>
              <a:t>visibilité</a:t>
            </a:r>
            <a:r>
              <a:rPr lang="nl-BE" sz="800" dirty="0"/>
              <a:t> du point de </a:t>
            </a:r>
            <a:r>
              <a:rPr lang="nl-BE" sz="800" dirty="0" err="1"/>
              <a:t>détection</a:t>
            </a:r>
            <a:endParaRPr lang="nl-BE" sz="800" dirty="0"/>
          </a:p>
          <a:p>
            <a:pPr algn="ctr"/>
            <a:r>
              <a:rPr lang="nl-BE" sz="800" dirty="0" err="1"/>
              <a:t>côté</a:t>
            </a:r>
            <a:r>
              <a:rPr lang="nl-BE" sz="800" dirty="0"/>
              <a:t> Namur</a:t>
            </a:r>
          </a:p>
        </p:txBody>
      </p:sp>
      <p:pic>
        <p:nvPicPr>
          <p:cNvPr id="29730" name="Picture 11" descr="D:\Documents And Settings\GQR7802\Local Settings\Temporary Internet Files\Content.IE5\HNYX0581\MC90044131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989" y="4437064"/>
            <a:ext cx="4794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9731" name="Rechte verbindingslijn 106"/>
          <p:cNvCxnSpPr>
            <a:cxnSpLocks noChangeShapeType="1"/>
          </p:cNvCxnSpPr>
          <p:nvPr/>
        </p:nvCxnSpPr>
        <p:spPr bwMode="auto">
          <a:xfrm>
            <a:off x="1919288" y="4292600"/>
            <a:ext cx="0" cy="649288"/>
          </a:xfrm>
          <a:prstGeom prst="line">
            <a:avLst/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</p:spPr>
      </p:cxnSp>
      <p:cxnSp>
        <p:nvCxnSpPr>
          <p:cNvPr id="29732" name="Rechte verbindingslijn 107"/>
          <p:cNvCxnSpPr>
            <a:cxnSpLocks noChangeShapeType="1"/>
          </p:cNvCxnSpPr>
          <p:nvPr/>
        </p:nvCxnSpPr>
        <p:spPr bwMode="auto">
          <a:xfrm>
            <a:off x="3216275" y="5084763"/>
            <a:ext cx="0" cy="144462"/>
          </a:xfrm>
          <a:prstGeom prst="line">
            <a:avLst/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</p:spPr>
      </p:cxnSp>
      <p:sp>
        <p:nvSpPr>
          <p:cNvPr id="29733" name="Rounded Rectangle 122"/>
          <p:cNvSpPr>
            <a:spLocks noChangeArrowheads="1"/>
          </p:cNvSpPr>
          <p:nvPr/>
        </p:nvSpPr>
        <p:spPr bwMode="auto">
          <a:xfrm>
            <a:off x="2711451" y="5229226"/>
            <a:ext cx="1008063" cy="4413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lIns="0" rIns="0" anchor="ctr"/>
          <a:lstStyle/>
          <a:p>
            <a:pPr algn="ctr"/>
            <a:r>
              <a:rPr lang="nl-BE" sz="800" dirty="0" err="1"/>
              <a:t>visibilité</a:t>
            </a:r>
            <a:r>
              <a:rPr lang="nl-BE" sz="800" dirty="0"/>
              <a:t> du point de </a:t>
            </a:r>
            <a:r>
              <a:rPr lang="nl-BE" sz="800" dirty="0" err="1"/>
              <a:t>détection</a:t>
            </a:r>
            <a:endParaRPr lang="nl-BE" sz="800" dirty="0"/>
          </a:p>
          <a:p>
            <a:pPr algn="ctr"/>
            <a:r>
              <a:rPr lang="nl-BE" sz="800" dirty="0" err="1"/>
              <a:t>côté</a:t>
            </a:r>
            <a:r>
              <a:rPr lang="nl-BE" sz="800" dirty="0"/>
              <a:t> Arlon</a:t>
            </a:r>
          </a:p>
        </p:txBody>
      </p:sp>
      <p:cxnSp>
        <p:nvCxnSpPr>
          <p:cNvPr id="29734" name="Rechte verbindingslijn 116"/>
          <p:cNvCxnSpPr>
            <a:cxnSpLocks noChangeShapeType="1"/>
          </p:cNvCxnSpPr>
          <p:nvPr/>
        </p:nvCxnSpPr>
        <p:spPr bwMode="auto">
          <a:xfrm>
            <a:off x="3216275" y="5084763"/>
            <a:ext cx="0" cy="144462"/>
          </a:xfrm>
          <a:prstGeom prst="line">
            <a:avLst/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</p:spPr>
      </p:cxnSp>
      <p:pic>
        <p:nvPicPr>
          <p:cNvPr id="29735" name="Picture 5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239" y="5133975"/>
            <a:ext cx="312737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38" name="TextBox 370"/>
          <p:cNvSpPr txBox="1">
            <a:spLocks noChangeArrowheads="1"/>
          </p:cNvSpPr>
          <p:nvPr/>
        </p:nvSpPr>
        <p:spPr bwMode="auto">
          <a:xfrm>
            <a:off x="3143251" y="5876926"/>
            <a:ext cx="36036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0070C0"/>
                </a:solidFill>
              </a:rPr>
              <a:t>t</a:t>
            </a:r>
          </a:p>
        </p:txBody>
      </p:sp>
      <p:sp>
        <p:nvSpPr>
          <p:cNvPr id="55" name="Rechthoek 35"/>
          <p:cNvSpPr>
            <a:spLocks noChangeArrowheads="1"/>
          </p:cNvSpPr>
          <p:nvPr/>
        </p:nvSpPr>
        <p:spPr bwMode="auto">
          <a:xfrm>
            <a:off x="5951984" y="1312056"/>
            <a:ext cx="988955" cy="360362"/>
          </a:xfrm>
          <a:prstGeom prst="rect">
            <a:avLst/>
          </a:prstGeom>
          <a:solidFill>
            <a:srgbClr val="B2B2B2"/>
          </a:solidFill>
          <a:ln w="31750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nl-BE" sz="900" b="1" dirty="0">
                <a:solidFill>
                  <a:schemeClr val="bg1"/>
                </a:solidFill>
              </a:rPr>
              <a:t>ANNONCEUR</a:t>
            </a:r>
          </a:p>
          <a:p>
            <a:pPr algn="ctr"/>
            <a:r>
              <a:rPr lang="nl-BE" sz="900" b="1" dirty="0">
                <a:solidFill>
                  <a:schemeClr val="bg1"/>
                </a:solidFill>
              </a:rPr>
              <a:t>ENTREPRENEUR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971925" y="5197895"/>
            <a:ext cx="5386389" cy="578882"/>
          </a:xfrm>
          <a:prstGeom prst="roundRect">
            <a:avLst/>
          </a:prstGeom>
          <a:noFill/>
          <a:ln w="12700"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1400" dirty="0" err="1"/>
              <a:t>Lors</a:t>
            </a:r>
            <a:r>
              <a:rPr lang="nl-BE" sz="1400" dirty="0"/>
              <a:t> du passage du mouvement, </a:t>
            </a:r>
            <a:r>
              <a:rPr lang="nl-BE" sz="1400" dirty="0" err="1"/>
              <a:t>l’annonceur</a:t>
            </a:r>
            <a:r>
              <a:rPr lang="nl-BE" sz="1400" dirty="0"/>
              <a:t> </a:t>
            </a:r>
            <a:r>
              <a:rPr lang="nl-BE" sz="1400" dirty="0" err="1"/>
              <a:t>perd</a:t>
            </a:r>
            <a:r>
              <a:rPr lang="nl-BE" sz="1400" dirty="0"/>
              <a:t> </a:t>
            </a:r>
            <a:r>
              <a:rPr lang="nl-BE" sz="1400" dirty="0" err="1"/>
              <a:t>le</a:t>
            </a:r>
            <a:r>
              <a:rPr lang="nl-BE" sz="1400" dirty="0"/>
              <a:t> contact </a:t>
            </a:r>
            <a:r>
              <a:rPr lang="nl-BE" sz="1400" dirty="0" err="1"/>
              <a:t>visuel</a:t>
            </a:r>
            <a:r>
              <a:rPr lang="nl-BE" sz="1400" dirty="0"/>
              <a:t> </a:t>
            </a:r>
            <a:r>
              <a:rPr lang="nl-BE" sz="1400" dirty="0" err="1"/>
              <a:t>avec</a:t>
            </a:r>
            <a:r>
              <a:rPr lang="nl-BE" sz="1400" dirty="0"/>
              <a:t> </a:t>
            </a:r>
            <a:r>
              <a:rPr lang="nl-BE" sz="1400" dirty="0" err="1"/>
              <a:t>son</a:t>
            </a:r>
            <a:r>
              <a:rPr lang="nl-BE" sz="1400" dirty="0"/>
              <a:t> point de </a:t>
            </a:r>
            <a:r>
              <a:rPr lang="nl-BE" sz="1400" dirty="0" err="1"/>
              <a:t>détection</a:t>
            </a:r>
            <a:r>
              <a:rPr lang="nl-BE" sz="1400" dirty="0"/>
              <a:t> </a:t>
            </a:r>
            <a:r>
              <a:rPr lang="nl-BE" sz="1400" dirty="0" err="1"/>
              <a:t>côté</a:t>
            </a:r>
            <a:r>
              <a:rPr lang="nl-BE" sz="1400" dirty="0"/>
              <a:t> Arlon.</a:t>
            </a: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89808" y="2804773"/>
            <a:ext cx="611300" cy="496682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79597" y="2469602"/>
            <a:ext cx="341406" cy="359695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75633" y="1759878"/>
            <a:ext cx="268247" cy="634039"/>
          </a:xfrm>
          <a:prstGeom prst="rect">
            <a:avLst/>
          </a:prstGeom>
        </p:spPr>
      </p:pic>
      <p:cxnSp>
        <p:nvCxnSpPr>
          <p:cNvPr id="29700" name="Straight Arrow Connector 287"/>
          <p:cNvCxnSpPr>
            <a:cxnSpLocks noChangeShapeType="1"/>
          </p:cNvCxnSpPr>
          <p:nvPr/>
        </p:nvCxnSpPr>
        <p:spPr bwMode="auto">
          <a:xfrm>
            <a:off x="6433320" y="1866107"/>
            <a:ext cx="256488" cy="96319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pic>
        <p:nvPicPr>
          <p:cNvPr id="62" name="Picture 6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64080" y="2450553"/>
            <a:ext cx="207282" cy="170703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80548" y="2738619"/>
            <a:ext cx="243861" cy="237765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33070" y="2879109"/>
            <a:ext cx="207282" cy="170703"/>
          </a:xfrm>
          <a:prstGeom prst="rect">
            <a:avLst/>
          </a:prstGeom>
        </p:spPr>
      </p:pic>
      <p:sp>
        <p:nvSpPr>
          <p:cNvPr id="29737" name="Vrije vorm 91"/>
          <p:cNvSpPr>
            <a:spLocks/>
          </p:cNvSpPr>
          <p:nvPr/>
        </p:nvSpPr>
        <p:spPr bwMode="auto">
          <a:xfrm>
            <a:off x="6127752" y="1776637"/>
            <a:ext cx="4005262" cy="2546350"/>
          </a:xfrm>
          <a:custGeom>
            <a:avLst/>
            <a:gdLst>
              <a:gd name="T0" fmla="*/ 2147483647 w 1917948"/>
              <a:gd name="T1" fmla="*/ 2147483647 h 1601331"/>
              <a:gd name="T2" fmla="*/ 2147483647 w 1917948"/>
              <a:gd name="T3" fmla="*/ 2147483647 h 1601331"/>
              <a:gd name="T4" fmla="*/ 2147483647 w 1917948"/>
              <a:gd name="T5" fmla="*/ 2147483647 h 1601331"/>
              <a:gd name="T6" fmla="*/ 2147483647 w 1917948"/>
              <a:gd name="T7" fmla="*/ 2147483647 h 1601331"/>
              <a:gd name="T8" fmla="*/ 0 60000 65536"/>
              <a:gd name="T9" fmla="*/ 0 60000 65536"/>
              <a:gd name="T10" fmla="*/ 0 60000 65536"/>
              <a:gd name="T11" fmla="*/ 0 60000 65536"/>
              <a:gd name="T12" fmla="*/ 0 w 1917948"/>
              <a:gd name="T13" fmla="*/ 0 h 1601331"/>
              <a:gd name="T14" fmla="*/ 1917948 w 1917948"/>
              <a:gd name="T15" fmla="*/ 1601331 h 160133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17948" h="1601331">
                <a:moveTo>
                  <a:pt x="77831" y="73505"/>
                </a:moveTo>
                <a:cubicBezTo>
                  <a:pt x="0" y="147010"/>
                  <a:pt x="980809" y="1290817"/>
                  <a:pt x="1254802" y="1446074"/>
                </a:cubicBezTo>
                <a:cubicBezTo>
                  <a:pt x="1528795" y="1601331"/>
                  <a:pt x="1917948" y="1233806"/>
                  <a:pt x="1721786" y="1005045"/>
                </a:cubicBezTo>
                <a:cubicBezTo>
                  <a:pt x="1525624" y="776284"/>
                  <a:pt x="155662" y="0"/>
                  <a:pt x="77831" y="73505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  <a:alpha val="43921"/>
            </a:schemeClr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Text Placeholder 1"/>
          <p:cNvSpPr>
            <a:spLocks noGrp="1"/>
          </p:cNvSpPr>
          <p:nvPr>
            <p:ph type="body" sz="quarter" idx="18"/>
          </p:nvPr>
        </p:nvSpPr>
        <p:spPr>
          <a:xfrm>
            <a:off x="8760297" y="154526"/>
            <a:ext cx="3150498" cy="360363"/>
          </a:xfrm>
        </p:spPr>
        <p:txBody>
          <a:bodyPr/>
          <a:lstStyle/>
          <a:p>
            <a:pPr marL="228600" indent="-228600">
              <a:buAutoNum type="arabicPeriod"/>
            </a:pPr>
            <a:r>
              <a:rPr lang="en-GB" dirty="0" err="1"/>
              <a:t>Système</a:t>
            </a:r>
            <a:r>
              <a:rPr lang="en-GB" dirty="0"/>
              <a:t> de protection avec </a:t>
            </a:r>
            <a:r>
              <a:rPr lang="en-GB" dirty="0" err="1"/>
              <a:t>annonceur</a:t>
            </a:r>
            <a:endParaRPr lang="en-GB" dirty="0"/>
          </a:p>
          <a:p>
            <a:r>
              <a:rPr lang="en-GB" dirty="0"/>
              <a:t>1.3 </a:t>
            </a:r>
            <a:r>
              <a:rPr lang="en-GB" dirty="0" err="1"/>
              <a:t>Rétablissement</a:t>
            </a:r>
            <a:r>
              <a:rPr lang="en-GB" dirty="0"/>
              <a:t> de la </a:t>
            </a:r>
            <a:r>
              <a:rPr lang="en-GB" dirty="0" err="1"/>
              <a:t>visibilité</a:t>
            </a:r>
            <a:endParaRPr lang="en-GB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26" name="Straight Connector 16"/>
          <p:cNvCxnSpPr>
            <a:cxnSpLocks noChangeShapeType="1"/>
          </p:cNvCxnSpPr>
          <p:nvPr/>
        </p:nvCxnSpPr>
        <p:spPr bwMode="auto">
          <a:xfrm flipV="1">
            <a:off x="2640013" y="3875089"/>
            <a:ext cx="7632700" cy="3175"/>
          </a:xfrm>
          <a:prstGeom prst="line">
            <a:avLst/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</p:spPr>
      </p:cxnSp>
      <p:sp>
        <p:nvSpPr>
          <p:cNvPr id="30727" name="Oval 17"/>
          <p:cNvSpPr>
            <a:spLocks noChangeArrowheads="1"/>
          </p:cNvSpPr>
          <p:nvPr/>
        </p:nvSpPr>
        <p:spPr bwMode="auto">
          <a:xfrm>
            <a:off x="3902076" y="3805238"/>
            <a:ext cx="106363" cy="107950"/>
          </a:xfrm>
          <a:prstGeom prst="ellipse">
            <a:avLst/>
          </a:prstGeom>
          <a:solidFill>
            <a:srgbClr val="FF0000"/>
          </a:solidFill>
          <a:ln w="3175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0728" name="Rectangle 18"/>
          <p:cNvSpPr>
            <a:spLocks noChangeArrowheads="1"/>
          </p:cNvSpPr>
          <p:nvPr/>
        </p:nvSpPr>
        <p:spPr bwMode="auto">
          <a:xfrm>
            <a:off x="9358314" y="3814764"/>
            <a:ext cx="122237" cy="122237"/>
          </a:xfrm>
          <a:prstGeom prst="rect">
            <a:avLst/>
          </a:prstGeom>
          <a:solidFill>
            <a:srgbClr val="FF0000"/>
          </a:solidFill>
          <a:ln w="3175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cxnSp>
        <p:nvCxnSpPr>
          <p:cNvPr id="30729" name="Straight Connector 16"/>
          <p:cNvCxnSpPr>
            <a:cxnSpLocks noChangeShapeType="1"/>
          </p:cNvCxnSpPr>
          <p:nvPr/>
        </p:nvCxnSpPr>
        <p:spPr bwMode="auto">
          <a:xfrm flipV="1">
            <a:off x="2640013" y="4211639"/>
            <a:ext cx="7632700" cy="1587"/>
          </a:xfrm>
          <a:prstGeom prst="line">
            <a:avLst/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</p:spPr>
      </p:cxnSp>
      <p:sp>
        <p:nvSpPr>
          <p:cNvPr id="30732" name="Chevron 29"/>
          <p:cNvSpPr>
            <a:spLocks noChangeArrowheads="1"/>
          </p:cNvSpPr>
          <p:nvPr/>
        </p:nvSpPr>
        <p:spPr bwMode="auto">
          <a:xfrm>
            <a:off x="2803526" y="3789363"/>
            <a:ext cx="142875" cy="144462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0733" name="Chevron 30"/>
          <p:cNvSpPr>
            <a:spLocks noChangeAspect="1"/>
          </p:cNvSpPr>
          <p:nvPr/>
        </p:nvSpPr>
        <p:spPr bwMode="auto">
          <a:xfrm flipH="1">
            <a:off x="2803526" y="4149726"/>
            <a:ext cx="142875" cy="142875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0734" name="TextBox 228"/>
          <p:cNvSpPr txBox="1">
            <a:spLocks noChangeArrowheads="1"/>
          </p:cNvSpPr>
          <p:nvPr/>
        </p:nvSpPr>
        <p:spPr bwMode="auto">
          <a:xfrm>
            <a:off x="2387600" y="3719513"/>
            <a:ext cx="3238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/>
              <a:t>A</a:t>
            </a:r>
          </a:p>
        </p:txBody>
      </p:sp>
      <p:sp>
        <p:nvSpPr>
          <p:cNvPr id="30735" name="TextBox 229"/>
          <p:cNvSpPr txBox="1">
            <a:spLocks noChangeArrowheads="1"/>
          </p:cNvSpPr>
          <p:nvPr/>
        </p:nvSpPr>
        <p:spPr bwMode="auto">
          <a:xfrm>
            <a:off x="2387600" y="4119563"/>
            <a:ext cx="3238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/>
              <a:t>B</a:t>
            </a:r>
          </a:p>
        </p:txBody>
      </p:sp>
      <p:sp>
        <p:nvSpPr>
          <p:cNvPr id="30736" name="Rectangle 20"/>
          <p:cNvSpPr>
            <a:spLocks noChangeArrowheads="1"/>
          </p:cNvSpPr>
          <p:nvPr/>
        </p:nvSpPr>
        <p:spPr bwMode="auto">
          <a:xfrm>
            <a:off x="5696808" y="3123732"/>
            <a:ext cx="1802964" cy="303213"/>
          </a:xfrm>
          <a:prstGeom prst="rect">
            <a:avLst/>
          </a:prstGeom>
          <a:solidFill>
            <a:srgbClr val="FFFF00"/>
          </a:solidFill>
          <a:ln w="31750" algn="ctr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grpSp>
        <p:nvGrpSpPr>
          <p:cNvPr id="30737" name="Group 188"/>
          <p:cNvGrpSpPr>
            <a:grpSpLocks noChangeAspect="1"/>
          </p:cNvGrpSpPr>
          <p:nvPr/>
        </p:nvGrpSpPr>
        <p:grpSpPr bwMode="auto">
          <a:xfrm>
            <a:off x="5700714" y="3835484"/>
            <a:ext cx="107950" cy="73025"/>
            <a:chOff x="7956376" y="548680"/>
            <a:chExt cx="216024" cy="144016"/>
          </a:xfrm>
        </p:grpSpPr>
        <p:cxnSp>
          <p:nvCxnSpPr>
            <p:cNvPr id="30777" name="Straight Connector 189"/>
            <p:cNvCxnSpPr>
              <a:cxnSpLocks noChangeShapeType="1"/>
            </p:cNvCxnSpPr>
            <p:nvPr/>
          </p:nvCxnSpPr>
          <p:spPr bwMode="auto">
            <a:xfrm>
              <a:off x="7956376" y="548680"/>
              <a:ext cx="216024" cy="14401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30778" name="Straight Connector 190"/>
            <p:cNvCxnSpPr>
              <a:cxnSpLocks noChangeShapeType="1"/>
            </p:cNvCxnSpPr>
            <p:nvPr/>
          </p:nvCxnSpPr>
          <p:spPr bwMode="auto">
            <a:xfrm flipH="1">
              <a:off x="7956376" y="548680"/>
              <a:ext cx="207640" cy="14401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</p:grpSp>
      <p:grpSp>
        <p:nvGrpSpPr>
          <p:cNvPr id="30738" name="Group 188"/>
          <p:cNvGrpSpPr>
            <a:grpSpLocks noChangeAspect="1"/>
          </p:cNvGrpSpPr>
          <p:nvPr/>
        </p:nvGrpSpPr>
        <p:grpSpPr bwMode="auto">
          <a:xfrm>
            <a:off x="7528357" y="3814764"/>
            <a:ext cx="107950" cy="73025"/>
            <a:chOff x="7956376" y="548680"/>
            <a:chExt cx="216024" cy="144016"/>
          </a:xfrm>
        </p:grpSpPr>
        <p:cxnSp>
          <p:nvCxnSpPr>
            <p:cNvPr id="30775" name="Straight Connector 189"/>
            <p:cNvCxnSpPr>
              <a:cxnSpLocks noChangeShapeType="1"/>
            </p:cNvCxnSpPr>
            <p:nvPr/>
          </p:nvCxnSpPr>
          <p:spPr bwMode="auto">
            <a:xfrm>
              <a:off x="7956376" y="548680"/>
              <a:ext cx="216024" cy="14401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30776" name="Straight Connector 190"/>
            <p:cNvCxnSpPr>
              <a:cxnSpLocks noChangeShapeType="1"/>
            </p:cNvCxnSpPr>
            <p:nvPr/>
          </p:nvCxnSpPr>
          <p:spPr bwMode="auto">
            <a:xfrm flipH="1">
              <a:off x="7956376" y="548680"/>
              <a:ext cx="207640" cy="14401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</p:grpSp>
      <p:sp>
        <p:nvSpPr>
          <p:cNvPr id="30739" name="TextBox 32"/>
          <p:cNvSpPr txBox="1">
            <a:spLocks noChangeArrowheads="1"/>
          </p:cNvSpPr>
          <p:nvPr/>
        </p:nvSpPr>
        <p:spPr bwMode="auto">
          <a:xfrm>
            <a:off x="9551989" y="3284539"/>
            <a:ext cx="93662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00" b="1" dirty="0"/>
              <a:t>Arlon</a:t>
            </a:r>
          </a:p>
        </p:txBody>
      </p:sp>
      <p:sp>
        <p:nvSpPr>
          <p:cNvPr id="30740" name="TextBox 32"/>
          <p:cNvSpPr txBox="1">
            <a:spLocks noChangeArrowheads="1"/>
          </p:cNvSpPr>
          <p:nvPr/>
        </p:nvSpPr>
        <p:spPr bwMode="auto">
          <a:xfrm>
            <a:off x="2279651" y="3289301"/>
            <a:ext cx="79216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00" b="1" dirty="0"/>
              <a:t>Namur</a:t>
            </a:r>
          </a:p>
        </p:txBody>
      </p:sp>
      <p:cxnSp>
        <p:nvCxnSpPr>
          <p:cNvPr id="30742" name="Straight Arrow Connector 287"/>
          <p:cNvCxnSpPr>
            <a:cxnSpLocks noChangeShapeType="1"/>
          </p:cNvCxnSpPr>
          <p:nvPr/>
        </p:nvCxnSpPr>
        <p:spPr bwMode="auto">
          <a:xfrm flipH="1">
            <a:off x="4079876" y="2205038"/>
            <a:ext cx="2232025" cy="1547812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cxnSp>
        <p:nvCxnSpPr>
          <p:cNvPr id="30746" name="Straight Arrow Connector 287"/>
          <p:cNvCxnSpPr>
            <a:cxnSpLocks noChangeShapeType="1"/>
          </p:cNvCxnSpPr>
          <p:nvPr/>
        </p:nvCxnSpPr>
        <p:spPr bwMode="auto">
          <a:xfrm>
            <a:off x="6672264" y="2205039"/>
            <a:ext cx="2663825" cy="162083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grpSp>
        <p:nvGrpSpPr>
          <p:cNvPr id="30750" name="Groep 55"/>
          <p:cNvGrpSpPr>
            <a:grpSpLocks/>
          </p:cNvGrpSpPr>
          <p:nvPr/>
        </p:nvGrpSpPr>
        <p:grpSpPr bwMode="auto">
          <a:xfrm>
            <a:off x="7499772" y="3535121"/>
            <a:ext cx="865187" cy="314567"/>
            <a:chOff x="4427984" y="2636912"/>
            <a:chExt cx="864096" cy="432048"/>
          </a:xfrm>
        </p:grpSpPr>
        <p:cxnSp>
          <p:nvCxnSpPr>
            <p:cNvPr id="58" name="Rechte verbindingslijn met pijl 57"/>
            <p:cNvCxnSpPr/>
            <p:nvPr/>
          </p:nvCxnSpPr>
          <p:spPr bwMode="auto">
            <a:xfrm>
              <a:off x="4716545" y="2636912"/>
              <a:ext cx="0" cy="43204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3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60" name="Tekstvak 59"/>
            <p:cNvSpPr txBox="1"/>
            <p:nvPr/>
          </p:nvSpPr>
          <p:spPr>
            <a:xfrm>
              <a:off x="4427984" y="2708391"/>
              <a:ext cx="864096" cy="33817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nl-BE" sz="1000" dirty="0">
                  <a:solidFill>
                    <a:schemeClr val="accent3"/>
                  </a:solidFill>
                </a:rPr>
                <a:t>DS</a:t>
              </a:r>
            </a:p>
          </p:txBody>
        </p:sp>
      </p:grpSp>
      <p:cxnSp>
        <p:nvCxnSpPr>
          <p:cNvPr id="63" name="Straight Connector 111"/>
          <p:cNvCxnSpPr/>
          <p:nvPr/>
        </p:nvCxnSpPr>
        <p:spPr bwMode="auto">
          <a:xfrm>
            <a:off x="5430044" y="3500439"/>
            <a:ext cx="248443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0753" name="Groep 65"/>
          <p:cNvGrpSpPr>
            <a:grpSpLocks/>
          </p:cNvGrpSpPr>
          <p:nvPr/>
        </p:nvGrpSpPr>
        <p:grpSpPr bwMode="auto">
          <a:xfrm>
            <a:off x="9409114" y="3500439"/>
            <a:ext cx="1582737" cy="433387"/>
            <a:chOff x="4716016" y="3501008"/>
            <a:chExt cx="1584176" cy="432048"/>
          </a:xfrm>
        </p:grpSpPr>
        <p:pic>
          <p:nvPicPr>
            <p:cNvPr id="30771" name="Picture 1" descr="F:\treinen frans van ackeleyen\HLD7701.png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6096" y="3501008"/>
              <a:ext cx="864096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72" name="Picture 1" descr="F:\treinen frans van ackeleyen\HLD7701.png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016" y="3758709"/>
              <a:ext cx="864096" cy="174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30754" name="Straight Arrow Connector 135"/>
          <p:cNvCxnSpPr>
            <a:cxnSpLocks noChangeShapeType="1"/>
          </p:cNvCxnSpPr>
          <p:nvPr/>
        </p:nvCxnSpPr>
        <p:spPr bwMode="auto">
          <a:xfrm>
            <a:off x="1919288" y="1341438"/>
            <a:ext cx="0" cy="2374900"/>
          </a:xfrm>
          <a:prstGeom prst="straightConnector1">
            <a:avLst/>
          </a:prstGeom>
          <a:noFill/>
          <a:ln w="12700" algn="ctr">
            <a:solidFill>
              <a:schemeClr val="accent2"/>
            </a:solidFill>
            <a:prstDash val="dash"/>
            <a:round/>
            <a:headEnd/>
            <a:tailEnd/>
          </a:ln>
        </p:spPr>
      </p:cxnSp>
      <p:sp>
        <p:nvSpPr>
          <p:cNvPr id="30755" name="TextBox 370"/>
          <p:cNvSpPr txBox="1">
            <a:spLocks noChangeArrowheads="1"/>
          </p:cNvSpPr>
          <p:nvPr/>
        </p:nvSpPr>
        <p:spPr bwMode="auto">
          <a:xfrm>
            <a:off x="1847851" y="6032501"/>
            <a:ext cx="3603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0070C0"/>
                </a:solidFill>
              </a:rPr>
              <a:t>t</a:t>
            </a:r>
          </a:p>
        </p:txBody>
      </p:sp>
      <p:cxnSp>
        <p:nvCxnSpPr>
          <p:cNvPr id="30756" name="Rechte verbindingslijn 98"/>
          <p:cNvCxnSpPr>
            <a:cxnSpLocks noChangeShapeType="1"/>
          </p:cNvCxnSpPr>
          <p:nvPr/>
        </p:nvCxnSpPr>
        <p:spPr bwMode="auto">
          <a:xfrm flipV="1">
            <a:off x="1919288" y="4724400"/>
            <a:ext cx="792162" cy="0"/>
          </a:xfrm>
          <a:prstGeom prst="line">
            <a:avLst/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</p:spPr>
      </p:cxnSp>
      <p:cxnSp>
        <p:nvCxnSpPr>
          <p:cNvPr id="30757" name="Rechte verbindingslijn 106"/>
          <p:cNvCxnSpPr>
            <a:cxnSpLocks noChangeShapeType="1"/>
          </p:cNvCxnSpPr>
          <p:nvPr/>
        </p:nvCxnSpPr>
        <p:spPr bwMode="auto">
          <a:xfrm>
            <a:off x="1919288" y="3644900"/>
            <a:ext cx="0" cy="1079500"/>
          </a:xfrm>
          <a:prstGeom prst="line">
            <a:avLst/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</p:spPr>
      </p:cxnSp>
      <p:sp>
        <p:nvSpPr>
          <p:cNvPr id="30758" name="Rounded Rectangle 122"/>
          <p:cNvSpPr>
            <a:spLocks noChangeArrowheads="1"/>
          </p:cNvSpPr>
          <p:nvPr/>
        </p:nvSpPr>
        <p:spPr bwMode="auto">
          <a:xfrm>
            <a:off x="2711451" y="4581526"/>
            <a:ext cx="1008063" cy="4413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lIns="0" rIns="0" anchor="ctr"/>
          <a:lstStyle/>
          <a:p>
            <a:pPr algn="ctr"/>
            <a:r>
              <a:rPr lang="nl-BE" sz="800" dirty="0" err="1"/>
              <a:t>visibilité</a:t>
            </a:r>
            <a:r>
              <a:rPr lang="nl-BE" sz="800" dirty="0"/>
              <a:t> du point de </a:t>
            </a:r>
            <a:r>
              <a:rPr lang="nl-BE" sz="800" dirty="0" err="1"/>
              <a:t>détection</a:t>
            </a:r>
            <a:endParaRPr lang="nl-BE" sz="800" dirty="0"/>
          </a:p>
          <a:p>
            <a:pPr algn="ctr"/>
            <a:r>
              <a:rPr lang="nl-BE" sz="800" dirty="0" err="1"/>
              <a:t>côté</a:t>
            </a:r>
            <a:r>
              <a:rPr lang="nl-BE" sz="800" dirty="0"/>
              <a:t> Namur</a:t>
            </a:r>
          </a:p>
        </p:txBody>
      </p:sp>
      <p:cxnSp>
        <p:nvCxnSpPr>
          <p:cNvPr id="30759" name="Straight Arrow Connector 135"/>
          <p:cNvCxnSpPr>
            <a:cxnSpLocks noChangeShapeType="1"/>
          </p:cNvCxnSpPr>
          <p:nvPr/>
        </p:nvCxnSpPr>
        <p:spPr bwMode="auto">
          <a:xfrm>
            <a:off x="1919288" y="5445125"/>
            <a:ext cx="0" cy="719138"/>
          </a:xfrm>
          <a:prstGeom prst="straightConnector1">
            <a:avLst/>
          </a:prstGeom>
          <a:noFill/>
          <a:ln w="12700" algn="ctr">
            <a:solidFill>
              <a:schemeClr val="accent2"/>
            </a:solidFill>
            <a:prstDash val="dash"/>
            <a:round/>
            <a:headEnd/>
            <a:tailEnd type="arrow" w="med" len="med"/>
          </a:ln>
        </p:spPr>
      </p:cxnSp>
      <p:pic>
        <p:nvPicPr>
          <p:cNvPr id="30760" name="Picture 11" descr="D:\Documents And Settings\GQR7802\Local Settings\Temporary Internet Files\Content.IE5\HNYX0581\MC90044131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76" y="4365626"/>
            <a:ext cx="4794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0761" name="Straight Arrow Connector 135"/>
          <p:cNvCxnSpPr>
            <a:cxnSpLocks noChangeShapeType="1"/>
          </p:cNvCxnSpPr>
          <p:nvPr/>
        </p:nvCxnSpPr>
        <p:spPr bwMode="auto">
          <a:xfrm>
            <a:off x="1919288" y="5445125"/>
            <a:ext cx="0" cy="719138"/>
          </a:xfrm>
          <a:prstGeom prst="straightConnector1">
            <a:avLst/>
          </a:prstGeom>
          <a:noFill/>
          <a:ln w="12700" algn="ctr">
            <a:solidFill>
              <a:schemeClr val="accent2"/>
            </a:solidFill>
            <a:prstDash val="dash"/>
            <a:round/>
            <a:headEnd/>
            <a:tailEnd type="arrow" w="med" len="med"/>
          </a:ln>
        </p:spPr>
      </p:cxnSp>
      <p:sp>
        <p:nvSpPr>
          <p:cNvPr id="30762" name="Rounded Rectangle 122"/>
          <p:cNvSpPr>
            <a:spLocks noChangeArrowheads="1"/>
          </p:cNvSpPr>
          <p:nvPr/>
        </p:nvSpPr>
        <p:spPr bwMode="auto">
          <a:xfrm>
            <a:off x="2711451" y="5157789"/>
            <a:ext cx="1008063" cy="4413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lIns="0" rIns="0" anchor="ctr"/>
          <a:lstStyle/>
          <a:p>
            <a:pPr algn="ctr"/>
            <a:r>
              <a:rPr lang="nl-BE" sz="800" dirty="0" err="1"/>
              <a:t>visibilité</a:t>
            </a:r>
            <a:r>
              <a:rPr lang="nl-BE" sz="800" dirty="0"/>
              <a:t> du point de </a:t>
            </a:r>
            <a:r>
              <a:rPr lang="nl-BE" sz="800" dirty="0" err="1"/>
              <a:t>détection</a:t>
            </a:r>
            <a:endParaRPr lang="nl-BE" sz="800" dirty="0"/>
          </a:p>
          <a:p>
            <a:pPr algn="ctr"/>
            <a:r>
              <a:rPr lang="nl-BE" sz="800" dirty="0" err="1"/>
              <a:t>côté</a:t>
            </a:r>
            <a:r>
              <a:rPr lang="nl-BE" sz="800" dirty="0"/>
              <a:t> Arlon</a:t>
            </a:r>
          </a:p>
        </p:txBody>
      </p:sp>
      <p:pic>
        <p:nvPicPr>
          <p:cNvPr id="30763" name="Picture 11" descr="D:\Documents And Settings\GQR7802\Local Settings\Temporary Internet Files\Content.IE5\HNYX0581\MC90044131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76" y="4941889"/>
            <a:ext cx="4794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0764" name="Rechte verbindingslijn 118"/>
          <p:cNvCxnSpPr>
            <a:cxnSpLocks noChangeShapeType="1"/>
          </p:cNvCxnSpPr>
          <p:nvPr/>
        </p:nvCxnSpPr>
        <p:spPr bwMode="auto">
          <a:xfrm flipV="1">
            <a:off x="1919288" y="5445125"/>
            <a:ext cx="792162" cy="0"/>
          </a:xfrm>
          <a:prstGeom prst="line">
            <a:avLst/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</p:spPr>
      </p:cxnSp>
      <p:cxnSp>
        <p:nvCxnSpPr>
          <p:cNvPr id="30765" name="Rechte verbindingslijn 116"/>
          <p:cNvCxnSpPr>
            <a:cxnSpLocks noChangeShapeType="1"/>
          </p:cNvCxnSpPr>
          <p:nvPr/>
        </p:nvCxnSpPr>
        <p:spPr bwMode="auto">
          <a:xfrm>
            <a:off x="3216275" y="5013326"/>
            <a:ext cx="0" cy="144463"/>
          </a:xfrm>
          <a:prstGeom prst="line">
            <a:avLst/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</p:spPr>
      </p:cxnSp>
      <p:sp>
        <p:nvSpPr>
          <p:cNvPr id="30766" name="Rounded Rectangle 122"/>
          <p:cNvSpPr>
            <a:spLocks noChangeArrowheads="1"/>
          </p:cNvSpPr>
          <p:nvPr/>
        </p:nvSpPr>
        <p:spPr bwMode="auto">
          <a:xfrm>
            <a:off x="1577976" y="3830638"/>
            <a:ext cx="701675" cy="4619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lIns="0" rIns="0" anchor="ctr"/>
          <a:lstStyle/>
          <a:p>
            <a:pPr algn="ctr"/>
            <a:r>
              <a:rPr lang="en-US" sz="800" dirty="0" err="1"/>
              <a:t>visibilité</a:t>
            </a:r>
            <a:endParaRPr lang="en-US" sz="800" dirty="0"/>
          </a:p>
          <a:p>
            <a:pPr algn="ctr"/>
            <a:r>
              <a:rPr lang="en-US" sz="800" dirty="0" err="1"/>
              <a:t>rétablie</a:t>
            </a:r>
            <a:endParaRPr lang="en-US" sz="800" dirty="0"/>
          </a:p>
        </p:txBody>
      </p:sp>
      <p:sp>
        <p:nvSpPr>
          <p:cNvPr id="70" name="Rectangular Callout 50"/>
          <p:cNvSpPr>
            <a:spLocks noChangeArrowheads="1"/>
          </p:cNvSpPr>
          <p:nvPr/>
        </p:nvSpPr>
        <p:spPr bwMode="auto">
          <a:xfrm>
            <a:off x="7067065" y="1595611"/>
            <a:ext cx="719435" cy="216049"/>
          </a:xfrm>
          <a:prstGeom prst="wedgeRectCallout">
            <a:avLst>
              <a:gd name="adj1" fmla="val -99787"/>
              <a:gd name="adj2" fmla="val 62120"/>
            </a:avLst>
          </a:prstGeom>
          <a:solidFill>
            <a:srgbClr val="92D050"/>
          </a:solidFill>
          <a:ln w="31750" algn="ctr">
            <a:solidFill>
              <a:srgbClr val="92D05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1200" b="1" dirty="0">
                <a:solidFill>
                  <a:schemeClr val="bg1"/>
                </a:solidFill>
              </a:rPr>
              <a:t>OK! </a:t>
            </a:r>
            <a:endParaRPr lang="nl-BE" sz="1200" b="1" dirty="0">
              <a:solidFill>
                <a:schemeClr val="bg1"/>
              </a:solidFill>
            </a:endParaRPr>
          </a:p>
        </p:txBody>
      </p:sp>
      <p:sp>
        <p:nvSpPr>
          <p:cNvPr id="59" name="Rechthoek 35"/>
          <p:cNvSpPr>
            <a:spLocks noChangeArrowheads="1"/>
          </p:cNvSpPr>
          <p:nvPr/>
        </p:nvSpPr>
        <p:spPr bwMode="auto">
          <a:xfrm>
            <a:off x="5912423" y="1324125"/>
            <a:ext cx="978692" cy="360362"/>
          </a:xfrm>
          <a:prstGeom prst="rect">
            <a:avLst/>
          </a:prstGeom>
          <a:solidFill>
            <a:srgbClr val="B2B2B2"/>
          </a:solidFill>
          <a:ln w="31750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nl-BE" sz="900" b="1" dirty="0">
                <a:solidFill>
                  <a:schemeClr val="bg1"/>
                </a:solidFill>
              </a:rPr>
              <a:t>ANNONCEUR</a:t>
            </a:r>
          </a:p>
          <a:p>
            <a:pPr algn="ctr"/>
            <a:r>
              <a:rPr lang="nl-BE" sz="900" b="1" dirty="0">
                <a:solidFill>
                  <a:schemeClr val="bg1"/>
                </a:solidFill>
              </a:rPr>
              <a:t>ENTREPRENEUR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979069" y="4619706"/>
            <a:ext cx="5386389" cy="817245"/>
          </a:xfrm>
          <a:prstGeom prst="roundRect">
            <a:avLst/>
          </a:prstGeom>
          <a:noFill/>
          <a:ln w="12700"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1400" dirty="0" err="1">
                <a:latin typeface="+mn-lt"/>
              </a:rPr>
              <a:t>L’annonceur</a:t>
            </a:r>
            <a:r>
              <a:rPr lang="nl-BE" sz="1400" dirty="0">
                <a:latin typeface="+mn-lt"/>
              </a:rPr>
              <a:t> </a:t>
            </a:r>
            <a:r>
              <a:rPr lang="nl-BE" sz="1400" dirty="0" err="1">
                <a:latin typeface="+mn-lt"/>
              </a:rPr>
              <a:t>informe</a:t>
            </a:r>
            <a:r>
              <a:rPr lang="nl-BE" sz="1400" dirty="0">
                <a:latin typeface="+mn-lt"/>
              </a:rPr>
              <a:t> </a:t>
            </a:r>
            <a:r>
              <a:rPr lang="nl-BE" sz="1400" dirty="0" err="1">
                <a:latin typeface="+mn-lt"/>
              </a:rPr>
              <a:t>verbalement</a:t>
            </a:r>
            <a:r>
              <a:rPr lang="nl-BE" sz="1400" dirty="0">
                <a:latin typeface="+mn-lt"/>
              </a:rPr>
              <a:t> </a:t>
            </a:r>
            <a:r>
              <a:rPr lang="nl-BE" sz="1400" dirty="0" err="1">
                <a:latin typeface="+mn-lt"/>
              </a:rPr>
              <a:t>l’opérateur</a:t>
            </a:r>
            <a:r>
              <a:rPr lang="nl-BE" sz="1400" dirty="0">
                <a:latin typeface="+mn-lt"/>
              </a:rPr>
              <a:t> que la </a:t>
            </a:r>
            <a:r>
              <a:rPr lang="nl-BE" sz="1400" dirty="0" err="1">
                <a:latin typeface="+mn-lt"/>
              </a:rPr>
              <a:t>visibilité</a:t>
            </a:r>
            <a:r>
              <a:rPr lang="nl-BE" sz="1400" dirty="0">
                <a:latin typeface="+mn-lt"/>
              </a:rPr>
              <a:t> des points de </a:t>
            </a:r>
            <a:r>
              <a:rPr lang="nl-BE" sz="1400" dirty="0" err="1">
                <a:latin typeface="+mn-lt"/>
              </a:rPr>
              <a:t>détection</a:t>
            </a:r>
            <a:r>
              <a:rPr lang="nl-BE" sz="1400" dirty="0">
                <a:latin typeface="+mn-lt"/>
              </a:rPr>
              <a:t> </a:t>
            </a:r>
            <a:r>
              <a:rPr lang="nl-BE" sz="1400" dirty="0" err="1">
                <a:latin typeface="+mn-lt"/>
              </a:rPr>
              <a:t>est</a:t>
            </a:r>
            <a:r>
              <a:rPr lang="nl-BE" sz="1400" dirty="0">
                <a:latin typeface="+mn-lt"/>
              </a:rPr>
              <a:t> </a:t>
            </a:r>
            <a:r>
              <a:rPr lang="nl-BE" sz="1400" dirty="0" err="1">
                <a:latin typeface="+mn-lt"/>
              </a:rPr>
              <a:t>rétablie</a:t>
            </a:r>
            <a:r>
              <a:rPr lang="nl-BE" sz="1400" dirty="0">
                <a:latin typeface="+mn-lt"/>
              </a:rPr>
              <a:t> (la </a:t>
            </a:r>
            <a:r>
              <a:rPr lang="nl-BE" sz="1400" dirty="0" err="1">
                <a:latin typeface="+mn-lt"/>
              </a:rPr>
              <a:t>visibilité</a:t>
            </a:r>
            <a:r>
              <a:rPr lang="nl-BE" sz="1400" dirty="0">
                <a:latin typeface="+mn-lt"/>
              </a:rPr>
              <a:t> ne peut plus </a:t>
            </a:r>
            <a:r>
              <a:rPr lang="nl-BE" sz="1400" dirty="0" err="1">
                <a:latin typeface="+mn-lt"/>
              </a:rPr>
              <a:t>être</a:t>
            </a:r>
            <a:r>
              <a:rPr lang="nl-BE" sz="1400" dirty="0">
                <a:latin typeface="+mn-lt"/>
              </a:rPr>
              <a:t> </a:t>
            </a:r>
            <a:r>
              <a:rPr lang="nl-BE" sz="1400" dirty="0" err="1">
                <a:latin typeface="+mn-lt"/>
              </a:rPr>
              <a:t>interrompue</a:t>
            </a:r>
            <a:r>
              <a:rPr lang="nl-BE" sz="1400" dirty="0">
                <a:latin typeface="+mn-lt"/>
              </a:rPr>
              <a:t> par </a:t>
            </a:r>
            <a:r>
              <a:rPr lang="nl-BE" sz="1400" dirty="0" err="1">
                <a:latin typeface="+mn-lt"/>
              </a:rPr>
              <a:t>le</a:t>
            </a:r>
            <a:r>
              <a:rPr lang="nl-BE" sz="1400" dirty="0">
                <a:latin typeface="+mn-lt"/>
              </a:rPr>
              <a:t> passage du train annoncé).</a:t>
            </a: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5633" y="1759878"/>
            <a:ext cx="268247" cy="634039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89808" y="2804773"/>
            <a:ext cx="611300" cy="496682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79597" y="2469602"/>
            <a:ext cx="341406" cy="359695"/>
          </a:xfrm>
          <a:prstGeom prst="rect">
            <a:avLst/>
          </a:prstGeom>
        </p:spPr>
      </p:pic>
      <p:cxnSp>
        <p:nvCxnSpPr>
          <p:cNvPr id="30724" name="Straight Arrow Connector 287"/>
          <p:cNvCxnSpPr>
            <a:cxnSpLocks noChangeShapeType="1"/>
          </p:cNvCxnSpPr>
          <p:nvPr/>
        </p:nvCxnSpPr>
        <p:spPr bwMode="auto">
          <a:xfrm>
            <a:off x="6384032" y="1916832"/>
            <a:ext cx="395565" cy="91246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pic>
        <p:nvPicPr>
          <p:cNvPr id="71" name="Picture 70" descr="D:\Documents And Settings\GQR7802\Local Settings\Temporary Internet Files\Content.IE5\HNYX0581\MC900441310[1].pn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24678" y="2373064"/>
            <a:ext cx="182665" cy="243362"/>
          </a:xfrm>
          <a:prstGeom prst="rect">
            <a:avLst/>
          </a:prstGeom>
          <a:noFill/>
        </p:spPr>
      </p:pic>
      <p:pic>
        <p:nvPicPr>
          <p:cNvPr id="72" name="Picture 71" descr="D:\Documents And Settings\GQR7802\Local Settings\Temporary Internet Files\Content.IE5\HNYX0581\MC900441310[1].pn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95168" y="2745188"/>
            <a:ext cx="182665" cy="243362"/>
          </a:xfrm>
          <a:prstGeom prst="rect">
            <a:avLst/>
          </a:prstGeom>
          <a:noFill/>
        </p:spPr>
      </p:pic>
      <p:pic>
        <p:nvPicPr>
          <p:cNvPr id="73" name="Picture 72" descr="D:\Documents And Settings\GQR7802\Local Settings\Temporary Internet Files\Content.IE5\HNYX0581\MC900441310[1].pn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22675" y="2857263"/>
            <a:ext cx="182665" cy="243362"/>
          </a:xfrm>
          <a:prstGeom prst="rect">
            <a:avLst/>
          </a:prstGeom>
          <a:noFill/>
        </p:spPr>
      </p:pic>
      <p:sp>
        <p:nvSpPr>
          <p:cNvPr id="74" name="Text Placeholder 1"/>
          <p:cNvSpPr>
            <a:spLocks noGrp="1"/>
          </p:cNvSpPr>
          <p:nvPr>
            <p:ph type="body" sz="quarter" idx="18"/>
          </p:nvPr>
        </p:nvSpPr>
        <p:spPr>
          <a:xfrm>
            <a:off x="8760297" y="154526"/>
            <a:ext cx="3150498" cy="360363"/>
          </a:xfrm>
        </p:spPr>
        <p:txBody>
          <a:bodyPr/>
          <a:lstStyle/>
          <a:p>
            <a:pPr marL="228600" indent="-228600">
              <a:buAutoNum type="arabicPeriod"/>
            </a:pPr>
            <a:r>
              <a:rPr lang="en-GB" dirty="0" err="1"/>
              <a:t>Système</a:t>
            </a:r>
            <a:r>
              <a:rPr lang="en-GB" dirty="0"/>
              <a:t> de protection avec </a:t>
            </a:r>
            <a:r>
              <a:rPr lang="en-GB" dirty="0" err="1"/>
              <a:t>annonceur</a:t>
            </a:r>
            <a:endParaRPr lang="en-GB" dirty="0"/>
          </a:p>
          <a:p>
            <a:r>
              <a:rPr lang="en-GB" dirty="0"/>
              <a:t>1.3 </a:t>
            </a:r>
            <a:r>
              <a:rPr lang="en-GB" dirty="0" err="1"/>
              <a:t>Rétablissement</a:t>
            </a:r>
            <a:r>
              <a:rPr lang="en-GB" dirty="0"/>
              <a:t> de la </a:t>
            </a:r>
            <a:r>
              <a:rPr lang="en-GB" dirty="0" err="1"/>
              <a:t>visibilité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750" name="Straight Arrow Connector 135"/>
          <p:cNvCxnSpPr>
            <a:cxnSpLocks noChangeShapeType="1"/>
          </p:cNvCxnSpPr>
          <p:nvPr/>
        </p:nvCxnSpPr>
        <p:spPr bwMode="auto">
          <a:xfrm>
            <a:off x="1919288" y="1268413"/>
            <a:ext cx="0" cy="4895850"/>
          </a:xfrm>
          <a:prstGeom prst="straightConnector1">
            <a:avLst/>
          </a:prstGeom>
          <a:noFill/>
          <a:ln w="12700" algn="ctr">
            <a:solidFill>
              <a:schemeClr val="accent2"/>
            </a:solidFill>
            <a:prstDash val="dash"/>
            <a:round/>
            <a:headEnd/>
            <a:tailEnd type="arrow" w="med" len="med"/>
          </a:ln>
        </p:spPr>
      </p:cxnSp>
      <p:sp>
        <p:nvSpPr>
          <p:cNvPr id="31751" name="TextBox 370"/>
          <p:cNvSpPr txBox="1">
            <a:spLocks noChangeArrowheads="1"/>
          </p:cNvSpPr>
          <p:nvPr/>
        </p:nvSpPr>
        <p:spPr bwMode="auto">
          <a:xfrm>
            <a:off x="1847851" y="6021389"/>
            <a:ext cx="3603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0070C0"/>
                </a:solidFill>
              </a:rPr>
              <a:t>t</a:t>
            </a:r>
          </a:p>
        </p:txBody>
      </p:sp>
      <p:cxnSp>
        <p:nvCxnSpPr>
          <p:cNvPr id="31752" name="Straight Connector 16"/>
          <p:cNvCxnSpPr>
            <a:cxnSpLocks noChangeShapeType="1"/>
          </p:cNvCxnSpPr>
          <p:nvPr/>
        </p:nvCxnSpPr>
        <p:spPr bwMode="auto">
          <a:xfrm flipV="1">
            <a:off x="2640013" y="3875089"/>
            <a:ext cx="7632700" cy="3175"/>
          </a:xfrm>
          <a:prstGeom prst="line">
            <a:avLst/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</p:spPr>
      </p:cxnSp>
      <p:sp>
        <p:nvSpPr>
          <p:cNvPr id="31753" name="Oval 17"/>
          <p:cNvSpPr>
            <a:spLocks noChangeArrowheads="1"/>
          </p:cNvSpPr>
          <p:nvPr/>
        </p:nvSpPr>
        <p:spPr bwMode="auto">
          <a:xfrm>
            <a:off x="3902076" y="3805238"/>
            <a:ext cx="106363" cy="107950"/>
          </a:xfrm>
          <a:prstGeom prst="ellipse">
            <a:avLst/>
          </a:prstGeom>
          <a:solidFill>
            <a:srgbClr val="FF0000"/>
          </a:solidFill>
          <a:ln w="3175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1754" name="Rectangle 18"/>
          <p:cNvSpPr>
            <a:spLocks noChangeArrowheads="1"/>
          </p:cNvSpPr>
          <p:nvPr/>
        </p:nvSpPr>
        <p:spPr bwMode="auto">
          <a:xfrm>
            <a:off x="9358314" y="3814764"/>
            <a:ext cx="122237" cy="122237"/>
          </a:xfrm>
          <a:prstGeom prst="rect">
            <a:avLst/>
          </a:prstGeom>
          <a:solidFill>
            <a:srgbClr val="FF0000"/>
          </a:solidFill>
          <a:ln w="3175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cxnSp>
        <p:nvCxnSpPr>
          <p:cNvPr id="31755" name="Straight Connector 16"/>
          <p:cNvCxnSpPr>
            <a:cxnSpLocks noChangeShapeType="1"/>
          </p:cNvCxnSpPr>
          <p:nvPr/>
        </p:nvCxnSpPr>
        <p:spPr bwMode="auto">
          <a:xfrm flipV="1">
            <a:off x="2640013" y="4211639"/>
            <a:ext cx="7632700" cy="1587"/>
          </a:xfrm>
          <a:prstGeom prst="line">
            <a:avLst/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</p:spPr>
      </p:cxnSp>
      <p:sp>
        <p:nvSpPr>
          <p:cNvPr id="31758" name="Chevron 29"/>
          <p:cNvSpPr>
            <a:spLocks noChangeArrowheads="1"/>
          </p:cNvSpPr>
          <p:nvPr/>
        </p:nvSpPr>
        <p:spPr bwMode="auto">
          <a:xfrm>
            <a:off x="2803526" y="3789363"/>
            <a:ext cx="142875" cy="144462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1759" name="Chevron 30"/>
          <p:cNvSpPr>
            <a:spLocks noChangeAspect="1"/>
          </p:cNvSpPr>
          <p:nvPr/>
        </p:nvSpPr>
        <p:spPr bwMode="auto">
          <a:xfrm flipH="1">
            <a:off x="2803526" y="4149726"/>
            <a:ext cx="142875" cy="142875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1760" name="TextBox 228"/>
          <p:cNvSpPr txBox="1">
            <a:spLocks noChangeArrowheads="1"/>
          </p:cNvSpPr>
          <p:nvPr/>
        </p:nvSpPr>
        <p:spPr bwMode="auto">
          <a:xfrm>
            <a:off x="2387600" y="3719513"/>
            <a:ext cx="3238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/>
              <a:t>A</a:t>
            </a:r>
          </a:p>
        </p:txBody>
      </p:sp>
      <p:sp>
        <p:nvSpPr>
          <p:cNvPr id="31761" name="TextBox 229"/>
          <p:cNvSpPr txBox="1">
            <a:spLocks noChangeArrowheads="1"/>
          </p:cNvSpPr>
          <p:nvPr/>
        </p:nvSpPr>
        <p:spPr bwMode="auto">
          <a:xfrm>
            <a:off x="2387600" y="4119563"/>
            <a:ext cx="3238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/>
              <a:t>B</a:t>
            </a:r>
          </a:p>
        </p:txBody>
      </p:sp>
      <p:sp>
        <p:nvSpPr>
          <p:cNvPr id="31762" name="Rectangle 20"/>
          <p:cNvSpPr>
            <a:spLocks noChangeArrowheads="1"/>
          </p:cNvSpPr>
          <p:nvPr/>
        </p:nvSpPr>
        <p:spPr bwMode="auto">
          <a:xfrm>
            <a:off x="5546337" y="3024332"/>
            <a:ext cx="1986899" cy="416575"/>
          </a:xfrm>
          <a:prstGeom prst="rect">
            <a:avLst/>
          </a:prstGeom>
          <a:solidFill>
            <a:srgbClr val="FFFF00"/>
          </a:solidFill>
          <a:ln w="31750" algn="ctr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grpSp>
        <p:nvGrpSpPr>
          <p:cNvPr id="31763" name="Group 188"/>
          <p:cNvGrpSpPr>
            <a:grpSpLocks noChangeAspect="1"/>
          </p:cNvGrpSpPr>
          <p:nvPr/>
        </p:nvGrpSpPr>
        <p:grpSpPr bwMode="auto">
          <a:xfrm>
            <a:off x="5546337" y="3842544"/>
            <a:ext cx="107950" cy="73025"/>
            <a:chOff x="7956376" y="548680"/>
            <a:chExt cx="216024" cy="144016"/>
          </a:xfrm>
        </p:grpSpPr>
        <p:cxnSp>
          <p:nvCxnSpPr>
            <p:cNvPr id="31785" name="Straight Connector 189"/>
            <p:cNvCxnSpPr>
              <a:cxnSpLocks noChangeShapeType="1"/>
            </p:cNvCxnSpPr>
            <p:nvPr/>
          </p:nvCxnSpPr>
          <p:spPr bwMode="auto">
            <a:xfrm>
              <a:off x="7956376" y="548680"/>
              <a:ext cx="216024" cy="14401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31786" name="Straight Connector 190"/>
            <p:cNvCxnSpPr>
              <a:cxnSpLocks noChangeShapeType="1"/>
            </p:cNvCxnSpPr>
            <p:nvPr/>
          </p:nvCxnSpPr>
          <p:spPr bwMode="auto">
            <a:xfrm flipH="1">
              <a:off x="7956376" y="548680"/>
              <a:ext cx="207640" cy="14401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</p:grpSp>
      <p:grpSp>
        <p:nvGrpSpPr>
          <p:cNvPr id="31764" name="Group 188"/>
          <p:cNvGrpSpPr>
            <a:grpSpLocks noChangeAspect="1"/>
          </p:cNvGrpSpPr>
          <p:nvPr/>
        </p:nvGrpSpPr>
        <p:grpSpPr bwMode="auto">
          <a:xfrm>
            <a:off x="7529730" y="3842544"/>
            <a:ext cx="107950" cy="73025"/>
            <a:chOff x="7956376" y="548680"/>
            <a:chExt cx="216024" cy="144016"/>
          </a:xfrm>
        </p:grpSpPr>
        <p:cxnSp>
          <p:nvCxnSpPr>
            <p:cNvPr id="31783" name="Straight Connector 189"/>
            <p:cNvCxnSpPr>
              <a:cxnSpLocks noChangeShapeType="1"/>
            </p:cNvCxnSpPr>
            <p:nvPr/>
          </p:nvCxnSpPr>
          <p:spPr bwMode="auto">
            <a:xfrm>
              <a:off x="7956376" y="548680"/>
              <a:ext cx="216024" cy="14401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31784" name="Straight Connector 190"/>
            <p:cNvCxnSpPr>
              <a:cxnSpLocks noChangeShapeType="1"/>
            </p:cNvCxnSpPr>
            <p:nvPr/>
          </p:nvCxnSpPr>
          <p:spPr bwMode="auto">
            <a:xfrm flipH="1">
              <a:off x="7956376" y="548680"/>
              <a:ext cx="207640" cy="14401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</p:grpSp>
      <p:sp>
        <p:nvSpPr>
          <p:cNvPr id="31765" name="TextBox 32"/>
          <p:cNvSpPr txBox="1">
            <a:spLocks noChangeArrowheads="1"/>
          </p:cNvSpPr>
          <p:nvPr/>
        </p:nvSpPr>
        <p:spPr bwMode="auto">
          <a:xfrm>
            <a:off x="9551989" y="3284539"/>
            <a:ext cx="93662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00" b="1" dirty="0"/>
              <a:t>Arlon</a:t>
            </a:r>
          </a:p>
        </p:txBody>
      </p:sp>
      <p:sp>
        <p:nvSpPr>
          <p:cNvPr id="31766" name="TextBox 32"/>
          <p:cNvSpPr txBox="1">
            <a:spLocks noChangeArrowheads="1"/>
          </p:cNvSpPr>
          <p:nvPr/>
        </p:nvSpPr>
        <p:spPr bwMode="auto">
          <a:xfrm>
            <a:off x="2279651" y="3289301"/>
            <a:ext cx="79216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00" b="1" dirty="0"/>
              <a:t>Namur</a:t>
            </a:r>
          </a:p>
        </p:txBody>
      </p:sp>
      <p:cxnSp>
        <p:nvCxnSpPr>
          <p:cNvPr id="31769" name="Straight Arrow Connector 287"/>
          <p:cNvCxnSpPr>
            <a:cxnSpLocks noChangeShapeType="1"/>
          </p:cNvCxnSpPr>
          <p:nvPr/>
        </p:nvCxnSpPr>
        <p:spPr bwMode="auto">
          <a:xfrm flipH="1">
            <a:off x="4079876" y="2205038"/>
            <a:ext cx="2232025" cy="1547812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cxnSp>
        <p:nvCxnSpPr>
          <p:cNvPr id="31773" name="Straight Arrow Connector 287"/>
          <p:cNvCxnSpPr>
            <a:cxnSpLocks noChangeShapeType="1"/>
          </p:cNvCxnSpPr>
          <p:nvPr/>
        </p:nvCxnSpPr>
        <p:spPr bwMode="auto">
          <a:xfrm>
            <a:off x="6672264" y="2205039"/>
            <a:ext cx="2663825" cy="162083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cxnSp>
        <p:nvCxnSpPr>
          <p:cNvPr id="52" name="Straight Connector 111"/>
          <p:cNvCxnSpPr/>
          <p:nvPr/>
        </p:nvCxnSpPr>
        <p:spPr bwMode="auto">
          <a:xfrm>
            <a:off x="5329809" y="3516314"/>
            <a:ext cx="2484438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778" name="Rounded Rectangle 122"/>
          <p:cNvSpPr>
            <a:spLocks noChangeArrowheads="1"/>
          </p:cNvSpPr>
          <p:nvPr/>
        </p:nvSpPr>
        <p:spPr bwMode="auto">
          <a:xfrm>
            <a:off x="1533526" y="3789363"/>
            <a:ext cx="701675" cy="4619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lIns="0" rIns="0" anchor="ctr"/>
          <a:lstStyle/>
          <a:p>
            <a:pPr algn="ctr"/>
            <a:r>
              <a:rPr lang="nl-BE" sz="800" dirty="0"/>
              <a:t>reprise</a:t>
            </a:r>
          </a:p>
          <a:p>
            <a:pPr algn="ctr"/>
            <a:r>
              <a:rPr lang="nl-BE" sz="800" dirty="0"/>
              <a:t>du </a:t>
            </a:r>
            <a:r>
              <a:rPr lang="nl-BE" sz="800" dirty="0" err="1"/>
              <a:t>travail</a:t>
            </a:r>
            <a:endParaRPr lang="nl-BE" sz="800" dirty="0"/>
          </a:p>
        </p:txBody>
      </p:sp>
      <p:sp>
        <p:nvSpPr>
          <p:cNvPr id="43" name="Rechthoek 35"/>
          <p:cNvSpPr>
            <a:spLocks noChangeArrowheads="1"/>
          </p:cNvSpPr>
          <p:nvPr/>
        </p:nvSpPr>
        <p:spPr bwMode="auto">
          <a:xfrm>
            <a:off x="6121623" y="1310353"/>
            <a:ext cx="1014761" cy="360362"/>
          </a:xfrm>
          <a:prstGeom prst="rect">
            <a:avLst/>
          </a:prstGeom>
          <a:solidFill>
            <a:srgbClr val="B2B2B2"/>
          </a:solidFill>
          <a:ln w="31750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nl-BE" sz="900" b="1" dirty="0">
                <a:solidFill>
                  <a:schemeClr val="bg1"/>
                </a:solidFill>
              </a:rPr>
              <a:t>ANNONCEUR</a:t>
            </a:r>
          </a:p>
          <a:p>
            <a:pPr algn="ctr"/>
            <a:r>
              <a:rPr lang="nl-BE" sz="900" b="1" dirty="0">
                <a:solidFill>
                  <a:schemeClr val="bg1"/>
                </a:solidFill>
              </a:rPr>
              <a:t>ENTREPRENEUR</a:t>
            </a:r>
          </a:p>
        </p:txBody>
      </p:sp>
      <p:sp>
        <p:nvSpPr>
          <p:cNvPr id="45" name="Text Placeholder 1"/>
          <p:cNvSpPr>
            <a:spLocks noGrp="1"/>
          </p:cNvSpPr>
          <p:nvPr>
            <p:ph type="body" sz="quarter" idx="18"/>
          </p:nvPr>
        </p:nvSpPr>
        <p:spPr>
          <a:xfrm>
            <a:off x="8760297" y="154526"/>
            <a:ext cx="3150498" cy="360363"/>
          </a:xfrm>
        </p:spPr>
        <p:txBody>
          <a:bodyPr/>
          <a:lstStyle/>
          <a:p>
            <a:pPr marL="228600" indent="-228600">
              <a:buAutoNum type="arabicPeriod"/>
            </a:pPr>
            <a:r>
              <a:rPr lang="en-GB" dirty="0" err="1"/>
              <a:t>Système</a:t>
            </a:r>
            <a:r>
              <a:rPr lang="en-GB" dirty="0"/>
              <a:t> de protection avec </a:t>
            </a:r>
            <a:r>
              <a:rPr lang="en-GB" dirty="0" err="1"/>
              <a:t>annonceur</a:t>
            </a:r>
            <a:endParaRPr lang="en-GB" dirty="0"/>
          </a:p>
          <a:p>
            <a:r>
              <a:rPr lang="en-GB" dirty="0"/>
              <a:t>1.4 Reprise du travail</a:t>
            </a:r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839789" y="644298"/>
            <a:ext cx="8280400" cy="503238"/>
          </a:xfrm>
          <a:prstGeom prst="rect">
            <a:avLst/>
          </a:prstGeom>
        </p:spPr>
        <p:txBody>
          <a:bodyPr/>
          <a:lstStyle>
            <a:lvl1pPr algn="l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b="1" dirty="0">
                <a:solidFill>
                  <a:schemeClr val="accent1"/>
                </a:solidFill>
              </a:rPr>
              <a:t>1.4 Reprise du travail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grpSp>
        <p:nvGrpSpPr>
          <p:cNvPr id="42" name="Groep 55"/>
          <p:cNvGrpSpPr>
            <a:grpSpLocks/>
          </p:cNvGrpSpPr>
          <p:nvPr/>
        </p:nvGrpSpPr>
        <p:grpSpPr bwMode="auto">
          <a:xfrm>
            <a:off x="7499772" y="3535121"/>
            <a:ext cx="865187" cy="314567"/>
            <a:chOff x="4427984" y="2636912"/>
            <a:chExt cx="864096" cy="432048"/>
          </a:xfrm>
        </p:grpSpPr>
        <p:cxnSp>
          <p:nvCxnSpPr>
            <p:cNvPr id="44" name="Rechte verbindingslijn met pijl 57"/>
            <p:cNvCxnSpPr/>
            <p:nvPr/>
          </p:nvCxnSpPr>
          <p:spPr bwMode="auto">
            <a:xfrm>
              <a:off x="4716545" y="2636912"/>
              <a:ext cx="0" cy="43204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3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48" name="Tekstvak 59"/>
            <p:cNvSpPr txBox="1"/>
            <p:nvPr/>
          </p:nvSpPr>
          <p:spPr>
            <a:xfrm>
              <a:off x="4427984" y="2708391"/>
              <a:ext cx="864096" cy="33817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nl-BE" sz="1000" dirty="0">
                  <a:solidFill>
                    <a:schemeClr val="accent3"/>
                  </a:solidFill>
                </a:rPr>
                <a:t>DS</a:t>
              </a:r>
            </a:p>
          </p:txBody>
        </p:sp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9808" y="2804773"/>
            <a:ext cx="611300" cy="49668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4929" y="2596054"/>
            <a:ext cx="295396" cy="249951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5633" y="1759878"/>
            <a:ext cx="268247" cy="634039"/>
          </a:xfrm>
          <a:prstGeom prst="rect">
            <a:avLst/>
          </a:prstGeom>
        </p:spPr>
      </p:pic>
      <p:cxnSp>
        <p:nvCxnSpPr>
          <p:cNvPr id="31748" name="Straight Arrow Connector 287"/>
          <p:cNvCxnSpPr>
            <a:cxnSpLocks noChangeShapeType="1"/>
            <a:stCxn id="53" idx="0"/>
          </p:cNvCxnSpPr>
          <p:nvPr/>
        </p:nvCxnSpPr>
        <p:spPr bwMode="auto">
          <a:xfrm>
            <a:off x="6409757" y="1759878"/>
            <a:ext cx="280051" cy="108612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pic>
        <p:nvPicPr>
          <p:cNvPr id="55" name="Picture 54" descr="D:\Documents And Settings\GQR7802\Local Settings\Temporary Internet Files\Content.IE5\HNYX0581\MC900441310[1]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30229" y="2393692"/>
            <a:ext cx="182665" cy="243362"/>
          </a:xfrm>
          <a:prstGeom prst="rect">
            <a:avLst/>
          </a:prstGeom>
          <a:noFill/>
        </p:spPr>
      </p:pic>
      <p:pic>
        <p:nvPicPr>
          <p:cNvPr id="56" name="Picture 55" descr="D:\Documents And Settings\GQR7802\Local Settings\Temporary Internet Files\Content.IE5\HNYX0581\MC900441310[1]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753" y="2893776"/>
            <a:ext cx="182665" cy="243362"/>
          </a:xfrm>
          <a:prstGeom prst="rect">
            <a:avLst/>
          </a:prstGeom>
          <a:noFill/>
        </p:spPr>
      </p:pic>
      <p:pic>
        <p:nvPicPr>
          <p:cNvPr id="57" name="Picture 56" descr="D:\Documents And Settings\GQR7802\Local Settings\Temporary Internet Files\Content.IE5\HNYX0581\MC900441310[1]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32365" y="2893776"/>
            <a:ext cx="182665" cy="2433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771" name="Straight Arrow Connector 135"/>
          <p:cNvCxnSpPr>
            <a:cxnSpLocks noChangeShapeType="1"/>
          </p:cNvCxnSpPr>
          <p:nvPr/>
        </p:nvCxnSpPr>
        <p:spPr bwMode="auto">
          <a:xfrm>
            <a:off x="1919288" y="1268413"/>
            <a:ext cx="0" cy="4895850"/>
          </a:xfrm>
          <a:prstGeom prst="straightConnector1">
            <a:avLst/>
          </a:prstGeom>
          <a:noFill/>
          <a:ln w="12700" algn="ctr">
            <a:solidFill>
              <a:schemeClr val="accent2"/>
            </a:solidFill>
            <a:prstDash val="dash"/>
            <a:round/>
            <a:headEnd/>
            <a:tailEnd type="arrow" w="med" len="med"/>
          </a:ln>
        </p:spPr>
      </p:cxnSp>
      <p:sp>
        <p:nvSpPr>
          <p:cNvPr id="32798" name="Rounded Rectangle 122"/>
          <p:cNvSpPr>
            <a:spLocks noChangeArrowheads="1"/>
          </p:cNvSpPr>
          <p:nvPr/>
        </p:nvSpPr>
        <p:spPr bwMode="auto">
          <a:xfrm>
            <a:off x="1533526" y="3789363"/>
            <a:ext cx="701675" cy="4619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lIns="0" rIns="0" anchor="ctr"/>
          <a:lstStyle/>
          <a:p>
            <a:pPr algn="ctr"/>
            <a:r>
              <a:rPr lang="nl-BE" sz="800" dirty="0" err="1"/>
              <a:t>travaux</a:t>
            </a:r>
            <a:endParaRPr lang="nl-BE" sz="800" dirty="0"/>
          </a:p>
        </p:txBody>
      </p:sp>
      <p:cxnSp>
        <p:nvCxnSpPr>
          <p:cNvPr id="39" name="Straight Connector 16"/>
          <p:cNvCxnSpPr>
            <a:cxnSpLocks noChangeShapeType="1"/>
          </p:cNvCxnSpPr>
          <p:nvPr/>
        </p:nvCxnSpPr>
        <p:spPr bwMode="auto">
          <a:xfrm flipV="1">
            <a:off x="2640013" y="3875089"/>
            <a:ext cx="7632700" cy="3175"/>
          </a:xfrm>
          <a:prstGeom prst="line">
            <a:avLst/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</p:spPr>
      </p:cxnSp>
      <p:sp>
        <p:nvSpPr>
          <p:cNvPr id="41" name="Rectangle 20"/>
          <p:cNvSpPr>
            <a:spLocks noChangeArrowheads="1"/>
          </p:cNvSpPr>
          <p:nvPr/>
        </p:nvSpPr>
        <p:spPr bwMode="auto">
          <a:xfrm>
            <a:off x="5564132" y="2997008"/>
            <a:ext cx="2275378" cy="446280"/>
          </a:xfrm>
          <a:prstGeom prst="rect">
            <a:avLst/>
          </a:prstGeom>
          <a:solidFill>
            <a:srgbClr val="FFFF00"/>
          </a:solidFill>
          <a:ln w="31750" algn="ctr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2" name="Oval 17"/>
          <p:cNvSpPr>
            <a:spLocks noChangeArrowheads="1"/>
          </p:cNvSpPr>
          <p:nvPr/>
        </p:nvSpPr>
        <p:spPr bwMode="auto">
          <a:xfrm>
            <a:off x="3902076" y="3805238"/>
            <a:ext cx="106363" cy="107950"/>
          </a:xfrm>
          <a:prstGeom prst="ellipse">
            <a:avLst/>
          </a:prstGeom>
          <a:solidFill>
            <a:srgbClr val="FF0000"/>
          </a:solidFill>
          <a:ln w="3175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3" name="Rectangle 18"/>
          <p:cNvSpPr>
            <a:spLocks noChangeArrowheads="1"/>
          </p:cNvSpPr>
          <p:nvPr/>
        </p:nvSpPr>
        <p:spPr bwMode="auto">
          <a:xfrm>
            <a:off x="9358314" y="3814764"/>
            <a:ext cx="122237" cy="122237"/>
          </a:xfrm>
          <a:prstGeom prst="rect">
            <a:avLst/>
          </a:prstGeom>
          <a:solidFill>
            <a:srgbClr val="FF0000"/>
          </a:solidFill>
          <a:ln w="3175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cxnSp>
        <p:nvCxnSpPr>
          <p:cNvPr id="44" name="Straight Connector 16"/>
          <p:cNvCxnSpPr>
            <a:cxnSpLocks noChangeShapeType="1"/>
          </p:cNvCxnSpPr>
          <p:nvPr/>
        </p:nvCxnSpPr>
        <p:spPr bwMode="auto">
          <a:xfrm flipV="1">
            <a:off x="2640013" y="4211639"/>
            <a:ext cx="7632700" cy="1587"/>
          </a:xfrm>
          <a:prstGeom prst="line">
            <a:avLst/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</p:spPr>
      </p:cxnSp>
      <p:sp>
        <p:nvSpPr>
          <p:cNvPr id="47" name="Chevron 29"/>
          <p:cNvSpPr>
            <a:spLocks noChangeArrowheads="1"/>
          </p:cNvSpPr>
          <p:nvPr/>
        </p:nvSpPr>
        <p:spPr bwMode="auto">
          <a:xfrm>
            <a:off x="2803526" y="3789363"/>
            <a:ext cx="142875" cy="144462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8" name="Chevron 30"/>
          <p:cNvSpPr>
            <a:spLocks noChangeAspect="1"/>
          </p:cNvSpPr>
          <p:nvPr/>
        </p:nvSpPr>
        <p:spPr bwMode="auto">
          <a:xfrm flipH="1">
            <a:off x="2803526" y="4149726"/>
            <a:ext cx="142875" cy="142875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9" name="TextBox 228"/>
          <p:cNvSpPr txBox="1">
            <a:spLocks noChangeArrowheads="1"/>
          </p:cNvSpPr>
          <p:nvPr/>
        </p:nvSpPr>
        <p:spPr bwMode="auto">
          <a:xfrm>
            <a:off x="2387600" y="3719513"/>
            <a:ext cx="3238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/>
              <a:t>A</a:t>
            </a:r>
          </a:p>
        </p:txBody>
      </p:sp>
      <p:sp>
        <p:nvSpPr>
          <p:cNvPr id="50" name="TextBox 229"/>
          <p:cNvSpPr txBox="1">
            <a:spLocks noChangeArrowheads="1"/>
          </p:cNvSpPr>
          <p:nvPr/>
        </p:nvSpPr>
        <p:spPr bwMode="auto">
          <a:xfrm>
            <a:off x="2387600" y="4119563"/>
            <a:ext cx="3238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/>
              <a:t>B</a:t>
            </a:r>
          </a:p>
        </p:txBody>
      </p:sp>
      <p:grpSp>
        <p:nvGrpSpPr>
          <p:cNvPr id="51" name="Group 188"/>
          <p:cNvGrpSpPr>
            <a:grpSpLocks noChangeAspect="1"/>
          </p:cNvGrpSpPr>
          <p:nvPr/>
        </p:nvGrpSpPr>
        <p:grpSpPr bwMode="auto">
          <a:xfrm>
            <a:off x="5548939" y="3814765"/>
            <a:ext cx="107950" cy="73025"/>
            <a:chOff x="7956376" y="548680"/>
            <a:chExt cx="216024" cy="144016"/>
          </a:xfrm>
        </p:grpSpPr>
        <p:cxnSp>
          <p:nvCxnSpPr>
            <p:cNvPr id="52" name="Straight Connector 189"/>
            <p:cNvCxnSpPr>
              <a:cxnSpLocks noChangeShapeType="1"/>
            </p:cNvCxnSpPr>
            <p:nvPr/>
          </p:nvCxnSpPr>
          <p:spPr bwMode="auto">
            <a:xfrm>
              <a:off x="7956376" y="548680"/>
              <a:ext cx="216024" cy="14401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53" name="Straight Connector 190"/>
            <p:cNvCxnSpPr>
              <a:cxnSpLocks noChangeShapeType="1"/>
            </p:cNvCxnSpPr>
            <p:nvPr/>
          </p:nvCxnSpPr>
          <p:spPr bwMode="auto">
            <a:xfrm flipH="1">
              <a:off x="7956376" y="548680"/>
              <a:ext cx="207640" cy="14401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</p:grpSp>
      <p:grpSp>
        <p:nvGrpSpPr>
          <p:cNvPr id="54" name="Group 188"/>
          <p:cNvGrpSpPr>
            <a:grpSpLocks noChangeAspect="1"/>
          </p:cNvGrpSpPr>
          <p:nvPr/>
        </p:nvGrpSpPr>
        <p:grpSpPr bwMode="auto">
          <a:xfrm>
            <a:off x="7788053" y="3814764"/>
            <a:ext cx="107950" cy="73025"/>
            <a:chOff x="7956376" y="548680"/>
            <a:chExt cx="216024" cy="144016"/>
          </a:xfrm>
        </p:grpSpPr>
        <p:cxnSp>
          <p:nvCxnSpPr>
            <p:cNvPr id="55" name="Straight Connector 189"/>
            <p:cNvCxnSpPr>
              <a:cxnSpLocks noChangeShapeType="1"/>
            </p:cNvCxnSpPr>
            <p:nvPr/>
          </p:nvCxnSpPr>
          <p:spPr bwMode="auto">
            <a:xfrm>
              <a:off x="7956376" y="548680"/>
              <a:ext cx="216024" cy="14401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56" name="Straight Connector 190"/>
            <p:cNvCxnSpPr>
              <a:cxnSpLocks noChangeShapeType="1"/>
            </p:cNvCxnSpPr>
            <p:nvPr/>
          </p:nvCxnSpPr>
          <p:spPr bwMode="auto">
            <a:xfrm flipH="1">
              <a:off x="7956376" y="548680"/>
              <a:ext cx="207640" cy="14401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</p:grpSp>
      <p:sp>
        <p:nvSpPr>
          <p:cNvPr id="57" name="TextBox 32"/>
          <p:cNvSpPr txBox="1">
            <a:spLocks noChangeArrowheads="1"/>
          </p:cNvSpPr>
          <p:nvPr/>
        </p:nvSpPr>
        <p:spPr bwMode="auto">
          <a:xfrm>
            <a:off x="9551989" y="3409950"/>
            <a:ext cx="936625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00" b="1" dirty="0"/>
              <a:t>Arlon</a:t>
            </a:r>
          </a:p>
        </p:txBody>
      </p:sp>
      <p:sp>
        <p:nvSpPr>
          <p:cNvPr id="58" name="TextBox 32"/>
          <p:cNvSpPr txBox="1">
            <a:spLocks noChangeArrowheads="1"/>
          </p:cNvSpPr>
          <p:nvPr/>
        </p:nvSpPr>
        <p:spPr bwMode="auto">
          <a:xfrm>
            <a:off x="2279651" y="3414714"/>
            <a:ext cx="792163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00" b="1" dirty="0"/>
              <a:t>Namur</a:t>
            </a:r>
          </a:p>
        </p:txBody>
      </p:sp>
      <p:cxnSp>
        <p:nvCxnSpPr>
          <p:cNvPr id="59" name="Straight Arrow Connector 287"/>
          <p:cNvCxnSpPr>
            <a:cxnSpLocks noChangeShapeType="1"/>
          </p:cNvCxnSpPr>
          <p:nvPr/>
        </p:nvCxnSpPr>
        <p:spPr bwMode="auto">
          <a:xfrm flipH="1">
            <a:off x="4079876" y="2205038"/>
            <a:ext cx="2232025" cy="1547812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cxnSp>
        <p:nvCxnSpPr>
          <p:cNvPr id="60" name="Straight Arrow Connector 287"/>
          <p:cNvCxnSpPr>
            <a:cxnSpLocks noChangeShapeType="1"/>
          </p:cNvCxnSpPr>
          <p:nvPr/>
        </p:nvCxnSpPr>
        <p:spPr bwMode="auto">
          <a:xfrm>
            <a:off x="6672264" y="2205039"/>
            <a:ext cx="2663825" cy="162083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sp>
        <p:nvSpPr>
          <p:cNvPr id="62" name="Rectangle 20"/>
          <p:cNvSpPr>
            <a:spLocks noChangeArrowheads="1"/>
          </p:cNvSpPr>
          <p:nvPr/>
        </p:nvSpPr>
        <p:spPr bwMode="auto">
          <a:xfrm flipH="1">
            <a:off x="5613259" y="3504385"/>
            <a:ext cx="2206541" cy="619942"/>
          </a:xfrm>
          <a:prstGeom prst="rect">
            <a:avLst/>
          </a:prstGeom>
          <a:noFill/>
          <a:ln w="31750" algn="ctr">
            <a:solidFill>
              <a:srgbClr val="FFC000"/>
            </a:solidFill>
            <a:prstDash val="sysDash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3" name="Rechthoek 35"/>
          <p:cNvSpPr>
            <a:spLocks noChangeArrowheads="1"/>
          </p:cNvSpPr>
          <p:nvPr/>
        </p:nvSpPr>
        <p:spPr bwMode="auto">
          <a:xfrm>
            <a:off x="6100600" y="1317709"/>
            <a:ext cx="944104" cy="360362"/>
          </a:xfrm>
          <a:prstGeom prst="rect">
            <a:avLst/>
          </a:prstGeom>
          <a:solidFill>
            <a:srgbClr val="B2B2B2"/>
          </a:solidFill>
          <a:ln w="31750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nl-BE" sz="900" b="1" dirty="0">
                <a:solidFill>
                  <a:schemeClr val="bg1"/>
                </a:solidFill>
                <a:latin typeface="+mn-lt"/>
              </a:rPr>
              <a:t>ANNONCEUR</a:t>
            </a:r>
          </a:p>
          <a:p>
            <a:pPr algn="ctr"/>
            <a:r>
              <a:rPr lang="nl-BE" sz="900" b="1" dirty="0">
                <a:solidFill>
                  <a:schemeClr val="bg1"/>
                </a:solidFill>
                <a:latin typeface="+mn-lt"/>
              </a:rPr>
              <a:t>ENTREPRENEUR</a:t>
            </a: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5743" y="2821630"/>
            <a:ext cx="651755" cy="529551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4929" y="2596054"/>
            <a:ext cx="295396" cy="249951"/>
          </a:xfrm>
          <a:prstGeom prst="rect">
            <a:avLst/>
          </a:prstGeom>
        </p:spPr>
      </p:pic>
      <p:pic>
        <p:nvPicPr>
          <p:cNvPr id="66" name="Picture 65" descr="D:\Documents And Settings\GQR7802\Local Settings\Temporary Internet Files\Content.IE5\HNYX0581\MC900441310[1]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03245" y="2785371"/>
            <a:ext cx="182665" cy="243362"/>
          </a:xfrm>
          <a:prstGeom prst="rect">
            <a:avLst/>
          </a:prstGeom>
          <a:noFill/>
        </p:spPr>
      </p:pic>
      <p:pic>
        <p:nvPicPr>
          <p:cNvPr id="67" name="Picture 66" descr="D:\Documents And Settings\GQR7802\Local Settings\Temporary Internet Files\Content.IE5\HNYX0581\MC900441310[1]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62675" y="2785371"/>
            <a:ext cx="182665" cy="243362"/>
          </a:xfrm>
          <a:prstGeom prst="rect">
            <a:avLst/>
          </a:prstGeom>
          <a:noFill/>
        </p:spPr>
      </p:pic>
      <p:pic>
        <p:nvPicPr>
          <p:cNvPr id="68" name="Picture 67" descr="D:\Documents And Settings\GQR7802\Local Settings\Temporary Internet Files\Content.IE5\HNYX0581\MC900441310[1]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32901" y="2379925"/>
            <a:ext cx="182665" cy="243362"/>
          </a:xfrm>
          <a:prstGeom prst="rect">
            <a:avLst/>
          </a:prstGeom>
          <a:noFill/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0665" y="1733305"/>
            <a:ext cx="229374" cy="634039"/>
          </a:xfrm>
          <a:prstGeom prst="rect">
            <a:avLst/>
          </a:prstGeom>
        </p:spPr>
      </p:pic>
      <p:cxnSp>
        <p:nvCxnSpPr>
          <p:cNvPr id="70" name="Straight Arrow Connector 287"/>
          <p:cNvCxnSpPr>
            <a:cxnSpLocks noChangeShapeType="1"/>
          </p:cNvCxnSpPr>
          <p:nvPr/>
        </p:nvCxnSpPr>
        <p:spPr bwMode="auto">
          <a:xfrm>
            <a:off x="6527800" y="1985071"/>
            <a:ext cx="367986" cy="100887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grpSp>
        <p:nvGrpSpPr>
          <p:cNvPr id="72" name="Groep 99"/>
          <p:cNvGrpSpPr>
            <a:grpSpLocks/>
          </p:cNvGrpSpPr>
          <p:nvPr/>
        </p:nvGrpSpPr>
        <p:grpSpPr bwMode="auto">
          <a:xfrm>
            <a:off x="7679531" y="3461521"/>
            <a:ext cx="865187" cy="388373"/>
            <a:chOff x="4427984" y="2636912"/>
            <a:chExt cx="864096" cy="432048"/>
          </a:xfrm>
        </p:grpSpPr>
        <p:cxnSp>
          <p:nvCxnSpPr>
            <p:cNvPr id="73" name="Rechte verbindingslijn met pijl 102"/>
            <p:cNvCxnSpPr/>
            <p:nvPr/>
          </p:nvCxnSpPr>
          <p:spPr bwMode="auto">
            <a:xfrm>
              <a:off x="4716545" y="2636912"/>
              <a:ext cx="0" cy="43204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3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76" name="Tekstvak 104"/>
            <p:cNvSpPr txBox="1"/>
            <p:nvPr/>
          </p:nvSpPr>
          <p:spPr>
            <a:xfrm>
              <a:off x="4427984" y="2708390"/>
              <a:ext cx="864096" cy="27391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nl-BE" sz="1000" dirty="0">
                  <a:solidFill>
                    <a:schemeClr val="accent3"/>
                  </a:solidFill>
                </a:rPr>
                <a:t>DS</a:t>
              </a:r>
            </a:p>
          </p:txBody>
        </p:sp>
      </p:grpSp>
      <p:cxnSp>
        <p:nvCxnSpPr>
          <p:cNvPr id="78" name="Straight Connector 111"/>
          <p:cNvCxnSpPr/>
          <p:nvPr/>
        </p:nvCxnSpPr>
        <p:spPr bwMode="auto">
          <a:xfrm flipV="1">
            <a:off x="5162675" y="3438205"/>
            <a:ext cx="2922582" cy="814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0" name="Text Placeholder 1"/>
          <p:cNvSpPr>
            <a:spLocks noGrp="1"/>
          </p:cNvSpPr>
          <p:nvPr>
            <p:ph type="body" sz="quarter" idx="18"/>
          </p:nvPr>
        </p:nvSpPr>
        <p:spPr>
          <a:xfrm>
            <a:off x="8760297" y="154526"/>
            <a:ext cx="3150498" cy="360363"/>
          </a:xfrm>
        </p:spPr>
        <p:txBody>
          <a:bodyPr/>
          <a:lstStyle/>
          <a:p>
            <a:pPr marL="228600" indent="-228600">
              <a:buAutoNum type="arabicPeriod"/>
            </a:pPr>
            <a:r>
              <a:rPr lang="en-GB" dirty="0" err="1"/>
              <a:t>Système</a:t>
            </a:r>
            <a:r>
              <a:rPr lang="en-GB" dirty="0"/>
              <a:t> de protection avec </a:t>
            </a:r>
            <a:r>
              <a:rPr lang="en-GB" dirty="0" err="1"/>
              <a:t>annonceur</a:t>
            </a:r>
            <a:endParaRPr lang="en-GB" dirty="0"/>
          </a:p>
          <a:p>
            <a:r>
              <a:rPr lang="en-GB" dirty="0"/>
              <a:t>1.4 Reprise du travail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343472" y="1484784"/>
            <a:ext cx="9300879" cy="4244400"/>
          </a:xfrm>
          <a:prstGeom prst="rect">
            <a:avLst/>
          </a:prstGeom>
        </p:spPr>
        <p:txBody>
          <a:bodyPr/>
          <a:lstStyle/>
          <a:p>
            <a:r>
              <a:rPr lang="nl-BE" sz="2000" b="1" dirty="0">
                <a:solidFill>
                  <a:schemeClr val="tx1"/>
                </a:solidFill>
              </a:rPr>
              <a:t>Photo de </a:t>
            </a:r>
            <a:r>
              <a:rPr lang="nl-BE" sz="2000" b="1" dirty="0" err="1">
                <a:solidFill>
                  <a:schemeClr val="tx1"/>
                </a:solidFill>
              </a:rPr>
              <a:t>famille</a:t>
            </a:r>
            <a:r>
              <a:rPr lang="nl-BE" sz="2000" b="1" dirty="0">
                <a:solidFill>
                  <a:schemeClr val="tx1"/>
                </a:solidFill>
              </a:rPr>
              <a:t> “Entrepreneur"</a:t>
            </a:r>
            <a:br>
              <a:rPr lang="nl-BE" sz="2000" b="1" dirty="0">
                <a:solidFill>
                  <a:schemeClr val="tx1"/>
                </a:solidFill>
              </a:rPr>
            </a:br>
            <a:br>
              <a:rPr lang="nl-BE" sz="2000" b="1" dirty="0">
                <a:solidFill>
                  <a:schemeClr val="tx1"/>
                </a:solidFill>
              </a:rPr>
            </a:br>
            <a:r>
              <a:rPr lang="nl-BE" sz="2000" b="1" dirty="0">
                <a:solidFill>
                  <a:schemeClr val="tx1"/>
                </a:solidFill>
              </a:rPr>
              <a:t>0. </a:t>
            </a:r>
            <a:r>
              <a:rPr lang="nl-BE" sz="2000" b="1" dirty="0" err="1">
                <a:solidFill>
                  <a:schemeClr val="tx1"/>
                </a:solidFill>
              </a:rPr>
              <a:t>Introduction</a:t>
            </a:r>
            <a:br>
              <a:rPr lang="nl-BE" sz="2000" b="1" dirty="0">
                <a:solidFill>
                  <a:schemeClr val="tx1"/>
                </a:solidFill>
              </a:rPr>
            </a:br>
            <a:br>
              <a:rPr lang="nl-BE" sz="2000" b="1" dirty="0">
                <a:solidFill>
                  <a:schemeClr val="tx1"/>
                </a:solidFill>
              </a:rPr>
            </a:br>
            <a:r>
              <a:rPr lang="nl-BE" sz="2000" b="1" dirty="0">
                <a:solidFill>
                  <a:schemeClr val="tx1"/>
                </a:solidFill>
              </a:rPr>
              <a:t>1. </a:t>
            </a:r>
            <a:r>
              <a:rPr lang="nl-BE" sz="2000" b="1" dirty="0" err="1">
                <a:solidFill>
                  <a:schemeClr val="tx1"/>
                </a:solidFill>
              </a:rPr>
              <a:t>Système</a:t>
            </a:r>
            <a:r>
              <a:rPr lang="nl-BE" sz="2000" b="1" dirty="0">
                <a:solidFill>
                  <a:schemeClr val="tx1"/>
                </a:solidFill>
              </a:rPr>
              <a:t> de </a:t>
            </a:r>
            <a:r>
              <a:rPr lang="nl-BE" sz="2000" b="1" dirty="0" err="1">
                <a:solidFill>
                  <a:schemeClr val="tx1"/>
                </a:solidFill>
              </a:rPr>
              <a:t>protection</a:t>
            </a:r>
            <a:r>
              <a:rPr lang="nl-BE" sz="2000" b="1" dirty="0">
                <a:solidFill>
                  <a:schemeClr val="tx1"/>
                </a:solidFill>
              </a:rPr>
              <a:t> </a:t>
            </a:r>
            <a:r>
              <a:rPr lang="nl-BE" sz="2000" b="1" dirty="0" err="1">
                <a:solidFill>
                  <a:schemeClr val="tx1"/>
                </a:solidFill>
              </a:rPr>
              <a:t>avec</a:t>
            </a:r>
            <a:r>
              <a:rPr lang="nl-BE" sz="2000" b="1" dirty="0">
                <a:solidFill>
                  <a:schemeClr val="tx1"/>
                </a:solidFill>
              </a:rPr>
              <a:t> </a:t>
            </a:r>
            <a:r>
              <a:rPr lang="nl-BE" sz="2000" b="1" dirty="0" err="1">
                <a:solidFill>
                  <a:schemeClr val="tx1"/>
                </a:solidFill>
              </a:rPr>
              <a:t>annonceur</a:t>
            </a:r>
            <a:endParaRPr lang="nl-BE" sz="2000" b="1" dirty="0">
              <a:solidFill>
                <a:schemeClr val="tx1"/>
              </a:solidFill>
            </a:endParaRPr>
          </a:p>
          <a:p>
            <a:br>
              <a:rPr lang="nl-BE" sz="2000" b="1" dirty="0">
                <a:solidFill>
                  <a:schemeClr val="tx1"/>
                </a:solidFill>
              </a:rPr>
            </a:br>
            <a:r>
              <a:rPr lang="nl-BE" sz="2000" b="1" dirty="0"/>
              <a:t>2. </a:t>
            </a:r>
            <a:r>
              <a:rPr lang="nl-BE" sz="2000" b="1" dirty="0" err="1"/>
              <a:t>Incidents</a:t>
            </a:r>
            <a:r>
              <a:rPr lang="nl-BE" sz="2000" b="1" dirty="0">
                <a:solidFill>
                  <a:schemeClr val="tx1"/>
                </a:solidFill>
              </a:rPr>
              <a:t>	</a:t>
            </a:r>
          </a:p>
          <a:p>
            <a:endParaRPr lang="nl-BE" sz="2000" b="1" dirty="0">
              <a:solidFill>
                <a:schemeClr val="tx1"/>
              </a:solidFill>
            </a:endParaRPr>
          </a:p>
          <a:p>
            <a:r>
              <a:rPr lang="nl-BE" sz="2000" b="1" dirty="0">
                <a:solidFill>
                  <a:schemeClr val="tx1"/>
                </a:solidFill>
              </a:rPr>
              <a:t>3. Fin des </a:t>
            </a:r>
            <a:r>
              <a:rPr lang="nl-BE" sz="2000" b="1" dirty="0" err="1">
                <a:solidFill>
                  <a:schemeClr val="tx1"/>
                </a:solidFill>
              </a:rPr>
              <a:t>travaux</a:t>
            </a:r>
            <a:endParaRPr lang="nl-BE" sz="2000" b="1" dirty="0">
              <a:solidFill>
                <a:schemeClr val="tx1"/>
              </a:solidFill>
            </a:endParaRPr>
          </a:p>
          <a:p>
            <a:endParaRPr lang="nl-BE" sz="2000" b="1" dirty="0">
              <a:solidFill>
                <a:schemeClr val="tx1"/>
              </a:solidFill>
            </a:endParaRPr>
          </a:p>
          <a:p>
            <a:r>
              <a:rPr lang="nl-BE" sz="2000" b="1" dirty="0">
                <a:solidFill>
                  <a:schemeClr val="tx1"/>
                </a:solidFill>
              </a:rPr>
              <a:t>4. </a:t>
            </a:r>
            <a:r>
              <a:rPr lang="nl-BE" sz="2000" b="1" dirty="0" err="1">
                <a:solidFill>
                  <a:schemeClr val="tx1"/>
                </a:solidFill>
              </a:rPr>
              <a:t>Travaux</a:t>
            </a:r>
            <a:r>
              <a:rPr lang="nl-BE" sz="2000" b="1" dirty="0">
                <a:solidFill>
                  <a:schemeClr val="tx1"/>
                </a:solidFill>
              </a:rPr>
              <a:t> </a:t>
            </a:r>
            <a:r>
              <a:rPr lang="nl-BE" sz="2000" b="1" dirty="0" err="1">
                <a:solidFill>
                  <a:schemeClr val="tx1"/>
                </a:solidFill>
              </a:rPr>
              <a:t>particulièrement</a:t>
            </a:r>
            <a:r>
              <a:rPr lang="nl-BE" sz="2000" b="1" dirty="0">
                <a:solidFill>
                  <a:schemeClr val="tx1"/>
                </a:solidFill>
              </a:rPr>
              <a:t> </a:t>
            </a:r>
            <a:r>
              <a:rPr lang="nl-BE" sz="2000" b="1" dirty="0" err="1">
                <a:solidFill>
                  <a:schemeClr val="tx1"/>
                </a:solidFill>
              </a:rPr>
              <a:t>bruyants</a:t>
            </a:r>
            <a:endParaRPr lang="nl-BE" sz="2000" b="1" dirty="0">
              <a:solidFill>
                <a:schemeClr val="tx1"/>
              </a:solidFill>
            </a:endParaRPr>
          </a:p>
          <a:p>
            <a:br>
              <a:rPr lang="nl-BE" sz="2000" dirty="0">
                <a:solidFill>
                  <a:schemeClr val="tx1"/>
                </a:solidFill>
              </a:rPr>
            </a:b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2504099" y="332656"/>
            <a:ext cx="9180612" cy="1411328"/>
          </a:xfrm>
          <a:prstGeom prst="rect">
            <a:avLst/>
          </a:prstGeom>
        </p:spPr>
        <p:txBody>
          <a:bodyPr/>
          <a:lstStyle>
            <a:lvl1pPr algn="l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 sz="4800" b="1" dirty="0">
                <a:latin typeface="+mn-lt"/>
                <a:cs typeface="Arial" panose="020B0604020202020204" pitchFamily="34" charset="0"/>
              </a:rPr>
              <a:t>Contenu</a:t>
            </a:r>
          </a:p>
        </p:txBody>
      </p:sp>
    </p:spTree>
    <p:extLst>
      <p:ext uri="{BB962C8B-B14F-4D97-AF65-F5344CB8AC3E}">
        <p14:creationId xmlns:p14="http://schemas.microsoft.com/office/powerpoint/2010/main" val="40487809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8"/>
          </p:nvPr>
        </p:nvSpPr>
        <p:spPr>
          <a:xfrm>
            <a:off x="9912424" y="243261"/>
            <a:ext cx="1912823" cy="360363"/>
          </a:xfrm>
        </p:spPr>
        <p:txBody>
          <a:bodyPr/>
          <a:lstStyle/>
          <a:p>
            <a:r>
              <a:rPr lang="en-GB" dirty="0"/>
              <a:t>2. Incidents</a:t>
            </a:r>
          </a:p>
          <a:p>
            <a:r>
              <a:rPr lang="en-GB" dirty="0"/>
              <a:t>2.1 Pas de </a:t>
            </a:r>
            <a:r>
              <a:rPr lang="en-GB" dirty="0" err="1"/>
              <a:t>réaction</a:t>
            </a:r>
            <a:r>
              <a:rPr lang="en-GB" dirty="0"/>
              <a:t> à </a:t>
            </a:r>
            <a:r>
              <a:rPr lang="en-GB" dirty="0" err="1"/>
              <a:t>l’alarme</a:t>
            </a:r>
            <a:endParaRPr lang="en-GB" dirty="0"/>
          </a:p>
        </p:txBody>
      </p:sp>
      <p:sp>
        <p:nvSpPr>
          <p:cNvPr id="10" name="Rounded Rectangle 9"/>
          <p:cNvSpPr/>
          <p:nvPr/>
        </p:nvSpPr>
        <p:spPr bwMode="auto">
          <a:xfrm>
            <a:off x="2411777" y="1433856"/>
            <a:ext cx="6089060" cy="1041198"/>
          </a:xfrm>
          <a:prstGeom prst="roundRect">
            <a:avLst/>
          </a:prstGeom>
          <a:noFill/>
          <a:ln w="12700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just"/>
            <a:endParaRPr lang="en-US" sz="1000" dirty="0">
              <a:solidFill>
                <a:srgbClr val="0070C0"/>
              </a:solidFill>
            </a:endParaRPr>
          </a:p>
          <a:p>
            <a:pPr algn="just"/>
            <a:r>
              <a:rPr lang="en-US" sz="1400" dirty="0">
                <a:latin typeface="+mn-lt"/>
              </a:rPr>
              <a:t>Pas de retour </a:t>
            </a:r>
            <a:r>
              <a:rPr lang="en-US" sz="1400" dirty="0" err="1">
                <a:latin typeface="+mn-lt"/>
              </a:rPr>
              <a:t>constaté</a:t>
            </a:r>
            <a:r>
              <a:rPr lang="en-US" sz="1400" dirty="0">
                <a:latin typeface="+mn-lt"/>
              </a:rPr>
              <a:t> suite à </a:t>
            </a:r>
            <a:r>
              <a:rPr lang="en-US" sz="1400" dirty="0" err="1">
                <a:latin typeface="+mn-lt"/>
              </a:rPr>
              <a:t>l’alarme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donnée</a:t>
            </a:r>
            <a:r>
              <a:rPr lang="en-US" sz="1400" dirty="0">
                <a:latin typeface="+mn-lt"/>
              </a:rPr>
              <a:t> par </a:t>
            </a:r>
            <a:r>
              <a:rPr lang="en-US" sz="1400" dirty="0" err="1">
                <a:latin typeface="+mn-lt"/>
              </a:rPr>
              <a:t>l’annonceur</a:t>
            </a:r>
            <a:r>
              <a:rPr lang="en-US" sz="1400" dirty="0">
                <a:latin typeface="+mn-lt"/>
              </a:rPr>
              <a:t>, par </a:t>
            </a:r>
            <a:r>
              <a:rPr lang="en-US" sz="1400" dirty="0" err="1">
                <a:latin typeface="+mn-lt"/>
              </a:rPr>
              <a:t>exemple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en</a:t>
            </a:r>
            <a:r>
              <a:rPr lang="en-US" sz="1400" dirty="0">
                <a:latin typeface="+mn-lt"/>
              </a:rPr>
              <a:t> raison d’un </a:t>
            </a:r>
            <a:r>
              <a:rPr lang="en-US" sz="1400" dirty="0" err="1">
                <a:latin typeface="+mn-lt"/>
              </a:rPr>
              <a:t>problème</a:t>
            </a:r>
            <a:r>
              <a:rPr lang="en-US" sz="1400" dirty="0">
                <a:latin typeface="+mn-lt"/>
              </a:rPr>
              <a:t> technique.</a:t>
            </a:r>
          </a:p>
          <a:p>
            <a:pPr algn="just"/>
            <a:endParaRPr lang="en-US" sz="1000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78352" y="1340768"/>
            <a:ext cx="45250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u="sng" dirty="0" err="1">
                <a:solidFill>
                  <a:schemeClr val="accent2"/>
                </a:solidFill>
              </a:rPr>
              <a:t>Contexte</a:t>
            </a:r>
            <a:endParaRPr lang="en-US" sz="1100" u="sng" dirty="0"/>
          </a:p>
        </p:txBody>
      </p:sp>
      <p:sp>
        <p:nvSpPr>
          <p:cNvPr id="30" name="Title 1"/>
          <p:cNvSpPr txBox="1">
            <a:spLocks/>
          </p:cNvSpPr>
          <p:nvPr/>
        </p:nvSpPr>
        <p:spPr bwMode="auto">
          <a:xfrm>
            <a:off x="1274327" y="374944"/>
            <a:ext cx="806450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>
              <a:defRPr/>
            </a:pP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2.1 Pas de 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réaction</a:t>
            </a: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à 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l’alarme</a:t>
            </a: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– 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Travaux</a:t>
            </a: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non 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arrêtés</a:t>
            </a:r>
            <a:endParaRPr lang="en-US" sz="2000" b="1" kern="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752056" y="4092475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800" b="1">
                <a:solidFill>
                  <a:schemeClr val="bg1"/>
                </a:solidFill>
              </a:rPr>
              <a:t>AANKONDIGER</a:t>
            </a:r>
          </a:p>
          <a:p>
            <a:pPr algn="ctr"/>
            <a:r>
              <a:rPr lang="en-GB" sz="800" b="1">
                <a:solidFill>
                  <a:schemeClr val="bg1"/>
                </a:solidFill>
              </a:rPr>
              <a:t>AANEMER</a:t>
            </a:r>
            <a:endParaRPr lang="en-GB" sz="800" b="1" dirty="0">
              <a:solidFill>
                <a:schemeClr val="bg1"/>
              </a:solidFill>
            </a:endParaRPr>
          </a:p>
        </p:txBody>
      </p:sp>
      <p:sp>
        <p:nvSpPr>
          <p:cNvPr id="48" name="Rounded Rectangle 122"/>
          <p:cNvSpPr>
            <a:spLocks noChangeArrowheads="1"/>
          </p:cNvSpPr>
          <p:nvPr/>
        </p:nvSpPr>
        <p:spPr bwMode="auto">
          <a:xfrm>
            <a:off x="1731569" y="3793791"/>
            <a:ext cx="701675" cy="4619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 algn="ctr">
            <a:solidFill>
              <a:schemeClr val="accent1"/>
            </a:solidFill>
            <a:round/>
            <a:headEnd/>
            <a:tailEnd/>
          </a:ln>
        </p:spPr>
        <p:txBody>
          <a:bodyPr lIns="0" rIns="0" anchor="ctr"/>
          <a:lstStyle/>
          <a:p>
            <a:pPr algn="ctr"/>
            <a:r>
              <a:rPr lang="nl-BE" sz="900" b="1" dirty="0">
                <a:latin typeface="+mn-lt"/>
              </a:rPr>
              <a:t>analyse</a:t>
            </a:r>
          </a:p>
          <a:p>
            <a:pPr algn="ctr"/>
            <a:r>
              <a:rPr lang="nl-BE" sz="900" b="1" dirty="0">
                <a:latin typeface="+mn-lt"/>
              </a:rPr>
              <a:t>du </a:t>
            </a:r>
            <a:r>
              <a:rPr lang="nl-BE" sz="900" b="1" dirty="0" err="1">
                <a:latin typeface="+mn-lt"/>
              </a:rPr>
              <a:t>problème</a:t>
            </a:r>
            <a:endParaRPr lang="nl-BE" sz="900" b="1" dirty="0">
              <a:latin typeface="+mn-lt"/>
            </a:endParaRPr>
          </a:p>
        </p:txBody>
      </p:sp>
      <p:cxnSp>
        <p:nvCxnSpPr>
          <p:cNvPr id="50" name="Straight Connector 49"/>
          <p:cNvCxnSpPr/>
          <p:nvPr/>
        </p:nvCxnSpPr>
        <p:spPr bwMode="auto">
          <a:xfrm>
            <a:off x="2079220" y="3536989"/>
            <a:ext cx="0" cy="25680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/>
          <p:cNvCxnSpPr/>
          <p:nvPr/>
        </p:nvCxnSpPr>
        <p:spPr bwMode="auto">
          <a:xfrm>
            <a:off x="2060940" y="4255754"/>
            <a:ext cx="0" cy="256803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Arrow Connector 135"/>
          <p:cNvCxnSpPr>
            <a:cxnSpLocks noChangeShapeType="1"/>
          </p:cNvCxnSpPr>
          <p:nvPr/>
        </p:nvCxnSpPr>
        <p:spPr bwMode="auto">
          <a:xfrm>
            <a:off x="2060940" y="4384154"/>
            <a:ext cx="0" cy="468738"/>
          </a:xfrm>
          <a:prstGeom prst="straightConnector1">
            <a:avLst/>
          </a:prstGeom>
          <a:noFill/>
          <a:ln w="12700" algn="ctr">
            <a:solidFill>
              <a:schemeClr val="accent1"/>
            </a:solidFill>
            <a:prstDash val="dash"/>
            <a:round/>
            <a:headEnd/>
            <a:tailEnd type="none" w="med" len="med"/>
          </a:ln>
        </p:spPr>
      </p:cxnSp>
      <p:sp>
        <p:nvSpPr>
          <p:cNvPr id="53" name="Rectangle 245"/>
          <p:cNvSpPr>
            <a:spLocks noChangeArrowheads="1"/>
          </p:cNvSpPr>
          <p:nvPr/>
        </p:nvSpPr>
        <p:spPr bwMode="auto">
          <a:xfrm>
            <a:off x="5088830" y="3878593"/>
            <a:ext cx="5327650" cy="503237"/>
          </a:xfrm>
          <a:prstGeom prst="roundRect">
            <a:avLst/>
          </a:prstGeom>
          <a:noFill/>
          <a:ln w="12700" cap="flat" cmpd="sng" algn="ctr">
            <a:solidFill>
              <a:srgbClr val="0070C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nl-BE" sz="1400" dirty="0" err="1">
                <a:latin typeface="+mn-lt"/>
              </a:rPr>
              <a:t>Concertation</a:t>
            </a:r>
            <a:r>
              <a:rPr lang="nl-BE" sz="1400" dirty="0">
                <a:latin typeface="+mn-lt"/>
              </a:rPr>
              <a:t> </a:t>
            </a:r>
            <a:r>
              <a:rPr lang="nl-BE" sz="1400" dirty="0" err="1">
                <a:latin typeface="+mn-lt"/>
              </a:rPr>
              <a:t>entre</a:t>
            </a:r>
            <a:r>
              <a:rPr lang="nl-BE" sz="1400" dirty="0">
                <a:latin typeface="+mn-lt"/>
              </a:rPr>
              <a:t> </a:t>
            </a:r>
            <a:r>
              <a:rPr lang="nl-BE" sz="1400" dirty="0" err="1">
                <a:latin typeface="+mn-lt"/>
              </a:rPr>
              <a:t>l’annonceur</a:t>
            </a:r>
            <a:r>
              <a:rPr lang="nl-BE" sz="1400" dirty="0">
                <a:latin typeface="+mn-lt"/>
              </a:rPr>
              <a:t> et les </a:t>
            </a:r>
            <a:r>
              <a:rPr lang="nl-BE" sz="1400" dirty="0" err="1">
                <a:latin typeface="+mn-lt"/>
              </a:rPr>
              <a:t>agents</a:t>
            </a:r>
            <a:r>
              <a:rPr lang="nl-BE" sz="1400" dirty="0">
                <a:latin typeface="+mn-lt"/>
              </a:rPr>
              <a:t> au sujet de </a:t>
            </a:r>
            <a:r>
              <a:rPr lang="nl-BE" sz="1400" dirty="0" err="1">
                <a:latin typeface="+mn-lt"/>
              </a:rPr>
              <a:t>ce</a:t>
            </a:r>
            <a:r>
              <a:rPr lang="nl-BE" sz="1400" dirty="0">
                <a:latin typeface="+mn-lt"/>
              </a:rPr>
              <a:t> </a:t>
            </a:r>
            <a:r>
              <a:rPr lang="nl-BE" sz="1400" dirty="0" err="1">
                <a:latin typeface="+mn-lt"/>
              </a:rPr>
              <a:t>qui</a:t>
            </a:r>
            <a:r>
              <a:rPr lang="nl-BE" sz="1400" dirty="0">
                <a:latin typeface="+mn-lt"/>
              </a:rPr>
              <a:t> </a:t>
            </a:r>
            <a:r>
              <a:rPr lang="nl-BE" sz="1400" dirty="0" err="1">
                <a:latin typeface="+mn-lt"/>
              </a:rPr>
              <a:t>s’est</a:t>
            </a:r>
            <a:r>
              <a:rPr lang="nl-BE" sz="1400" dirty="0">
                <a:latin typeface="+mn-lt"/>
              </a:rPr>
              <a:t> passé et </a:t>
            </a:r>
            <a:r>
              <a:rPr lang="nl-BE" sz="1400" dirty="0" err="1">
                <a:latin typeface="+mn-lt"/>
              </a:rPr>
              <a:t>détermination</a:t>
            </a:r>
            <a:r>
              <a:rPr lang="nl-BE" sz="1400" dirty="0">
                <a:latin typeface="+mn-lt"/>
              </a:rPr>
              <a:t> de la (des) </a:t>
            </a:r>
            <a:r>
              <a:rPr lang="nl-BE" sz="1400" dirty="0" err="1">
                <a:latin typeface="+mn-lt"/>
              </a:rPr>
              <a:t>cause</a:t>
            </a:r>
            <a:r>
              <a:rPr lang="nl-BE" sz="1400" dirty="0">
                <a:latin typeface="+mn-lt"/>
              </a:rPr>
              <a:t>(s) de </a:t>
            </a:r>
            <a:r>
              <a:rPr lang="nl-BE" sz="1400" dirty="0" err="1">
                <a:latin typeface="+mn-lt"/>
              </a:rPr>
              <a:t>l’incident</a:t>
            </a:r>
            <a:r>
              <a:rPr lang="nl-BE" sz="1400" dirty="0">
                <a:latin typeface="+mn-lt"/>
              </a:rPr>
              <a:t>.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2121538" y="3044329"/>
            <a:ext cx="2967291" cy="1896839"/>
            <a:chOff x="2132287" y="1145678"/>
            <a:chExt cx="5296281" cy="3319335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7732" y="2530350"/>
              <a:ext cx="634652" cy="938644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97732" y="3579990"/>
              <a:ext cx="488744" cy="885023"/>
            </a:xfrm>
            <a:prstGeom prst="rect">
              <a:avLst/>
            </a:prstGeom>
            <a:pattFill prst="pct75">
              <a:fgClr>
                <a:srgbClr val="FFFF00"/>
              </a:fgClr>
              <a:bgClr>
                <a:srgbClr val="FFFF00"/>
              </a:bgClr>
            </a:pattFill>
          </p:spPr>
        </p:pic>
        <p:grpSp>
          <p:nvGrpSpPr>
            <p:cNvPr id="28" name="Group 27"/>
            <p:cNvGrpSpPr/>
            <p:nvPr/>
          </p:nvGrpSpPr>
          <p:grpSpPr>
            <a:xfrm>
              <a:off x="2132287" y="1485017"/>
              <a:ext cx="1691737" cy="577950"/>
              <a:chOff x="3675107" y="298332"/>
              <a:chExt cx="1930958" cy="643067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3798885" y="298332"/>
                <a:ext cx="1639361" cy="643067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3675107" y="309387"/>
                <a:ext cx="1930958" cy="5992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700" b="1" dirty="0">
                    <a:solidFill>
                      <a:schemeClr val="bg1"/>
                    </a:solidFill>
                    <a:latin typeface="+mn-lt"/>
                  </a:rPr>
                  <a:t>ANNONCEUR</a:t>
                </a:r>
              </a:p>
              <a:p>
                <a:pPr algn="ctr"/>
                <a:r>
                  <a:rPr lang="en-GB" sz="700" b="1" dirty="0">
                    <a:solidFill>
                      <a:schemeClr val="bg1"/>
                    </a:solidFill>
                    <a:latin typeface="+mn-lt"/>
                  </a:rPr>
                  <a:t>ENTREPRENEUR</a:t>
                </a:r>
              </a:p>
            </p:txBody>
          </p:sp>
        </p:grpSp>
        <p:sp>
          <p:nvSpPr>
            <p:cNvPr id="29" name="Rectangular Callout 50"/>
            <p:cNvSpPr>
              <a:spLocks noChangeArrowheads="1"/>
            </p:cNvSpPr>
            <p:nvPr/>
          </p:nvSpPr>
          <p:spPr bwMode="auto">
            <a:xfrm>
              <a:off x="6590668" y="3737641"/>
              <a:ext cx="837900" cy="232079"/>
            </a:xfrm>
            <a:prstGeom prst="wedgeRectCallout">
              <a:avLst>
                <a:gd name="adj1" fmla="val -82061"/>
                <a:gd name="adj2" fmla="val -5784"/>
              </a:avLst>
            </a:prstGeom>
            <a:solidFill>
              <a:srgbClr val="FF0000"/>
            </a:solidFill>
            <a:ln w="3175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000" b="1" dirty="0">
                  <a:solidFill>
                    <a:schemeClr val="bg1"/>
                  </a:solidFill>
                </a:rPr>
                <a:t>NON OK</a:t>
              </a:r>
              <a:endParaRPr lang="nl-BE" altLang="en-US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436095" y="1145678"/>
              <a:ext cx="1283912" cy="5490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b="1" dirty="0"/>
                <a:t>Bonne </a:t>
              </a:r>
            </a:p>
            <a:p>
              <a:pPr algn="ctr"/>
              <a:r>
                <a:rPr lang="en-GB" sz="800" b="1" dirty="0"/>
                <a:t>Visibilité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246294" y="3162213"/>
              <a:ext cx="1283912" cy="5490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" b="1" dirty="0"/>
                <a:t>Audition</a:t>
              </a:r>
            </a:p>
            <a:p>
              <a:pPr algn="ctr"/>
              <a:r>
                <a:rPr lang="en-GB" sz="800" b="1" dirty="0"/>
                <a:t>suffisante</a:t>
              </a:r>
            </a:p>
          </p:txBody>
        </p:sp>
        <p:pic>
          <p:nvPicPr>
            <p:cNvPr id="33" name="Picture 32" descr="D:\Documents And Settings\GQR7802\Local Settings\Temporary Internet Files\Content.IE5\HNYX0581\MC900441310[1].png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93866" y="1749162"/>
              <a:ext cx="246380" cy="246380"/>
            </a:xfrm>
            <a:prstGeom prst="rect">
              <a:avLst/>
            </a:prstGeom>
            <a:noFill/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4045" y="1672483"/>
              <a:ext cx="1004861" cy="851055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621" y="1323102"/>
              <a:ext cx="231879" cy="397196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6172" y="1749162"/>
              <a:ext cx="231879" cy="397196"/>
            </a:xfrm>
            <a:prstGeom prst="rect">
              <a:avLst/>
            </a:prstGeom>
          </p:spPr>
        </p:pic>
        <p:cxnSp>
          <p:nvCxnSpPr>
            <p:cNvPr id="37" name="Straight Arrow Connector 36"/>
            <p:cNvCxnSpPr/>
            <p:nvPr/>
          </p:nvCxnSpPr>
          <p:spPr>
            <a:xfrm>
              <a:off x="3879931" y="2953287"/>
              <a:ext cx="1965150" cy="835541"/>
            </a:xfrm>
            <a:prstGeom prst="straightConnector1">
              <a:avLst/>
            </a:prstGeom>
            <a:ln w="19050">
              <a:gradFill>
                <a:gsLst>
                  <a:gs pos="48000">
                    <a:srgbClr val="92D050"/>
                  </a:gs>
                  <a:gs pos="72000">
                    <a:srgbClr val="FF0000"/>
                  </a:gs>
                </a:gsLst>
                <a:lin ang="5400000" scaled="1"/>
              </a:gra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" name="Group 176"/>
            <p:cNvGrpSpPr>
              <a:grpSpLocks noChangeAspect="1"/>
            </p:cNvGrpSpPr>
            <p:nvPr/>
          </p:nvGrpSpPr>
          <p:grpSpPr bwMode="auto">
            <a:xfrm>
              <a:off x="4907564" y="3380865"/>
              <a:ext cx="162552" cy="107572"/>
              <a:chOff x="7956376" y="548680"/>
              <a:chExt cx="216024" cy="144016"/>
            </a:xfrm>
          </p:grpSpPr>
          <p:cxnSp>
            <p:nvCxnSpPr>
              <p:cNvPr id="40" name="Straight Connector 108"/>
              <p:cNvCxnSpPr>
                <a:cxnSpLocks noChangeShapeType="1"/>
              </p:cNvCxnSpPr>
              <p:nvPr/>
            </p:nvCxnSpPr>
            <p:spPr bwMode="auto">
              <a:xfrm>
                <a:off x="7956376" y="548680"/>
                <a:ext cx="216024" cy="144016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1" name="Straight Connector 109"/>
              <p:cNvCxnSpPr>
                <a:cxnSpLocks noChangeShapeType="1"/>
              </p:cNvCxnSpPr>
              <p:nvPr/>
            </p:nvCxnSpPr>
            <p:spPr bwMode="auto">
              <a:xfrm flipH="1">
                <a:off x="7956376" y="548680"/>
                <a:ext cx="207640" cy="144016"/>
              </a:xfrm>
              <a:prstGeom prst="line">
                <a:avLst/>
              </a:prstGeom>
              <a:noFill/>
              <a:ln w="38100" algn="ctr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6294" y="2146358"/>
              <a:ext cx="427909" cy="1008140"/>
            </a:xfrm>
            <a:prstGeom prst="rect">
              <a:avLst/>
            </a:prstGeom>
          </p:spPr>
        </p:pic>
      </p:grpSp>
      <p:cxnSp>
        <p:nvCxnSpPr>
          <p:cNvPr id="44" name="Straight Arrow Connector 43"/>
          <p:cNvCxnSpPr>
            <a:endCxn id="34" idx="0"/>
          </p:cNvCxnSpPr>
          <p:nvPr/>
        </p:nvCxnSpPr>
        <p:spPr>
          <a:xfrm flipV="1">
            <a:off x="3236487" y="3345373"/>
            <a:ext cx="1268500" cy="169319"/>
          </a:xfrm>
          <a:prstGeom prst="straightConnector1">
            <a:avLst/>
          </a:prstGeom>
          <a:ln w="19050">
            <a:solidFill>
              <a:srgbClr val="92D05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endCxn id="34" idx="1"/>
          </p:cNvCxnSpPr>
          <p:nvPr/>
        </p:nvCxnSpPr>
        <p:spPr>
          <a:xfrm flipV="1">
            <a:off x="2994879" y="3588542"/>
            <a:ext cx="1228616" cy="159827"/>
          </a:xfrm>
          <a:prstGeom prst="straightConnector1">
            <a:avLst/>
          </a:prstGeom>
          <a:ln w="19050">
            <a:solidFill>
              <a:srgbClr val="92D05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endCxn id="26" idx="1"/>
          </p:cNvCxnSpPr>
          <p:nvPr/>
        </p:nvCxnSpPr>
        <p:spPr>
          <a:xfrm>
            <a:off x="3014909" y="3893577"/>
            <a:ext cx="1216255" cy="210220"/>
          </a:xfrm>
          <a:prstGeom prst="straightConnector1">
            <a:avLst/>
          </a:prstGeom>
          <a:ln w="19050">
            <a:solidFill>
              <a:srgbClr val="92D050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48" descr="D:\Documents And Settings\GQR7802\Local Settings\Temporary Internet Files\Content.IE5\HNYX0581\MC900441310[1]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357" y="3575477"/>
            <a:ext cx="159685" cy="151915"/>
          </a:xfrm>
          <a:prstGeom prst="rect">
            <a:avLst/>
          </a:prstGeom>
          <a:noFill/>
        </p:spPr>
      </p:pic>
      <p:pic>
        <p:nvPicPr>
          <p:cNvPr id="55" name="Picture 54" descr="D:\Documents And Settings\GQR7802\Local Settings\Temporary Internet Files\Content.IE5\HNYX0581\MC900441310[1]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9893" y="3929284"/>
            <a:ext cx="159685" cy="1519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140754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120926" y="1011517"/>
            <a:ext cx="701675" cy="1582810"/>
            <a:chOff x="1753537" y="1010098"/>
            <a:chExt cx="701675" cy="1582810"/>
          </a:xfrm>
        </p:grpSpPr>
        <p:cxnSp>
          <p:nvCxnSpPr>
            <p:cNvPr id="19" name="Straight Arrow Connector 135"/>
            <p:cNvCxnSpPr>
              <a:cxnSpLocks noChangeShapeType="1"/>
            </p:cNvCxnSpPr>
            <p:nvPr/>
          </p:nvCxnSpPr>
          <p:spPr bwMode="auto">
            <a:xfrm flipH="1">
              <a:off x="2085944" y="2087536"/>
              <a:ext cx="1" cy="505372"/>
            </a:xfrm>
            <a:prstGeom prst="straightConnector1">
              <a:avLst/>
            </a:prstGeom>
            <a:noFill/>
            <a:ln w="12700" algn="ctr">
              <a:solidFill>
                <a:schemeClr val="accent1"/>
              </a:solidFill>
              <a:prstDash val="dash"/>
              <a:round/>
              <a:headEnd/>
              <a:tailEnd type="none" w="med" len="med"/>
            </a:ln>
          </p:spPr>
        </p:cxnSp>
        <p:cxnSp>
          <p:nvCxnSpPr>
            <p:cNvPr id="33" name="Straight Connector 32"/>
            <p:cNvCxnSpPr/>
            <p:nvPr/>
          </p:nvCxnSpPr>
          <p:spPr bwMode="auto">
            <a:xfrm>
              <a:off x="2088398" y="1297336"/>
              <a:ext cx="0" cy="25680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35"/>
            <p:cNvCxnSpPr/>
            <p:nvPr/>
          </p:nvCxnSpPr>
          <p:spPr bwMode="auto">
            <a:xfrm>
              <a:off x="2085946" y="1987526"/>
              <a:ext cx="0" cy="256803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8" name="Rounded Rectangle 122"/>
            <p:cNvSpPr>
              <a:spLocks noChangeArrowheads="1"/>
            </p:cNvSpPr>
            <p:nvPr/>
          </p:nvSpPr>
          <p:spPr bwMode="auto">
            <a:xfrm>
              <a:off x="1753537" y="1554139"/>
              <a:ext cx="701675" cy="433387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1750" algn="ctr">
              <a:solidFill>
                <a:schemeClr val="accent1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en-US" sz="800" b="1" dirty="0">
                  <a:latin typeface="+mn-lt"/>
                </a:rPr>
                <a:t>information </a:t>
              </a:r>
              <a:r>
                <a:rPr lang="en-US" sz="800" b="1" dirty="0" err="1">
                  <a:latin typeface="+mn-lt"/>
                </a:rPr>
                <a:t>vers</a:t>
              </a:r>
              <a:r>
                <a:rPr lang="en-US" sz="800" b="1" dirty="0">
                  <a:latin typeface="+mn-lt"/>
                </a:rPr>
                <a:t> le RS et/</a:t>
              </a:r>
              <a:r>
                <a:rPr lang="en-US" sz="800" b="1" dirty="0" err="1">
                  <a:latin typeface="+mn-lt"/>
                </a:rPr>
                <a:t>ou</a:t>
              </a:r>
              <a:r>
                <a:rPr lang="en-US" sz="800" b="1" dirty="0">
                  <a:latin typeface="+mn-lt"/>
                </a:rPr>
                <a:t> la LH</a:t>
              </a:r>
            </a:p>
          </p:txBody>
        </p:sp>
        <p:cxnSp>
          <p:nvCxnSpPr>
            <p:cNvPr id="29" name="Straight Arrow Connector 135"/>
            <p:cNvCxnSpPr>
              <a:cxnSpLocks noChangeShapeType="1"/>
            </p:cNvCxnSpPr>
            <p:nvPr/>
          </p:nvCxnSpPr>
          <p:spPr bwMode="auto">
            <a:xfrm>
              <a:off x="2086130" y="1010098"/>
              <a:ext cx="4770" cy="416433"/>
            </a:xfrm>
            <a:prstGeom prst="straightConnector1">
              <a:avLst/>
            </a:prstGeom>
            <a:noFill/>
            <a:ln w="12700" algn="ctr">
              <a:solidFill>
                <a:schemeClr val="accent1"/>
              </a:solidFill>
              <a:prstDash val="dash"/>
              <a:round/>
              <a:headEnd/>
              <a:tailEnd type="none" w="med" len="med"/>
            </a:ln>
          </p:spPr>
        </p:cxnSp>
      </p:grpSp>
      <p:sp>
        <p:nvSpPr>
          <p:cNvPr id="30" name="Rectangle 245"/>
          <p:cNvSpPr>
            <a:spLocks noChangeArrowheads="1"/>
          </p:cNvSpPr>
          <p:nvPr/>
        </p:nvSpPr>
        <p:spPr bwMode="auto">
          <a:xfrm>
            <a:off x="7062168" y="286941"/>
            <a:ext cx="3384376" cy="2531116"/>
          </a:xfrm>
          <a:prstGeom prst="roundRect">
            <a:avLst/>
          </a:prstGeom>
          <a:noFill/>
          <a:ln w="127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en-US" sz="1400" dirty="0">
                <a:latin typeface="+mn-lt"/>
              </a:rPr>
              <a:t>Les agents </a:t>
            </a:r>
            <a:r>
              <a:rPr lang="en-US" sz="1400" dirty="0" err="1">
                <a:latin typeface="+mn-lt"/>
              </a:rPr>
              <a:t>doivent</a:t>
            </a:r>
            <a:r>
              <a:rPr lang="en-US" sz="1400" dirty="0">
                <a:latin typeface="+mn-lt"/>
              </a:rPr>
              <a:t> informer </a:t>
            </a:r>
            <a:r>
              <a:rPr lang="en-US" sz="1400" dirty="0" err="1">
                <a:latin typeface="+mn-lt"/>
              </a:rPr>
              <a:t>immédiatement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leur</a:t>
            </a:r>
            <a:r>
              <a:rPr lang="en-US" sz="1400" dirty="0">
                <a:latin typeface="+mn-lt"/>
              </a:rPr>
              <a:t> RS et </a:t>
            </a:r>
            <a:r>
              <a:rPr lang="en-US" sz="1400" dirty="0" err="1">
                <a:latin typeface="+mn-lt"/>
              </a:rPr>
              <a:t>leur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ligne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hiérarchique</a:t>
            </a:r>
            <a:r>
              <a:rPr lang="en-US" sz="1400" dirty="0">
                <a:latin typeface="+mn-lt"/>
              </a:rPr>
              <a:t> à propos de </a:t>
            </a:r>
            <a:r>
              <a:rPr lang="en-US" sz="1400" dirty="0" err="1">
                <a:latin typeface="+mn-lt"/>
              </a:rPr>
              <a:t>l’incident</a:t>
            </a:r>
            <a:r>
              <a:rPr lang="en-US" sz="1400" dirty="0">
                <a:latin typeface="+mn-lt"/>
              </a:rPr>
              <a:t> et de </a:t>
            </a:r>
            <a:r>
              <a:rPr lang="en-US" sz="1400" dirty="0" err="1">
                <a:latin typeface="+mn-lt"/>
              </a:rPr>
              <a:t>ses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éventuelles</a:t>
            </a:r>
            <a:r>
              <a:rPr lang="en-US" sz="1400" dirty="0">
                <a:latin typeface="+mn-lt"/>
              </a:rPr>
              <a:t> causes.</a:t>
            </a:r>
          </a:p>
          <a:p>
            <a:pPr algn="just"/>
            <a:endParaRPr lang="en-US" sz="1400" dirty="0">
              <a:latin typeface="+mn-lt"/>
            </a:endParaRPr>
          </a:p>
          <a:p>
            <a:pPr algn="just"/>
            <a:r>
              <a:rPr lang="en-US" sz="1400" dirty="0" err="1">
                <a:latin typeface="+mn-lt"/>
              </a:rPr>
              <a:t>Afin</a:t>
            </a:r>
            <a:r>
              <a:rPr lang="en-US" sz="1400" dirty="0">
                <a:latin typeface="+mn-lt"/>
              </a:rPr>
              <a:t> de </a:t>
            </a:r>
            <a:r>
              <a:rPr lang="en-US" sz="1400" dirty="0" err="1">
                <a:latin typeface="+mn-lt"/>
              </a:rPr>
              <a:t>s’assurer</a:t>
            </a:r>
            <a:r>
              <a:rPr lang="en-US" sz="1400" dirty="0">
                <a:latin typeface="+mn-lt"/>
              </a:rPr>
              <a:t> que </a:t>
            </a:r>
            <a:r>
              <a:rPr lang="en-US" sz="1400" dirty="0" err="1">
                <a:latin typeface="+mn-lt"/>
              </a:rPr>
              <a:t>cette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procédure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soit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suivie</a:t>
            </a:r>
            <a:r>
              <a:rPr lang="en-US" sz="1400" dirty="0">
                <a:latin typeface="+mn-lt"/>
              </a:rPr>
              <a:t>, le RS Entrepreneur </a:t>
            </a:r>
            <a:r>
              <a:rPr lang="en-US" sz="1400" dirty="0" err="1">
                <a:latin typeface="+mn-lt"/>
              </a:rPr>
              <a:t>doit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veiller</a:t>
            </a:r>
            <a:r>
              <a:rPr lang="en-US" sz="1400" dirty="0">
                <a:latin typeface="+mn-lt"/>
              </a:rPr>
              <a:t> à </a:t>
            </a:r>
            <a:r>
              <a:rPr lang="en-US" sz="1400" dirty="0" err="1">
                <a:latin typeface="+mn-lt"/>
              </a:rPr>
              <a:t>rappeler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lors</a:t>
            </a:r>
            <a:r>
              <a:rPr lang="en-US" sz="1400" dirty="0">
                <a:latin typeface="+mn-lt"/>
              </a:rPr>
              <a:t> du briefing que les </a:t>
            </a:r>
            <a:r>
              <a:rPr lang="en-US" sz="1400" dirty="0" err="1">
                <a:latin typeface="+mn-lt"/>
              </a:rPr>
              <a:t>procédures</a:t>
            </a:r>
            <a:r>
              <a:rPr lang="en-US" sz="1400" dirty="0">
                <a:latin typeface="+mn-lt"/>
              </a:rPr>
              <a:t> internes </a:t>
            </a:r>
            <a:r>
              <a:rPr lang="en-US" sz="1400" dirty="0" err="1">
                <a:latin typeface="+mn-lt"/>
              </a:rPr>
              <a:t>doivent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être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strictement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appliquées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en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cas</a:t>
            </a:r>
            <a:r>
              <a:rPr lang="en-US" sz="1400" dirty="0">
                <a:latin typeface="+mn-lt"/>
              </a:rPr>
              <a:t> de </a:t>
            </a:r>
            <a:r>
              <a:rPr lang="en-US" sz="1400" dirty="0" err="1">
                <a:latin typeface="+mn-lt"/>
              </a:rPr>
              <a:t>circonstances</a:t>
            </a:r>
            <a:r>
              <a:rPr lang="en-US" sz="1400" dirty="0">
                <a:latin typeface="+mn-lt"/>
              </a:rPr>
              <a:t> </a:t>
            </a:r>
            <a:r>
              <a:rPr lang="en-US" sz="1400" dirty="0" err="1">
                <a:latin typeface="+mn-lt"/>
              </a:rPr>
              <a:t>dégradées</a:t>
            </a:r>
            <a:r>
              <a:rPr lang="en-US" sz="1400" dirty="0">
                <a:latin typeface="+mn-lt"/>
              </a:rPr>
              <a:t>. </a:t>
            </a:r>
            <a:endParaRPr lang="nl-BE" sz="1400" dirty="0">
              <a:latin typeface="+mn-lt"/>
            </a:endParaRPr>
          </a:p>
        </p:txBody>
      </p:sp>
      <p:sp>
        <p:nvSpPr>
          <p:cNvPr id="31" name="Rectangle 245"/>
          <p:cNvSpPr>
            <a:spLocks noChangeArrowheads="1"/>
          </p:cNvSpPr>
          <p:nvPr/>
        </p:nvSpPr>
        <p:spPr bwMode="auto">
          <a:xfrm>
            <a:off x="1991544" y="3789040"/>
            <a:ext cx="3168352" cy="1584176"/>
          </a:xfrm>
          <a:prstGeom prst="roundRect">
            <a:avLst/>
          </a:prstGeom>
          <a:noFill/>
          <a:ln w="127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nl-BE" sz="1400" dirty="0">
                <a:latin typeface="+mn-lt"/>
              </a:rPr>
              <a:t>La </a:t>
            </a:r>
            <a:r>
              <a:rPr lang="nl-BE" sz="1400" dirty="0" err="1">
                <a:latin typeface="+mn-lt"/>
              </a:rPr>
              <a:t>décision</a:t>
            </a:r>
            <a:r>
              <a:rPr lang="nl-BE" sz="1400" dirty="0">
                <a:latin typeface="+mn-lt"/>
              </a:rPr>
              <a:t> de </a:t>
            </a:r>
            <a:r>
              <a:rPr lang="nl-BE" sz="1400" dirty="0" err="1">
                <a:latin typeface="+mn-lt"/>
              </a:rPr>
              <a:t>reprendre</a:t>
            </a:r>
            <a:r>
              <a:rPr lang="nl-BE" sz="1400" dirty="0">
                <a:latin typeface="+mn-lt"/>
              </a:rPr>
              <a:t> les </a:t>
            </a:r>
            <a:r>
              <a:rPr lang="nl-BE" sz="1400" dirty="0" err="1">
                <a:latin typeface="+mn-lt"/>
              </a:rPr>
              <a:t>travaux</a:t>
            </a:r>
            <a:r>
              <a:rPr lang="nl-BE" sz="1400" dirty="0">
                <a:latin typeface="+mn-lt"/>
              </a:rPr>
              <a:t> </a:t>
            </a:r>
            <a:r>
              <a:rPr lang="nl-BE" sz="1400" dirty="0" err="1">
                <a:latin typeface="+mn-lt"/>
              </a:rPr>
              <a:t>après</a:t>
            </a:r>
            <a:r>
              <a:rPr lang="nl-BE" sz="1400" dirty="0">
                <a:latin typeface="+mn-lt"/>
              </a:rPr>
              <a:t> </a:t>
            </a:r>
            <a:r>
              <a:rPr lang="nl-BE" sz="1400" dirty="0" err="1">
                <a:latin typeface="+mn-lt"/>
              </a:rPr>
              <a:t>l’incident</a:t>
            </a:r>
            <a:r>
              <a:rPr lang="nl-BE" sz="1400" dirty="0">
                <a:latin typeface="+mn-lt"/>
              </a:rPr>
              <a:t> </a:t>
            </a:r>
            <a:r>
              <a:rPr lang="nl-BE" sz="1400" dirty="0" err="1">
                <a:latin typeface="+mn-lt"/>
              </a:rPr>
              <a:t>n’appartient</a:t>
            </a:r>
            <a:r>
              <a:rPr lang="nl-BE" sz="1400" dirty="0">
                <a:latin typeface="+mn-lt"/>
              </a:rPr>
              <a:t> PAS à </a:t>
            </a:r>
            <a:r>
              <a:rPr lang="nl-BE" sz="1400" dirty="0" err="1">
                <a:latin typeface="+mn-lt"/>
              </a:rPr>
              <a:t>l’annonceur</a:t>
            </a:r>
            <a:r>
              <a:rPr lang="nl-BE" sz="1400" dirty="0">
                <a:latin typeface="+mn-lt"/>
              </a:rPr>
              <a:t> </a:t>
            </a:r>
            <a:r>
              <a:rPr lang="nl-BE" sz="1400" dirty="0" err="1">
                <a:latin typeface="+mn-lt"/>
              </a:rPr>
              <a:t>ou</a:t>
            </a:r>
            <a:r>
              <a:rPr lang="nl-BE" sz="1400" dirty="0">
                <a:latin typeface="+mn-lt"/>
              </a:rPr>
              <a:t> </a:t>
            </a:r>
            <a:r>
              <a:rPr lang="nl-BE" sz="1400" dirty="0" err="1">
                <a:latin typeface="+mn-lt"/>
              </a:rPr>
              <a:t>aux</a:t>
            </a:r>
            <a:r>
              <a:rPr lang="nl-BE" sz="1400" dirty="0">
                <a:latin typeface="+mn-lt"/>
              </a:rPr>
              <a:t> </a:t>
            </a:r>
            <a:r>
              <a:rPr lang="nl-BE" sz="1400" dirty="0" err="1">
                <a:latin typeface="+mn-lt"/>
              </a:rPr>
              <a:t>agents</a:t>
            </a:r>
            <a:r>
              <a:rPr lang="nl-BE" sz="1400" dirty="0">
                <a:latin typeface="+mn-lt"/>
              </a:rPr>
              <a:t>.</a:t>
            </a:r>
          </a:p>
          <a:p>
            <a:pPr algn="just"/>
            <a:endParaRPr lang="nl-BE" sz="1400" dirty="0">
              <a:latin typeface="+mn-lt"/>
            </a:endParaRPr>
          </a:p>
          <a:p>
            <a:pPr algn="just"/>
            <a:r>
              <a:rPr lang="nl-BE" sz="1400" dirty="0" err="1">
                <a:latin typeface="+mn-lt"/>
              </a:rPr>
              <a:t>Ils</a:t>
            </a:r>
            <a:r>
              <a:rPr lang="nl-BE" sz="1400" dirty="0">
                <a:latin typeface="+mn-lt"/>
              </a:rPr>
              <a:t> </a:t>
            </a:r>
            <a:r>
              <a:rPr lang="nl-BE" sz="1400" dirty="0" err="1">
                <a:latin typeface="+mn-lt"/>
              </a:rPr>
              <a:t>doivent</a:t>
            </a:r>
            <a:r>
              <a:rPr lang="nl-BE" sz="1400" dirty="0">
                <a:latin typeface="+mn-lt"/>
              </a:rPr>
              <a:t> </a:t>
            </a:r>
            <a:r>
              <a:rPr lang="nl-BE" sz="1400" dirty="0" err="1">
                <a:latin typeface="+mn-lt"/>
              </a:rPr>
              <a:t>attendre</a:t>
            </a:r>
            <a:r>
              <a:rPr lang="nl-BE" sz="1400" dirty="0">
                <a:latin typeface="+mn-lt"/>
              </a:rPr>
              <a:t> les </a:t>
            </a:r>
            <a:r>
              <a:rPr lang="nl-BE" sz="1400" dirty="0" err="1">
                <a:latin typeface="+mn-lt"/>
              </a:rPr>
              <a:t>instructions</a:t>
            </a:r>
            <a:r>
              <a:rPr lang="nl-BE" sz="1400" dirty="0">
                <a:latin typeface="+mn-lt"/>
              </a:rPr>
              <a:t> de leur </a:t>
            </a:r>
            <a:r>
              <a:rPr lang="nl-BE" sz="1400" dirty="0" err="1">
                <a:latin typeface="+mn-lt"/>
              </a:rPr>
              <a:t>ligne</a:t>
            </a:r>
            <a:r>
              <a:rPr lang="nl-BE" sz="1400" dirty="0">
                <a:latin typeface="+mn-lt"/>
              </a:rPr>
              <a:t> </a:t>
            </a:r>
            <a:r>
              <a:rPr lang="nl-BE" sz="1400" dirty="0" err="1">
                <a:latin typeface="+mn-lt"/>
              </a:rPr>
              <a:t>hiérarchique</a:t>
            </a:r>
            <a:r>
              <a:rPr lang="nl-BE" sz="1400" dirty="0">
                <a:latin typeface="+mn-lt"/>
              </a:rPr>
              <a:t> </a:t>
            </a:r>
            <a:r>
              <a:rPr lang="nl-BE" sz="1400" dirty="0" err="1">
                <a:latin typeface="+mn-lt"/>
              </a:rPr>
              <a:t>conformément</a:t>
            </a:r>
            <a:r>
              <a:rPr lang="nl-BE" sz="1400" dirty="0">
                <a:latin typeface="+mn-lt"/>
              </a:rPr>
              <a:t> </a:t>
            </a:r>
            <a:r>
              <a:rPr lang="nl-BE" sz="1400" dirty="0" err="1">
                <a:latin typeface="+mn-lt"/>
              </a:rPr>
              <a:t>aux</a:t>
            </a:r>
            <a:r>
              <a:rPr lang="nl-BE" sz="1400" dirty="0">
                <a:latin typeface="+mn-lt"/>
              </a:rPr>
              <a:t> procédures </a:t>
            </a:r>
            <a:r>
              <a:rPr lang="nl-BE" sz="1400" dirty="0" err="1">
                <a:latin typeface="+mn-lt"/>
              </a:rPr>
              <a:t>internes</a:t>
            </a:r>
            <a:r>
              <a:rPr lang="nl-BE" sz="1400" dirty="0">
                <a:latin typeface="+mn-lt"/>
              </a:rPr>
              <a:t>. </a:t>
            </a: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1167" y="3549678"/>
            <a:ext cx="407378" cy="550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Placeholder 1"/>
          <p:cNvSpPr>
            <a:spLocks noGrp="1"/>
          </p:cNvSpPr>
          <p:nvPr>
            <p:ph type="body" sz="quarter" idx="18"/>
          </p:nvPr>
        </p:nvSpPr>
        <p:spPr>
          <a:xfrm>
            <a:off x="10128448" y="146331"/>
            <a:ext cx="1912823" cy="360363"/>
          </a:xfrm>
        </p:spPr>
        <p:txBody>
          <a:bodyPr/>
          <a:lstStyle/>
          <a:p>
            <a:r>
              <a:rPr lang="en-GB" dirty="0"/>
              <a:t>2. Incidents</a:t>
            </a:r>
          </a:p>
          <a:p>
            <a:r>
              <a:rPr lang="en-GB" dirty="0"/>
              <a:t>2.1 Pas de </a:t>
            </a:r>
            <a:r>
              <a:rPr lang="en-GB" dirty="0" err="1"/>
              <a:t>réaction</a:t>
            </a:r>
            <a:r>
              <a:rPr lang="en-GB" dirty="0"/>
              <a:t> à </a:t>
            </a:r>
            <a:r>
              <a:rPr lang="en-GB" dirty="0" err="1"/>
              <a:t>l’alarme</a:t>
            </a:r>
            <a:endParaRPr lang="en-GB" dirty="0"/>
          </a:p>
        </p:txBody>
      </p:sp>
      <p:grpSp>
        <p:nvGrpSpPr>
          <p:cNvPr id="22" name="Group 21"/>
          <p:cNvGrpSpPr/>
          <p:nvPr/>
        </p:nvGrpSpPr>
        <p:grpSpPr>
          <a:xfrm>
            <a:off x="1549739" y="671238"/>
            <a:ext cx="5141607" cy="2026214"/>
            <a:chOff x="1548449" y="4326576"/>
            <a:chExt cx="5104007" cy="2026214"/>
          </a:xfrm>
        </p:grpSpPr>
        <p:grpSp>
          <p:nvGrpSpPr>
            <p:cNvPr id="38" name="Group 37"/>
            <p:cNvGrpSpPr/>
            <p:nvPr/>
          </p:nvGrpSpPr>
          <p:grpSpPr>
            <a:xfrm>
              <a:off x="3853009" y="4451809"/>
              <a:ext cx="2799447" cy="1646979"/>
              <a:chOff x="5375275" y="3419431"/>
              <a:chExt cx="4141185" cy="2494217"/>
            </a:xfrm>
          </p:grpSpPr>
          <p:sp>
            <p:nvSpPr>
              <p:cNvPr id="62" name="Ovale toelichting 9"/>
              <p:cNvSpPr>
                <a:spLocks noChangeArrowheads="1"/>
              </p:cNvSpPr>
              <p:nvPr/>
            </p:nvSpPr>
            <p:spPr bwMode="auto">
              <a:xfrm>
                <a:off x="5912985" y="4189082"/>
                <a:ext cx="1152524" cy="720724"/>
              </a:xfrm>
              <a:prstGeom prst="wedgeEllipseCallout">
                <a:avLst>
                  <a:gd name="adj1" fmla="val -61616"/>
                  <a:gd name="adj2" fmla="val 43634"/>
                </a:avLst>
              </a:prstGeom>
              <a:solidFill>
                <a:schemeClr val="bg1"/>
              </a:solidFill>
              <a:ln w="31750" algn="ctr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nl-BE"/>
              </a:p>
            </p:txBody>
          </p:sp>
          <p:sp>
            <p:nvSpPr>
              <p:cNvPr id="63" name="Ovale toelichting 7"/>
              <p:cNvSpPr/>
              <p:nvPr/>
            </p:nvSpPr>
            <p:spPr bwMode="auto">
              <a:xfrm>
                <a:off x="6743700" y="3716338"/>
                <a:ext cx="1079500" cy="431800"/>
              </a:xfrm>
              <a:prstGeom prst="wedgeEllipseCallout">
                <a:avLst>
                  <a:gd name="adj1" fmla="val 7386"/>
                  <a:gd name="adj2" fmla="val 99979"/>
                </a:avLst>
              </a:prstGeom>
              <a:solidFill>
                <a:schemeClr val="bg1"/>
              </a:solidFill>
              <a:ln w="31750" cap="flat" cmpd="sng" algn="ctr">
                <a:solidFill>
                  <a:srgbClr val="B2B2B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nl-BE"/>
              </a:p>
            </p:txBody>
          </p:sp>
          <p:sp>
            <p:nvSpPr>
              <p:cNvPr id="64" name="Text Box 9"/>
              <p:cNvSpPr txBox="1">
                <a:spLocks noChangeArrowheads="1"/>
              </p:cNvSpPr>
              <p:nvPr/>
            </p:nvSpPr>
            <p:spPr bwMode="auto">
              <a:xfrm>
                <a:off x="5640266" y="3419431"/>
                <a:ext cx="719138" cy="646112"/>
              </a:xfrm>
              <a:prstGeom prst="rect">
                <a:avLst/>
              </a:prstGeom>
              <a:noFill/>
              <a:ln w="4445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defRPr/>
                </a:pPr>
                <a:r>
                  <a:rPr lang="fr-BE" sz="3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sym typeface="Symbol SNCB-NMBS Picto"/>
                  </a:rPr>
                  <a:t></a:t>
                </a:r>
                <a:endParaRPr lang="en-US" sz="3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65" name="Text Box 9"/>
              <p:cNvSpPr txBox="1">
                <a:spLocks noChangeArrowheads="1"/>
              </p:cNvSpPr>
              <p:nvPr/>
            </p:nvSpPr>
            <p:spPr bwMode="auto">
              <a:xfrm>
                <a:off x="7898731" y="3573463"/>
                <a:ext cx="719138" cy="646112"/>
              </a:xfrm>
              <a:prstGeom prst="rect">
                <a:avLst/>
              </a:prstGeom>
              <a:noFill/>
              <a:ln w="4445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Arial" charset="0"/>
                  </a:defRPr>
                </a:lvl9pPr>
              </a:lstStyle>
              <a:p>
                <a:pPr algn="ctr">
                  <a:spcBef>
                    <a:spcPct val="50000"/>
                  </a:spcBef>
                  <a:defRPr/>
                </a:pPr>
                <a:r>
                  <a:rPr lang="fr-BE" sz="36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sym typeface="Symbol SNCB-NMBS Picto"/>
                  </a:rPr>
                  <a:t></a:t>
                </a:r>
                <a:endParaRPr lang="en-US" sz="3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66" name="Right Brace 19"/>
              <p:cNvSpPr>
                <a:spLocks/>
              </p:cNvSpPr>
              <p:nvPr/>
            </p:nvSpPr>
            <p:spPr bwMode="auto">
              <a:xfrm>
                <a:off x="5375275" y="3573463"/>
                <a:ext cx="215900" cy="1871662"/>
              </a:xfrm>
              <a:prstGeom prst="rightBrace">
                <a:avLst>
                  <a:gd name="adj1" fmla="val 8348"/>
                  <a:gd name="adj2" fmla="val 50000"/>
                </a:avLst>
              </a:prstGeom>
              <a:noFill/>
              <a:ln w="31750" algn="ctr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hthoek 41"/>
              <p:cNvSpPr>
                <a:spLocks noChangeArrowheads="1"/>
              </p:cNvSpPr>
              <p:nvPr/>
            </p:nvSpPr>
            <p:spPr bwMode="auto">
              <a:xfrm>
                <a:off x="8266878" y="5531242"/>
                <a:ext cx="1249582" cy="38240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0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nl-BE" sz="700" b="1" dirty="0">
                    <a:solidFill>
                      <a:schemeClr val="bg1"/>
                    </a:solidFill>
                    <a:latin typeface="+mn-lt"/>
                  </a:rPr>
                  <a:t>CHEF DE TRAVAIL – </a:t>
                </a:r>
              </a:p>
              <a:p>
                <a:pPr algn="ctr"/>
                <a:r>
                  <a:rPr lang="nl-BE" sz="700" b="1" dirty="0">
                    <a:solidFill>
                      <a:schemeClr val="bg1"/>
                    </a:solidFill>
                    <a:latin typeface="+mn-lt"/>
                  </a:rPr>
                  <a:t>RS ENTREPRENEUR</a:t>
                </a:r>
              </a:p>
            </p:txBody>
          </p:sp>
          <p:sp>
            <p:nvSpPr>
              <p:cNvPr id="68" name="Rechthoek 35"/>
              <p:cNvSpPr>
                <a:spLocks noChangeArrowheads="1"/>
              </p:cNvSpPr>
              <p:nvPr/>
            </p:nvSpPr>
            <p:spPr bwMode="auto">
              <a:xfrm>
                <a:off x="6802743" y="5528602"/>
                <a:ext cx="1386194" cy="38504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31750" algn="ctr">
                <a:noFill/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/>
                <a:r>
                  <a:rPr lang="nl-BE" sz="800" b="1" dirty="0">
                    <a:solidFill>
                      <a:schemeClr val="bg1"/>
                    </a:solidFill>
                    <a:latin typeface="+mn-lt"/>
                  </a:rPr>
                  <a:t>LIGNE HIÉRARCHIQUE</a:t>
                </a:r>
              </a:p>
              <a:p>
                <a:pPr algn="ctr"/>
                <a:r>
                  <a:rPr lang="nl-BE" sz="800" b="1" dirty="0">
                    <a:solidFill>
                      <a:schemeClr val="bg1"/>
                    </a:solidFill>
                    <a:latin typeface="+mn-lt"/>
                  </a:rPr>
                  <a:t>ENTREPRENEUR</a:t>
                </a: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7838275" y="4970152"/>
                <a:ext cx="798484" cy="350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et/</a:t>
                </a:r>
                <a:r>
                  <a:rPr lang="en-US" sz="1200" dirty="0" err="1"/>
                  <a:t>ou</a:t>
                </a:r>
                <a:endParaRPr lang="nl-BE" sz="1200" dirty="0"/>
              </a:p>
            </p:txBody>
          </p:sp>
          <p:pic>
            <p:nvPicPr>
              <p:cNvPr id="70" name="Picture 6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51664" y="4286857"/>
                <a:ext cx="353599" cy="1182727"/>
              </a:xfrm>
              <a:prstGeom prst="rect">
                <a:avLst/>
              </a:prstGeom>
              <a:ln w="25400">
                <a:solidFill>
                  <a:schemeClr val="tx2">
                    <a:lumMod val="85000"/>
                  </a:schemeClr>
                </a:solidFill>
              </a:ln>
            </p:spPr>
          </p:pic>
          <p:pic>
            <p:nvPicPr>
              <p:cNvPr id="71" name="Picture 7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17869" y="4271156"/>
                <a:ext cx="475529" cy="1176630"/>
              </a:xfrm>
              <a:prstGeom prst="rect">
                <a:avLst/>
              </a:prstGeom>
              <a:ln w="9525">
                <a:solidFill>
                  <a:schemeClr val="tx2">
                    <a:lumMod val="85000"/>
                  </a:schemeClr>
                </a:solidFill>
              </a:ln>
            </p:spPr>
          </p:pic>
        </p:grpSp>
        <p:grpSp>
          <p:nvGrpSpPr>
            <p:cNvPr id="39" name="Group 38"/>
            <p:cNvGrpSpPr/>
            <p:nvPr/>
          </p:nvGrpSpPr>
          <p:grpSpPr>
            <a:xfrm>
              <a:off x="1548449" y="4326576"/>
              <a:ext cx="2765298" cy="2026214"/>
              <a:chOff x="2114921" y="1185463"/>
              <a:chExt cx="6022563" cy="3363936"/>
            </a:xfrm>
          </p:grpSpPr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97732" y="2530350"/>
                <a:ext cx="634652" cy="938644"/>
              </a:xfrm>
              <a:prstGeom prst="rect">
                <a:avLst/>
              </a:prstGeom>
            </p:spPr>
          </p:pic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97732" y="3579990"/>
                <a:ext cx="488744" cy="885023"/>
              </a:xfrm>
              <a:prstGeom prst="rect">
                <a:avLst/>
              </a:prstGeom>
              <a:pattFill prst="pct75">
                <a:fgClr>
                  <a:srgbClr val="FFFF00"/>
                </a:fgClr>
                <a:bgClr>
                  <a:srgbClr val="FFFF00"/>
                </a:bgClr>
              </a:pattFill>
            </p:spPr>
          </p:pic>
          <p:grpSp>
            <p:nvGrpSpPr>
              <p:cNvPr id="43" name="Group 42"/>
              <p:cNvGrpSpPr/>
              <p:nvPr/>
            </p:nvGrpSpPr>
            <p:grpSpPr>
              <a:xfrm>
                <a:off x="2114921" y="1485017"/>
                <a:ext cx="1691737" cy="577951"/>
                <a:chOff x="3655284" y="298332"/>
                <a:chExt cx="1930958" cy="643067"/>
              </a:xfrm>
            </p:grpSpPr>
            <p:sp>
              <p:nvSpPr>
                <p:cNvPr id="60" name="Rectangle 59"/>
                <p:cNvSpPr/>
                <p:nvPr/>
              </p:nvSpPr>
              <p:spPr>
                <a:xfrm>
                  <a:off x="3798885" y="298332"/>
                  <a:ext cx="1639361" cy="643067"/>
                </a:xfrm>
                <a:prstGeom prst="rect">
                  <a:avLst/>
                </a:prstGeom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1" name="TextBox 60"/>
                <p:cNvSpPr txBox="1"/>
                <p:nvPr/>
              </p:nvSpPr>
              <p:spPr>
                <a:xfrm>
                  <a:off x="3655284" y="349409"/>
                  <a:ext cx="1930958" cy="5685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700" b="1" dirty="0">
                      <a:solidFill>
                        <a:schemeClr val="bg1"/>
                      </a:solidFill>
                      <a:latin typeface="+mn-lt"/>
                    </a:rPr>
                    <a:t>ANNONCEUR</a:t>
                  </a:r>
                </a:p>
                <a:p>
                  <a:pPr algn="ctr"/>
                  <a:r>
                    <a:rPr lang="en-GB" sz="700" b="1" dirty="0">
                      <a:solidFill>
                        <a:schemeClr val="bg1"/>
                      </a:solidFill>
                      <a:latin typeface="+mn-lt"/>
                    </a:rPr>
                    <a:t>ENTREPRENEUR</a:t>
                  </a:r>
                </a:p>
              </p:txBody>
            </p:sp>
          </p:grpSp>
          <p:sp>
            <p:nvSpPr>
              <p:cNvPr id="44" name="Rectangular Callout 50"/>
              <p:cNvSpPr>
                <a:spLocks noChangeArrowheads="1"/>
              </p:cNvSpPr>
              <p:nvPr/>
            </p:nvSpPr>
            <p:spPr bwMode="auto">
              <a:xfrm>
                <a:off x="6898536" y="4232934"/>
                <a:ext cx="1238948" cy="316465"/>
              </a:xfrm>
              <a:prstGeom prst="wedgeRectCallout">
                <a:avLst>
                  <a:gd name="adj1" fmla="val -94617"/>
                  <a:gd name="adj2" fmla="val -179611"/>
                </a:avLst>
              </a:prstGeom>
              <a:solidFill>
                <a:srgbClr val="FF0000"/>
              </a:solidFill>
              <a:ln w="3175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en-US" sz="1000" b="1" dirty="0">
                    <a:solidFill>
                      <a:schemeClr val="bg1"/>
                    </a:solidFill>
                    <a:latin typeface="+mn-lt"/>
                  </a:rPr>
                  <a:t>NON OK</a:t>
                </a:r>
                <a:endParaRPr lang="nl-BE" altLang="en-US" sz="10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3725113" y="1185463"/>
                <a:ext cx="1338694" cy="5620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800" b="1" dirty="0"/>
                  <a:t>Bonne </a:t>
                </a:r>
              </a:p>
              <a:p>
                <a:pPr algn="ctr"/>
                <a:r>
                  <a:rPr lang="en-GB" sz="800" b="1" dirty="0"/>
                  <a:t>Visibilité</a:t>
                </a: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3246294" y="3352355"/>
                <a:ext cx="1536496" cy="5620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800" b="1" dirty="0"/>
                  <a:t>Audition</a:t>
                </a:r>
              </a:p>
              <a:p>
                <a:pPr algn="ctr"/>
                <a:r>
                  <a:rPr lang="en-GB" sz="800" b="1" dirty="0"/>
                  <a:t>suffisante</a:t>
                </a:r>
              </a:p>
            </p:txBody>
          </p:sp>
          <p:pic>
            <p:nvPicPr>
              <p:cNvPr id="47" name="Picture 46" descr="D:\Documents And Settings\GQR7802\Local Settings\Temporary Internet Files\Content.IE5\HNYX0581\MC900441310[1].png"/>
              <p:cNvPicPr/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893866" y="1749162"/>
                <a:ext cx="246380" cy="246380"/>
              </a:xfrm>
              <a:prstGeom prst="rect">
                <a:avLst/>
              </a:prstGeom>
              <a:noFill/>
            </p:spPr>
          </p:pic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84045" y="1672483"/>
                <a:ext cx="1004861" cy="851055"/>
              </a:xfrm>
              <a:prstGeom prst="rect">
                <a:avLst/>
              </a:prstGeom>
            </p:spPr>
          </p:pic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99012" y="1418387"/>
                <a:ext cx="231880" cy="397196"/>
              </a:xfrm>
              <a:prstGeom prst="rect">
                <a:avLst/>
              </a:prstGeom>
            </p:spPr>
          </p:pic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46172" y="1749162"/>
                <a:ext cx="231879" cy="397196"/>
              </a:xfrm>
              <a:prstGeom prst="rect">
                <a:avLst/>
              </a:prstGeom>
            </p:spPr>
          </p:pic>
          <p:cxnSp>
            <p:nvCxnSpPr>
              <p:cNvPr id="51" name="Straight Arrow Connector 50"/>
              <p:cNvCxnSpPr/>
              <p:nvPr/>
            </p:nvCxnSpPr>
            <p:spPr>
              <a:xfrm flipV="1">
                <a:off x="3867497" y="2014298"/>
                <a:ext cx="2218493" cy="375026"/>
              </a:xfrm>
              <a:prstGeom prst="straightConnector1">
                <a:avLst/>
              </a:prstGeom>
              <a:ln w="19050">
                <a:solidFill>
                  <a:srgbClr val="92D050"/>
                </a:solidFill>
                <a:prstDash val="sys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2" name="Picture 51" descr="D:\Documents And Settings\GQR7802\Local Settings\Temporary Internet Files\Content.IE5\HNYX0581\MC900441310[1].png"/>
              <p:cNvPicPr/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893866" y="2071369"/>
                <a:ext cx="246380" cy="246380"/>
              </a:xfrm>
              <a:prstGeom prst="rect">
                <a:avLst/>
              </a:prstGeom>
              <a:noFill/>
            </p:spPr>
          </p:pic>
          <p:cxnSp>
            <p:nvCxnSpPr>
              <p:cNvPr id="53" name="Straight Arrow Connector 52"/>
              <p:cNvCxnSpPr/>
              <p:nvPr/>
            </p:nvCxnSpPr>
            <p:spPr>
              <a:xfrm>
                <a:off x="4009465" y="2717863"/>
                <a:ext cx="2097850" cy="277405"/>
              </a:xfrm>
              <a:prstGeom prst="straightConnector1">
                <a:avLst/>
              </a:prstGeom>
              <a:ln w="19050">
                <a:solidFill>
                  <a:srgbClr val="92D050"/>
                </a:solidFill>
                <a:prstDash val="sys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54" name="Picture 53" descr="D:\Documents And Settings\GQR7802\Local Settings\Temporary Internet Files\Content.IE5\HNYX0581\MC900441310[1].png"/>
              <p:cNvPicPr/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893866" y="2733335"/>
                <a:ext cx="246380" cy="246380"/>
              </a:xfrm>
              <a:prstGeom prst="rect">
                <a:avLst/>
              </a:prstGeom>
              <a:noFill/>
            </p:spPr>
          </p:pic>
          <p:cxnSp>
            <p:nvCxnSpPr>
              <p:cNvPr id="55" name="Straight Arrow Connector 54"/>
              <p:cNvCxnSpPr/>
              <p:nvPr/>
            </p:nvCxnSpPr>
            <p:spPr>
              <a:xfrm>
                <a:off x="3879931" y="2953287"/>
                <a:ext cx="1965150" cy="835541"/>
              </a:xfrm>
              <a:prstGeom prst="straightConnector1">
                <a:avLst/>
              </a:prstGeom>
              <a:ln w="19050">
                <a:gradFill>
                  <a:gsLst>
                    <a:gs pos="48000">
                      <a:srgbClr val="92D050"/>
                    </a:gs>
                    <a:gs pos="72000">
                      <a:srgbClr val="FF0000"/>
                    </a:gs>
                  </a:gsLst>
                  <a:lin ang="5400000" scaled="1"/>
                </a:gradFill>
                <a:prstDash val="sys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6" name="Group 176"/>
              <p:cNvGrpSpPr>
                <a:grpSpLocks noChangeAspect="1"/>
              </p:cNvGrpSpPr>
              <p:nvPr/>
            </p:nvGrpSpPr>
            <p:grpSpPr bwMode="auto">
              <a:xfrm>
                <a:off x="4907564" y="3380865"/>
                <a:ext cx="162552" cy="107572"/>
                <a:chOff x="7956376" y="548680"/>
                <a:chExt cx="216024" cy="144016"/>
              </a:xfrm>
            </p:grpSpPr>
            <p:cxnSp>
              <p:nvCxnSpPr>
                <p:cNvPr id="58" name="Straight Connector 108"/>
                <p:cNvCxnSpPr>
                  <a:cxnSpLocks noChangeShapeType="1"/>
                </p:cNvCxnSpPr>
                <p:nvPr/>
              </p:nvCxnSpPr>
              <p:spPr bwMode="auto">
                <a:xfrm>
                  <a:off x="7956376" y="548680"/>
                  <a:ext cx="216024" cy="144016"/>
                </a:xfrm>
                <a:prstGeom prst="line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9" name="Straight Connector 109"/>
                <p:cNvCxnSpPr>
                  <a:cxnSpLocks noChangeShapeType="1"/>
                </p:cNvCxnSpPr>
                <p:nvPr/>
              </p:nvCxnSpPr>
              <p:spPr bwMode="auto">
                <a:xfrm flipH="1">
                  <a:off x="7956376" y="548680"/>
                  <a:ext cx="207640" cy="144016"/>
                </a:xfrm>
                <a:prstGeom prst="line">
                  <a:avLst/>
                </a:prstGeom>
                <a:noFill/>
                <a:ln w="38100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46294" y="2146358"/>
                <a:ext cx="427909" cy="1008140"/>
              </a:xfrm>
              <a:prstGeom prst="rect">
                <a:avLst/>
              </a:prstGeom>
            </p:spPr>
          </p:pic>
        </p:grpSp>
        <p:cxnSp>
          <p:nvCxnSpPr>
            <p:cNvPr id="40" name="Straight Arrow Connector 39"/>
            <p:cNvCxnSpPr/>
            <p:nvPr/>
          </p:nvCxnSpPr>
          <p:spPr>
            <a:xfrm flipV="1">
              <a:off x="2471723" y="4639029"/>
              <a:ext cx="938279" cy="163719"/>
            </a:xfrm>
            <a:prstGeom prst="straightConnector1">
              <a:avLst/>
            </a:prstGeom>
            <a:ln w="19050">
              <a:solidFill>
                <a:srgbClr val="92D050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2" name="Picture 7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904" y="2963571"/>
            <a:ext cx="6468580" cy="3374692"/>
          </a:xfrm>
          <a:prstGeom prst="rect">
            <a:avLst/>
          </a:prstGeom>
        </p:spPr>
      </p:pic>
      <p:grpSp>
        <p:nvGrpSpPr>
          <p:cNvPr id="73" name="Group 72"/>
          <p:cNvGrpSpPr/>
          <p:nvPr/>
        </p:nvGrpSpPr>
        <p:grpSpPr>
          <a:xfrm>
            <a:off x="5696242" y="3972792"/>
            <a:ext cx="792088" cy="1072218"/>
            <a:chOff x="670356" y="3897841"/>
            <a:chExt cx="792088" cy="1072218"/>
          </a:xfrm>
        </p:grpSpPr>
        <p:sp>
          <p:nvSpPr>
            <p:cNvPr id="74" name="Rechthoek 35"/>
            <p:cNvSpPr>
              <a:spLocks noChangeArrowheads="1"/>
            </p:cNvSpPr>
            <p:nvPr/>
          </p:nvSpPr>
          <p:spPr bwMode="auto">
            <a:xfrm>
              <a:off x="670356" y="4674076"/>
              <a:ext cx="792088" cy="295983"/>
            </a:xfrm>
            <a:prstGeom prst="rect">
              <a:avLst/>
            </a:prstGeom>
            <a:solidFill>
              <a:srgbClr val="B2B2B2"/>
            </a:solidFill>
            <a:ln w="31750" algn="ctr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nl-BE" sz="900" b="1" dirty="0">
                  <a:solidFill>
                    <a:schemeClr val="bg1"/>
                  </a:solidFill>
                  <a:latin typeface="+mn-lt"/>
                </a:rPr>
                <a:t>ANNONCEUR</a:t>
              </a:r>
            </a:p>
            <a:p>
              <a:pPr algn="ctr"/>
              <a:r>
                <a:rPr lang="nl-BE" sz="900" b="1" dirty="0">
                  <a:solidFill>
                    <a:schemeClr val="bg1"/>
                  </a:solidFill>
                  <a:latin typeface="+mn-lt"/>
                </a:rPr>
                <a:t>ENTREPRENEUR</a:t>
              </a:r>
            </a:p>
          </p:txBody>
        </p:sp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106" y="3897841"/>
              <a:ext cx="320588" cy="755295"/>
            </a:xfrm>
            <a:prstGeom prst="rect">
              <a:avLst/>
            </a:prstGeom>
            <a:ln w="25400">
              <a:solidFill>
                <a:schemeClr val="tx2">
                  <a:lumMod val="85000"/>
                </a:schemeClr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3864758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45"/>
          <p:cNvSpPr>
            <a:spLocks noChangeArrowheads="1"/>
          </p:cNvSpPr>
          <p:nvPr/>
        </p:nvSpPr>
        <p:spPr bwMode="auto">
          <a:xfrm>
            <a:off x="6888684" y="1988839"/>
            <a:ext cx="4103860" cy="1140187"/>
          </a:xfrm>
          <a:prstGeom prst="roundRect">
            <a:avLst/>
          </a:prstGeom>
          <a:noFill/>
          <a:ln w="127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nl-BE" sz="1400" dirty="0" err="1">
                <a:latin typeface="+mn-lt"/>
              </a:rPr>
              <a:t>L’annonceur</a:t>
            </a:r>
            <a:r>
              <a:rPr lang="nl-BE" sz="1400" dirty="0">
                <a:latin typeface="+mn-lt"/>
              </a:rPr>
              <a:t> </a:t>
            </a:r>
            <a:r>
              <a:rPr lang="nl-BE" sz="1400" dirty="0" err="1">
                <a:latin typeface="+mn-lt"/>
              </a:rPr>
              <a:t>risque</a:t>
            </a:r>
            <a:r>
              <a:rPr lang="nl-BE" sz="1400" dirty="0">
                <a:latin typeface="+mn-lt"/>
              </a:rPr>
              <a:t> de </a:t>
            </a:r>
            <a:r>
              <a:rPr lang="nl-BE" sz="1400" dirty="0" err="1">
                <a:latin typeface="+mn-lt"/>
              </a:rPr>
              <a:t>perdre</a:t>
            </a:r>
            <a:r>
              <a:rPr lang="nl-BE" sz="1400" dirty="0">
                <a:latin typeface="+mn-lt"/>
              </a:rPr>
              <a:t> </a:t>
            </a:r>
            <a:r>
              <a:rPr lang="nl-BE" sz="1400" dirty="0" err="1">
                <a:latin typeface="+mn-lt"/>
              </a:rPr>
              <a:t>le</a:t>
            </a:r>
            <a:r>
              <a:rPr lang="nl-BE" sz="1400" dirty="0">
                <a:latin typeface="+mn-lt"/>
              </a:rPr>
              <a:t> contact </a:t>
            </a:r>
            <a:r>
              <a:rPr lang="nl-BE" sz="1400" dirty="0" err="1">
                <a:latin typeface="+mn-lt"/>
              </a:rPr>
              <a:t>avec</a:t>
            </a:r>
            <a:r>
              <a:rPr lang="nl-BE" sz="1400" dirty="0">
                <a:latin typeface="+mn-lt"/>
              </a:rPr>
              <a:t> </a:t>
            </a:r>
            <a:r>
              <a:rPr lang="nl-BE" sz="1400" dirty="0" err="1">
                <a:latin typeface="+mn-lt"/>
              </a:rPr>
              <a:t>un</a:t>
            </a:r>
            <a:r>
              <a:rPr lang="nl-BE" sz="1400" dirty="0">
                <a:latin typeface="+mn-lt"/>
              </a:rPr>
              <a:t> </a:t>
            </a:r>
            <a:r>
              <a:rPr lang="nl-BE" sz="1400" dirty="0" err="1">
                <a:latin typeface="+mn-lt"/>
              </a:rPr>
              <a:t>ou</a:t>
            </a:r>
            <a:r>
              <a:rPr lang="nl-BE" sz="1400" dirty="0">
                <a:latin typeface="+mn-lt"/>
              </a:rPr>
              <a:t> </a:t>
            </a:r>
            <a:r>
              <a:rPr lang="nl-BE" sz="1400" dirty="0" err="1">
                <a:latin typeface="+mn-lt"/>
              </a:rPr>
              <a:t>plusieurs</a:t>
            </a:r>
            <a:r>
              <a:rPr lang="nl-BE" sz="1400" dirty="0">
                <a:latin typeface="+mn-lt"/>
              </a:rPr>
              <a:t> points de </a:t>
            </a:r>
            <a:r>
              <a:rPr lang="nl-BE" sz="1400" dirty="0" err="1">
                <a:latin typeface="+mn-lt"/>
              </a:rPr>
              <a:t>détection</a:t>
            </a:r>
            <a:r>
              <a:rPr lang="nl-BE" sz="1400" dirty="0">
                <a:latin typeface="+mn-lt"/>
              </a:rPr>
              <a:t> et/</a:t>
            </a:r>
            <a:r>
              <a:rPr lang="nl-BE" sz="1400" dirty="0" err="1">
                <a:latin typeface="+mn-lt"/>
              </a:rPr>
              <a:t>ou</a:t>
            </a:r>
            <a:r>
              <a:rPr lang="nl-BE" sz="1400" dirty="0">
                <a:latin typeface="+mn-lt"/>
              </a:rPr>
              <a:t> les </a:t>
            </a:r>
            <a:r>
              <a:rPr lang="nl-BE" sz="1400" dirty="0" err="1">
                <a:latin typeface="+mn-lt"/>
              </a:rPr>
              <a:t>postes</a:t>
            </a:r>
            <a:r>
              <a:rPr lang="nl-BE" sz="1400" dirty="0">
                <a:latin typeface="+mn-lt"/>
              </a:rPr>
              <a:t> de </a:t>
            </a:r>
            <a:r>
              <a:rPr lang="nl-BE" sz="1400" dirty="0" err="1">
                <a:latin typeface="+mn-lt"/>
              </a:rPr>
              <a:t>travail</a:t>
            </a:r>
            <a:r>
              <a:rPr lang="nl-BE" sz="1400" dirty="0">
                <a:latin typeface="+mn-lt"/>
              </a:rPr>
              <a:t> à </a:t>
            </a:r>
            <a:r>
              <a:rPr lang="nl-BE" sz="1400" dirty="0" err="1">
                <a:latin typeface="+mn-lt"/>
              </a:rPr>
              <a:t>cause</a:t>
            </a:r>
            <a:r>
              <a:rPr lang="nl-BE" sz="1400" dirty="0">
                <a:latin typeface="+mn-lt"/>
              </a:rPr>
              <a:t> de </a:t>
            </a:r>
            <a:r>
              <a:rPr lang="nl-BE" sz="1400" dirty="0" err="1">
                <a:latin typeface="+mn-lt"/>
              </a:rPr>
              <a:t>circonstances</a:t>
            </a:r>
            <a:r>
              <a:rPr lang="nl-BE" sz="1400" dirty="0">
                <a:latin typeface="+mn-lt"/>
              </a:rPr>
              <a:t> </a:t>
            </a:r>
            <a:r>
              <a:rPr lang="nl-BE" sz="1400" dirty="0" err="1">
                <a:latin typeface="+mn-lt"/>
              </a:rPr>
              <a:t>particulières</a:t>
            </a:r>
            <a:r>
              <a:rPr lang="nl-BE" sz="1400" dirty="0">
                <a:latin typeface="+mn-lt"/>
              </a:rPr>
              <a:t> (</a:t>
            </a:r>
            <a:r>
              <a:rPr lang="nl-BE" sz="1400" dirty="0" err="1">
                <a:latin typeface="+mn-lt"/>
              </a:rPr>
              <a:t>pluie</a:t>
            </a:r>
            <a:r>
              <a:rPr lang="nl-BE" sz="1400" dirty="0">
                <a:latin typeface="+mn-lt"/>
              </a:rPr>
              <a:t>, </a:t>
            </a:r>
            <a:r>
              <a:rPr lang="nl-BE" sz="1400" dirty="0" err="1">
                <a:latin typeface="+mn-lt"/>
              </a:rPr>
              <a:t>neige</a:t>
            </a:r>
            <a:r>
              <a:rPr lang="nl-BE" sz="1400" dirty="0">
                <a:latin typeface="+mn-lt"/>
              </a:rPr>
              <a:t>, </a:t>
            </a:r>
            <a:r>
              <a:rPr lang="nl-BE" sz="1400" dirty="0" err="1">
                <a:latin typeface="+mn-lt"/>
              </a:rPr>
              <a:t>brouillard</a:t>
            </a:r>
            <a:r>
              <a:rPr lang="nl-BE" sz="1400" dirty="0">
                <a:latin typeface="+mn-lt"/>
              </a:rPr>
              <a:t>, vapeur, </a:t>
            </a:r>
            <a:r>
              <a:rPr lang="nl-BE" sz="1400" dirty="0" err="1">
                <a:latin typeface="+mn-lt"/>
              </a:rPr>
              <a:t>poussières</a:t>
            </a:r>
            <a:r>
              <a:rPr lang="nl-BE" sz="1400" dirty="0">
                <a:latin typeface="+mn-lt"/>
              </a:rPr>
              <a:t>…)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88976" y="1695811"/>
            <a:ext cx="407378" cy="550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 Placeholder 1"/>
          <p:cNvSpPr>
            <a:spLocks noGrp="1"/>
          </p:cNvSpPr>
          <p:nvPr>
            <p:ph type="body" sz="quarter" idx="18"/>
          </p:nvPr>
        </p:nvSpPr>
        <p:spPr>
          <a:xfrm>
            <a:off x="9912424" y="169388"/>
            <a:ext cx="1912823" cy="360363"/>
          </a:xfrm>
        </p:spPr>
        <p:txBody>
          <a:bodyPr/>
          <a:lstStyle/>
          <a:p>
            <a:r>
              <a:rPr lang="en-GB" dirty="0"/>
              <a:t>2. Incidents</a:t>
            </a:r>
          </a:p>
          <a:p>
            <a:r>
              <a:rPr lang="en-GB" dirty="0"/>
              <a:t>2.2 </a:t>
            </a:r>
            <a:r>
              <a:rPr lang="en-GB" dirty="0" err="1"/>
              <a:t>Visibilité</a:t>
            </a:r>
            <a:r>
              <a:rPr lang="en-GB" dirty="0"/>
              <a:t> </a:t>
            </a:r>
            <a:r>
              <a:rPr lang="en-GB" dirty="0" err="1"/>
              <a:t>réduite</a:t>
            </a:r>
            <a:endParaRPr lang="en-GB" dirty="0"/>
          </a:p>
        </p:txBody>
      </p:sp>
      <p:sp>
        <p:nvSpPr>
          <p:cNvPr id="26" name="Title 1"/>
          <p:cNvSpPr txBox="1">
            <a:spLocks/>
          </p:cNvSpPr>
          <p:nvPr/>
        </p:nvSpPr>
        <p:spPr bwMode="auto">
          <a:xfrm>
            <a:off x="1274168" y="412174"/>
            <a:ext cx="806450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>
              <a:defRPr/>
            </a:pP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2.2 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Visibilité</a:t>
            </a: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réduite</a:t>
            </a:r>
            <a:endParaRPr lang="en-US" sz="2000" b="1" kern="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8" name="Rectangle 245"/>
          <p:cNvSpPr>
            <a:spLocks noChangeArrowheads="1"/>
          </p:cNvSpPr>
          <p:nvPr/>
        </p:nvSpPr>
        <p:spPr bwMode="auto">
          <a:xfrm>
            <a:off x="6982948" y="3979062"/>
            <a:ext cx="4009596" cy="1048308"/>
          </a:xfrm>
          <a:prstGeom prst="roundRect">
            <a:avLst/>
          </a:prstGeom>
          <a:noFill/>
          <a:ln w="127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nl-BE" sz="1400" dirty="0">
                <a:latin typeface="+mn-lt"/>
              </a:rPr>
              <a:t>Si </a:t>
            </a:r>
            <a:r>
              <a:rPr lang="nl-BE" sz="1400" dirty="0" err="1">
                <a:latin typeface="+mn-lt"/>
              </a:rPr>
              <a:t>certaines</a:t>
            </a:r>
            <a:r>
              <a:rPr lang="nl-BE" sz="1400" dirty="0">
                <a:latin typeface="+mn-lt"/>
              </a:rPr>
              <a:t> </a:t>
            </a:r>
            <a:r>
              <a:rPr lang="nl-BE" sz="1400" dirty="0" err="1">
                <a:latin typeface="+mn-lt"/>
              </a:rPr>
              <a:t>conditions</a:t>
            </a:r>
            <a:r>
              <a:rPr lang="nl-BE" sz="1400" dirty="0">
                <a:latin typeface="+mn-lt"/>
              </a:rPr>
              <a:t> de </a:t>
            </a:r>
            <a:r>
              <a:rPr lang="nl-BE" sz="1400" dirty="0" err="1">
                <a:latin typeface="+mn-lt"/>
              </a:rPr>
              <a:t>visibilité</a:t>
            </a:r>
            <a:r>
              <a:rPr lang="nl-BE" sz="1400" dirty="0">
                <a:latin typeface="+mn-lt"/>
              </a:rPr>
              <a:t> minimale ne </a:t>
            </a:r>
            <a:r>
              <a:rPr lang="nl-BE" sz="1400" dirty="0" err="1">
                <a:latin typeface="+mn-lt"/>
              </a:rPr>
              <a:t>sont</a:t>
            </a:r>
            <a:r>
              <a:rPr lang="nl-BE" sz="1400" dirty="0">
                <a:latin typeface="+mn-lt"/>
              </a:rPr>
              <a:t> pas </a:t>
            </a:r>
            <a:r>
              <a:rPr lang="nl-BE" sz="1400" dirty="0" err="1">
                <a:latin typeface="+mn-lt"/>
              </a:rPr>
              <a:t>ou</a:t>
            </a:r>
            <a:r>
              <a:rPr lang="nl-BE" sz="1400" dirty="0">
                <a:latin typeface="+mn-lt"/>
              </a:rPr>
              <a:t> ne </a:t>
            </a:r>
            <a:r>
              <a:rPr lang="nl-BE" sz="1400" dirty="0" err="1">
                <a:latin typeface="+mn-lt"/>
              </a:rPr>
              <a:t>sont</a:t>
            </a:r>
            <a:r>
              <a:rPr lang="nl-BE" sz="1400" dirty="0">
                <a:latin typeface="+mn-lt"/>
              </a:rPr>
              <a:t> plus </a:t>
            </a:r>
            <a:r>
              <a:rPr lang="nl-BE" sz="1400" dirty="0" err="1">
                <a:latin typeface="+mn-lt"/>
              </a:rPr>
              <a:t>remplies</a:t>
            </a:r>
            <a:r>
              <a:rPr lang="nl-BE" sz="1400" dirty="0">
                <a:latin typeface="+mn-lt"/>
              </a:rPr>
              <a:t>, </a:t>
            </a:r>
            <a:r>
              <a:rPr lang="nl-BE" sz="1400" dirty="0" err="1">
                <a:latin typeface="+mn-lt"/>
              </a:rPr>
              <a:t>le</a:t>
            </a:r>
            <a:r>
              <a:rPr lang="nl-BE" sz="1400" dirty="0">
                <a:latin typeface="+mn-lt"/>
              </a:rPr>
              <a:t> (</a:t>
            </a:r>
            <a:r>
              <a:rPr lang="nl-BE" sz="1400" dirty="0" err="1">
                <a:latin typeface="+mn-lt"/>
              </a:rPr>
              <a:t>ou</a:t>
            </a:r>
            <a:r>
              <a:rPr lang="nl-BE" sz="1400" dirty="0">
                <a:latin typeface="+mn-lt"/>
              </a:rPr>
              <a:t> les) agent(s) </a:t>
            </a:r>
            <a:r>
              <a:rPr lang="nl-BE" sz="1400" dirty="0" err="1">
                <a:latin typeface="+mn-lt"/>
              </a:rPr>
              <a:t>doit</a:t>
            </a:r>
            <a:r>
              <a:rPr lang="nl-BE" sz="1400" dirty="0">
                <a:latin typeface="+mn-lt"/>
              </a:rPr>
              <a:t>(vent) </a:t>
            </a:r>
            <a:r>
              <a:rPr lang="nl-BE" sz="1400" dirty="0" err="1">
                <a:latin typeface="+mn-lt"/>
              </a:rPr>
              <a:t>arrêter</a:t>
            </a:r>
            <a:r>
              <a:rPr lang="nl-BE" sz="1400" dirty="0">
                <a:latin typeface="+mn-lt"/>
              </a:rPr>
              <a:t> </a:t>
            </a:r>
            <a:r>
              <a:rPr lang="nl-BE" sz="1400" dirty="0" err="1">
                <a:latin typeface="+mn-lt"/>
              </a:rPr>
              <a:t>leurs</a:t>
            </a:r>
            <a:r>
              <a:rPr lang="nl-BE" sz="1400" dirty="0">
                <a:latin typeface="+mn-lt"/>
              </a:rPr>
              <a:t> </a:t>
            </a:r>
            <a:r>
              <a:rPr lang="nl-BE" sz="1400" dirty="0" err="1">
                <a:latin typeface="+mn-lt"/>
              </a:rPr>
              <a:t>activités</a:t>
            </a:r>
            <a:r>
              <a:rPr lang="nl-BE" sz="1400" dirty="0">
                <a:latin typeface="+mn-lt"/>
              </a:rPr>
              <a:t> </a:t>
            </a:r>
            <a:r>
              <a:rPr lang="nl-BE" sz="1400" dirty="0" err="1">
                <a:latin typeface="+mn-lt"/>
              </a:rPr>
              <a:t>qui</a:t>
            </a:r>
            <a:r>
              <a:rPr lang="nl-BE" sz="1400" dirty="0">
                <a:latin typeface="+mn-lt"/>
              </a:rPr>
              <a:t> </a:t>
            </a:r>
            <a:r>
              <a:rPr lang="nl-BE" sz="1400" dirty="0" err="1">
                <a:latin typeface="+mn-lt"/>
              </a:rPr>
              <a:t>pouvant</a:t>
            </a:r>
            <a:r>
              <a:rPr lang="nl-BE" sz="1400" dirty="0">
                <a:latin typeface="+mn-lt"/>
              </a:rPr>
              <a:t> </a:t>
            </a:r>
            <a:r>
              <a:rPr lang="nl-BE" sz="1400" dirty="0" err="1">
                <a:latin typeface="+mn-lt"/>
              </a:rPr>
              <a:t>occassioner</a:t>
            </a:r>
            <a:r>
              <a:rPr lang="nl-BE" sz="1400" dirty="0">
                <a:latin typeface="+mn-lt"/>
              </a:rPr>
              <a:t> </a:t>
            </a:r>
            <a:r>
              <a:rPr lang="nl-BE" sz="1400" dirty="0" err="1">
                <a:latin typeface="+mn-lt"/>
              </a:rPr>
              <a:t>un</a:t>
            </a:r>
            <a:r>
              <a:rPr lang="nl-BE" sz="1400" dirty="0">
                <a:latin typeface="+mn-lt"/>
              </a:rPr>
              <a:t> </a:t>
            </a:r>
            <a:r>
              <a:rPr lang="nl-BE" sz="1400" dirty="0" err="1">
                <a:latin typeface="+mn-lt"/>
              </a:rPr>
              <a:t>empiètement</a:t>
            </a:r>
            <a:r>
              <a:rPr lang="nl-BE" sz="1400" dirty="0">
                <a:latin typeface="+mn-lt"/>
              </a:rPr>
              <a:t>.</a:t>
            </a:r>
          </a:p>
        </p:txBody>
      </p:sp>
      <p:sp>
        <p:nvSpPr>
          <p:cNvPr id="57" name="Rectangle 56"/>
          <p:cNvSpPr/>
          <p:nvPr/>
        </p:nvSpPr>
        <p:spPr>
          <a:xfrm>
            <a:off x="-392903" y="1143931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700" b="1" dirty="0">
                <a:solidFill>
                  <a:schemeClr val="bg1"/>
                </a:solidFill>
              </a:rPr>
              <a:t>AANKONDIGER</a:t>
            </a:r>
          </a:p>
          <a:p>
            <a:pPr algn="ctr"/>
            <a:r>
              <a:rPr lang="en-GB" sz="700" b="1" dirty="0">
                <a:solidFill>
                  <a:schemeClr val="bg1"/>
                </a:solidFill>
              </a:rPr>
              <a:t>AANEMER</a:t>
            </a:r>
          </a:p>
        </p:txBody>
      </p:sp>
      <p:grpSp>
        <p:nvGrpSpPr>
          <p:cNvPr id="144" name="Groep 120"/>
          <p:cNvGrpSpPr>
            <a:grpSpLocks/>
          </p:cNvGrpSpPr>
          <p:nvPr/>
        </p:nvGrpSpPr>
        <p:grpSpPr bwMode="auto">
          <a:xfrm>
            <a:off x="8056524" y="403598"/>
            <a:ext cx="2016125" cy="1223492"/>
            <a:chOff x="6803182" y="5085878"/>
            <a:chExt cx="2016323" cy="1223963"/>
          </a:xfrm>
          <a:solidFill>
            <a:schemeClr val="bg1"/>
          </a:solidFill>
        </p:grpSpPr>
        <p:grpSp>
          <p:nvGrpSpPr>
            <p:cNvPr id="145" name="Group 26"/>
            <p:cNvGrpSpPr>
              <a:grpSpLocks/>
            </p:cNvGrpSpPr>
            <p:nvPr/>
          </p:nvGrpSpPr>
          <p:grpSpPr bwMode="auto">
            <a:xfrm>
              <a:off x="6803182" y="5085878"/>
              <a:ext cx="2016323" cy="1223963"/>
              <a:chOff x="5364088" y="2996952"/>
              <a:chExt cx="2880603" cy="2584287"/>
            </a:xfrm>
            <a:grpFill/>
          </p:grpSpPr>
          <p:grpSp>
            <p:nvGrpSpPr>
              <p:cNvPr id="148" name="Group 22"/>
              <p:cNvGrpSpPr>
                <a:grpSpLocks/>
              </p:cNvGrpSpPr>
              <p:nvPr/>
            </p:nvGrpSpPr>
            <p:grpSpPr bwMode="auto">
              <a:xfrm>
                <a:off x="5364088" y="2996952"/>
                <a:ext cx="2880320" cy="2584287"/>
                <a:chOff x="4427984" y="3429000"/>
                <a:chExt cx="2880320" cy="2584287"/>
              </a:xfrm>
              <a:grpFill/>
            </p:grpSpPr>
            <p:sp>
              <p:nvSpPr>
                <p:cNvPr id="150" name="Rectangle 18"/>
                <p:cNvSpPr>
                  <a:spLocks noChangeArrowheads="1"/>
                </p:cNvSpPr>
                <p:nvPr/>
              </p:nvSpPr>
              <p:spPr bwMode="auto">
                <a:xfrm>
                  <a:off x="4427984" y="3429000"/>
                  <a:ext cx="2880320" cy="2584287"/>
                </a:xfrm>
                <a:prstGeom prst="rect">
                  <a:avLst/>
                </a:prstGeom>
                <a:grpFill/>
                <a:ln w="31750" algn="ctr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algn="ctr"/>
                  <a:endParaRPr lang="nl-BE">
                    <a:solidFill>
                      <a:schemeClr val="accent2"/>
                    </a:solidFill>
                  </a:endParaRPr>
                </a:p>
                <a:p>
                  <a:pPr algn="ctr"/>
                  <a:endParaRPr lang="nl-BE">
                    <a:solidFill>
                      <a:schemeClr val="accent2"/>
                    </a:solidFill>
                  </a:endParaRPr>
                </a:p>
                <a:p>
                  <a:pPr algn="ctr"/>
                  <a:r>
                    <a:rPr lang="nl-BE">
                      <a:solidFill>
                        <a:schemeClr val="accent2"/>
                      </a:solidFill>
                    </a:rPr>
                    <a:t>            </a:t>
                  </a:r>
                </a:p>
                <a:p>
                  <a:pPr algn="ctr"/>
                  <a:endParaRPr lang="nl-BE">
                    <a:solidFill>
                      <a:schemeClr val="accent2"/>
                    </a:solidFill>
                  </a:endParaRPr>
                </a:p>
              </p:txBody>
            </p:sp>
            <p:pic>
              <p:nvPicPr>
                <p:cNvPr id="151" name="Picture 11" descr="D:\Documents And Settings\GQR7802\Local Settings\Temporary Internet Files\Content.IE5\HNYX0581\MC900441310[1].pn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716441" y="5100428"/>
                  <a:ext cx="431800" cy="518459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149" name="TextBox 23"/>
              <p:cNvSpPr txBox="1">
                <a:spLocks noChangeArrowheads="1"/>
              </p:cNvSpPr>
              <p:nvPr/>
            </p:nvSpPr>
            <p:spPr bwMode="auto">
              <a:xfrm>
                <a:off x="6036348" y="3236601"/>
                <a:ext cx="2208343" cy="97513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nl-BE" sz="1200" dirty="0"/>
                  <a:t> </a:t>
                </a:r>
                <a:r>
                  <a:rPr lang="nl-BE" sz="1200" dirty="0" err="1">
                    <a:latin typeface="+mn-lt"/>
                  </a:rPr>
                  <a:t>visibilité</a:t>
                </a:r>
                <a:r>
                  <a:rPr lang="nl-BE" sz="1200" dirty="0">
                    <a:latin typeface="+mn-lt"/>
                  </a:rPr>
                  <a:t> </a:t>
                </a:r>
              </a:p>
              <a:p>
                <a:pPr algn="ctr"/>
                <a:r>
                  <a:rPr lang="nl-BE" sz="1200" dirty="0" err="1">
                    <a:latin typeface="+mn-lt"/>
                  </a:rPr>
                  <a:t>réduite</a:t>
                </a:r>
                <a:endParaRPr lang="nl-BE" sz="1200" dirty="0">
                  <a:latin typeface="+mn-lt"/>
                </a:endParaRPr>
              </a:p>
            </p:txBody>
          </p:sp>
        </p:grpSp>
        <p:sp>
          <p:nvSpPr>
            <p:cNvPr id="146" name="TextBox 23"/>
            <p:cNvSpPr txBox="1">
              <a:spLocks noChangeArrowheads="1"/>
            </p:cNvSpPr>
            <p:nvPr/>
          </p:nvSpPr>
          <p:spPr bwMode="auto">
            <a:xfrm>
              <a:off x="7235230" y="5733950"/>
              <a:ext cx="1478899" cy="27710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nl-BE" sz="1200" dirty="0" err="1">
                  <a:latin typeface="+mn-lt"/>
                </a:rPr>
                <a:t>audition</a:t>
              </a:r>
              <a:r>
                <a:rPr lang="nl-BE" sz="1200" dirty="0">
                  <a:latin typeface="+mn-lt"/>
                </a:rPr>
                <a:t> </a:t>
              </a:r>
              <a:r>
                <a:rPr lang="nl-BE" sz="1200" dirty="0" err="1">
                  <a:latin typeface="+mn-lt"/>
                </a:rPr>
                <a:t>suffisante</a:t>
              </a:r>
              <a:endParaRPr lang="nl-BE" sz="1200" dirty="0">
                <a:latin typeface="+mn-lt"/>
              </a:endParaRPr>
            </a:p>
          </p:txBody>
        </p:sp>
        <p:pic>
          <p:nvPicPr>
            <p:cNvPr id="147" name="Picture 55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3" y="5278703"/>
              <a:ext cx="239664" cy="2384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2" name="Afgeronde rechthoek 116"/>
          <p:cNvSpPr>
            <a:spLocks noChangeArrowheads="1"/>
          </p:cNvSpPr>
          <p:nvPr/>
        </p:nvSpPr>
        <p:spPr bwMode="auto">
          <a:xfrm>
            <a:off x="7624724" y="258667"/>
            <a:ext cx="720725" cy="287337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3175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nl-BE" sz="1100" b="1" dirty="0">
                <a:solidFill>
                  <a:schemeClr val="bg1"/>
                </a:solidFill>
              </a:rPr>
              <a:t>NON OK</a:t>
            </a:r>
          </a:p>
        </p:txBody>
      </p:sp>
      <p:grpSp>
        <p:nvGrpSpPr>
          <p:cNvPr id="139" name="Group 138"/>
          <p:cNvGrpSpPr/>
          <p:nvPr/>
        </p:nvGrpSpPr>
        <p:grpSpPr>
          <a:xfrm>
            <a:off x="153661" y="1067132"/>
            <a:ext cx="6684013" cy="5501708"/>
            <a:chOff x="153661" y="1067132"/>
            <a:chExt cx="6684013" cy="5501708"/>
          </a:xfrm>
        </p:grpSpPr>
        <p:grpSp>
          <p:nvGrpSpPr>
            <p:cNvPr id="140" name="Group 139"/>
            <p:cNvGrpSpPr/>
            <p:nvPr/>
          </p:nvGrpSpPr>
          <p:grpSpPr>
            <a:xfrm>
              <a:off x="736822" y="1134048"/>
              <a:ext cx="6079256" cy="2666685"/>
              <a:chOff x="2207568" y="1442123"/>
              <a:chExt cx="8281046" cy="3571052"/>
            </a:xfrm>
          </p:grpSpPr>
          <p:sp>
            <p:nvSpPr>
              <p:cNvPr id="213" name="Rectangle 137"/>
              <p:cNvSpPr/>
              <p:nvPr/>
            </p:nvSpPr>
            <p:spPr bwMode="auto">
              <a:xfrm rot="10800000">
                <a:off x="2207568" y="1700807"/>
                <a:ext cx="8208912" cy="3312368"/>
              </a:xfrm>
              <a:prstGeom prst="rect">
                <a:avLst/>
              </a:prstGeom>
              <a:gradFill>
                <a:gsLst>
                  <a:gs pos="26000">
                    <a:schemeClr val="bg1">
                      <a:alpha val="32000"/>
                    </a:schemeClr>
                  </a:gs>
                  <a:gs pos="26000">
                    <a:schemeClr val="bg1">
                      <a:alpha val="32000"/>
                    </a:schemeClr>
                  </a:gs>
                  <a:gs pos="64000">
                    <a:schemeClr val="tx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ln w="317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softEdge rad="127000"/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endParaRPr lang="fr-BE"/>
              </a:p>
            </p:txBody>
          </p:sp>
          <p:cxnSp>
            <p:nvCxnSpPr>
              <p:cNvPr id="214" name="Straight Connector 16"/>
              <p:cNvCxnSpPr>
                <a:cxnSpLocks noChangeShapeType="1"/>
              </p:cNvCxnSpPr>
              <p:nvPr/>
            </p:nvCxnSpPr>
            <p:spPr bwMode="auto">
              <a:xfrm flipV="1">
                <a:off x="2640013" y="3875089"/>
                <a:ext cx="7632700" cy="3175"/>
              </a:xfrm>
              <a:prstGeom prst="line">
                <a:avLst/>
              </a:prstGeom>
              <a:noFill/>
              <a:ln w="31750" algn="ctr">
                <a:solidFill>
                  <a:schemeClr val="accent2"/>
                </a:solidFill>
                <a:round/>
                <a:headEnd/>
                <a:tailEnd/>
              </a:ln>
            </p:spPr>
          </p:cxnSp>
          <p:sp>
            <p:nvSpPr>
              <p:cNvPr id="215" name="Oval 17"/>
              <p:cNvSpPr>
                <a:spLocks noChangeArrowheads="1"/>
              </p:cNvSpPr>
              <p:nvPr/>
            </p:nvSpPr>
            <p:spPr bwMode="auto">
              <a:xfrm>
                <a:off x="3902076" y="3805238"/>
                <a:ext cx="106363" cy="107950"/>
              </a:xfrm>
              <a:prstGeom prst="ellipse">
                <a:avLst/>
              </a:prstGeom>
              <a:solidFill>
                <a:srgbClr val="FF0000"/>
              </a:solidFill>
              <a:ln w="3175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16" name="Rectangle 18"/>
              <p:cNvSpPr>
                <a:spLocks noChangeArrowheads="1"/>
              </p:cNvSpPr>
              <p:nvPr/>
            </p:nvSpPr>
            <p:spPr bwMode="auto">
              <a:xfrm>
                <a:off x="9358314" y="3814764"/>
                <a:ext cx="122237" cy="122237"/>
              </a:xfrm>
              <a:prstGeom prst="rect">
                <a:avLst/>
              </a:prstGeom>
              <a:solidFill>
                <a:srgbClr val="FF0000"/>
              </a:solidFill>
              <a:ln w="31750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7" name="Straight Connector 16"/>
              <p:cNvCxnSpPr>
                <a:cxnSpLocks noChangeShapeType="1"/>
              </p:cNvCxnSpPr>
              <p:nvPr/>
            </p:nvCxnSpPr>
            <p:spPr bwMode="auto">
              <a:xfrm flipV="1">
                <a:off x="2640013" y="4211639"/>
                <a:ext cx="7632700" cy="1587"/>
              </a:xfrm>
              <a:prstGeom prst="line">
                <a:avLst/>
              </a:prstGeom>
              <a:noFill/>
              <a:ln w="31750" algn="ctr">
                <a:solidFill>
                  <a:schemeClr val="accent2"/>
                </a:solidFill>
                <a:round/>
                <a:headEnd/>
                <a:tailEnd/>
              </a:ln>
            </p:spPr>
          </p:cxnSp>
          <p:sp>
            <p:nvSpPr>
              <p:cNvPr id="218" name="Oval 17"/>
              <p:cNvSpPr>
                <a:spLocks noChangeArrowheads="1"/>
              </p:cNvSpPr>
              <p:nvPr/>
            </p:nvSpPr>
            <p:spPr bwMode="auto">
              <a:xfrm>
                <a:off x="3902076" y="4152901"/>
                <a:ext cx="106363" cy="106363"/>
              </a:xfrm>
              <a:prstGeom prst="ellipse">
                <a:avLst/>
              </a:prstGeom>
              <a:solidFill>
                <a:srgbClr val="FF0000"/>
              </a:solidFill>
              <a:ln w="3175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19" name="Chevron 29"/>
              <p:cNvSpPr>
                <a:spLocks noChangeArrowheads="1"/>
              </p:cNvSpPr>
              <p:nvPr/>
            </p:nvSpPr>
            <p:spPr bwMode="auto">
              <a:xfrm>
                <a:off x="2803526" y="3789363"/>
                <a:ext cx="142875" cy="144462"/>
              </a:xfrm>
              <a:prstGeom prst="chevron">
                <a:avLst>
                  <a:gd name="adj" fmla="val 50000"/>
                </a:avLst>
              </a:prstGeom>
              <a:solidFill>
                <a:schemeClr val="accent1"/>
              </a:solidFill>
              <a:ln w="31750" algn="ctr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20" name="Chevron 30"/>
              <p:cNvSpPr>
                <a:spLocks noChangeAspect="1"/>
              </p:cNvSpPr>
              <p:nvPr/>
            </p:nvSpPr>
            <p:spPr bwMode="auto">
              <a:xfrm flipH="1">
                <a:off x="2803526" y="4149726"/>
                <a:ext cx="142875" cy="142875"/>
              </a:xfrm>
              <a:prstGeom prst="chevron">
                <a:avLst>
                  <a:gd name="adj" fmla="val 50000"/>
                </a:avLst>
              </a:prstGeom>
              <a:solidFill>
                <a:schemeClr val="accent1"/>
              </a:solidFill>
              <a:ln w="31750" algn="ctr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TextBox 228"/>
              <p:cNvSpPr txBox="1">
                <a:spLocks noChangeArrowheads="1"/>
              </p:cNvSpPr>
              <p:nvPr/>
            </p:nvSpPr>
            <p:spPr bwMode="auto">
              <a:xfrm>
                <a:off x="2387600" y="3719513"/>
                <a:ext cx="323850" cy="2460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000"/>
                  <a:t>A</a:t>
                </a:r>
              </a:p>
            </p:txBody>
          </p:sp>
          <p:sp>
            <p:nvSpPr>
              <p:cNvPr id="222" name="TextBox 229"/>
              <p:cNvSpPr txBox="1">
                <a:spLocks noChangeArrowheads="1"/>
              </p:cNvSpPr>
              <p:nvPr/>
            </p:nvSpPr>
            <p:spPr bwMode="auto">
              <a:xfrm>
                <a:off x="2387600" y="4119563"/>
                <a:ext cx="323850" cy="2460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000"/>
                  <a:t>B</a:t>
                </a:r>
              </a:p>
            </p:txBody>
          </p:sp>
          <p:sp>
            <p:nvSpPr>
              <p:cNvPr id="223" name="TextBox 32"/>
              <p:cNvSpPr txBox="1">
                <a:spLocks noChangeArrowheads="1"/>
              </p:cNvSpPr>
              <p:nvPr/>
            </p:nvSpPr>
            <p:spPr bwMode="auto">
              <a:xfrm>
                <a:off x="9551989" y="3284539"/>
                <a:ext cx="936625" cy="231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900" dirty="0"/>
                  <a:t>Arlon</a:t>
                </a:r>
              </a:p>
            </p:txBody>
          </p:sp>
          <p:sp>
            <p:nvSpPr>
              <p:cNvPr id="224" name="TextBox 32"/>
              <p:cNvSpPr txBox="1">
                <a:spLocks noChangeArrowheads="1"/>
              </p:cNvSpPr>
              <p:nvPr/>
            </p:nvSpPr>
            <p:spPr bwMode="auto">
              <a:xfrm>
                <a:off x="2279651" y="3289301"/>
                <a:ext cx="792163" cy="231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900" dirty="0"/>
                  <a:t>Namur</a:t>
                </a:r>
              </a:p>
            </p:txBody>
          </p:sp>
          <p:cxnSp>
            <p:nvCxnSpPr>
              <p:cNvPr id="225" name="Straight Arrow Connector 287"/>
              <p:cNvCxnSpPr>
                <a:cxnSpLocks noChangeShapeType="1"/>
              </p:cNvCxnSpPr>
              <p:nvPr/>
            </p:nvCxnSpPr>
            <p:spPr bwMode="auto">
              <a:xfrm flipH="1">
                <a:off x="4079877" y="2878139"/>
                <a:ext cx="2209654" cy="874711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</p:spPr>
          </p:cxnSp>
          <p:cxnSp>
            <p:nvCxnSpPr>
              <p:cNvPr id="226" name="Straight Arrow Connector 287"/>
              <p:cNvCxnSpPr>
                <a:cxnSpLocks noChangeShapeType="1"/>
              </p:cNvCxnSpPr>
              <p:nvPr/>
            </p:nvCxnSpPr>
            <p:spPr bwMode="auto">
              <a:xfrm>
                <a:off x="6617494" y="2841628"/>
                <a:ext cx="2718596" cy="984247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</p:spPr>
          </p:cxnSp>
          <p:cxnSp>
            <p:nvCxnSpPr>
              <p:cNvPr id="227" name="Straight Connector 111"/>
              <p:cNvCxnSpPr/>
              <p:nvPr/>
            </p:nvCxnSpPr>
            <p:spPr bwMode="auto">
              <a:xfrm>
                <a:off x="3688404" y="3429000"/>
                <a:ext cx="5858180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28" name="Rechthoek 35"/>
              <p:cNvSpPr>
                <a:spLocks noChangeArrowheads="1"/>
              </p:cNvSpPr>
              <p:nvPr/>
            </p:nvSpPr>
            <p:spPr bwMode="auto">
              <a:xfrm>
                <a:off x="5773848" y="1442123"/>
                <a:ext cx="1436469" cy="333786"/>
              </a:xfrm>
              <a:prstGeom prst="rect">
                <a:avLst/>
              </a:prstGeom>
              <a:solidFill>
                <a:srgbClr val="B2B2B2"/>
              </a:solidFill>
              <a:ln w="31750" algn="ctr">
                <a:noFill/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/>
                <a:r>
                  <a:rPr lang="nl-BE" sz="900" b="1" dirty="0">
                    <a:solidFill>
                      <a:schemeClr val="bg1"/>
                    </a:solidFill>
                  </a:rPr>
                  <a:t>ANNONCEUR ENTREPRENEUR</a:t>
                </a:r>
              </a:p>
            </p:txBody>
          </p:sp>
          <p:pic>
            <p:nvPicPr>
              <p:cNvPr id="229" name="Picture 11" descr="D:\Documents And Settings\GQR7802\Local Settings\Temporary Internet Files\Content.IE5\HNYX0581\MC900441310[1]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09065" y="3207059"/>
                <a:ext cx="208128" cy="169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57" name="Group 156"/>
            <p:cNvGrpSpPr/>
            <p:nvPr/>
          </p:nvGrpSpPr>
          <p:grpSpPr>
            <a:xfrm>
              <a:off x="3677142" y="1653793"/>
              <a:ext cx="1748950" cy="1118944"/>
              <a:chOff x="3677142" y="1653793"/>
              <a:chExt cx="1748950" cy="1118944"/>
            </a:xfrm>
          </p:grpSpPr>
          <p:pic>
            <p:nvPicPr>
              <p:cNvPr id="204" name="Picture 11" descr="D:\Documents And Settings\GQR7802\Local Settings\Temporary Internet Files\Content.IE5\HNYX0581\MC900441310[1]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73302" y="2646264"/>
                <a:ext cx="152790" cy="1264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5" name="Picture 20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36388" y="2055605"/>
                <a:ext cx="229346" cy="540332"/>
              </a:xfrm>
              <a:prstGeom prst="rect">
                <a:avLst/>
              </a:prstGeom>
            </p:spPr>
          </p:pic>
          <p:pic>
            <p:nvPicPr>
              <p:cNvPr id="206" name="Picture 205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06497" y="1700212"/>
                <a:ext cx="1095166" cy="932541"/>
              </a:xfrm>
              <a:prstGeom prst="rect">
                <a:avLst/>
              </a:prstGeom>
            </p:spPr>
          </p:pic>
          <p:pic>
            <p:nvPicPr>
              <p:cNvPr id="207" name="Picture 206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8333" b="93056" l="9524" r="95238">
                            <a14:foregroundMark x1="54762" y1="52778" x2="54762" y2="52778"/>
                            <a14:foregroundMark x1="71429" y1="94444" x2="71429" y2="94444"/>
                            <a14:foregroundMark x1="95238" y1="80556" x2="95238" y2="8055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7142" y="1793542"/>
                <a:ext cx="106856" cy="262063"/>
              </a:xfrm>
              <a:prstGeom prst="rect">
                <a:avLst/>
              </a:prstGeom>
            </p:spPr>
          </p:pic>
          <p:pic>
            <p:nvPicPr>
              <p:cNvPr id="208" name="Picture 207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8333" b="94444" l="9524" r="97619">
                            <a14:foregroundMark x1="50000" y1="56944" x2="50000" y2="56944"/>
                            <a14:foregroundMark x1="69048" y1="95833" x2="69048" y2="95833"/>
                            <a14:foregroundMark x1="97619" y1="77778" x2="97619" y2="7777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39816" y="1653793"/>
                <a:ext cx="106856" cy="262063"/>
              </a:xfrm>
              <a:prstGeom prst="rect">
                <a:avLst/>
              </a:prstGeom>
            </p:spPr>
          </p:pic>
          <p:cxnSp>
            <p:nvCxnSpPr>
              <p:cNvPr id="209" name="Straight Arrow Connector 208"/>
              <p:cNvCxnSpPr/>
              <p:nvPr/>
            </p:nvCxnSpPr>
            <p:spPr>
              <a:xfrm flipH="1">
                <a:off x="3918544" y="2016245"/>
                <a:ext cx="565140" cy="9498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ysDash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10" name="Picture 11" descr="D:\Documents And Settings\GQR7802\Local Settings\Temporary Internet Files\Content.IE5\HNYX0581\MC900441310[1]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21620" y="2003590"/>
                <a:ext cx="152790" cy="1264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211" name="Straight Arrow Connector 210"/>
              <p:cNvCxnSpPr/>
              <p:nvPr/>
            </p:nvCxnSpPr>
            <p:spPr>
              <a:xfrm flipV="1">
                <a:off x="3770814" y="1749862"/>
                <a:ext cx="678442" cy="149540"/>
              </a:xfrm>
              <a:prstGeom prst="straightConnector1">
                <a:avLst/>
              </a:prstGeom>
              <a:ln w="19050">
                <a:solidFill>
                  <a:srgbClr val="0070C0"/>
                </a:solidFill>
                <a:prstDash val="solid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12" name="Picture 11" descr="D:\Documents And Settings\GQR7802\Local Settings\Temporary Internet Files\Content.IE5\HNYX0581\MC900441310[1]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20184" y="1759943"/>
                <a:ext cx="152790" cy="1264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58" name="Rectangle 138"/>
            <p:cNvSpPr/>
            <p:nvPr/>
          </p:nvSpPr>
          <p:spPr bwMode="auto">
            <a:xfrm>
              <a:off x="787613" y="1301465"/>
              <a:ext cx="6026338" cy="1063154"/>
            </a:xfrm>
            <a:prstGeom prst="rect">
              <a:avLst/>
            </a:prstGeom>
            <a:blipFill dpi="0" rotWithShape="1">
              <a:blip r:embed="rId11" cstate="print">
                <a:alphaModFix amt="3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0" ty="0" sx="100000" sy="100000" flip="none" algn="tl"/>
            </a:blipFill>
            <a:ln w="317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softEdge rad="127000"/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fr-BE"/>
            </a:p>
          </p:txBody>
        </p:sp>
        <p:sp>
          <p:nvSpPr>
            <p:cNvPr id="159" name="Rectangle 137"/>
            <p:cNvSpPr/>
            <p:nvPr/>
          </p:nvSpPr>
          <p:spPr bwMode="auto">
            <a:xfrm>
              <a:off x="810025" y="1947120"/>
              <a:ext cx="6025668" cy="1868180"/>
            </a:xfrm>
            <a:prstGeom prst="rect">
              <a:avLst/>
            </a:prstGeom>
            <a:blipFill dpi="0" rotWithShape="1">
              <a:blip r:embed="rId11" cstate="print">
                <a:alphaModFix amt="3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0" ty="0" sx="100000" sy="100000" flip="none" algn="tl"/>
            </a:blipFill>
            <a:ln w="317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softEdge rad="127000"/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fr-BE"/>
            </a:p>
          </p:txBody>
        </p:sp>
        <p:grpSp>
          <p:nvGrpSpPr>
            <p:cNvPr id="160" name="Group 159"/>
            <p:cNvGrpSpPr/>
            <p:nvPr/>
          </p:nvGrpSpPr>
          <p:grpSpPr>
            <a:xfrm>
              <a:off x="921736" y="3805863"/>
              <a:ext cx="5892215" cy="2762977"/>
              <a:chOff x="2279651" y="1127460"/>
              <a:chExt cx="8220566" cy="3312368"/>
            </a:xfrm>
          </p:grpSpPr>
          <p:sp>
            <p:nvSpPr>
              <p:cNvPr id="189" name="Rectangle 137"/>
              <p:cNvSpPr/>
              <p:nvPr/>
            </p:nvSpPr>
            <p:spPr bwMode="auto">
              <a:xfrm rot="10800000">
                <a:off x="2291305" y="1127460"/>
                <a:ext cx="8208912" cy="3312368"/>
              </a:xfrm>
              <a:prstGeom prst="rect">
                <a:avLst/>
              </a:prstGeom>
              <a:gradFill>
                <a:gsLst>
                  <a:gs pos="26000">
                    <a:schemeClr val="bg1">
                      <a:alpha val="32000"/>
                    </a:schemeClr>
                  </a:gs>
                  <a:gs pos="26000">
                    <a:schemeClr val="bg1">
                      <a:alpha val="32000"/>
                    </a:schemeClr>
                  </a:gs>
                  <a:gs pos="64000">
                    <a:schemeClr val="tx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ln w="317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softEdge rad="127000"/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endParaRPr lang="fr-BE"/>
              </a:p>
            </p:txBody>
          </p:sp>
          <p:cxnSp>
            <p:nvCxnSpPr>
              <p:cNvPr id="190" name="Straight Connector 16"/>
              <p:cNvCxnSpPr>
                <a:cxnSpLocks noChangeShapeType="1"/>
              </p:cNvCxnSpPr>
              <p:nvPr/>
            </p:nvCxnSpPr>
            <p:spPr bwMode="auto">
              <a:xfrm flipV="1">
                <a:off x="2640013" y="3515173"/>
                <a:ext cx="7632700" cy="3175"/>
              </a:xfrm>
              <a:prstGeom prst="line">
                <a:avLst/>
              </a:prstGeom>
              <a:noFill/>
              <a:ln w="31750" algn="ctr">
                <a:solidFill>
                  <a:schemeClr val="accent2"/>
                </a:solidFill>
                <a:round/>
                <a:headEnd/>
                <a:tailEnd/>
              </a:ln>
            </p:spPr>
          </p:cxnSp>
          <p:sp>
            <p:nvSpPr>
              <p:cNvPr id="191" name="Oval 17"/>
              <p:cNvSpPr>
                <a:spLocks noChangeArrowheads="1"/>
              </p:cNvSpPr>
              <p:nvPr/>
            </p:nvSpPr>
            <p:spPr bwMode="auto">
              <a:xfrm>
                <a:off x="3902076" y="3445322"/>
                <a:ext cx="106363" cy="107950"/>
              </a:xfrm>
              <a:prstGeom prst="ellipse">
                <a:avLst/>
              </a:prstGeom>
              <a:solidFill>
                <a:srgbClr val="FF0000"/>
              </a:solidFill>
              <a:ln w="3175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Rectangle 18"/>
              <p:cNvSpPr>
                <a:spLocks noChangeArrowheads="1"/>
              </p:cNvSpPr>
              <p:nvPr/>
            </p:nvSpPr>
            <p:spPr bwMode="auto">
              <a:xfrm>
                <a:off x="9358314" y="3454848"/>
                <a:ext cx="122237" cy="122237"/>
              </a:xfrm>
              <a:prstGeom prst="rect">
                <a:avLst/>
              </a:prstGeom>
              <a:solidFill>
                <a:srgbClr val="FF0000"/>
              </a:solidFill>
              <a:ln w="31750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3" name="Straight Connector 16"/>
              <p:cNvCxnSpPr>
                <a:cxnSpLocks noChangeShapeType="1"/>
              </p:cNvCxnSpPr>
              <p:nvPr/>
            </p:nvCxnSpPr>
            <p:spPr bwMode="auto">
              <a:xfrm flipV="1">
                <a:off x="2640013" y="3851723"/>
                <a:ext cx="7632700" cy="1587"/>
              </a:xfrm>
              <a:prstGeom prst="line">
                <a:avLst/>
              </a:prstGeom>
              <a:noFill/>
              <a:ln w="31750" algn="ctr">
                <a:solidFill>
                  <a:schemeClr val="accent2"/>
                </a:solidFill>
                <a:round/>
                <a:headEnd/>
                <a:tailEnd/>
              </a:ln>
            </p:spPr>
          </p:cxnSp>
          <p:sp>
            <p:nvSpPr>
              <p:cNvPr id="194" name="Chevron 29"/>
              <p:cNvSpPr>
                <a:spLocks noChangeArrowheads="1"/>
              </p:cNvSpPr>
              <p:nvPr/>
            </p:nvSpPr>
            <p:spPr bwMode="auto">
              <a:xfrm>
                <a:off x="2803526" y="3429447"/>
                <a:ext cx="142875" cy="144462"/>
              </a:xfrm>
              <a:prstGeom prst="chevron">
                <a:avLst>
                  <a:gd name="adj" fmla="val 50000"/>
                </a:avLst>
              </a:prstGeom>
              <a:solidFill>
                <a:schemeClr val="accent1"/>
              </a:solidFill>
              <a:ln w="31750" algn="ctr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Chevron 30"/>
              <p:cNvSpPr>
                <a:spLocks noChangeAspect="1"/>
              </p:cNvSpPr>
              <p:nvPr/>
            </p:nvSpPr>
            <p:spPr bwMode="auto">
              <a:xfrm flipH="1">
                <a:off x="2803526" y="3789810"/>
                <a:ext cx="142875" cy="142875"/>
              </a:xfrm>
              <a:prstGeom prst="chevron">
                <a:avLst>
                  <a:gd name="adj" fmla="val 50000"/>
                </a:avLst>
              </a:prstGeom>
              <a:solidFill>
                <a:schemeClr val="accent1"/>
              </a:solidFill>
              <a:ln w="31750" algn="ctr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TextBox 228"/>
              <p:cNvSpPr txBox="1">
                <a:spLocks noChangeArrowheads="1"/>
              </p:cNvSpPr>
              <p:nvPr/>
            </p:nvSpPr>
            <p:spPr bwMode="auto">
              <a:xfrm>
                <a:off x="2387600" y="3359597"/>
                <a:ext cx="323850" cy="2460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000"/>
                  <a:t>A</a:t>
                </a:r>
              </a:p>
            </p:txBody>
          </p:sp>
          <p:sp>
            <p:nvSpPr>
              <p:cNvPr id="197" name="TextBox 229"/>
              <p:cNvSpPr txBox="1">
                <a:spLocks noChangeArrowheads="1"/>
              </p:cNvSpPr>
              <p:nvPr/>
            </p:nvSpPr>
            <p:spPr bwMode="auto">
              <a:xfrm>
                <a:off x="2387600" y="3759647"/>
                <a:ext cx="323850" cy="2460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000"/>
                  <a:t>B</a:t>
                </a:r>
              </a:p>
            </p:txBody>
          </p:sp>
          <p:sp>
            <p:nvSpPr>
              <p:cNvPr id="198" name="TextBox 32"/>
              <p:cNvSpPr txBox="1">
                <a:spLocks noChangeArrowheads="1"/>
              </p:cNvSpPr>
              <p:nvPr/>
            </p:nvSpPr>
            <p:spPr bwMode="auto">
              <a:xfrm>
                <a:off x="9551989" y="2924623"/>
                <a:ext cx="936625" cy="231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900" dirty="0"/>
                  <a:t>Arlon</a:t>
                </a:r>
              </a:p>
            </p:txBody>
          </p:sp>
          <p:sp>
            <p:nvSpPr>
              <p:cNvPr id="199" name="TextBox 32"/>
              <p:cNvSpPr txBox="1">
                <a:spLocks noChangeArrowheads="1"/>
              </p:cNvSpPr>
              <p:nvPr/>
            </p:nvSpPr>
            <p:spPr bwMode="auto">
              <a:xfrm>
                <a:off x="2279651" y="2929385"/>
                <a:ext cx="792163" cy="231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900" dirty="0"/>
                  <a:t>Namur</a:t>
                </a:r>
              </a:p>
            </p:txBody>
          </p:sp>
          <p:cxnSp>
            <p:nvCxnSpPr>
              <p:cNvPr id="200" name="Straight Arrow Connector 287"/>
              <p:cNvCxnSpPr>
                <a:cxnSpLocks noChangeShapeType="1"/>
              </p:cNvCxnSpPr>
              <p:nvPr/>
            </p:nvCxnSpPr>
            <p:spPr bwMode="auto">
              <a:xfrm flipH="1">
                <a:off x="4079877" y="2618236"/>
                <a:ext cx="2246881" cy="774698"/>
              </a:xfrm>
              <a:prstGeom prst="straightConnector1">
                <a:avLst/>
              </a:prstGeom>
              <a:noFill/>
              <a:ln w="12700" algn="ctr">
                <a:solidFill>
                  <a:schemeClr val="tx1"/>
                </a:solidFill>
                <a:prstDash val="dash"/>
                <a:round/>
                <a:headEnd/>
                <a:tailEnd type="arrow" w="med" len="med"/>
              </a:ln>
            </p:spPr>
          </p:cxnSp>
          <p:cxnSp>
            <p:nvCxnSpPr>
              <p:cNvPr id="201" name="Straight Connector 111"/>
              <p:cNvCxnSpPr/>
              <p:nvPr/>
            </p:nvCxnSpPr>
            <p:spPr bwMode="auto">
              <a:xfrm>
                <a:off x="3611631" y="3069084"/>
                <a:ext cx="5858173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pic>
            <p:nvPicPr>
              <p:cNvPr id="202" name="Picture 11" descr="D:\Documents And Settings\GQR7802\Local Settings\Temporary Internet Files\Content.IE5\HNYX0581\MC900441310[1].png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7658" y="2827785"/>
                <a:ext cx="208128" cy="169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3" name="Rectangular Callout 50"/>
              <p:cNvSpPr>
                <a:spLocks noChangeArrowheads="1"/>
              </p:cNvSpPr>
              <p:nvPr/>
            </p:nvSpPr>
            <p:spPr bwMode="auto">
              <a:xfrm>
                <a:off x="5055708" y="2248348"/>
                <a:ext cx="725744" cy="128589"/>
              </a:xfrm>
              <a:prstGeom prst="wedgeRectCallout">
                <a:avLst>
                  <a:gd name="adj1" fmla="val 135597"/>
                  <a:gd name="adj2" fmla="val 125609"/>
                </a:avLst>
              </a:prstGeom>
              <a:solidFill>
                <a:srgbClr val="FF0000"/>
              </a:solidFill>
              <a:ln w="3175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1000" b="1" dirty="0">
                    <a:solidFill>
                      <a:schemeClr val="bg1"/>
                    </a:solidFill>
                    <a:latin typeface="+mn-lt"/>
                  </a:rPr>
                  <a:t>ALARME !</a:t>
                </a:r>
                <a:endParaRPr lang="nl-BE" sz="1000" b="1" dirty="0">
                  <a:solidFill>
                    <a:schemeClr val="bg1"/>
                  </a:solidFill>
                  <a:latin typeface="+mn-lt"/>
                </a:endParaRPr>
              </a:p>
            </p:txBody>
          </p:sp>
        </p:grpSp>
        <p:pic>
          <p:nvPicPr>
            <p:cNvPr id="161" name="Picture 11" descr="D:\Documents And Settings\GQR7802\Local Settings\Temporary Internet Files\Content.IE5\HNYX0581\MC900441310[1]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8018" y="5489426"/>
              <a:ext cx="149179" cy="141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62" name="Group 161"/>
            <p:cNvGrpSpPr/>
            <p:nvPr/>
          </p:nvGrpSpPr>
          <p:grpSpPr>
            <a:xfrm>
              <a:off x="3820949" y="4467388"/>
              <a:ext cx="1624521" cy="978960"/>
              <a:chOff x="3677142" y="1653793"/>
              <a:chExt cx="1624521" cy="978960"/>
            </a:xfrm>
          </p:grpSpPr>
          <p:pic>
            <p:nvPicPr>
              <p:cNvPr id="181" name="Picture 18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36388" y="2055605"/>
                <a:ext cx="229346" cy="540332"/>
              </a:xfrm>
              <a:prstGeom prst="rect">
                <a:avLst/>
              </a:prstGeom>
            </p:spPr>
          </p:pic>
          <p:pic>
            <p:nvPicPr>
              <p:cNvPr id="182" name="Picture 181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06497" y="1700212"/>
                <a:ext cx="1095166" cy="932541"/>
              </a:xfrm>
              <a:prstGeom prst="rect">
                <a:avLst/>
              </a:prstGeom>
            </p:spPr>
          </p:pic>
          <p:pic>
            <p:nvPicPr>
              <p:cNvPr id="183" name="Picture 182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2778" b="91667" l="9524" r="95238">
                            <a14:foregroundMark x1="45238" y1="52778" x2="45238" y2="52778"/>
                            <a14:foregroundMark x1="61905" y1="91667" x2="61905" y2="91667"/>
                            <a14:foregroundMark x1="97619" y1="80556" x2="97619" y2="80556"/>
                            <a14:foregroundMark x1="78571" y1="2778" x2="78571" y2="277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7142" y="1793542"/>
                <a:ext cx="106856" cy="262063"/>
              </a:xfrm>
              <a:prstGeom prst="rect">
                <a:avLst/>
              </a:prstGeom>
            </p:spPr>
          </p:pic>
          <p:pic>
            <p:nvPicPr>
              <p:cNvPr id="184" name="Picture 183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4167" b="94444" l="9524" r="95238">
                            <a14:foregroundMark x1="52381" y1="66667" x2="52381" y2="66667"/>
                            <a14:foregroundMark x1="66667" y1="97222" x2="66667" y2="97222"/>
                            <a14:foregroundMark x1="97619" y1="80556" x2="97619" y2="80556"/>
                            <a14:foregroundMark x1="78571" y1="4167" x2="78571" y2="4167"/>
                            <a14:backgroundMark x1="78571" y1="97222" x2="78571" y2="97222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39816" y="1653793"/>
                <a:ext cx="106856" cy="262063"/>
              </a:xfrm>
              <a:prstGeom prst="rect">
                <a:avLst/>
              </a:prstGeom>
            </p:spPr>
          </p:pic>
          <p:cxnSp>
            <p:nvCxnSpPr>
              <p:cNvPr id="185" name="Straight Arrow Connector 184"/>
              <p:cNvCxnSpPr/>
              <p:nvPr/>
            </p:nvCxnSpPr>
            <p:spPr>
              <a:xfrm flipH="1">
                <a:off x="3918544" y="2016245"/>
                <a:ext cx="565140" cy="9498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ysDash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86" name="Picture 11" descr="D:\Documents And Settings\GQR7802\Local Settings\Temporary Internet Files\Content.IE5\HNYX0581\MC900441310[1]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21620" y="2003590"/>
                <a:ext cx="152790" cy="1264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87" name="Straight Arrow Connector 186"/>
              <p:cNvCxnSpPr/>
              <p:nvPr/>
            </p:nvCxnSpPr>
            <p:spPr>
              <a:xfrm flipV="1">
                <a:off x="3770814" y="1749862"/>
                <a:ext cx="678442" cy="149540"/>
              </a:xfrm>
              <a:prstGeom prst="straightConnector1">
                <a:avLst/>
              </a:prstGeom>
              <a:ln w="19050">
                <a:solidFill>
                  <a:srgbClr val="0070C0"/>
                </a:solidFill>
                <a:prstDash val="solid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88" name="Picture 11" descr="D:\Documents And Settings\GQR7802\Local Settings\Temporary Internet Files\Content.IE5\HNYX0581\MC900441310[1]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20184" y="1759943"/>
                <a:ext cx="152790" cy="1264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63" name="Rectangular Callout 50"/>
            <p:cNvSpPr>
              <a:spLocks noChangeArrowheads="1"/>
            </p:cNvSpPr>
            <p:nvPr/>
          </p:nvSpPr>
          <p:spPr bwMode="auto">
            <a:xfrm>
              <a:off x="4751586" y="4256912"/>
              <a:ext cx="520188" cy="107261"/>
            </a:xfrm>
            <a:prstGeom prst="wedgeRectCallout">
              <a:avLst>
                <a:gd name="adj1" fmla="val -47510"/>
                <a:gd name="adj2" fmla="val 184810"/>
              </a:avLst>
            </a:prstGeom>
            <a:solidFill>
              <a:srgbClr val="FF0000"/>
            </a:solidFill>
            <a:ln w="3175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 b="1" dirty="0">
                  <a:solidFill>
                    <a:schemeClr val="bg1"/>
                  </a:solidFill>
                  <a:latin typeface="+mn-lt"/>
                </a:rPr>
                <a:t>ALARME !</a:t>
              </a:r>
              <a:endParaRPr lang="nl-BE" sz="1000" b="1" dirty="0">
                <a:solidFill>
                  <a:schemeClr val="bg1"/>
                </a:solidFill>
                <a:latin typeface="+mn-lt"/>
              </a:endParaRPr>
            </a:p>
          </p:txBody>
        </p:sp>
        <p:cxnSp>
          <p:nvCxnSpPr>
            <p:cNvPr id="164" name="Straight Arrow Connector 287"/>
            <p:cNvCxnSpPr>
              <a:cxnSpLocks noChangeShapeType="1"/>
            </p:cNvCxnSpPr>
            <p:nvPr/>
          </p:nvCxnSpPr>
          <p:spPr bwMode="auto">
            <a:xfrm>
              <a:off x="4144660" y="5039990"/>
              <a:ext cx="1821362" cy="713715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</p:spPr>
        </p:cxnSp>
        <p:sp>
          <p:nvSpPr>
            <p:cNvPr id="165" name="Rectangle 137"/>
            <p:cNvSpPr/>
            <p:nvPr/>
          </p:nvSpPr>
          <p:spPr bwMode="auto">
            <a:xfrm>
              <a:off x="954431" y="3829248"/>
              <a:ext cx="5883243" cy="2722889"/>
            </a:xfrm>
            <a:prstGeom prst="rect">
              <a:avLst/>
            </a:prstGeom>
            <a:blipFill dpi="0" rotWithShape="1">
              <a:blip r:embed="rId11" cstate="print">
                <a:alphaModFix amt="3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0" ty="0" sx="100000" sy="100000" flip="none" algn="tl"/>
            </a:blipFill>
            <a:ln w="317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softEdge rad="127000"/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fr-BE"/>
            </a:p>
          </p:txBody>
        </p:sp>
        <p:sp>
          <p:nvSpPr>
            <p:cNvPr id="166" name="Cloud Callout 165"/>
            <p:cNvSpPr/>
            <p:nvPr/>
          </p:nvSpPr>
          <p:spPr>
            <a:xfrm>
              <a:off x="5704211" y="4125055"/>
              <a:ext cx="840614" cy="296967"/>
            </a:xfrm>
            <a:prstGeom prst="cloudCallout">
              <a:avLst>
                <a:gd name="adj1" fmla="val -79941"/>
                <a:gd name="adj2" fmla="val 119689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ARRET</a:t>
              </a:r>
            </a:p>
          </p:txBody>
        </p:sp>
        <p:sp>
          <p:nvSpPr>
            <p:cNvPr id="167" name="Rechthoek 35"/>
            <p:cNvSpPr>
              <a:spLocks noChangeArrowheads="1"/>
            </p:cNvSpPr>
            <p:nvPr/>
          </p:nvSpPr>
          <p:spPr bwMode="auto">
            <a:xfrm>
              <a:off x="3352927" y="3960838"/>
              <a:ext cx="1054536" cy="249255"/>
            </a:xfrm>
            <a:prstGeom prst="rect">
              <a:avLst/>
            </a:prstGeom>
            <a:solidFill>
              <a:srgbClr val="B2B2B2"/>
            </a:solidFill>
            <a:ln w="31750" algn="ctr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nl-BE" sz="900" b="1" dirty="0">
                  <a:solidFill>
                    <a:schemeClr val="bg1"/>
                  </a:solidFill>
                </a:rPr>
                <a:t>ANNONCEUR ENTREPRENEUR</a:t>
              </a:r>
            </a:p>
          </p:txBody>
        </p:sp>
        <p:pic>
          <p:nvPicPr>
            <p:cNvPr id="168" name="Picture 167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374" y="1067132"/>
              <a:ext cx="1816788" cy="1117276"/>
            </a:xfrm>
            <a:prstGeom prst="rect">
              <a:avLst/>
            </a:prstGeom>
            <a:ln w="12700">
              <a:solidFill>
                <a:schemeClr val="accent1"/>
              </a:solidFill>
            </a:ln>
          </p:spPr>
        </p:pic>
        <p:grpSp>
          <p:nvGrpSpPr>
            <p:cNvPr id="169" name="Group 168"/>
            <p:cNvGrpSpPr/>
            <p:nvPr/>
          </p:nvGrpSpPr>
          <p:grpSpPr>
            <a:xfrm>
              <a:off x="153661" y="2611527"/>
              <a:ext cx="701676" cy="3941661"/>
              <a:chOff x="248052" y="2781130"/>
              <a:chExt cx="701676" cy="3917668"/>
            </a:xfrm>
          </p:grpSpPr>
          <p:grpSp>
            <p:nvGrpSpPr>
              <p:cNvPr id="170" name="Group 169"/>
              <p:cNvGrpSpPr/>
              <p:nvPr/>
            </p:nvGrpSpPr>
            <p:grpSpPr>
              <a:xfrm>
                <a:off x="248052" y="2781130"/>
                <a:ext cx="701675" cy="1295572"/>
                <a:chOff x="1750227" y="1297336"/>
                <a:chExt cx="701675" cy="1295572"/>
              </a:xfrm>
            </p:grpSpPr>
            <p:cxnSp>
              <p:nvCxnSpPr>
                <p:cNvPr id="177" name="Straight Arrow Connector 135"/>
                <p:cNvCxnSpPr>
                  <a:cxnSpLocks noChangeShapeType="1"/>
                </p:cNvCxnSpPr>
                <p:nvPr/>
              </p:nvCxnSpPr>
              <p:spPr bwMode="auto">
                <a:xfrm flipH="1">
                  <a:off x="2085944" y="2087536"/>
                  <a:ext cx="1" cy="505372"/>
                </a:xfrm>
                <a:prstGeom prst="straightConnector1">
                  <a:avLst/>
                </a:prstGeom>
                <a:noFill/>
                <a:ln w="12700" algn="ctr">
                  <a:solidFill>
                    <a:schemeClr val="accent1"/>
                  </a:solidFill>
                  <a:prstDash val="dash"/>
                  <a:round/>
                  <a:headEnd/>
                  <a:tailEnd type="none" w="med" len="med"/>
                </a:ln>
              </p:spPr>
            </p:cxnSp>
            <p:cxnSp>
              <p:nvCxnSpPr>
                <p:cNvPr id="178" name="Straight Connector 177"/>
                <p:cNvCxnSpPr/>
                <p:nvPr/>
              </p:nvCxnSpPr>
              <p:spPr bwMode="auto">
                <a:xfrm>
                  <a:off x="2088398" y="1297336"/>
                  <a:ext cx="0" cy="256803"/>
                </a:xfrm>
                <a:prstGeom prst="line">
                  <a:avLst/>
                </a:prstGeom>
                <a:solidFill>
                  <a:schemeClr val="accent1"/>
                </a:solidFill>
                <a:ln w="3175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9" name="Straight Connector 178"/>
                <p:cNvCxnSpPr/>
                <p:nvPr/>
              </p:nvCxnSpPr>
              <p:spPr bwMode="auto">
                <a:xfrm>
                  <a:off x="2085946" y="1987526"/>
                  <a:ext cx="0" cy="256803"/>
                </a:xfrm>
                <a:prstGeom prst="line">
                  <a:avLst/>
                </a:prstGeom>
                <a:solidFill>
                  <a:schemeClr val="accent1"/>
                </a:solidFill>
                <a:ln w="3175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80" name="Rounded Rectangle 122"/>
                <p:cNvSpPr>
                  <a:spLocks noChangeArrowheads="1"/>
                </p:cNvSpPr>
                <p:nvPr/>
              </p:nvSpPr>
              <p:spPr bwMode="auto">
                <a:xfrm>
                  <a:off x="1750227" y="1537782"/>
                  <a:ext cx="701675" cy="433387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 w="31750" algn="ctr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algn="ctr"/>
                  <a:r>
                    <a:rPr lang="en-US" sz="900" b="1" dirty="0" err="1">
                      <a:latin typeface="+mn-lt"/>
                    </a:rPr>
                    <a:t>visibilité</a:t>
                  </a:r>
                  <a:endParaRPr lang="en-US" sz="900" b="1" dirty="0">
                    <a:latin typeface="+mn-lt"/>
                  </a:endParaRPr>
                </a:p>
                <a:p>
                  <a:pPr algn="ctr"/>
                  <a:r>
                    <a:rPr lang="en-US" sz="900" b="1" dirty="0" err="1">
                      <a:latin typeface="+mn-lt"/>
                    </a:rPr>
                    <a:t>réduite</a:t>
                  </a:r>
                  <a:endParaRPr lang="en-US" sz="900" b="1" dirty="0">
                    <a:latin typeface="+mn-lt"/>
                  </a:endParaRPr>
                </a:p>
              </p:txBody>
            </p:sp>
          </p:grpSp>
          <p:grpSp>
            <p:nvGrpSpPr>
              <p:cNvPr id="171" name="Group 170"/>
              <p:cNvGrpSpPr/>
              <p:nvPr/>
            </p:nvGrpSpPr>
            <p:grpSpPr>
              <a:xfrm>
                <a:off x="248053" y="4149625"/>
                <a:ext cx="701675" cy="2549173"/>
                <a:chOff x="1753537" y="43735"/>
                <a:chExt cx="701675" cy="2549173"/>
              </a:xfrm>
            </p:grpSpPr>
            <p:cxnSp>
              <p:nvCxnSpPr>
                <p:cNvPr id="172" name="Straight Arrow Connector 135"/>
                <p:cNvCxnSpPr>
                  <a:cxnSpLocks noChangeShapeType="1"/>
                </p:cNvCxnSpPr>
                <p:nvPr/>
              </p:nvCxnSpPr>
              <p:spPr bwMode="auto">
                <a:xfrm flipH="1">
                  <a:off x="2085944" y="2087536"/>
                  <a:ext cx="1" cy="505372"/>
                </a:xfrm>
                <a:prstGeom prst="straightConnector1">
                  <a:avLst/>
                </a:prstGeom>
                <a:noFill/>
                <a:ln w="12700" algn="ctr">
                  <a:solidFill>
                    <a:schemeClr val="accent1"/>
                  </a:solidFill>
                  <a:prstDash val="dash"/>
                  <a:round/>
                  <a:headEnd/>
                  <a:tailEnd type="none" w="med" len="med"/>
                </a:ln>
              </p:spPr>
            </p:cxnSp>
            <p:cxnSp>
              <p:nvCxnSpPr>
                <p:cNvPr id="173" name="Straight Connector 172"/>
                <p:cNvCxnSpPr/>
                <p:nvPr/>
              </p:nvCxnSpPr>
              <p:spPr bwMode="auto">
                <a:xfrm>
                  <a:off x="2088398" y="1297336"/>
                  <a:ext cx="0" cy="256803"/>
                </a:xfrm>
                <a:prstGeom prst="line">
                  <a:avLst/>
                </a:prstGeom>
                <a:solidFill>
                  <a:schemeClr val="accent1"/>
                </a:solidFill>
                <a:ln w="3175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74" name="Straight Connector 173"/>
                <p:cNvCxnSpPr/>
                <p:nvPr/>
              </p:nvCxnSpPr>
              <p:spPr bwMode="auto">
                <a:xfrm>
                  <a:off x="2085946" y="1987526"/>
                  <a:ext cx="0" cy="256803"/>
                </a:xfrm>
                <a:prstGeom prst="line">
                  <a:avLst/>
                </a:prstGeom>
                <a:solidFill>
                  <a:schemeClr val="accent1"/>
                </a:solidFill>
                <a:ln w="31750" cap="flat" cmpd="sng" algn="ctr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75" name="Rounded Rectangle 122"/>
                <p:cNvSpPr>
                  <a:spLocks noChangeArrowheads="1"/>
                </p:cNvSpPr>
                <p:nvPr/>
              </p:nvSpPr>
              <p:spPr bwMode="auto">
                <a:xfrm>
                  <a:off x="1753537" y="1554139"/>
                  <a:ext cx="701675" cy="56099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/>
                </a:solidFill>
                <a:ln w="31750" algn="ctr">
                  <a:solidFill>
                    <a:schemeClr val="accent1"/>
                  </a:solidFill>
                  <a:round/>
                  <a:headEnd/>
                  <a:tailEnd/>
                </a:ln>
              </p:spPr>
              <p:txBody>
                <a:bodyPr lIns="0" tIns="0" rIns="0" bIns="0" anchor="ctr"/>
                <a:lstStyle/>
                <a:p>
                  <a:pPr algn="ctr"/>
                  <a:r>
                    <a:rPr lang="en-US" sz="900" b="1" dirty="0" err="1">
                      <a:latin typeface="+mn-lt"/>
                    </a:rPr>
                    <a:t>arrêt</a:t>
                  </a:r>
                  <a:r>
                    <a:rPr lang="en-US" sz="900" b="1" dirty="0">
                      <a:latin typeface="+mn-lt"/>
                    </a:rPr>
                    <a:t> des </a:t>
                  </a:r>
                  <a:r>
                    <a:rPr lang="en-US" sz="900" b="1" dirty="0" err="1">
                      <a:latin typeface="+mn-lt"/>
                    </a:rPr>
                    <a:t>travaux</a:t>
                  </a:r>
                  <a:r>
                    <a:rPr lang="en-US" sz="900" b="1" dirty="0">
                      <a:latin typeface="+mn-lt"/>
                    </a:rPr>
                    <a:t> </a:t>
                  </a:r>
                </a:p>
              </p:txBody>
            </p:sp>
            <p:cxnSp>
              <p:nvCxnSpPr>
                <p:cNvPr id="176" name="Straight Arrow Connector 135"/>
                <p:cNvCxnSpPr>
                  <a:cxnSpLocks noChangeShapeType="1"/>
                </p:cNvCxnSpPr>
                <p:nvPr/>
              </p:nvCxnSpPr>
              <p:spPr bwMode="auto">
                <a:xfrm>
                  <a:off x="2084628" y="43735"/>
                  <a:ext cx="6272" cy="1382796"/>
                </a:xfrm>
                <a:prstGeom prst="straightConnector1">
                  <a:avLst/>
                </a:prstGeom>
                <a:noFill/>
                <a:ln w="12700" algn="ctr">
                  <a:solidFill>
                    <a:schemeClr val="accent1"/>
                  </a:solidFill>
                  <a:prstDash val="dash"/>
                  <a:round/>
                  <a:headEnd/>
                  <a:tailEnd type="none" w="med" len="med"/>
                </a:ln>
              </p:spPr>
            </p:cxnSp>
          </p:grpSp>
        </p:grpSp>
      </p:grpSp>
      <p:pic>
        <p:nvPicPr>
          <p:cNvPr id="230" name="Picture 5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092" y="2356713"/>
            <a:ext cx="239664" cy="238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1" name="Picture 5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865" y="2587771"/>
            <a:ext cx="239664" cy="238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2" name="Picture 5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447" y="1934134"/>
            <a:ext cx="239664" cy="238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3" name="Picture 5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318" y="5158873"/>
            <a:ext cx="239664" cy="238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4" name="Picture 5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472" y="4752114"/>
            <a:ext cx="239664" cy="238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" name="Picture 5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509" y="5425448"/>
            <a:ext cx="239664" cy="238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60507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271464" y="1556792"/>
            <a:ext cx="9300879" cy="4244400"/>
          </a:xfrm>
          <a:prstGeom prst="rect">
            <a:avLst/>
          </a:prstGeom>
        </p:spPr>
        <p:txBody>
          <a:bodyPr/>
          <a:lstStyle/>
          <a:p>
            <a:r>
              <a:rPr lang="nl-BE" sz="2000" b="1" dirty="0">
                <a:solidFill>
                  <a:schemeClr val="tx1"/>
                </a:solidFill>
              </a:rPr>
              <a:t>Photo de </a:t>
            </a:r>
            <a:r>
              <a:rPr lang="nl-BE" sz="2000" b="1" dirty="0" err="1">
                <a:solidFill>
                  <a:schemeClr val="tx1"/>
                </a:solidFill>
              </a:rPr>
              <a:t>famille</a:t>
            </a:r>
            <a:r>
              <a:rPr lang="nl-BE" sz="2000" b="1" dirty="0">
                <a:solidFill>
                  <a:schemeClr val="tx1"/>
                </a:solidFill>
              </a:rPr>
              <a:t> “Entrepreneur"</a:t>
            </a:r>
            <a:br>
              <a:rPr lang="nl-BE" sz="2000" b="1" dirty="0">
                <a:solidFill>
                  <a:schemeClr val="tx1"/>
                </a:solidFill>
              </a:rPr>
            </a:br>
            <a:br>
              <a:rPr lang="nl-BE" sz="2000" b="1" dirty="0">
                <a:solidFill>
                  <a:schemeClr val="tx1"/>
                </a:solidFill>
              </a:rPr>
            </a:br>
            <a:r>
              <a:rPr lang="nl-BE" sz="2000" b="1" dirty="0">
                <a:solidFill>
                  <a:schemeClr val="tx1"/>
                </a:solidFill>
              </a:rPr>
              <a:t>0. </a:t>
            </a:r>
            <a:r>
              <a:rPr lang="nl-BE" sz="2000" b="1" dirty="0" err="1">
                <a:solidFill>
                  <a:schemeClr val="tx1"/>
                </a:solidFill>
              </a:rPr>
              <a:t>Introduction</a:t>
            </a:r>
            <a:br>
              <a:rPr lang="nl-BE" sz="2000" b="1" dirty="0">
                <a:solidFill>
                  <a:schemeClr val="tx1"/>
                </a:solidFill>
              </a:rPr>
            </a:br>
            <a:br>
              <a:rPr lang="nl-BE" sz="2000" b="1" dirty="0">
                <a:solidFill>
                  <a:schemeClr val="tx1"/>
                </a:solidFill>
              </a:rPr>
            </a:br>
            <a:r>
              <a:rPr lang="nl-BE" sz="2000" b="1" dirty="0">
                <a:solidFill>
                  <a:schemeClr val="tx1"/>
                </a:solidFill>
              </a:rPr>
              <a:t>1. </a:t>
            </a:r>
            <a:r>
              <a:rPr lang="nl-BE" sz="2000" b="1" dirty="0" err="1">
                <a:solidFill>
                  <a:schemeClr val="tx1"/>
                </a:solidFill>
              </a:rPr>
              <a:t>Système</a:t>
            </a:r>
            <a:r>
              <a:rPr lang="nl-BE" sz="2000" b="1" dirty="0">
                <a:solidFill>
                  <a:schemeClr val="tx1"/>
                </a:solidFill>
              </a:rPr>
              <a:t> de </a:t>
            </a:r>
            <a:r>
              <a:rPr lang="nl-BE" sz="2000" b="1" dirty="0" err="1">
                <a:solidFill>
                  <a:schemeClr val="tx1"/>
                </a:solidFill>
              </a:rPr>
              <a:t>protection</a:t>
            </a:r>
            <a:r>
              <a:rPr lang="nl-BE" sz="2000" b="1" dirty="0">
                <a:solidFill>
                  <a:schemeClr val="tx1"/>
                </a:solidFill>
              </a:rPr>
              <a:t> </a:t>
            </a:r>
            <a:r>
              <a:rPr lang="nl-BE" sz="2000" b="1" dirty="0" err="1">
                <a:solidFill>
                  <a:schemeClr val="tx1"/>
                </a:solidFill>
              </a:rPr>
              <a:t>avec</a:t>
            </a:r>
            <a:r>
              <a:rPr lang="nl-BE" sz="2000" b="1" dirty="0">
                <a:solidFill>
                  <a:schemeClr val="tx1"/>
                </a:solidFill>
              </a:rPr>
              <a:t> </a:t>
            </a:r>
            <a:r>
              <a:rPr lang="nl-BE" sz="2000" b="1" dirty="0" err="1">
                <a:solidFill>
                  <a:schemeClr val="tx1"/>
                </a:solidFill>
              </a:rPr>
              <a:t>annonceur</a:t>
            </a:r>
            <a:endParaRPr lang="nl-BE" sz="2000" b="1" dirty="0">
              <a:solidFill>
                <a:schemeClr val="tx1"/>
              </a:solidFill>
            </a:endParaRPr>
          </a:p>
          <a:p>
            <a:endParaRPr lang="nl-BE" sz="2000" b="1" dirty="0">
              <a:solidFill>
                <a:schemeClr val="tx1"/>
              </a:solidFill>
            </a:endParaRPr>
          </a:p>
          <a:p>
            <a:r>
              <a:rPr lang="nl-BE" sz="2000" b="1" dirty="0">
                <a:solidFill>
                  <a:schemeClr val="tx1"/>
                </a:solidFill>
              </a:rPr>
              <a:t>2. </a:t>
            </a:r>
            <a:r>
              <a:rPr lang="nl-BE" sz="2000" b="1" dirty="0" err="1">
                <a:solidFill>
                  <a:schemeClr val="tx1"/>
                </a:solidFill>
              </a:rPr>
              <a:t>Incidents</a:t>
            </a:r>
            <a:r>
              <a:rPr lang="nl-BE" sz="2000" b="1" dirty="0">
                <a:solidFill>
                  <a:schemeClr val="tx1"/>
                </a:solidFill>
              </a:rPr>
              <a:t>	</a:t>
            </a:r>
          </a:p>
          <a:p>
            <a:endParaRPr lang="nl-BE" sz="2000" b="1" dirty="0">
              <a:solidFill>
                <a:schemeClr val="tx1"/>
              </a:solidFill>
            </a:endParaRPr>
          </a:p>
          <a:p>
            <a:r>
              <a:rPr lang="nl-BE" sz="2000" b="1" dirty="0">
                <a:solidFill>
                  <a:schemeClr val="tx1"/>
                </a:solidFill>
              </a:rPr>
              <a:t>3. Fin des </a:t>
            </a:r>
            <a:r>
              <a:rPr lang="nl-BE" sz="2000" b="1" dirty="0" err="1">
                <a:solidFill>
                  <a:schemeClr val="tx1"/>
                </a:solidFill>
              </a:rPr>
              <a:t>travaux</a:t>
            </a:r>
            <a:endParaRPr lang="nl-BE" sz="2000" b="1" dirty="0">
              <a:solidFill>
                <a:schemeClr val="tx1"/>
              </a:solidFill>
            </a:endParaRPr>
          </a:p>
          <a:p>
            <a:endParaRPr lang="nl-BE" sz="2000" b="1" dirty="0">
              <a:solidFill>
                <a:schemeClr val="tx1"/>
              </a:solidFill>
            </a:endParaRPr>
          </a:p>
          <a:p>
            <a:r>
              <a:rPr lang="nl-BE" sz="2000" b="1" dirty="0">
                <a:solidFill>
                  <a:schemeClr val="tx1"/>
                </a:solidFill>
              </a:rPr>
              <a:t>4. </a:t>
            </a:r>
            <a:r>
              <a:rPr lang="nl-BE" sz="2000" b="1" dirty="0" err="1">
                <a:solidFill>
                  <a:schemeClr val="tx1"/>
                </a:solidFill>
              </a:rPr>
              <a:t>Travaux</a:t>
            </a:r>
            <a:r>
              <a:rPr lang="nl-BE" sz="2000" b="1" dirty="0">
                <a:solidFill>
                  <a:schemeClr val="tx1"/>
                </a:solidFill>
              </a:rPr>
              <a:t> </a:t>
            </a:r>
            <a:r>
              <a:rPr lang="nl-BE" sz="2000" b="1" dirty="0" err="1">
                <a:solidFill>
                  <a:schemeClr val="tx1"/>
                </a:solidFill>
              </a:rPr>
              <a:t>particulièrement</a:t>
            </a:r>
            <a:r>
              <a:rPr lang="nl-BE" sz="2000" b="1" dirty="0">
                <a:solidFill>
                  <a:schemeClr val="tx1"/>
                </a:solidFill>
              </a:rPr>
              <a:t> </a:t>
            </a:r>
            <a:r>
              <a:rPr lang="nl-BE" sz="2000" b="1" dirty="0" err="1">
                <a:solidFill>
                  <a:schemeClr val="tx1"/>
                </a:solidFill>
              </a:rPr>
              <a:t>bruyants</a:t>
            </a:r>
            <a:endParaRPr lang="nl-BE" sz="2000" b="1" dirty="0">
              <a:solidFill>
                <a:schemeClr val="tx1"/>
              </a:solidFill>
            </a:endParaRPr>
          </a:p>
          <a:p>
            <a:br>
              <a:rPr lang="nl-BE" sz="2000" dirty="0">
                <a:solidFill>
                  <a:schemeClr val="tx1"/>
                </a:solidFill>
              </a:rPr>
            </a:b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2504099" y="332656"/>
            <a:ext cx="9180612" cy="1411328"/>
          </a:xfrm>
          <a:prstGeom prst="rect">
            <a:avLst/>
          </a:prstGeom>
        </p:spPr>
        <p:txBody>
          <a:bodyPr/>
          <a:lstStyle>
            <a:lvl1pPr algn="l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 sz="4800" b="1" dirty="0">
                <a:latin typeface="+mn-lt"/>
                <a:cs typeface="Arial" panose="020B0604020202020204" pitchFamily="34" charset="0"/>
              </a:rPr>
              <a:t>Contenu</a:t>
            </a:r>
          </a:p>
        </p:txBody>
      </p:sp>
    </p:spTree>
    <p:extLst>
      <p:ext uri="{BB962C8B-B14F-4D97-AF65-F5344CB8AC3E}">
        <p14:creationId xmlns:p14="http://schemas.microsoft.com/office/powerpoint/2010/main" val="37851367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5" name="TextBox 370"/>
          <p:cNvSpPr txBox="1">
            <a:spLocks noChangeArrowheads="1"/>
          </p:cNvSpPr>
          <p:nvPr/>
        </p:nvSpPr>
        <p:spPr bwMode="auto">
          <a:xfrm>
            <a:off x="1847851" y="6021389"/>
            <a:ext cx="3603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0070C0"/>
                </a:solidFill>
              </a:rPr>
              <a:t>t</a:t>
            </a:r>
          </a:p>
        </p:txBody>
      </p:sp>
      <p:sp>
        <p:nvSpPr>
          <p:cNvPr id="62" name="Text Box 9"/>
          <p:cNvSpPr txBox="1">
            <a:spLocks noChangeArrowheads="1"/>
          </p:cNvSpPr>
          <p:nvPr/>
        </p:nvSpPr>
        <p:spPr bwMode="auto">
          <a:xfrm>
            <a:off x="3928831" y="3023396"/>
            <a:ext cx="720725" cy="646112"/>
          </a:xfrm>
          <a:prstGeom prst="rect">
            <a:avLst/>
          </a:prstGeom>
          <a:noFill/>
          <a:ln w="444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fr-BE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sym typeface="Symbol SNCB-NMBS Picto"/>
              </a:rPr>
              <a:t></a:t>
            </a:r>
            <a:endParaRPr lang="en-US" sz="36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63" name="Text Box 9"/>
          <p:cNvSpPr txBox="1">
            <a:spLocks noChangeArrowheads="1"/>
          </p:cNvSpPr>
          <p:nvPr/>
        </p:nvSpPr>
        <p:spPr bwMode="auto">
          <a:xfrm>
            <a:off x="6160856" y="3023396"/>
            <a:ext cx="720725" cy="646112"/>
          </a:xfrm>
          <a:prstGeom prst="rect">
            <a:avLst/>
          </a:prstGeom>
          <a:noFill/>
          <a:ln w="444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fr-BE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sym typeface="Symbol SNCB-NMBS Picto"/>
              </a:rPr>
              <a:t></a:t>
            </a:r>
            <a:endParaRPr lang="en-US" sz="36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24" name="Rechthoek 35"/>
          <p:cNvSpPr>
            <a:spLocks noChangeArrowheads="1"/>
          </p:cNvSpPr>
          <p:nvPr/>
        </p:nvSpPr>
        <p:spPr bwMode="auto">
          <a:xfrm>
            <a:off x="4295800" y="4624802"/>
            <a:ext cx="1006739" cy="360362"/>
          </a:xfrm>
          <a:prstGeom prst="rect">
            <a:avLst/>
          </a:prstGeom>
          <a:solidFill>
            <a:srgbClr val="B2B2B2"/>
          </a:solidFill>
          <a:ln w="31750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nl-BE" sz="900" b="1" dirty="0">
                <a:solidFill>
                  <a:schemeClr val="bg1"/>
                </a:solidFill>
              </a:rPr>
              <a:t>ANNONCEUR</a:t>
            </a:r>
          </a:p>
          <a:p>
            <a:pPr algn="ctr"/>
            <a:r>
              <a:rPr lang="nl-BE" sz="900" b="1" dirty="0">
                <a:solidFill>
                  <a:schemeClr val="bg1"/>
                </a:solidFill>
              </a:rPr>
              <a:t>ENTREPRENEUR</a:t>
            </a:r>
          </a:p>
        </p:txBody>
      </p:sp>
      <p:sp>
        <p:nvSpPr>
          <p:cNvPr id="25" name="Rechthoek 41"/>
          <p:cNvSpPr>
            <a:spLocks noChangeArrowheads="1"/>
          </p:cNvSpPr>
          <p:nvPr/>
        </p:nvSpPr>
        <p:spPr bwMode="auto">
          <a:xfrm>
            <a:off x="6752478" y="4612395"/>
            <a:ext cx="1374663" cy="385179"/>
          </a:xfrm>
          <a:prstGeom prst="rect">
            <a:avLst/>
          </a:prstGeom>
          <a:solidFill>
            <a:schemeClr val="bg1">
              <a:lumMod val="65000"/>
            </a:schemeClr>
          </a:solidFill>
          <a:ln w="3175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BE" sz="800" b="1" dirty="0">
                <a:solidFill>
                  <a:schemeClr val="bg1"/>
                </a:solidFill>
              </a:rPr>
              <a:t>CHEF DE TRAVAIL– </a:t>
            </a:r>
          </a:p>
          <a:p>
            <a:pPr algn="ctr"/>
            <a:r>
              <a:rPr lang="nl-BE" sz="800" b="1" dirty="0">
                <a:solidFill>
                  <a:schemeClr val="bg1"/>
                </a:solidFill>
              </a:rPr>
              <a:t>RS ENTREPRENEUR</a:t>
            </a:r>
          </a:p>
        </p:txBody>
      </p:sp>
      <p:sp>
        <p:nvSpPr>
          <p:cNvPr id="29" name="Rechthoek 35"/>
          <p:cNvSpPr>
            <a:spLocks noChangeArrowheads="1"/>
          </p:cNvSpPr>
          <p:nvPr/>
        </p:nvSpPr>
        <p:spPr bwMode="auto">
          <a:xfrm>
            <a:off x="5614044" y="4612462"/>
            <a:ext cx="1079155" cy="385045"/>
          </a:xfrm>
          <a:prstGeom prst="rect">
            <a:avLst/>
          </a:prstGeom>
          <a:solidFill>
            <a:schemeClr val="bg1">
              <a:lumMod val="65000"/>
            </a:schemeClr>
          </a:solidFill>
          <a:ln w="31750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nl-BE" sz="800" b="1" dirty="0">
                <a:solidFill>
                  <a:schemeClr val="bg1"/>
                </a:solidFill>
              </a:rPr>
              <a:t>LIGNE HIERARCHIQUE</a:t>
            </a:r>
          </a:p>
          <a:p>
            <a:pPr algn="ctr"/>
            <a:r>
              <a:rPr lang="nl-BE" sz="800" b="1" dirty="0">
                <a:solidFill>
                  <a:schemeClr val="bg1"/>
                </a:solidFill>
              </a:rPr>
              <a:t>ENTREPRENEUR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618729" y="4044429"/>
            <a:ext cx="647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et/</a:t>
            </a:r>
            <a:r>
              <a:rPr lang="en-US" sz="1200" dirty="0" err="1"/>
              <a:t>ou</a:t>
            </a:r>
            <a:endParaRPr lang="nl-BE" sz="1200" dirty="0"/>
          </a:p>
        </p:txBody>
      </p:sp>
      <p:sp>
        <p:nvSpPr>
          <p:cNvPr id="20" name="Text Placeholder 1"/>
          <p:cNvSpPr>
            <a:spLocks noGrp="1"/>
          </p:cNvSpPr>
          <p:nvPr>
            <p:ph type="body" sz="quarter" idx="18"/>
          </p:nvPr>
        </p:nvSpPr>
        <p:spPr>
          <a:xfrm>
            <a:off x="9120189" y="154526"/>
            <a:ext cx="2790605" cy="360363"/>
          </a:xfrm>
        </p:spPr>
        <p:txBody>
          <a:bodyPr/>
          <a:lstStyle/>
          <a:p>
            <a:r>
              <a:rPr lang="en-GB" dirty="0"/>
              <a:t>2. Incidents</a:t>
            </a:r>
          </a:p>
          <a:p>
            <a:r>
              <a:rPr lang="en-GB" dirty="0"/>
              <a:t>2.2 </a:t>
            </a:r>
            <a:r>
              <a:rPr lang="en-GB" dirty="0" err="1"/>
              <a:t>Visibilité</a:t>
            </a:r>
            <a:r>
              <a:rPr lang="en-GB" dirty="0"/>
              <a:t> </a:t>
            </a:r>
            <a:r>
              <a:rPr lang="en-GB" dirty="0" err="1"/>
              <a:t>réduite</a:t>
            </a:r>
            <a:endParaRPr lang="en-GB" dirty="0"/>
          </a:p>
        </p:txBody>
      </p:sp>
      <p:sp>
        <p:nvSpPr>
          <p:cNvPr id="51208" name="Ovale toelichting 9"/>
          <p:cNvSpPr>
            <a:spLocks noChangeArrowheads="1"/>
          </p:cNvSpPr>
          <p:nvPr/>
        </p:nvSpPr>
        <p:spPr bwMode="auto">
          <a:xfrm>
            <a:off x="4109012" y="2431707"/>
            <a:ext cx="1081088" cy="431800"/>
          </a:xfrm>
          <a:prstGeom prst="wedgeEllipseCallout">
            <a:avLst>
              <a:gd name="adj1" fmla="val 17290"/>
              <a:gd name="adj2" fmla="val 130157"/>
            </a:avLst>
          </a:prstGeom>
          <a:solidFill>
            <a:schemeClr val="bg1"/>
          </a:solidFill>
          <a:ln w="31750" algn="ctr">
            <a:solidFill>
              <a:srgbClr val="B2B2B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nl-B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9993" y="3176945"/>
            <a:ext cx="416778" cy="1407782"/>
          </a:xfrm>
          <a:prstGeom prst="rect">
            <a:avLst/>
          </a:prstGeom>
        </p:spPr>
      </p:pic>
      <p:sp>
        <p:nvSpPr>
          <p:cNvPr id="58" name="Ovale toelichting 57"/>
          <p:cNvSpPr/>
          <p:nvPr/>
        </p:nvSpPr>
        <p:spPr bwMode="auto">
          <a:xfrm>
            <a:off x="5441718" y="2344539"/>
            <a:ext cx="1079500" cy="431800"/>
          </a:xfrm>
          <a:prstGeom prst="wedgeEllipseCallout">
            <a:avLst>
              <a:gd name="adj1" fmla="val 5897"/>
              <a:gd name="adj2" fmla="val 135519"/>
            </a:avLst>
          </a:prstGeom>
          <a:solidFill>
            <a:schemeClr val="bg1"/>
          </a:solidFill>
          <a:ln w="31750" cap="flat" cmpd="sng" algn="ctr">
            <a:solidFill>
              <a:srgbClr val="B2B2B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nl-BE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8287" y="3176945"/>
            <a:ext cx="553941" cy="1370648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676808" y="1419820"/>
            <a:ext cx="6843148" cy="340519"/>
          </a:xfrm>
          <a:prstGeom prst="roundRect">
            <a:avLst/>
          </a:prstGeom>
          <a:noFill/>
          <a:ln w="12700"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1400" dirty="0" err="1"/>
              <a:t>L’annonceur</a:t>
            </a:r>
            <a:r>
              <a:rPr lang="nl-BE" sz="1400" dirty="0"/>
              <a:t> </a:t>
            </a:r>
            <a:r>
              <a:rPr lang="nl-BE" sz="1400" dirty="0" err="1"/>
              <a:t>contacte</a:t>
            </a:r>
            <a:r>
              <a:rPr lang="nl-BE" sz="1400" dirty="0"/>
              <a:t> </a:t>
            </a:r>
            <a:r>
              <a:rPr lang="nl-BE" sz="1400" dirty="0" err="1"/>
              <a:t>le</a:t>
            </a:r>
            <a:r>
              <a:rPr lang="nl-BE" sz="1400" dirty="0"/>
              <a:t> RS entrepreneur et/</a:t>
            </a:r>
            <a:r>
              <a:rPr lang="nl-BE" sz="1400" dirty="0" err="1"/>
              <a:t>ou</a:t>
            </a:r>
            <a:r>
              <a:rPr lang="nl-BE" sz="1400" dirty="0"/>
              <a:t> sa LH pour </a:t>
            </a:r>
            <a:r>
              <a:rPr lang="nl-BE" sz="1400" dirty="0" err="1"/>
              <a:t>concertation</a:t>
            </a:r>
            <a:r>
              <a:rPr lang="nl-BE" sz="1400" dirty="0"/>
              <a:t>.</a:t>
            </a:r>
          </a:p>
        </p:txBody>
      </p:sp>
      <p:cxnSp>
        <p:nvCxnSpPr>
          <p:cNvPr id="16" name="Straight Arrow Connector 135"/>
          <p:cNvCxnSpPr>
            <a:cxnSpLocks noChangeShapeType="1"/>
          </p:cNvCxnSpPr>
          <p:nvPr/>
        </p:nvCxnSpPr>
        <p:spPr bwMode="auto">
          <a:xfrm>
            <a:off x="1919288" y="1268413"/>
            <a:ext cx="0" cy="4895850"/>
          </a:xfrm>
          <a:prstGeom prst="straightConnector1">
            <a:avLst/>
          </a:prstGeom>
          <a:noFill/>
          <a:ln w="12700" algn="ctr">
            <a:solidFill>
              <a:schemeClr val="accent1"/>
            </a:solidFill>
            <a:prstDash val="dash"/>
            <a:round/>
            <a:headEnd/>
            <a:tailEnd type="arrow" w="med" len="med"/>
          </a:ln>
        </p:spPr>
      </p:cxnSp>
      <p:sp>
        <p:nvSpPr>
          <p:cNvPr id="17" name="TextBox 370"/>
          <p:cNvSpPr txBox="1">
            <a:spLocks noChangeArrowheads="1"/>
          </p:cNvSpPr>
          <p:nvPr/>
        </p:nvSpPr>
        <p:spPr bwMode="auto">
          <a:xfrm>
            <a:off x="1847851" y="6021389"/>
            <a:ext cx="3603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0070C0"/>
                </a:solidFill>
              </a:rPr>
              <a:t>t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9052" y="3249997"/>
            <a:ext cx="541261" cy="1262944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521188" y="3531803"/>
            <a:ext cx="701675" cy="1025251"/>
            <a:chOff x="1533526" y="3529288"/>
            <a:chExt cx="701675" cy="1025251"/>
          </a:xfrm>
        </p:grpSpPr>
        <p:sp>
          <p:nvSpPr>
            <p:cNvPr id="18" name="Rounded Rectangle 122"/>
            <p:cNvSpPr>
              <a:spLocks noChangeArrowheads="1"/>
            </p:cNvSpPr>
            <p:nvPr/>
          </p:nvSpPr>
          <p:spPr bwMode="auto">
            <a:xfrm>
              <a:off x="1533526" y="3817939"/>
              <a:ext cx="701675" cy="433387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1750" algn="ctr">
              <a:solidFill>
                <a:schemeClr val="accent1"/>
              </a:solidFill>
              <a:round/>
              <a:headEnd/>
              <a:tailEnd/>
            </a:ln>
          </p:spPr>
          <p:txBody>
            <a:bodyPr lIns="0" rIns="0" anchor="ctr"/>
            <a:lstStyle/>
            <a:p>
              <a:pPr algn="ctr"/>
              <a:r>
                <a:rPr lang="nl-BE" sz="800" dirty="0" err="1"/>
                <a:t>concertation</a:t>
              </a:r>
              <a:endParaRPr lang="nl-BE" sz="800" dirty="0"/>
            </a:p>
            <a:p>
              <a:pPr algn="ctr"/>
              <a:r>
                <a:rPr lang="en-US" sz="800" dirty="0"/>
                <a:t>avec le RS et/</a:t>
              </a:r>
              <a:r>
                <a:rPr lang="en-US" sz="800" dirty="0" err="1"/>
                <a:t>ou</a:t>
              </a:r>
              <a:r>
                <a:rPr lang="en-US" sz="800" dirty="0"/>
                <a:t> la LH</a:t>
              </a: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10424" y="3529288"/>
              <a:ext cx="30483" cy="28044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12996" y="4274099"/>
              <a:ext cx="30483" cy="28044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 Placeholder 1"/>
          <p:cNvSpPr>
            <a:spLocks noGrp="1"/>
          </p:cNvSpPr>
          <p:nvPr>
            <p:ph type="body" sz="quarter" idx="18"/>
          </p:nvPr>
        </p:nvSpPr>
        <p:spPr>
          <a:xfrm>
            <a:off x="9120189" y="154526"/>
            <a:ext cx="2790605" cy="360363"/>
          </a:xfrm>
        </p:spPr>
        <p:txBody>
          <a:bodyPr/>
          <a:lstStyle/>
          <a:p>
            <a:r>
              <a:rPr lang="en-GB" dirty="0"/>
              <a:t>2. Incidents</a:t>
            </a:r>
          </a:p>
          <a:p>
            <a:r>
              <a:rPr lang="en-GB" dirty="0"/>
              <a:t>2.2 </a:t>
            </a:r>
            <a:r>
              <a:rPr lang="en-GB" dirty="0" err="1"/>
              <a:t>Visibilité</a:t>
            </a:r>
            <a:r>
              <a:rPr lang="en-GB" dirty="0"/>
              <a:t> </a:t>
            </a:r>
            <a:r>
              <a:rPr lang="en-GB" dirty="0" err="1"/>
              <a:t>réduite</a:t>
            </a:r>
            <a:endParaRPr lang="en-GB" dirty="0"/>
          </a:p>
        </p:txBody>
      </p:sp>
      <p:sp>
        <p:nvSpPr>
          <p:cNvPr id="49" name="TextBox 48"/>
          <p:cNvSpPr txBox="1"/>
          <p:nvPr/>
        </p:nvSpPr>
        <p:spPr>
          <a:xfrm>
            <a:off x="2243312" y="772566"/>
            <a:ext cx="7562650" cy="578882"/>
          </a:xfrm>
          <a:prstGeom prst="roundRect">
            <a:avLst/>
          </a:prstGeom>
          <a:noFill/>
          <a:ln w="12700"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1400" dirty="0" err="1"/>
              <a:t>Après</a:t>
            </a:r>
            <a:r>
              <a:rPr lang="nl-BE" sz="1400" dirty="0"/>
              <a:t> sa </a:t>
            </a:r>
            <a:r>
              <a:rPr lang="nl-BE" sz="1400" dirty="0" err="1"/>
              <a:t>concertation</a:t>
            </a:r>
            <a:r>
              <a:rPr lang="nl-BE" sz="1400" dirty="0"/>
              <a:t>, </a:t>
            </a:r>
            <a:r>
              <a:rPr lang="nl-BE" sz="1400" dirty="0" err="1"/>
              <a:t>le</a:t>
            </a:r>
            <a:r>
              <a:rPr lang="nl-BE" sz="1400" dirty="0"/>
              <a:t> RS entrepreneur </a:t>
            </a:r>
            <a:r>
              <a:rPr lang="nl-BE" sz="1400" dirty="0" err="1"/>
              <a:t>prend</a:t>
            </a:r>
            <a:r>
              <a:rPr lang="nl-BE" sz="1400" dirty="0"/>
              <a:t> </a:t>
            </a:r>
            <a:r>
              <a:rPr lang="nl-BE" sz="1400" dirty="0" err="1"/>
              <a:t>une</a:t>
            </a:r>
            <a:r>
              <a:rPr lang="nl-BE" sz="1400" dirty="0"/>
              <a:t> </a:t>
            </a:r>
            <a:r>
              <a:rPr lang="nl-BE" sz="1400" dirty="0" err="1"/>
              <a:t>décision</a:t>
            </a:r>
            <a:r>
              <a:rPr lang="nl-BE" sz="1400" dirty="0"/>
              <a:t> quant à la poursuite des </a:t>
            </a:r>
            <a:r>
              <a:rPr lang="nl-BE" sz="1400" dirty="0" err="1"/>
              <a:t>travaux</a:t>
            </a:r>
            <a:r>
              <a:rPr lang="nl-BE" sz="1400" dirty="0"/>
              <a:t>.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28" y="1700808"/>
            <a:ext cx="8658928" cy="4608512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2567608" y="3045208"/>
            <a:ext cx="1008112" cy="1391904"/>
            <a:chOff x="670356" y="3897841"/>
            <a:chExt cx="792088" cy="1072218"/>
          </a:xfrm>
        </p:grpSpPr>
        <p:sp>
          <p:nvSpPr>
            <p:cNvPr id="43" name="Rechthoek 35"/>
            <p:cNvSpPr>
              <a:spLocks noChangeArrowheads="1"/>
            </p:cNvSpPr>
            <p:nvPr/>
          </p:nvSpPr>
          <p:spPr bwMode="auto">
            <a:xfrm>
              <a:off x="670356" y="4674076"/>
              <a:ext cx="792088" cy="295983"/>
            </a:xfrm>
            <a:prstGeom prst="rect">
              <a:avLst/>
            </a:prstGeom>
            <a:solidFill>
              <a:srgbClr val="B2B2B2"/>
            </a:solidFill>
            <a:ln w="31750" algn="ctr">
              <a:noFill/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/>
              <a:r>
                <a:rPr lang="nl-BE" sz="900" b="1" dirty="0">
                  <a:solidFill>
                    <a:schemeClr val="bg1"/>
                  </a:solidFill>
                  <a:latin typeface="+mn-lt"/>
                </a:rPr>
                <a:t>ANNONCEUR</a:t>
              </a:r>
            </a:p>
            <a:p>
              <a:pPr algn="ctr"/>
              <a:r>
                <a:rPr lang="nl-BE" sz="900" b="1" dirty="0">
                  <a:solidFill>
                    <a:schemeClr val="bg1"/>
                  </a:solidFill>
                  <a:latin typeface="+mn-lt"/>
                </a:rPr>
                <a:t>ENTREPRENEUR</a:t>
              </a:r>
            </a:p>
          </p:txBody>
        </p:sp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106" y="3897841"/>
              <a:ext cx="320588" cy="755295"/>
            </a:xfrm>
            <a:prstGeom prst="rect">
              <a:avLst/>
            </a:prstGeom>
            <a:ln w="25400">
              <a:solidFill>
                <a:schemeClr val="tx2">
                  <a:lumMod val="85000"/>
                </a:schemeClr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6539980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445" name="Straight Arrow Connector 135"/>
          <p:cNvCxnSpPr>
            <a:cxnSpLocks noChangeShapeType="1"/>
          </p:cNvCxnSpPr>
          <p:nvPr/>
        </p:nvCxnSpPr>
        <p:spPr bwMode="auto">
          <a:xfrm>
            <a:off x="1919288" y="1989139"/>
            <a:ext cx="0" cy="4175125"/>
          </a:xfrm>
          <a:prstGeom prst="straightConnector1">
            <a:avLst/>
          </a:prstGeom>
          <a:noFill/>
          <a:ln w="12700" algn="ctr">
            <a:solidFill>
              <a:schemeClr val="accent2"/>
            </a:solidFill>
            <a:prstDash val="dash"/>
            <a:round/>
            <a:headEnd/>
            <a:tailEnd type="arrow" w="med" len="med"/>
          </a:ln>
        </p:spPr>
      </p:cxnSp>
      <p:sp>
        <p:nvSpPr>
          <p:cNvPr id="61446" name="TextBox 370"/>
          <p:cNvSpPr txBox="1">
            <a:spLocks noChangeArrowheads="1"/>
          </p:cNvSpPr>
          <p:nvPr/>
        </p:nvSpPr>
        <p:spPr bwMode="auto">
          <a:xfrm>
            <a:off x="1847851" y="6021389"/>
            <a:ext cx="3603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0070C0"/>
                </a:solidFill>
              </a:rPr>
              <a:t>t</a:t>
            </a:r>
          </a:p>
        </p:txBody>
      </p:sp>
      <p:cxnSp>
        <p:nvCxnSpPr>
          <p:cNvPr id="61450" name="Straight Connector 16"/>
          <p:cNvCxnSpPr>
            <a:cxnSpLocks noChangeShapeType="1"/>
          </p:cNvCxnSpPr>
          <p:nvPr/>
        </p:nvCxnSpPr>
        <p:spPr bwMode="auto">
          <a:xfrm flipV="1">
            <a:off x="2640013" y="3875089"/>
            <a:ext cx="7632700" cy="3175"/>
          </a:xfrm>
          <a:prstGeom prst="line">
            <a:avLst/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</p:spPr>
      </p:cxnSp>
      <p:sp>
        <p:nvSpPr>
          <p:cNvPr id="61451" name="Oval 17"/>
          <p:cNvSpPr>
            <a:spLocks noChangeArrowheads="1"/>
          </p:cNvSpPr>
          <p:nvPr/>
        </p:nvSpPr>
        <p:spPr bwMode="auto">
          <a:xfrm>
            <a:off x="3902076" y="3805238"/>
            <a:ext cx="106363" cy="107950"/>
          </a:xfrm>
          <a:prstGeom prst="ellipse">
            <a:avLst/>
          </a:prstGeom>
          <a:solidFill>
            <a:srgbClr val="FF0000"/>
          </a:solidFill>
          <a:ln w="3175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1452" name="Rectangle 18"/>
          <p:cNvSpPr>
            <a:spLocks noChangeArrowheads="1"/>
          </p:cNvSpPr>
          <p:nvPr/>
        </p:nvSpPr>
        <p:spPr bwMode="auto">
          <a:xfrm>
            <a:off x="9358314" y="3814764"/>
            <a:ext cx="122237" cy="122237"/>
          </a:xfrm>
          <a:prstGeom prst="rect">
            <a:avLst/>
          </a:prstGeom>
          <a:solidFill>
            <a:srgbClr val="FF0000"/>
          </a:solidFill>
          <a:ln w="3175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cxnSp>
        <p:nvCxnSpPr>
          <p:cNvPr id="61453" name="Straight Connector 16"/>
          <p:cNvCxnSpPr>
            <a:cxnSpLocks noChangeShapeType="1"/>
          </p:cNvCxnSpPr>
          <p:nvPr/>
        </p:nvCxnSpPr>
        <p:spPr bwMode="auto">
          <a:xfrm flipV="1">
            <a:off x="2640013" y="4211639"/>
            <a:ext cx="7632700" cy="1587"/>
          </a:xfrm>
          <a:prstGeom prst="line">
            <a:avLst/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</p:spPr>
      </p:cxnSp>
      <p:sp>
        <p:nvSpPr>
          <p:cNvPr id="61456" name="Chevron 29"/>
          <p:cNvSpPr>
            <a:spLocks noChangeArrowheads="1"/>
          </p:cNvSpPr>
          <p:nvPr/>
        </p:nvSpPr>
        <p:spPr bwMode="auto">
          <a:xfrm>
            <a:off x="2803526" y="3789363"/>
            <a:ext cx="142875" cy="144462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1457" name="Chevron 30"/>
          <p:cNvSpPr>
            <a:spLocks noChangeAspect="1"/>
          </p:cNvSpPr>
          <p:nvPr/>
        </p:nvSpPr>
        <p:spPr bwMode="auto">
          <a:xfrm flipH="1">
            <a:off x="2803526" y="4149726"/>
            <a:ext cx="142875" cy="142875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1458" name="TextBox 228"/>
          <p:cNvSpPr txBox="1">
            <a:spLocks noChangeArrowheads="1"/>
          </p:cNvSpPr>
          <p:nvPr/>
        </p:nvSpPr>
        <p:spPr bwMode="auto">
          <a:xfrm>
            <a:off x="2387600" y="3719513"/>
            <a:ext cx="3238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/>
              <a:t>A</a:t>
            </a:r>
          </a:p>
        </p:txBody>
      </p:sp>
      <p:sp>
        <p:nvSpPr>
          <p:cNvPr id="61459" name="TextBox 229"/>
          <p:cNvSpPr txBox="1">
            <a:spLocks noChangeArrowheads="1"/>
          </p:cNvSpPr>
          <p:nvPr/>
        </p:nvSpPr>
        <p:spPr bwMode="auto">
          <a:xfrm>
            <a:off x="2387600" y="4119563"/>
            <a:ext cx="3238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/>
              <a:t>B</a:t>
            </a:r>
          </a:p>
        </p:txBody>
      </p:sp>
      <p:sp>
        <p:nvSpPr>
          <p:cNvPr id="61460" name="Rectangle 20"/>
          <p:cNvSpPr>
            <a:spLocks noChangeArrowheads="1"/>
          </p:cNvSpPr>
          <p:nvPr/>
        </p:nvSpPr>
        <p:spPr bwMode="auto">
          <a:xfrm>
            <a:off x="5520377" y="3112207"/>
            <a:ext cx="2114214" cy="303213"/>
          </a:xfrm>
          <a:prstGeom prst="rect">
            <a:avLst/>
          </a:prstGeom>
          <a:solidFill>
            <a:srgbClr val="FFFF00"/>
          </a:solidFill>
          <a:ln w="31750" algn="ctr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grpSp>
        <p:nvGrpSpPr>
          <p:cNvPr id="61461" name="Group 188"/>
          <p:cNvGrpSpPr>
            <a:grpSpLocks noChangeAspect="1"/>
          </p:cNvGrpSpPr>
          <p:nvPr/>
        </p:nvGrpSpPr>
        <p:grpSpPr bwMode="auto">
          <a:xfrm>
            <a:off x="5527104" y="3833855"/>
            <a:ext cx="107950" cy="73025"/>
            <a:chOff x="7956376" y="548680"/>
            <a:chExt cx="216024" cy="144016"/>
          </a:xfrm>
        </p:grpSpPr>
        <p:cxnSp>
          <p:nvCxnSpPr>
            <p:cNvPr id="61481" name="Straight Connector 189"/>
            <p:cNvCxnSpPr>
              <a:cxnSpLocks noChangeShapeType="1"/>
            </p:cNvCxnSpPr>
            <p:nvPr/>
          </p:nvCxnSpPr>
          <p:spPr bwMode="auto">
            <a:xfrm>
              <a:off x="7956376" y="548680"/>
              <a:ext cx="216024" cy="14401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61482" name="Straight Connector 190"/>
            <p:cNvCxnSpPr>
              <a:cxnSpLocks noChangeShapeType="1"/>
            </p:cNvCxnSpPr>
            <p:nvPr/>
          </p:nvCxnSpPr>
          <p:spPr bwMode="auto">
            <a:xfrm flipH="1">
              <a:off x="7956376" y="548680"/>
              <a:ext cx="207640" cy="14401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</p:grpSp>
      <p:grpSp>
        <p:nvGrpSpPr>
          <p:cNvPr id="61462" name="Group 188"/>
          <p:cNvGrpSpPr>
            <a:grpSpLocks noChangeAspect="1"/>
          </p:cNvGrpSpPr>
          <p:nvPr/>
        </p:nvGrpSpPr>
        <p:grpSpPr bwMode="auto">
          <a:xfrm>
            <a:off x="7612636" y="3825876"/>
            <a:ext cx="107950" cy="73025"/>
            <a:chOff x="7956376" y="548680"/>
            <a:chExt cx="216024" cy="144016"/>
          </a:xfrm>
        </p:grpSpPr>
        <p:cxnSp>
          <p:nvCxnSpPr>
            <p:cNvPr id="61479" name="Straight Connector 189"/>
            <p:cNvCxnSpPr>
              <a:cxnSpLocks noChangeShapeType="1"/>
            </p:cNvCxnSpPr>
            <p:nvPr/>
          </p:nvCxnSpPr>
          <p:spPr bwMode="auto">
            <a:xfrm>
              <a:off x="7956376" y="548680"/>
              <a:ext cx="216024" cy="14401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61480" name="Straight Connector 190"/>
            <p:cNvCxnSpPr>
              <a:cxnSpLocks noChangeShapeType="1"/>
            </p:cNvCxnSpPr>
            <p:nvPr/>
          </p:nvCxnSpPr>
          <p:spPr bwMode="auto">
            <a:xfrm flipH="1">
              <a:off x="7956376" y="548680"/>
              <a:ext cx="207640" cy="14401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</p:grpSp>
      <p:sp>
        <p:nvSpPr>
          <p:cNvPr id="61463" name="TextBox 32"/>
          <p:cNvSpPr txBox="1">
            <a:spLocks noChangeArrowheads="1"/>
          </p:cNvSpPr>
          <p:nvPr/>
        </p:nvSpPr>
        <p:spPr bwMode="auto">
          <a:xfrm>
            <a:off x="9551989" y="3284539"/>
            <a:ext cx="93662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00" b="1" dirty="0"/>
              <a:t>Arlon</a:t>
            </a:r>
          </a:p>
        </p:txBody>
      </p:sp>
      <p:sp>
        <p:nvSpPr>
          <p:cNvPr id="61464" name="TextBox 32"/>
          <p:cNvSpPr txBox="1">
            <a:spLocks noChangeArrowheads="1"/>
          </p:cNvSpPr>
          <p:nvPr/>
        </p:nvSpPr>
        <p:spPr bwMode="auto">
          <a:xfrm>
            <a:off x="2279651" y="3289301"/>
            <a:ext cx="79216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00" b="1" dirty="0"/>
              <a:t>Namur</a:t>
            </a:r>
          </a:p>
        </p:txBody>
      </p:sp>
      <p:cxnSp>
        <p:nvCxnSpPr>
          <p:cNvPr id="61468" name="Straight Arrow Connector 287"/>
          <p:cNvCxnSpPr>
            <a:cxnSpLocks noChangeShapeType="1"/>
          </p:cNvCxnSpPr>
          <p:nvPr/>
        </p:nvCxnSpPr>
        <p:spPr bwMode="auto">
          <a:xfrm flipH="1">
            <a:off x="4079876" y="2205038"/>
            <a:ext cx="2232025" cy="1547812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cxnSp>
        <p:nvCxnSpPr>
          <p:cNvPr id="61472" name="Straight Arrow Connector 287"/>
          <p:cNvCxnSpPr>
            <a:cxnSpLocks noChangeShapeType="1"/>
          </p:cNvCxnSpPr>
          <p:nvPr/>
        </p:nvCxnSpPr>
        <p:spPr bwMode="auto">
          <a:xfrm>
            <a:off x="6672264" y="2205039"/>
            <a:ext cx="2663825" cy="162083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sp>
        <p:nvSpPr>
          <p:cNvPr id="61476" name="Rounded Rectangle 122"/>
          <p:cNvSpPr>
            <a:spLocks noChangeArrowheads="1"/>
          </p:cNvSpPr>
          <p:nvPr/>
        </p:nvSpPr>
        <p:spPr bwMode="auto">
          <a:xfrm>
            <a:off x="1533526" y="3789363"/>
            <a:ext cx="701675" cy="4619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lIns="0" rIns="0" anchor="ctr"/>
          <a:lstStyle/>
          <a:p>
            <a:pPr algn="ctr"/>
            <a:r>
              <a:rPr lang="nl-BE" sz="800" dirty="0" err="1"/>
              <a:t>travaux</a:t>
            </a:r>
            <a:endParaRPr lang="nl-BE" sz="800" dirty="0"/>
          </a:p>
        </p:txBody>
      </p:sp>
      <p:sp>
        <p:nvSpPr>
          <p:cNvPr id="61477" name="Rectangle 20"/>
          <p:cNvSpPr>
            <a:spLocks noChangeArrowheads="1"/>
          </p:cNvSpPr>
          <p:nvPr/>
        </p:nvSpPr>
        <p:spPr bwMode="auto">
          <a:xfrm flipH="1">
            <a:off x="5575014" y="3613533"/>
            <a:ext cx="2105312" cy="472692"/>
          </a:xfrm>
          <a:prstGeom prst="rect">
            <a:avLst/>
          </a:prstGeom>
          <a:noFill/>
          <a:ln w="31750" algn="ctr">
            <a:solidFill>
              <a:srgbClr val="FFC000"/>
            </a:solidFill>
            <a:prstDash val="sysDash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3" name="Rechthoek 35"/>
          <p:cNvSpPr>
            <a:spLocks noChangeArrowheads="1"/>
          </p:cNvSpPr>
          <p:nvPr/>
        </p:nvSpPr>
        <p:spPr bwMode="auto">
          <a:xfrm>
            <a:off x="6049769" y="1360490"/>
            <a:ext cx="982856" cy="360362"/>
          </a:xfrm>
          <a:prstGeom prst="rect">
            <a:avLst/>
          </a:prstGeom>
          <a:solidFill>
            <a:srgbClr val="B2B2B2"/>
          </a:solidFill>
          <a:ln w="31750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nl-BE" sz="900" b="1" dirty="0">
                <a:solidFill>
                  <a:schemeClr val="bg1"/>
                </a:solidFill>
              </a:rPr>
              <a:t>ANNONCEUR</a:t>
            </a:r>
          </a:p>
          <a:p>
            <a:pPr algn="ctr"/>
            <a:r>
              <a:rPr lang="nl-BE" sz="900" b="1" dirty="0">
                <a:solidFill>
                  <a:schemeClr val="bg1"/>
                </a:solidFill>
              </a:rPr>
              <a:t>ENTREPRENEUR</a:t>
            </a:r>
          </a:p>
        </p:txBody>
      </p:sp>
      <p:sp>
        <p:nvSpPr>
          <p:cNvPr id="45" name="Text Placeholder 1"/>
          <p:cNvSpPr>
            <a:spLocks noGrp="1"/>
          </p:cNvSpPr>
          <p:nvPr>
            <p:ph type="body" sz="quarter" idx="18"/>
          </p:nvPr>
        </p:nvSpPr>
        <p:spPr>
          <a:xfrm>
            <a:off x="9120189" y="154526"/>
            <a:ext cx="2790605" cy="360363"/>
          </a:xfrm>
        </p:spPr>
        <p:txBody>
          <a:bodyPr/>
          <a:lstStyle/>
          <a:p>
            <a:r>
              <a:rPr lang="en-GB" dirty="0"/>
              <a:t>2. Incidents</a:t>
            </a:r>
          </a:p>
          <a:p>
            <a:r>
              <a:rPr lang="en-GB" dirty="0"/>
              <a:t>2.3. Audition </a:t>
            </a:r>
            <a:r>
              <a:rPr lang="en-GB" dirty="0" err="1"/>
              <a:t>insuffisante</a:t>
            </a:r>
            <a:endParaRPr lang="en-GB" dirty="0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3401" y="1909647"/>
            <a:ext cx="286637" cy="668821"/>
          </a:xfrm>
          <a:prstGeom prst="rect">
            <a:avLst/>
          </a:prstGeom>
        </p:spPr>
      </p:pic>
      <p:grpSp>
        <p:nvGrpSpPr>
          <p:cNvPr id="56" name="Groep 59"/>
          <p:cNvGrpSpPr>
            <a:grpSpLocks/>
          </p:cNvGrpSpPr>
          <p:nvPr/>
        </p:nvGrpSpPr>
        <p:grpSpPr bwMode="auto">
          <a:xfrm>
            <a:off x="7496748" y="3603626"/>
            <a:ext cx="865187" cy="293234"/>
            <a:chOff x="4427984" y="2636912"/>
            <a:chExt cx="864096" cy="445838"/>
          </a:xfrm>
        </p:grpSpPr>
        <p:cxnSp>
          <p:nvCxnSpPr>
            <p:cNvPr id="57" name="Rechte verbindingslijn met pijl 63"/>
            <p:cNvCxnSpPr/>
            <p:nvPr/>
          </p:nvCxnSpPr>
          <p:spPr bwMode="auto">
            <a:xfrm>
              <a:off x="4716545" y="2636912"/>
              <a:ext cx="0" cy="43204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3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59" name="Tekstvak 66"/>
            <p:cNvSpPr txBox="1"/>
            <p:nvPr/>
          </p:nvSpPr>
          <p:spPr>
            <a:xfrm>
              <a:off x="4427984" y="2708391"/>
              <a:ext cx="864096" cy="37435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nl-BE" sz="1000" dirty="0">
                  <a:solidFill>
                    <a:schemeClr val="accent3"/>
                  </a:solidFill>
                </a:rPr>
                <a:t>DS</a:t>
              </a:r>
            </a:p>
          </p:txBody>
        </p:sp>
      </p:grpSp>
      <p:cxnSp>
        <p:nvCxnSpPr>
          <p:cNvPr id="72" name="Straight Connector 111"/>
          <p:cNvCxnSpPr/>
          <p:nvPr/>
        </p:nvCxnSpPr>
        <p:spPr bwMode="auto">
          <a:xfrm flipV="1">
            <a:off x="5138001" y="3594981"/>
            <a:ext cx="2970218" cy="864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78" name="Picture 77" descr="D:\Documents And Settings\GQR7802\Local Settings\Temporary Internet Files\Content.IE5\HNYX0581\MC900441310[1]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069" y="2590896"/>
            <a:ext cx="214082" cy="227949"/>
          </a:xfrm>
          <a:prstGeom prst="rect">
            <a:avLst/>
          </a:prstGeom>
          <a:noFill/>
        </p:spPr>
      </p:pic>
      <p:pic>
        <p:nvPicPr>
          <p:cNvPr id="79" name="Picture 78" descr="D:\Documents And Settings\GQR7802\Local Settings\Temporary Internet Files\Content.IE5\HNYX0581\MC900441310[1]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2269" y="2686146"/>
            <a:ext cx="214082" cy="227949"/>
          </a:xfrm>
          <a:prstGeom prst="rect">
            <a:avLst/>
          </a:prstGeom>
          <a:noFill/>
        </p:spPr>
      </p:pic>
      <p:pic>
        <p:nvPicPr>
          <p:cNvPr id="80" name="Picture 79" descr="D:\Documents And Settings\GQR7802\Local Settings\Temporary Internet Files\Content.IE5\HNYX0581\MC900441310[1]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8060" y="2599353"/>
            <a:ext cx="214082" cy="227949"/>
          </a:xfrm>
          <a:prstGeom prst="rect">
            <a:avLst/>
          </a:prstGeom>
          <a:noFill/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3279" y="2778832"/>
            <a:ext cx="681024" cy="553333"/>
          </a:xfrm>
          <a:prstGeom prst="rect">
            <a:avLst/>
          </a:prstGeom>
        </p:spPr>
      </p:pic>
      <p:cxnSp>
        <p:nvCxnSpPr>
          <p:cNvPr id="61443" name="Straight Arrow Connector 287"/>
          <p:cNvCxnSpPr>
            <a:cxnSpLocks noChangeShapeType="1"/>
          </p:cNvCxnSpPr>
          <p:nvPr/>
        </p:nvCxnSpPr>
        <p:spPr bwMode="auto">
          <a:xfrm>
            <a:off x="6484521" y="2100364"/>
            <a:ext cx="260297" cy="763009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6233" y="2506773"/>
            <a:ext cx="310923" cy="262151"/>
          </a:xfrm>
          <a:prstGeom prst="rect">
            <a:avLst/>
          </a:prstGeom>
        </p:spPr>
      </p:pic>
      <p:sp>
        <p:nvSpPr>
          <p:cNvPr id="39" name="Title 1"/>
          <p:cNvSpPr txBox="1">
            <a:spLocks/>
          </p:cNvSpPr>
          <p:nvPr/>
        </p:nvSpPr>
        <p:spPr bwMode="auto">
          <a:xfrm>
            <a:off x="1274168" y="412174"/>
            <a:ext cx="806450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>
              <a:defRPr/>
            </a:pP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2.3 Audition 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insuffisante</a:t>
            </a:r>
            <a:endParaRPr lang="en-US" sz="2000" b="1" kern="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2768" y="1059826"/>
            <a:ext cx="1005927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408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445" name="Straight Arrow Connector 135"/>
          <p:cNvCxnSpPr>
            <a:cxnSpLocks noChangeShapeType="1"/>
          </p:cNvCxnSpPr>
          <p:nvPr/>
        </p:nvCxnSpPr>
        <p:spPr bwMode="auto">
          <a:xfrm>
            <a:off x="1919288" y="1989139"/>
            <a:ext cx="0" cy="4175125"/>
          </a:xfrm>
          <a:prstGeom prst="straightConnector1">
            <a:avLst/>
          </a:prstGeom>
          <a:noFill/>
          <a:ln w="12700" algn="ctr">
            <a:solidFill>
              <a:schemeClr val="accent2"/>
            </a:solidFill>
            <a:prstDash val="dash"/>
            <a:round/>
            <a:headEnd/>
            <a:tailEnd type="arrow" w="med" len="med"/>
          </a:ln>
        </p:spPr>
      </p:cxnSp>
      <p:sp>
        <p:nvSpPr>
          <p:cNvPr id="61446" name="TextBox 370"/>
          <p:cNvSpPr txBox="1">
            <a:spLocks noChangeArrowheads="1"/>
          </p:cNvSpPr>
          <p:nvPr/>
        </p:nvSpPr>
        <p:spPr bwMode="auto">
          <a:xfrm>
            <a:off x="1847851" y="6021389"/>
            <a:ext cx="3603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0070C0"/>
                </a:solidFill>
              </a:rPr>
              <a:t>t</a:t>
            </a:r>
          </a:p>
        </p:txBody>
      </p:sp>
      <p:cxnSp>
        <p:nvCxnSpPr>
          <p:cNvPr id="61450" name="Straight Connector 16"/>
          <p:cNvCxnSpPr>
            <a:cxnSpLocks noChangeShapeType="1"/>
          </p:cNvCxnSpPr>
          <p:nvPr/>
        </p:nvCxnSpPr>
        <p:spPr bwMode="auto">
          <a:xfrm flipV="1">
            <a:off x="2640013" y="3875089"/>
            <a:ext cx="7632700" cy="3175"/>
          </a:xfrm>
          <a:prstGeom prst="line">
            <a:avLst/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</p:spPr>
      </p:cxnSp>
      <p:sp>
        <p:nvSpPr>
          <p:cNvPr id="61451" name="Oval 17"/>
          <p:cNvSpPr>
            <a:spLocks noChangeArrowheads="1"/>
          </p:cNvSpPr>
          <p:nvPr/>
        </p:nvSpPr>
        <p:spPr bwMode="auto">
          <a:xfrm>
            <a:off x="3902076" y="3805238"/>
            <a:ext cx="106363" cy="107950"/>
          </a:xfrm>
          <a:prstGeom prst="ellipse">
            <a:avLst/>
          </a:prstGeom>
          <a:solidFill>
            <a:srgbClr val="FF0000"/>
          </a:solidFill>
          <a:ln w="3175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1452" name="Rectangle 18"/>
          <p:cNvSpPr>
            <a:spLocks noChangeArrowheads="1"/>
          </p:cNvSpPr>
          <p:nvPr/>
        </p:nvSpPr>
        <p:spPr bwMode="auto">
          <a:xfrm>
            <a:off x="9358314" y="3814764"/>
            <a:ext cx="122237" cy="122237"/>
          </a:xfrm>
          <a:prstGeom prst="rect">
            <a:avLst/>
          </a:prstGeom>
          <a:solidFill>
            <a:srgbClr val="FF0000"/>
          </a:solidFill>
          <a:ln w="3175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cxnSp>
        <p:nvCxnSpPr>
          <p:cNvPr id="61453" name="Straight Connector 16"/>
          <p:cNvCxnSpPr>
            <a:cxnSpLocks noChangeShapeType="1"/>
          </p:cNvCxnSpPr>
          <p:nvPr/>
        </p:nvCxnSpPr>
        <p:spPr bwMode="auto">
          <a:xfrm flipV="1">
            <a:off x="2640013" y="4211639"/>
            <a:ext cx="7632700" cy="1587"/>
          </a:xfrm>
          <a:prstGeom prst="line">
            <a:avLst/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</p:spPr>
      </p:cxnSp>
      <p:sp>
        <p:nvSpPr>
          <p:cNvPr id="61456" name="Chevron 29"/>
          <p:cNvSpPr>
            <a:spLocks noChangeArrowheads="1"/>
          </p:cNvSpPr>
          <p:nvPr/>
        </p:nvSpPr>
        <p:spPr bwMode="auto">
          <a:xfrm>
            <a:off x="2803526" y="3789363"/>
            <a:ext cx="142875" cy="144462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1457" name="Chevron 30"/>
          <p:cNvSpPr>
            <a:spLocks noChangeAspect="1"/>
          </p:cNvSpPr>
          <p:nvPr/>
        </p:nvSpPr>
        <p:spPr bwMode="auto">
          <a:xfrm flipH="1">
            <a:off x="2803526" y="4149726"/>
            <a:ext cx="142875" cy="142875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1458" name="TextBox 228"/>
          <p:cNvSpPr txBox="1">
            <a:spLocks noChangeArrowheads="1"/>
          </p:cNvSpPr>
          <p:nvPr/>
        </p:nvSpPr>
        <p:spPr bwMode="auto">
          <a:xfrm>
            <a:off x="2387600" y="3719513"/>
            <a:ext cx="3238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/>
              <a:t>A</a:t>
            </a:r>
          </a:p>
        </p:txBody>
      </p:sp>
      <p:sp>
        <p:nvSpPr>
          <p:cNvPr id="61459" name="TextBox 229"/>
          <p:cNvSpPr txBox="1">
            <a:spLocks noChangeArrowheads="1"/>
          </p:cNvSpPr>
          <p:nvPr/>
        </p:nvSpPr>
        <p:spPr bwMode="auto">
          <a:xfrm>
            <a:off x="2387600" y="4119563"/>
            <a:ext cx="3238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/>
              <a:t>B</a:t>
            </a:r>
          </a:p>
        </p:txBody>
      </p:sp>
      <p:sp>
        <p:nvSpPr>
          <p:cNvPr id="61460" name="Rectangle 20"/>
          <p:cNvSpPr>
            <a:spLocks noChangeArrowheads="1"/>
          </p:cNvSpPr>
          <p:nvPr/>
        </p:nvSpPr>
        <p:spPr bwMode="auto">
          <a:xfrm>
            <a:off x="5520377" y="3112207"/>
            <a:ext cx="2114214" cy="303213"/>
          </a:xfrm>
          <a:prstGeom prst="rect">
            <a:avLst/>
          </a:prstGeom>
          <a:solidFill>
            <a:srgbClr val="FFFF00"/>
          </a:solidFill>
          <a:ln w="31750" algn="ctr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grpSp>
        <p:nvGrpSpPr>
          <p:cNvPr id="61461" name="Group 188"/>
          <p:cNvGrpSpPr>
            <a:grpSpLocks noChangeAspect="1"/>
          </p:cNvGrpSpPr>
          <p:nvPr/>
        </p:nvGrpSpPr>
        <p:grpSpPr bwMode="auto">
          <a:xfrm>
            <a:off x="5527104" y="3833855"/>
            <a:ext cx="107950" cy="73025"/>
            <a:chOff x="7956376" y="548680"/>
            <a:chExt cx="216024" cy="144016"/>
          </a:xfrm>
        </p:grpSpPr>
        <p:cxnSp>
          <p:nvCxnSpPr>
            <p:cNvPr id="61481" name="Straight Connector 189"/>
            <p:cNvCxnSpPr>
              <a:cxnSpLocks noChangeShapeType="1"/>
            </p:cNvCxnSpPr>
            <p:nvPr/>
          </p:nvCxnSpPr>
          <p:spPr bwMode="auto">
            <a:xfrm>
              <a:off x="7956376" y="548680"/>
              <a:ext cx="216024" cy="14401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61482" name="Straight Connector 190"/>
            <p:cNvCxnSpPr>
              <a:cxnSpLocks noChangeShapeType="1"/>
            </p:cNvCxnSpPr>
            <p:nvPr/>
          </p:nvCxnSpPr>
          <p:spPr bwMode="auto">
            <a:xfrm flipH="1">
              <a:off x="7956376" y="548680"/>
              <a:ext cx="207640" cy="14401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</p:grpSp>
      <p:grpSp>
        <p:nvGrpSpPr>
          <p:cNvPr id="61462" name="Group 188"/>
          <p:cNvGrpSpPr>
            <a:grpSpLocks noChangeAspect="1"/>
          </p:cNvGrpSpPr>
          <p:nvPr/>
        </p:nvGrpSpPr>
        <p:grpSpPr bwMode="auto">
          <a:xfrm>
            <a:off x="7612636" y="3825876"/>
            <a:ext cx="107950" cy="73025"/>
            <a:chOff x="7956376" y="548680"/>
            <a:chExt cx="216024" cy="144016"/>
          </a:xfrm>
        </p:grpSpPr>
        <p:cxnSp>
          <p:nvCxnSpPr>
            <p:cNvPr id="61479" name="Straight Connector 189"/>
            <p:cNvCxnSpPr>
              <a:cxnSpLocks noChangeShapeType="1"/>
            </p:cNvCxnSpPr>
            <p:nvPr/>
          </p:nvCxnSpPr>
          <p:spPr bwMode="auto">
            <a:xfrm>
              <a:off x="7956376" y="548680"/>
              <a:ext cx="216024" cy="14401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61480" name="Straight Connector 190"/>
            <p:cNvCxnSpPr>
              <a:cxnSpLocks noChangeShapeType="1"/>
            </p:cNvCxnSpPr>
            <p:nvPr/>
          </p:nvCxnSpPr>
          <p:spPr bwMode="auto">
            <a:xfrm flipH="1">
              <a:off x="7956376" y="548680"/>
              <a:ext cx="207640" cy="14401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</p:grpSp>
      <p:sp>
        <p:nvSpPr>
          <p:cNvPr id="61463" name="TextBox 32"/>
          <p:cNvSpPr txBox="1">
            <a:spLocks noChangeArrowheads="1"/>
          </p:cNvSpPr>
          <p:nvPr/>
        </p:nvSpPr>
        <p:spPr bwMode="auto">
          <a:xfrm>
            <a:off x="9551989" y="3284539"/>
            <a:ext cx="93662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00" b="1" dirty="0"/>
              <a:t>Arlon</a:t>
            </a:r>
          </a:p>
        </p:txBody>
      </p:sp>
      <p:sp>
        <p:nvSpPr>
          <p:cNvPr id="61464" name="TextBox 32"/>
          <p:cNvSpPr txBox="1">
            <a:spLocks noChangeArrowheads="1"/>
          </p:cNvSpPr>
          <p:nvPr/>
        </p:nvSpPr>
        <p:spPr bwMode="auto">
          <a:xfrm>
            <a:off x="2279651" y="3289301"/>
            <a:ext cx="79216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00" b="1" dirty="0"/>
              <a:t>Namur</a:t>
            </a:r>
          </a:p>
        </p:txBody>
      </p:sp>
      <p:cxnSp>
        <p:nvCxnSpPr>
          <p:cNvPr id="61468" name="Straight Arrow Connector 287"/>
          <p:cNvCxnSpPr>
            <a:cxnSpLocks noChangeShapeType="1"/>
          </p:cNvCxnSpPr>
          <p:nvPr/>
        </p:nvCxnSpPr>
        <p:spPr bwMode="auto">
          <a:xfrm flipH="1">
            <a:off x="4079876" y="2205038"/>
            <a:ext cx="2232025" cy="1547812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cxnSp>
        <p:nvCxnSpPr>
          <p:cNvPr id="61472" name="Straight Arrow Connector 287"/>
          <p:cNvCxnSpPr>
            <a:cxnSpLocks noChangeShapeType="1"/>
          </p:cNvCxnSpPr>
          <p:nvPr/>
        </p:nvCxnSpPr>
        <p:spPr bwMode="auto">
          <a:xfrm>
            <a:off x="6672264" y="2205039"/>
            <a:ext cx="2663825" cy="162083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sp>
        <p:nvSpPr>
          <p:cNvPr id="61476" name="Rounded Rectangle 122"/>
          <p:cNvSpPr>
            <a:spLocks noChangeArrowheads="1"/>
          </p:cNvSpPr>
          <p:nvPr/>
        </p:nvSpPr>
        <p:spPr bwMode="auto">
          <a:xfrm>
            <a:off x="1533526" y="3789363"/>
            <a:ext cx="701675" cy="4619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lIns="0" rIns="0" anchor="ctr"/>
          <a:lstStyle/>
          <a:p>
            <a:pPr algn="ctr"/>
            <a:r>
              <a:rPr lang="nl-BE" sz="800" dirty="0" err="1"/>
              <a:t>nuisances</a:t>
            </a:r>
            <a:endParaRPr lang="nl-BE" sz="800" dirty="0"/>
          </a:p>
          <a:p>
            <a:pPr algn="ctr"/>
            <a:r>
              <a:rPr lang="nl-BE" sz="800" dirty="0" err="1"/>
              <a:t>sonores</a:t>
            </a:r>
            <a:endParaRPr lang="nl-BE" sz="800" dirty="0"/>
          </a:p>
        </p:txBody>
      </p:sp>
      <p:sp>
        <p:nvSpPr>
          <p:cNvPr id="61477" name="Rectangle 20"/>
          <p:cNvSpPr>
            <a:spLocks noChangeArrowheads="1"/>
          </p:cNvSpPr>
          <p:nvPr/>
        </p:nvSpPr>
        <p:spPr bwMode="auto">
          <a:xfrm flipH="1">
            <a:off x="5575014" y="3613533"/>
            <a:ext cx="2105312" cy="472692"/>
          </a:xfrm>
          <a:prstGeom prst="rect">
            <a:avLst/>
          </a:prstGeom>
          <a:noFill/>
          <a:ln w="31750" algn="ctr">
            <a:solidFill>
              <a:srgbClr val="FFC000"/>
            </a:solidFill>
            <a:prstDash val="sysDash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3" name="Rechthoek 35"/>
          <p:cNvSpPr>
            <a:spLocks noChangeArrowheads="1"/>
          </p:cNvSpPr>
          <p:nvPr/>
        </p:nvSpPr>
        <p:spPr bwMode="auto">
          <a:xfrm>
            <a:off x="6086056" y="1549842"/>
            <a:ext cx="982856" cy="360362"/>
          </a:xfrm>
          <a:prstGeom prst="rect">
            <a:avLst/>
          </a:prstGeom>
          <a:solidFill>
            <a:srgbClr val="B2B2B2"/>
          </a:solidFill>
          <a:ln w="31750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nl-BE" sz="900" b="1" dirty="0">
                <a:solidFill>
                  <a:schemeClr val="bg1"/>
                </a:solidFill>
              </a:rPr>
              <a:t>ANNONCEUR</a:t>
            </a:r>
          </a:p>
          <a:p>
            <a:pPr algn="ctr"/>
            <a:r>
              <a:rPr lang="nl-BE" sz="900" b="1" dirty="0">
                <a:solidFill>
                  <a:schemeClr val="bg1"/>
                </a:solidFill>
              </a:rPr>
              <a:t>ENTREPRENEUR</a:t>
            </a:r>
          </a:p>
        </p:txBody>
      </p:sp>
      <p:sp>
        <p:nvSpPr>
          <p:cNvPr id="45" name="Text Placeholder 1"/>
          <p:cNvSpPr>
            <a:spLocks noGrp="1"/>
          </p:cNvSpPr>
          <p:nvPr>
            <p:ph type="body" sz="quarter" idx="18"/>
          </p:nvPr>
        </p:nvSpPr>
        <p:spPr>
          <a:xfrm>
            <a:off x="9120189" y="154526"/>
            <a:ext cx="2790605" cy="360363"/>
          </a:xfrm>
        </p:spPr>
        <p:txBody>
          <a:bodyPr/>
          <a:lstStyle/>
          <a:p>
            <a:r>
              <a:rPr lang="en-GB" dirty="0"/>
              <a:t>2. Incidents</a:t>
            </a:r>
          </a:p>
          <a:p>
            <a:r>
              <a:rPr lang="en-GB" dirty="0"/>
              <a:t>2.3. Audition </a:t>
            </a:r>
            <a:r>
              <a:rPr lang="en-GB" dirty="0" err="1"/>
              <a:t>insuffisante</a:t>
            </a:r>
            <a:endParaRPr lang="en-GB" dirty="0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3401" y="1909647"/>
            <a:ext cx="286637" cy="668821"/>
          </a:xfrm>
          <a:prstGeom prst="rect">
            <a:avLst/>
          </a:prstGeom>
        </p:spPr>
      </p:pic>
      <p:grpSp>
        <p:nvGrpSpPr>
          <p:cNvPr id="56" name="Groep 59"/>
          <p:cNvGrpSpPr>
            <a:grpSpLocks/>
          </p:cNvGrpSpPr>
          <p:nvPr/>
        </p:nvGrpSpPr>
        <p:grpSpPr bwMode="auto">
          <a:xfrm>
            <a:off x="7496748" y="3603626"/>
            <a:ext cx="865187" cy="293234"/>
            <a:chOff x="4427984" y="2636912"/>
            <a:chExt cx="864096" cy="445838"/>
          </a:xfrm>
        </p:grpSpPr>
        <p:cxnSp>
          <p:nvCxnSpPr>
            <p:cNvPr id="57" name="Rechte verbindingslijn met pijl 63"/>
            <p:cNvCxnSpPr/>
            <p:nvPr/>
          </p:nvCxnSpPr>
          <p:spPr bwMode="auto">
            <a:xfrm>
              <a:off x="4716545" y="2636912"/>
              <a:ext cx="0" cy="43204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3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59" name="Tekstvak 66"/>
            <p:cNvSpPr txBox="1"/>
            <p:nvPr/>
          </p:nvSpPr>
          <p:spPr>
            <a:xfrm>
              <a:off x="4427984" y="2708391"/>
              <a:ext cx="864096" cy="37435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nl-BE" sz="1000" dirty="0">
                  <a:solidFill>
                    <a:schemeClr val="accent3"/>
                  </a:solidFill>
                </a:rPr>
                <a:t>DS</a:t>
              </a:r>
            </a:p>
          </p:txBody>
        </p:sp>
      </p:grpSp>
      <p:cxnSp>
        <p:nvCxnSpPr>
          <p:cNvPr id="72" name="Straight Connector 111"/>
          <p:cNvCxnSpPr/>
          <p:nvPr/>
        </p:nvCxnSpPr>
        <p:spPr bwMode="auto">
          <a:xfrm flipV="1">
            <a:off x="5138001" y="3594981"/>
            <a:ext cx="2970218" cy="864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78" name="Picture 77" descr="D:\Documents And Settings\GQR7802\Local Settings\Temporary Internet Files\Content.IE5\HNYX0581\MC900441310[1]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069" y="2590896"/>
            <a:ext cx="214082" cy="227949"/>
          </a:xfrm>
          <a:prstGeom prst="rect">
            <a:avLst/>
          </a:prstGeom>
          <a:noFill/>
        </p:spPr>
      </p:pic>
      <p:pic>
        <p:nvPicPr>
          <p:cNvPr id="79" name="Picture 78" descr="D:\Documents And Settings\GQR7802\Local Settings\Temporary Internet Files\Content.IE5\HNYX0581\MC900441310[1]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2269" y="2686146"/>
            <a:ext cx="214082" cy="227949"/>
          </a:xfrm>
          <a:prstGeom prst="rect">
            <a:avLst/>
          </a:prstGeom>
          <a:noFill/>
        </p:spPr>
      </p:pic>
      <p:pic>
        <p:nvPicPr>
          <p:cNvPr id="80" name="Picture 79" descr="D:\Documents And Settings\GQR7802\Local Settings\Temporary Internet Files\Content.IE5\HNYX0581\MC900441310[1]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8060" y="2599353"/>
            <a:ext cx="214082" cy="227949"/>
          </a:xfrm>
          <a:prstGeom prst="rect">
            <a:avLst/>
          </a:prstGeom>
          <a:noFill/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3279" y="2778832"/>
            <a:ext cx="681024" cy="553333"/>
          </a:xfrm>
          <a:prstGeom prst="rect">
            <a:avLst/>
          </a:prstGeom>
        </p:spPr>
      </p:pic>
      <p:cxnSp>
        <p:nvCxnSpPr>
          <p:cNvPr id="61443" name="Straight Arrow Connector 287"/>
          <p:cNvCxnSpPr>
            <a:cxnSpLocks noChangeShapeType="1"/>
          </p:cNvCxnSpPr>
          <p:nvPr/>
        </p:nvCxnSpPr>
        <p:spPr bwMode="auto">
          <a:xfrm>
            <a:off x="6484521" y="2100364"/>
            <a:ext cx="260297" cy="763009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6233" y="2506773"/>
            <a:ext cx="310923" cy="262151"/>
          </a:xfrm>
          <a:prstGeom prst="rect">
            <a:avLst/>
          </a:prstGeom>
        </p:spPr>
      </p:pic>
      <p:sp>
        <p:nvSpPr>
          <p:cNvPr id="39" name="Title 1"/>
          <p:cNvSpPr txBox="1">
            <a:spLocks/>
          </p:cNvSpPr>
          <p:nvPr/>
        </p:nvSpPr>
        <p:spPr bwMode="auto">
          <a:xfrm>
            <a:off x="1274168" y="412174"/>
            <a:ext cx="806450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>
              <a:defRPr/>
            </a:pP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2.3 Audition 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insuffisante</a:t>
            </a:r>
            <a:endParaRPr lang="en-US" sz="2000" b="1" kern="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84961" y="1149306"/>
            <a:ext cx="981541" cy="9510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59526" y="1995636"/>
            <a:ext cx="688908" cy="6401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25249" y="786596"/>
            <a:ext cx="5718544" cy="7742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17156" y="2034789"/>
            <a:ext cx="140217" cy="2420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32376" y="2065540"/>
            <a:ext cx="237765" cy="23776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8040787" y="4715799"/>
            <a:ext cx="2447727" cy="1368423"/>
            <a:chOff x="8040787" y="4715799"/>
            <a:chExt cx="2447727" cy="1368423"/>
          </a:xfrm>
        </p:grpSpPr>
        <p:grpSp>
          <p:nvGrpSpPr>
            <p:cNvPr id="46" name="Groep 120"/>
            <p:cNvGrpSpPr>
              <a:grpSpLocks/>
            </p:cNvGrpSpPr>
            <p:nvPr/>
          </p:nvGrpSpPr>
          <p:grpSpPr bwMode="auto">
            <a:xfrm>
              <a:off x="8472587" y="4860730"/>
              <a:ext cx="2015927" cy="1223492"/>
              <a:chOff x="6803182" y="5085878"/>
              <a:chExt cx="2016125" cy="1223963"/>
            </a:xfrm>
            <a:solidFill>
              <a:schemeClr val="bg1"/>
            </a:solidFill>
          </p:grpSpPr>
          <p:grpSp>
            <p:nvGrpSpPr>
              <p:cNvPr id="47" name="Group 26"/>
              <p:cNvGrpSpPr>
                <a:grpSpLocks/>
              </p:cNvGrpSpPr>
              <p:nvPr/>
            </p:nvGrpSpPr>
            <p:grpSpPr bwMode="auto">
              <a:xfrm>
                <a:off x="6803182" y="5085878"/>
                <a:ext cx="2016125" cy="1223963"/>
                <a:chOff x="5364088" y="2996952"/>
                <a:chExt cx="2880320" cy="2584287"/>
              </a:xfrm>
              <a:grpFill/>
            </p:grpSpPr>
            <p:grpSp>
              <p:nvGrpSpPr>
                <p:cNvPr id="50" name="Group 22"/>
                <p:cNvGrpSpPr>
                  <a:grpSpLocks/>
                </p:cNvGrpSpPr>
                <p:nvPr/>
              </p:nvGrpSpPr>
              <p:grpSpPr bwMode="auto">
                <a:xfrm>
                  <a:off x="5364088" y="2996952"/>
                  <a:ext cx="2880320" cy="2584287"/>
                  <a:chOff x="4427984" y="3429000"/>
                  <a:chExt cx="2880320" cy="2584287"/>
                </a:xfrm>
                <a:grpFill/>
              </p:grpSpPr>
              <p:sp>
                <p:nvSpPr>
                  <p:cNvPr id="52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4427984" y="3429000"/>
                    <a:ext cx="2880320" cy="2584287"/>
                  </a:xfrm>
                  <a:prstGeom prst="rect">
                    <a:avLst/>
                  </a:prstGeom>
                  <a:grpFill/>
                  <a:ln w="31750" algn="ctr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/>
                  <a:lstStyle/>
                  <a:p>
                    <a:pPr algn="ctr"/>
                    <a:endParaRPr lang="nl-BE">
                      <a:solidFill>
                        <a:schemeClr val="accent2"/>
                      </a:solidFill>
                    </a:endParaRPr>
                  </a:p>
                  <a:p>
                    <a:pPr algn="ctr"/>
                    <a:endParaRPr lang="nl-BE">
                      <a:solidFill>
                        <a:schemeClr val="accent2"/>
                      </a:solidFill>
                    </a:endParaRPr>
                  </a:p>
                  <a:p>
                    <a:pPr algn="ctr"/>
                    <a:r>
                      <a:rPr lang="nl-BE">
                        <a:solidFill>
                          <a:schemeClr val="accent2"/>
                        </a:solidFill>
                      </a:rPr>
                      <a:t>            </a:t>
                    </a:r>
                  </a:p>
                  <a:p>
                    <a:pPr algn="ctr"/>
                    <a:endParaRPr lang="nl-BE">
                      <a:solidFill>
                        <a:schemeClr val="accent2"/>
                      </a:solidFill>
                    </a:endParaRPr>
                  </a:p>
                </p:txBody>
              </p:sp>
              <p:pic>
                <p:nvPicPr>
                  <p:cNvPr id="53" name="Picture 11" descr="D:\Documents And Settings\GQR7802\Local Settings\Temporary Internet Files\Content.IE5\HNYX0581\MC900441310[1].png"/>
                  <p:cNvPicPr>
                    <a:picLocks noChangeAspect="1" noChangeArrowheads="1"/>
                  </p:cNvPicPr>
                  <p:nvPr/>
                </p:nvPicPr>
                <p:blipFill>
                  <a:blip r:embed="rId1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729348" y="3853861"/>
                    <a:ext cx="431799" cy="51846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  <p:sp>
              <p:nvSpPr>
                <p:cNvPr id="51" name="TextBox 23"/>
                <p:cNvSpPr txBox="1">
                  <a:spLocks noChangeArrowheads="1"/>
                </p:cNvSpPr>
                <p:nvPr/>
              </p:nvSpPr>
              <p:spPr bwMode="auto">
                <a:xfrm>
                  <a:off x="6038996" y="3075520"/>
                  <a:ext cx="2082300" cy="975139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nl-BE" sz="1200" dirty="0" err="1"/>
                    <a:t>bonne</a:t>
                  </a:r>
                  <a:r>
                    <a:rPr lang="nl-BE" sz="1200" dirty="0"/>
                    <a:t> </a:t>
                  </a:r>
                </a:p>
                <a:p>
                  <a:pPr algn="ctr"/>
                  <a:r>
                    <a:rPr lang="nl-BE" sz="1200" dirty="0" err="1"/>
                    <a:t>visibilité</a:t>
                  </a:r>
                  <a:endParaRPr lang="nl-BE" sz="1200" dirty="0">
                    <a:latin typeface="+mn-lt"/>
                  </a:endParaRPr>
                </a:p>
              </p:txBody>
            </p:sp>
          </p:grpSp>
          <p:sp>
            <p:nvSpPr>
              <p:cNvPr id="48" name="TextBox 23"/>
              <p:cNvSpPr txBox="1">
                <a:spLocks noChangeArrowheads="1"/>
              </p:cNvSpPr>
              <p:nvPr/>
            </p:nvSpPr>
            <p:spPr bwMode="auto">
              <a:xfrm>
                <a:off x="7235230" y="5733950"/>
                <a:ext cx="1478899" cy="46184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nl-BE" sz="1200" dirty="0" err="1">
                    <a:latin typeface="+mn-lt"/>
                  </a:rPr>
                  <a:t>audition</a:t>
                </a:r>
                <a:endParaRPr lang="nl-BE" sz="1200" dirty="0">
                  <a:latin typeface="+mn-lt"/>
                </a:endParaRPr>
              </a:p>
              <a:p>
                <a:pPr algn="ctr"/>
                <a:r>
                  <a:rPr lang="nl-BE" sz="1200" dirty="0" err="1">
                    <a:latin typeface="+mn-lt"/>
                  </a:rPr>
                  <a:t>insuffisante</a:t>
                </a:r>
                <a:endParaRPr lang="nl-BE" sz="1200" dirty="0">
                  <a:latin typeface="+mn-lt"/>
                </a:endParaRPr>
              </a:p>
            </p:txBody>
          </p:sp>
          <p:pic>
            <p:nvPicPr>
              <p:cNvPr id="49" name="Picture 55"/>
              <p:cNvPicPr>
                <a:picLocks noChangeAspect="1" noChangeArrowheads="1"/>
              </p:cNvPicPr>
              <p:nvPr/>
            </p:nvPicPr>
            <p:blipFill>
              <a:blip r:embed="rId1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85837" y="5831802"/>
                <a:ext cx="239664" cy="2384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54" name="Afgeronde rechthoek 116"/>
            <p:cNvSpPr>
              <a:spLocks noChangeArrowheads="1"/>
            </p:cNvSpPr>
            <p:nvPr/>
          </p:nvSpPr>
          <p:spPr bwMode="auto">
            <a:xfrm>
              <a:off x="8040787" y="4715799"/>
              <a:ext cx="720725" cy="287337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317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nl-BE" sz="1100" b="1" dirty="0">
                  <a:solidFill>
                    <a:schemeClr val="bg1"/>
                  </a:solidFill>
                </a:rPr>
                <a:t>NOT OK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839307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445" name="Straight Arrow Connector 135"/>
          <p:cNvCxnSpPr>
            <a:cxnSpLocks noChangeShapeType="1"/>
          </p:cNvCxnSpPr>
          <p:nvPr/>
        </p:nvCxnSpPr>
        <p:spPr bwMode="auto">
          <a:xfrm>
            <a:off x="1919288" y="1989139"/>
            <a:ext cx="0" cy="4175125"/>
          </a:xfrm>
          <a:prstGeom prst="straightConnector1">
            <a:avLst/>
          </a:prstGeom>
          <a:noFill/>
          <a:ln w="12700" algn="ctr">
            <a:solidFill>
              <a:schemeClr val="accent2"/>
            </a:solidFill>
            <a:prstDash val="dash"/>
            <a:round/>
            <a:headEnd/>
            <a:tailEnd type="arrow" w="med" len="med"/>
          </a:ln>
        </p:spPr>
      </p:cxnSp>
      <p:sp>
        <p:nvSpPr>
          <p:cNvPr id="61446" name="TextBox 370"/>
          <p:cNvSpPr txBox="1">
            <a:spLocks noChangeArrowheads="1"/>
          </p:cNvSpPr>
          <p:nvPr/>
        </p:nvSpPr>
        <p:spPr bwMode="auto">
          <a:xfrm>
            <a:off x="1847851" y="6021389"/>
            <a:ext cx="3603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0070C0"/>
                </a:solidFill>
              </a:rPr>
              <a:t>t</a:t>
            </a:r>
          </a:p>
        </p:txBody>
      </p:sp>
      <p:cxnSp>
        <p:nvCxnSpPr>
          <p:cNvPr id="61450" name="Straight Connector 16"/>
          <p:cNvCxnSpPr>
            <a:cxnSpLocks noChangeShapeType="1"/>
          </p:cNvCxnSpPr>
          <p:nvPr/>
        </p:nvCxnSpPr>
        <p:spPr bwMode="auto">
          <a:xfrm flipV="1">
            <a:off x="2640013" y="3875089"/>
            <a:ext cx="7632700" cy="3175"/>
          </a:xfrm>
          <a:prstGeom prst="line">
            <a:avLst/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</p:spPr>
      </p:cxnSp>
      <p:sp>
        <p:nvSpPr>
          <p:cNvPr id="61451" name="Oval 17"/>
          <p:cNvSpPr>
            <a:spLocks noChangeArrowheads="1"/>
          </p:cNvSpPr>
          <p:nvPr/>
        </p:nvSpPr>
        <p:spPr bwMode="auto">
          <a:xfrm>
            <a:off x="3902076" y="3805238"/>
            <a:ext cx="106363" cy="107950"/>
          </a:xfrm>
          <a:prstGeom prst="ellipse">
            <a:avLst/>
          </a:prstGeom>
          <a:solidFill>
            <a:srgbClr val="FF0000"/>
          </a:solidFill>
          <a:ln w="3175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1452" name="Rectangle 18"/>
          <p:cNvSpPr>
            <a:spLocks noChangeArrowheads="1"/>
          </p:cNvSpPr>
          <p:nvPr/>
        </p:nvSpPr>
        <p:spPr bwMode="auto">
          <a:xfrm>
            <a:off x="9358314" y="3814764"/>
            <a:ext cx="122237" cy="122237"/>
          </a:xfrm>
          <a:prstGeom prst="rect">
            <a:avLst/>
          </a:prstGeom>
          <a:solidFill>
            <a:srgbClr val="FF0000"/>
          </a:solidFill>
          <a:ln w="3175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cxnSp>
        <p:nvCxnSpPr>
          <p:cNvPr id="61453" name="Straight Connector 16"/>
          <p:cNvCxnSpPr>
            <a:cxnSpLocks noChangeShapeType="1"/>
          </p:cNvCxnSpPr>
          <p:nvPr/>
        </p:nvCxnSpPr>
        <p:spPr bwMode="auto">
          <a:xfrm flipV="1">
            <a:off x="2640013" y="4211639"/>
            <a:ext cx="7632700" cy="1587"/>
          </a:xfrm>
          <a:prstGeom prst="line">
            <a:avLst/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</p:spPr>
      </p:cxnSp>
      <p:sp>
        <p:nvSpPr>
          <p:cNvPr id="61456" name="Chevron 29"/>
          <p:cNvSpPr>
            <a:spLocks noChangeArrowheads="1"/>
          </p:cNvSpPr>
          <p:nvPr/>
        </p:nvSpPr>
        <p:spPr bwMode="auto">
          <a:xfrm>
            <a:off x="2803526" y="3789363"/>
            <a:ext cx="142875" cy="144462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1457" name="Chevron 30"/>
          <p:cNvSpPr>
            <a:spLocks noChangeAspect="1"/>
          </p:cNvSpPr>
          <p:nvPr/>
        </p:nvSpPr>
        <p:spPr bwMode="auto">
          <a:xfrm flipH="1">
            <a:off x="2803526" y="4149726"/>
            <a:ext cx="142875" cy="142875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1458" name="TextBox 228"/>
          <p:cNvSpPr txBox="1">
            <a:spLocks noChangeArrowheads="1"/>
          </p:cNvSpPr>
          <p:nvPr/>
        </p:nvSpPr>
        <p:spPr bwMode="auto">
          <a:xfrm>
            <a:off x="2387600" y="3719513"/>
            <a:ext cx="3238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/>
              <a:t>A</a:t>
            </a:r>
          </a:p>
        </p:txBody>
      </p:sp>
      <p:sp>
        <p:nvSpPr>
          <p:cNvPr id="61459" name="TextBox 229"/>
          <p:cNvSpPr txBox="1">
            <a:spLocks noChangeArrowheads="1"/>
          </p:cNvSpPr>
          <p:nvPr/>
        </p:nvSpPr>
        <p:spPr bwMode="auto">
          <a:xfrm>
            <a:off x="2387600" y="4119563"/>
            <a:ext cx="3238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/>
              <a:t>B</a:t>
            </a:r>
          </a:p>
        </p:txBody>
      </p:sp>
      <p:sp>
        <p:nvSpPr>
          <p:cNvPr id="61460" name="Rectangle 20"/>
          <p:cNvSpPr>
            <a:spLocks noChangeArrowheads="1"/>
          </p:cNvSpPr>
          <p:nvPr/>
        </p:nvSpPr>
        <p:spPr bwMode="auto">
          <a:xfrm>
            <a:off x="5520377" y="3112207"/>
            <a:ext cx="2114214" cy="303213"/>
          </a:xfrm>
          <a:prstGeom prst="rect">
            <a:avLst/>
          </a:prstGeom>
          <a:solidFill>
            <a:srgbClr val="FFFF00"/>
          </a:solidFill>
          <a:ln w="31750" algn="ctr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grpSp>
        <p:nvGrpSpPr>
          <p:cNvPr id="61461" name="Group 188"/>
          <p:cNvGrpSpPr>
            <a:grpSpLocks noChangeAspect="1"/>
          </p:cNvGrpSpPr>
          <p:nvPr/>
        </p:nvGrpSpPr>
        <p:grpSpPr bwMode="auto">
          <a:xfrm>
            <a:off x="5527104" y="3833855"/>
            <a:ext cx="107950" cy="73025"/>
            <a:chOff x="7956376" y="548680"/>
            <a:chExt cx="216024" cy="144016"/>
          </a:xfrm>
        </p:grpSpPr>
        <p:cxnSp>
          <p:nvCxnSpPr>
            <p:cNvPr id="61481" name="Straight Connector 189"/>
            <p:cNvCxnSpPr>
              <a:cxnSpLocks noChangeShapeType="1"/>
            </p:cNvCxnSpPr>
            <p:nvPr/>
          </p:nvCxnSpPr>
          <p:spPr bwMode="auto">
            <a:xfrm>
              <a:off x="7956376" y="548680"/>
              <a:ext cx="216024" cy="14401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61482" name="Straight Connector 190"/>
            <p:cNvCxnSpPr>
              <a:cxnSpLocks noChangeShapeType="1"/>
            </p:cNvCxnSpPr>
            <p:nvPr/>
          </p:nvCxnSpPr>
          <p:spPr bwMode="auto">
            <a:xfrm flipH="1">
              <a:off x="7956376" y="548680"/>
              <a:ext cx="207640" cy="14401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</p:grpSp>
      <p:grpSp>
        <p:nvGrpSpPr>
          <p:cNvPr id="61462" name="Group 188"/>
          <p:cNvGrpSpPr>
            <a:grpSpLocks noChangeAspect="1"/>
          </p:cNvGrpSpPr>
          <p:nvPr/>
        </p:nvGrpSpPr>
        <p:grpSpPr bwMode="auto">
          <a:xfrm>
            <a:off x="7612636" y="3825876"/>
            <a:ext cx="107950" cy="73025"/>
            <a:chOff x="7956376" y="548680"/>
            <a:chExt cx="216024" cy="144016"/>
          </a:xfrm>
        </p:grpSpPr>
        <p:cxnSp>
          <p:nvCxnSpPr>
            <p:cNvPr id="61479" name="Straight Connector 189"/>
            <p:cNvCxnSpPr>
              <a:cxnSpLocks noChangeShapeType="1"/>
            </p:cNvCxnSpPr>
            <p:nvPr/>
          </p:nvCxnSpPr>
          <p:spPr bwMode="auto">
            <a:xfrm>
              <a:off x="7956376" y="548680"/>
              <a:ext cx="216024" cy="14401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61480" name="Straight Connector 190"/>
            <p:cNvCxnSpPr>
              <a:cxnSpLocks noChangeShapeType="1"/>
            </p:cNvCxnSpPr>
            <p:nvPr/>
          </p:nvCxnSpPr>
          <p:spPr bwMode="auto">
            <a:xfrm flipH="1">
              <a:off x="7956376" y="548680"/>
              <a:ext cx="207640" cy="14401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</p:grpSp>
      <p:sp>
        <p:nvSpPr>
          <p:cNvPr id="61463" name="TextBox 32"/>
          <p:cNvSpPr txBox="1">
            <a:spLocks noChangeArrowheads="1"/>
          </p:cNvSpPr>
          <p:nvPr/>
        </p:nvSpPr>
        <p:spPr bwMode="auto">
          <a:xfrm>
            <a:off x="9551989" y="3284539"/>
            <a:ext cx="93662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00" b="1" dirty="0"/>
              <a:t>Arlon</a:t>
            </a:r>
          </a:p>
        </p:txBody>
      </p:sp>
      <p:sp>
        <p:nvSpPr>
          <p:cNvPr id="61464" name="TextBox 32"/>
          <p:cNvSpPr txBox="1">
            <a:spLocks noChangeArrowheads="1"/>
          </p:cNvSpPr>
          <p:nvPr/>
        </p:nvSpPr>
        <p:spPr bwMode="auto">
          <a:xfrm>
            <a:off x="2279651" y="3289301"/>
            <a:ext cx="79216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00" b="1" dirty="0"/>
              <a:t>Namur</a:t>
            </a:r>
          </a:p>
        </p:txBody>
      </p:sp>
      <p:cxnSp>
        <p:nvCxnSpPr>
          <p:cNvPr id="61468" name="Straight Arrow Connector 287"/>
          <p:cNvCxnSpPr>
            <a:cxnSpLocks noChangeShapeType="1"/>
          </p:cNvCxnSpPr>
          <p:nvPr/>
        </p:nvCxnSpPr>
        <p:spPr bwMode="auto">
          <a:xfrm flipH="1">
            <a:off x="4079876" y="2205038"/>
            <a:ext cx="2232025" cy="1547812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cxnSp>
        <p:nvCxnSpPr>
          <p:cNvPr id="61472" name="Straight Arrow Connector 287"/>
          <p:cNvCxnSpPr>
            <a:cxnSpLocks noChangeShapeType="1"/>
          </p:cNvCxnSpPr>
          <p:nvPr/>
        </p:nvCxnSpPr>
        <p:spPr bwMode="auto">
          <a:xfrm>
            <a:off x="6672264" y="2205039"/>
            <a:ext cx="2663825" cy="162083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sp>
        <p:nvSpPr>
          <p:cNvPr id="61476" name="Rounded Rectangle 122"/>
          <p:cNvSpPr>
            <a:spLocks noChangeArrowheads="1"/>
          </p:cNvSpPr>
          <p:nvPr/>
        </p:nvSpPr>
        <p:spPr bwMode="auto">
          <a:xfrm>
            <a:off x="1533526" y="3789363"/>
            <a:ext cx="701675" cy="4619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lIns="0" rIns="0" anchor="ctr"/>
          <a:lstStyle/>
          <a:p>
            <a:pPr algn="ctr"/>
            <a:r>
              <a:rPr lang="nl-BE" sz="800" dirty="0" err="1"/>
              <a:t>alarme</a:t>
            </a:r>
            <a:endParaRPr lang="nl-BE" sz="800" dirty="0"/>
          </a:p>
          <a:p>
            <a:pPr algn="ctr"/>
            <a:r>
              <a:rPr lang="nl-BE" sz="800" dirty="0" err="1"/>
              <a:t>audition</a:t>
            </a:r>
            <a:endParaRPr lang="nl-BE" sz="800" dirty="0"/>
          </a:p>
          <a:p>
            <a:pPr algn="ctr"/>
            <a:r>
              <a:rPr lang="nl-BE" sz="800" dirty="0" err="1"/>
              <a:t>insuffisante</a:t>
            </a:r>
            <a:endParaRPr lang="nl-BE" sz="800" dirty="0"/>
          </a:p>
        </p:txBody>
      </p:sp>
      <p:sp>
        <p:nvSpPr>
          <p:cNvPr id="61477" name="Rectangle 20"/>
          <p:cNvSpPr>
            <a:spLocks noChangeArrowheads="1"/>
          </p:cNvSpPr>
          <p:nvPr/>
        </p:nvSpPr>
        <p:spPr bwMode="auto">
          <a:xfrm flipH="1">
            <a:off x="5575014" y="3613533"/>
            <a:ext cx="2105312" cy="472692"/>
          </a:xfrm>
          <a:prstGeom prst="rect">
            <a:avLst/>
          </a:prstGeom>
          <a:noFill/>
          <a:ln w="31750" algn="ctr">
            <a:solidFill>
              <a:srgbClr val="FFC000"/>
            </a:solidFill>
            <a:prstDash val="sysDash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3" name="Rechthoek 35"/>
          <p:cNvSpPr>
            <a:spLocks noChangeArrowheads="1"/>
          </p:cNvSpPr>
          <p:nvPr/>
        </p:nvSpPr>
        <p:spPr bwMode="auto">
          <a:xfrm>
            <a:off x="6086056" y="1549842"/>
            <a:ext cx="982856" cy="360362"/>
          </a:xfrm>
          <a:prstGeom prst="rect">
            <a:avLst/>
          </a:prstGeom>
          <a:solidFill>
            <a:srgbClr val="B2B2B2"/>
          </a:solidFill>
          <a:ln w="31750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nl-BE" sz="900" b="1" dirty="0">
                <a:solidFill>
                  <a:schemeClr val="bg1"/>
                </a:solidFill>
              </a:rPr>
              <a:t>ANNONCEUR</a:t>
            </a:r>
          </a:p>
          <a:p>
            <a:pPr algn="ctr"/>
            <a:r>
              <a:rPr lang="nl-BE" sz="900" b="1" dirty="0">
                <a:solidFill>
                  <a:schemeClr val="bg1"/>
                </a:solidFill>
              </a:rPr>
              <a:t>ENTREPRENEUR</a:t>
            </a:r>
          </a:p>
        </p:txBody>
      </p:sp>
      <p:sp>
        <p:nvSpPr>
          <p:cNvPr id="45" name="Text Placeholder 1"/>
          <p:cNvSpPr>
            <a:spLocks noGrp="1"/>
          </p:cNvSpPr>
          <p:nvPr>
            <p:ph type="body" sz="quarter" idx="18"/>
          </p:nvPr>
        </p:nvSpPr>
        <p:spPr>
          <a:xfrm>
            <a:off x="9120189" y="154526"/>
            <a:ext cx="2790605" cy="360363"/>
          </a:xfrm>
        </p:spPr>
        <p:txBody>
          <a:bodyPr/>
          <a:lstStyle/>
          <a:p>
            <a:r>
              <a:rPr lang="en-GB" dirty="0"/>
              <a:t>2. Incidents</a:t>
            </a:r>
          </a:p>
          <a:p>
            <a:r>
              <a:rPr lang="en-GB" dirty="0"/>
              <a:t>2.3. Audition </a:t>
            </a:r>
            <a:r>
              <a:rPr lang="en-GB" dirty="0" err="1"/>
              <a:t>insuffisante</a:t>
            </a:r>
            <a:endParaRPr lang="en-GB" dirty="0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3401" y="1909647"/>
            <a:ext cx="286637" cy="668821"/>
          </a:xfrm>
          <a:prstGeom prst="rect">
            <a:avLst/>
          </a:prstGeom>
        </p:spPr>
      </p:pic>
      <p:grpSp>
        <p:nvGrpSpPr>
          <p:cNvPr id="56" name="Groep 59"/>
          <p:cNvGrpSpPr>
            <a:grpSpLocks/>
          </p:cNvGrpSpPr>
          <p:nvPr/>
        </p:nvGrpSpPr>
        <p:grpSpPr bwMode="auto">
          <a:xfrm>
            <a:off x="7496748" y="3603626"/>
            <a:ext cx="865187" cy="293234"/>
            <a:chOff x="4427984" y="2636912"/>
            <a:chExt cx="864096" cy="445838"/>
          </a:xfrm>
        </p:grpSpPr>
        <p:cxnSp>
          <p:nvCxnSpPr>
            <p:cNvPr id="57" name="Rechte verbindingslijn met pijl 63"/>
            <p:cNvCxnSpPr/>
            <p:nvPr/>
          </p:nvCxnSpPr>
          <p:spPr bwMode="auto">
            <a:xfrm>
              <a:off x="4716545" y="2636912"/>
              <a:ext cx="0" cy="43204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3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59" name="Tekstvak 66"/>
            <p:cNvSpPr txBox="1"/>
            <p:nvPr/>
          </p:nvSpPr>
          <p:spPr>
            <a:xfrm>
              <a:off x="4427984" y="2708391"/>
              <a:ext cx="864096" cy="37435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nl-BE" sz="1000" dirty="0">
                  <a:solidFill>
                    <a:schemeClr val="accent3"/>
                  </a:solidFill>
                </a:rPr>
                <a:t>DS</a:t>
              </a:r>
            </a:p>
          </p:txBody>
        </p:sp>
      </p:grpSp>
      <p:cxnSp>
        <p:nvCxnSpPr>
          <p:cNvPr id="72" name="Straight Connector 111"/>
          <p:cNvCxnSpPr/>
          <p:nvPr/>
        </p:nvCxnSpPr>
        <p:spPr bwMode="auto">
          <a:xfrm flipV="1">
            <a:off x="5138001" y="3594981"/>
            <a:ext cx="2970218" cy="864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78" name="Picture 77" descr="D:\Documents And Settings\GQR7802\Local Settings\Temporary Internet Files\Content.IE5\HNYX0581\MC900441310[1]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069" y="2590896"/>
            <a:ext cx="214082" cy="227949"/>
          </a:xfrm>
          <a:prstGeom prst="rect">
            <a:avLst/>
          </a:prstGeom>
          <a:noFill/>
        </p:spPr>
      </p:pic>
      <p:pic>
        <p:nvPicPr>
          <p:cNvPr id="79" name="Picture 78" descr="D:\Documents And Settings\GQR7802\Local Settings\Temporary Internet Files\Content.IE5\HNYX0581\MC900441310[1]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2269" y="2686146"/>
            <a:ext cx="214082" cy="227949"/>
          </a:xfrm>
          <a:prstGeom prst="rect">
            <a:avLst/>
          </a:prstGeom>
          <a:noFill/>
        </p:spPr>
      </p:pic>
      <p:pic>
        <p:nvPicPr>
          <p:cNvPr id="80" name="Picture 79" descr="D:\Documents And Settings\GQR7802\Local Settings\Temporary Internet Files\Content.IE5\HNYX0581\MC900441310[1]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8060" y="2599353"/>
            <a:ext cx="214082" cy="227949"/>
          </a:xfrm>
          <a:prstGeom prst="rect">
            <a:avLst/>
          </a:prstGeom>
          <a:noFill/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3279" y="2778832"/>
            <a:ext cx="681024" cy="553333"/>
          </a:xfrm>
          <a:prstGeom prst="rect">
            <a:avLst/>
          </a:prstGeom>
        </p:spPr>
      </p:pic>
      <p:cxnSp>
        <p:nvCxnSpPr>
          <p:cNvPr id="61443" name="Straight Arrow Connector 287"/>
          <p:cNvCxnSpPr>
            <a:cxnSpLocks noChangeShapeType="1"/>
          </p:cNvCxnSpPr>
          <p:nvPr/>
        </p:nvCxnSpPr>
        <p:spPr bwMode="auto">
          <a:xfrm>
            <a:off x="6484521" y="2100364"/>
            <a:ext cx="260297" cy="763009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sp>
        <p:nvSpPr>
          <p:cNvPr id="39" name="Title 1"/>
          <p:cNvSpPr txBox="1">
            <a:spLocks/>
          </p:cNvSpPr>
          <p:nvPr/>
        </p:nvSpPr>
        <p:spPr bwMode="auto">
          <a:xfrm>
            <a:off x="1274168" y="412174"/>
            <a:ext cx="806450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>
              <a:defRPr/>
            </a:pP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2.3 Audition 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insuffisante</a:t>
            </a:r>
            <a:endParaRPr lang="en-US" sz="2000" b="1" kern="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84961" y="1149306"/>
            <a:ext cx="981541" cy="9510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59526" y="1995636"/>
            <a:ext cx="688908" cy="6401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25249" y="786596"/>
            <a:ext cx="5718544" cy="7742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17156" y="2034789"/>
            <a:ext cx="140217" cy="2420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32376" y="2065540"/>
            <a:ext cx="237765" cy="237765"/>
          </a:xfrm>
          <a:prstGeom prst="rect">
            <a:avLst/>
          </a:prstGeom>
        </p:spPr>
      </p:pic>
      <p:sp>
        <p:nvSpPr>
          <p:cNvPr id="55" name="Rectangular Callout 50"/>
          <p:cNvSpPr>
            <a:spLocks noChangeArrowheads="1"/>
          </p:cNvSpPr>
          <p:nvPr/>
        </p:nvSpPr>
        <p:spPr bwMode="auto">
          <a:xfrm>
            <a:off x="7144179" y="1647722"/>
            <a:ext cx="1655763" cy="215900"/>
          </a:xfrm>
          <a:prstGeom prst="wedgeRectCallout">
            <a:avLst>
              <a:gd name="adj1" fmla="val -82495"/>
              <a:gd name="adj2" fmla="val 100224"/>
            </a:avLst>
          </a:prstGeom>
          <a:solidFill>
            <a:srgbClr val="FF0000"/>
          </a:solidFill>
          <a:ln w="3175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1200" b="1" dirty="0">
                <a:solidFill>
                  <a:schemeClr val="bg1"/>
                </a:solidFill>
              </a:rPr>
              <a:t>ALARME!</a:t>
            </a:r>
            <a:endParaRPr lang="nl-BE" sz="1200" b="1" dirty="0">
              <a:solidFill>
                <a:schemeClr val="bg1"/>
              </a:solidFill>
            </a:endParaRPr>
          </a:p>
        </p:txBody>
      </p:sp>
      <p:sp>
        <p:nvSpPr>
          <p:cNvPr id="58" name="Rectangular Callout 50"/>
          <p:cNvSpPr>
            <a:spLocks noChangeArrowheads="1"/>
          </p:cNvSpPr>
          <p:nvPr/>
        </p:nvSpPr>
        <p:spPr bwMode="auto">
          <a:xfrm>
            <a:off x="7711931" y="2258348"/>
            <a:ext cx="2111716" cy="215900"/>
          </a:xfrm>
          <a:prstGeom prst="wedgeRectCallout">
            <a:avLst>
              <a:gd name="adj1" fmla="val -103085"/>
              <a:gd name="adj2" fmla="val -159792"/>
            </a:avLst>
          </a:prstGeom>
          <a:solidFill>
            <a:srgbClr val="FF0000"/>
          </a:solidFill>
          <a:ln w="3175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1200" b="1" dirty="0">
                <a:solidFill>
                  <a:schemeClr val="bg1"/>
                </a:solidFill>
              </a:rPr>
              <a:t>ARRÊTER LES TRAVAUX!</a:t>
            </a:r>
            <a:endParaRPr lang="nl-BE" sz="12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45144" y="2460078"/>
            <a:ext cx="341406" cy="359695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3269602" y="4801394"/>
            <a:ext cx="6843148" cy="578882"/>
          </a:xfrm>
          <a:prstGeom prst="roundRect">
            <a:avLst/>
          </a:prstGeom>
          <a:noFill/>
          <a:ln w="12700"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1400" dirty="0">
                <a:latin typeface="+mn-lt"/>
              </a:rPr>
              <a:t>En </a:t>
            </a:r>
            <a:r>
              <a:rPr lang="nl-BE" sz="1400" dirty="0" err="1">
                <a:latin typeface="+mn-lt"/>
              </a:rPr>
              <a:t>cas</a:t>
            </a:r>
            <a:r>
              <a:rPr lang="nl-BE" sz="1400" dirty="0">
                <a:latin typeface="+mn-lt"/>
              </a:rPr>
              <a:t> de </a:t>
            </a:r>
            <a:r>
              <a:rPr lang="nl-BE" sz="1400" dirty="0" err="1">
                <a:latin typeface="+mn-lt"/>
              </a:rPr>
              <a:t>doute</a:t>
            </a:r>
            <a:r>
              <a:rPr lang="nl-BE" sz="1400" dirty="0">
                <a:latin typeface="+mn-lt"/>
              </a:rPr>
              <a:t> </a:t>
            </a:r>
            <a:r>
              <a:rPr lang="nl-BE" sz="1400" dirty="0" err="1">
                <a:latin typeface="+mn-lt"/>
              </a:rPr>
              <a:t>sur</a:t>
            </a:r>
            <a:r>
              <a:rPr lang="nl-BE" sz="1400" dirty="0">
                <a:latin typeface="+mn-lt"/>
              </a:rPr>
              <a:t> </a:t>
            </a:r>
            <a:r>
              <a:rPr lang="nl-BE" sz="1400" dirty="0" err="1">
                <a:latin typeface="+mn-lt"/>
              </a:rPr>
              <a:t>l’audition</a:t>
            </a:r>
            <a:r>
              <a:rPr lang="nl-BE" sz="1400" dirty="0">
                <a:latin typeface="+mn-lt"/>
              </a:rPr>
              <a:t>, </a:t>
            </a:r>
            <a:r>
              <a:rPr lang="nl-BE" sz="1400" dirty="0" err="1">
                <a:latin typeface="+mn-lt"/>
              </a:rPr>
              <a:t>l’annonceur</a:t>
            </a:r>
            <a:r>
              <a:rPr lang="nl-BE" sz="1400" dirty="0">
                <a:latin typeface="+mn-lt"/>
              </a:rPr>
              <a:t> </a:t>
            </a:r>
            <a:r>
              <a:rPr lang="nl-BE" sz="1400" dirty="0" err="1">
                <a:latin typeface="+mn-lt"/>
              </a:rPr>
              <a:t>arrête</a:t>
            </a:r>
            <a:r>
              <a:rPr lang="nl-BE" sz="1400" dirty="0">
                <a:latin typeface="+mn-lt"/>
              </a:rPr>
              <a:t> </a:t>
            </a:r>
            <a:r>
              <a:rPr lang="nl-BE" sz="1400" dirty="0" err="1">
                <a:latin typeface="+mn-lt"/>
              </a:rPr>
              <a:t>toutes</a:t>
            </a:r>
            <a:r>
              <a:rPr lang="nl-BE" sz="1400" dirty="0">
                <a:latin typeface="+mn-lt"/>
              </a:rPr>
              <a:t> les </a:t>
            </a:r>
            <a:r>
              <a:rPr lang="nl-BE" sz="1400" dirty="0" err="1">
                <a:latin typeface="+mn-lt"/>
              </a:rPr>
              <a:t>activités</a:t>
            </a:r>
            <a:r>
              <a:rPr lang="nl-BE" sz="1400" dirty="0">
                <a:latin typeface="+mn-lt"/>
              </a:rPr>
              <a:t> </a:t>
            </a:r>
            <a:r>
              <a:rPr lang="nl-BE" sz="1400" dirty="0" err="1">
                <a:latin typeface="+mn-lt"/>
              </a:rPr>
              <a:t>qui</a:t>
            </a:r>
            <a:r>
              <a:rPr lang="nl-BE" sz="1400" dirty="0">
                <a:latin typeface="+mn-lt"/>
              </a:rPr>
              <a:t> </a:t>
            </a:r>
            <a:r>
              <a:rPr lang="nl-BE" sz="1400" dirty="0" err="1">
                <a:latin typeface="+mn-lt"/>
              </a:rPr>
              <a:t>pouvant</a:t>
            </a:r>
            <a:r>
              <a:rPr lang="nl-BE" sz="1400" dirty="0">
                <a:latin typeface="+mn-lt"/>
              </a:rPr>
              <a:t> </a:t>
            </a:r>
            <a:r>
              <a:rPr lang="nl-BE" sz="1400" dirty="0" err="1">
                <a:latin typeface="+mn-lt"/>
              </a:rPr>
              <a:t>ocasioner</a:t>
            </a:r>
            <a:r>
              <a:rPr lang="nl-BE" sz="1400" dirty="0">
                <a:latin typeface="+mn-lt"/>
              </a:rPr>
              <a:t> </a:t>
            </a:r>
            <a:r>
              <a:rPr lang="nl-BE" sz="1400" dirty="0" err="1">
                <a:latin typeface="+mn-lt"/>
              </a:rPr>
              <a:t>un</a:t>
            </a:r>
            <a:r>
              <a:rPr lang="nl-BE" sz="1400" dirty="0">
                <a:latin typeface="+mn-lt"/>
              </a:rPr>
              <a:t> </a:t>
            </a:r>
            <a:r>
              <a:rPr lang="nl-BE" sz="1400" dirty="0" err="1">
                <a:latin typeface="+mn-lt"/>
              </a:rPr>
              <a:t>empiètement</a:t>
            </a:r>
            <a:r>
              <a:rPr lang="nl-BE" sz="1400" dirty="0">
                <a:latin typeface="+mn-lt"/>
              </a:rPr>
              <a:t>.</a:t>
            </a:r>
            <a:endParaRPr lang="nl-BE" sz="1400" dirty="0">
              <a:solidFill>
                <a:schemeClr val="accent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40317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5" name="TextBox 370"/>
          <p:cNvSpPr txBox="1">
            <a:spLocks noChangeArrowheads="1"/>
          </p:cNvSpPr>
          <p:nvPr/>
        </p:nvSpPr>
        <p:spPr bwMode="auto">
          <a:xfrm>
            <a:off x="1847851" y="6021389"/>
            <a:ext cx="3603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0070C0"/>
                </a:solidFill>
              </a:rPr>
              <a:t>t</a:t>
            </a:r>
          </a:p>
        </p:txBody>
      </p:sp>
      <p:sp>
        <p:nvSpPr>
          <p:cNvPr id="62" name="Text Box 9"/>
          <p:cNvSpPr txBox="1">
            <a:spLocks noChangeArrowheads="1"/>
          </p:cNvSpPr>
          <p:nvPr/>
        </p:nvSpPr>
        <p:spPr bwMode="auto">
          <a:xfrm>
            <a:off x="3928831" y="3023396"/>
            <a:ext cx="720725" cy="646112"/>
          </a:xfrm>
          <a:prstGeom prst="rect">
            <a:avLst/>
          </a:prstGeom>
          <a:noFill/>
          <a:ln w="444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fr-BE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sym typeface="Symbol SNCB-NMBS Picto"/>
              </a:rPr>
              <a:t></a:t>
            </a:r>
            <a:endParaRPr lang="en-US" sz="36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63" name="Text Box 9"/>
          <p:cNvSpPr txBox="1">
            <a:spLocks noChangeArrowheads="1"/>
          </p:cNvSpPr>
          <p:nvPr/>
        </p:nvSpPr>
        <p:spPr bwMode="auto">
          <a:xfrm>
            <a:off x="6160856" y="3023396"/>
            <a:ext cx="720725" cy="646112"/>
          </a:xfrm>
          <a:prstGeom prst="rect">
            <a:avLst/>
          </a:prstGeom>
          <a:noFill/>
          <a:ln w="444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fr-BE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sym typeface="Symbol SNCB-NMBS Picto"/>
              </a:rPr>
              <a:t></a:t>
            </a:r>
            <a:endParaRPr lang="en-US" sz="36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24" name="Rechthoek 35"/>
          <p:cNvSpPr>
            <a:spLocks noChangeArrowheads="1"/>
          </p:cNvSpPr>
          <p:nvPr/>
        </p:nvSpPr>
        <p:spPr bwMode="auto">
          <a:xfrm>
            <a:off x="4295800" y="4624802"/>
            <a:ext cx="1006739" cy="360362"/>
          </a:xfrm>
          <a:prstGeom prst="rect">
            <a:avLst/>
          </a:prstGeom>
          <a:solidFill>
            <a:srgbClr val="B2B2B2"/>
          </a:solidFill>
          <a:ln w="31750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nl-BE" sz="900" b="1" dirty="0">
                <a:solidFill>
                  <a:schemeClr val="bg1"/>
                </a:solidFill>
              </a:rPr>
              <a:t>ANNONCEUR</a:t>
            </a:r>
          </a:p>
          <a:p>
            <a:pPr algn="ctr"/>
            <a:r>
              <a:rPr lang="nl-BE" sz="900" b="1" dirty="0">
                <a:solidFill>
                  <a:schemeClr val="bg1"/>
                </a:solidFill>
              </a:rPr>
              <a:t>ENTREPRENEUR</a:t>
            </a:r>
          </a:p>
        </p:txBody>
      </p:sp>
      <p:sp>
        <p:nvSpPr>
          <p:cNvPr id="25" name="Rechthoek 41"/>
          <p:cNvSpPr>
            <a:spLocks noChangeArrowheads="1"/>
          </p:cNvSpPr>
          <p:nvPr/>
        </p:nvSpPr>
        <p:spPr bwMode="auto">
          <a:xfrm>
            <a:off x="6752478" y="4612395"/>
            <a:ext cx="1374663" cy="385179"/>
          </a:xfrm>
          <a:prstGeom prst="rect">
            <a:avLst/>
          </a:prstGeom>
          <a:solidFill>
            <a:schemeClr val="bg1">
              <a:lumMod val="65000"/>
            </a:schemeClr>
          </a:solidFill>
          <a:ln w="3175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BE" sz="800" b="1" dirty="0">
                <a:solidFill>
                  <a:schemeClr val="bg1"/>
                </a:solidFill>
              </a:rPr>
              <a:t>CHEF DE TRAVAIL – </a:t>
            </a:r>
          </a:p>
          <a:p>
            <a:pPr algn="ctr"/>
            <a:r>
              <a:rPr lang="nl-BE" sz="800" b="1" dirty="0">
                <a:solidFill>
                  <a:schemeClr val="bg1"/>
                </a:solidFill>
              </a:rPr>
              <a:t>RS ENTREPRENEUR</a:t>
            </a:r>
          </a:p>
        </p:txBody>
      </p:sp>
      <p:sp>
        <p:nvSpPr>
          <p:cNvPr id="29" name="Rechthoek 35"/>
          <p:cNvSpPr>
            <a:spLocks noChangeArrowheads="1"/>
          </p:cNvSpPr>
          <p:nvPr/>
        </p:nvSpPr>
        <p:spPr bwMode="auto">
          <a:xfrm>
            <a:off x="5614044" y="4612462"/>
            <a:ext cx="1079155" cy="385045"/>
          </a:xfrm>
          <a:prstGeom prst="rect">
            <a:avLst/>
          </a:prstGeom>
          <a:solidFill>
            <a:schemeClr val="bg1">
              <a:lumMod val="65000"/>
            </a:schemeClr>
          </a:solidFill>
          <a:ln w="31750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nl-BE" sz="800" b="1" dirty="0">
                <a:solidFill>
                  <a:schemeClr val="bg1"/>
                </a:solidFill>
              </a:rPr>
              <a:t>LIGNE</a:t>
            </a:r>
          </a:p>
          <a:p>
            <a:pPr algn="ctr"/>
            <a:r>
              <a:rPr lang="nl-BE" sz="800" b="1" dirty="0">
                <a:solidFill>
                  <a:schemeClr val="bg1"/>
                </a:solidFill>
              </a:rPr>
              <a:t>HIERARCHIQUE</a:t>
            </a:r>
          </a:p>
          <a:p>
            <a:pPr algn="ctr"/>
            <a:r>
              <a:rPr lang="nl-BE" sz="800" b="1" dirty="0">
                <a:solidFill>
                  <a:schemeClr val="bg1"/>
                </a:solidFill>
              </a:rPr>
              <a:t>ENTREPRENEUR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618729" y="4044429"/>
            <a:ext cx="647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et/</a:t>
            </a:r>
            <a:r>
              <a:rPr lang="en-US" sz="1200" dirty="0" err="1"/>
              <a:t>ou</a:t>
            </a:r>
            <a:endParaRPr lang="nl-BE" sz="1200" dirty="0"/>
          </a:p>
        </p:txBody>
      </p:sp>
      <p:sp>
        <p:nvSpPr>
          <p:cNvPr id="20" name="Text Placeholder 1"/>
          <p:cNvSpPr>
            <a:spLocks noGrp="1"/>
          </p:cNvSpPr>
          <p:nvPr>
            <p:ph type="body" sz="quarter" idx="18"/>
          </p:nvPr>
        </p:nvSpPr>
        <p:spPr>
          <a:xfrm>
            <a:off x="9120189" y="154526"/>
            <a:ext cx="2790605" cy="360363"/>
          </a:xfrm>
        </p:spPr>
        <p:txBody>
          <a:bodyPr/>
          <a:lstStyle/>
          <a:p>
            <a:r>
              <a:rPr lang="en-GB" dirty="0"/>
              <a:t>2. Incidents</a:t>
            </a:r>
          </a:p>
          <a:p>
            <a:r>
              <a:rPr lang="en-GB" dirty="0"/>
              <a:t>2.3. Audition </a:t>
            </a:r>
            <a:r>
              <a:rPr lang="en-GB" dirty="0" err="1"/>
              <a:t>insuffisante</a:t>
            </a:r>
            <a:endParaRPr lang="en-GB" dirty="0"/>
          </a:p>
        </p:txBody>
      </p:sp>
      <p:sp>
        <p:nvSpPr>
          <p:cNvPr id="51208" name="Ovale toelichting 9"/>
          <p:cNvSpPr>
            <a:spLocks noChangeArrowheads="1"/>
          </p:cNvSpPr>
          <p:nvPr/>
        </p:nvSpPr>
        <p:spPr bwMode="auto">
          <a:xfrm>
            <a:off x="4109012" y="2431707"/>
            <a:ext cx="1081088" cy="431800"/>
          </a:xfrm>
          <a:prstGeom prst="wedgeEllipseCallout">
            <a:avLst>
              <a:gd name="adj1" fmla="val 17290"/>
              <a:gd name="adj2" fmla="val 130157"/>
            </a:avLst>
          </a:prstGeom>
          <a:solidFill>
            <a:schemeClr val="bg1"/>
          </a:solidFill>
          <a:ln w="31750" algn="ctr">
            <a:solidFill>
              <a:srgbClr val="B2B2B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nl-B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9993" y="3176945"/>
            <a:ext cx="416778" cy="1407782"/>
          </a:xfrm>
          <a:prstGeom prst="rect">
            <a:avLst/>
          </a:prstGeom>
        </p:spPr>
      </p:pic>
      <p:sp>
        <p:nvSpPr>
          <p:cNvPr id="58" name="Ovale toelichting 57"/>
          <p:cNvSpPr/>
          <p:nvPr/>
        </p:nvSpPr>
        <p:spPr bwMode="auto">
          <a:xfrm>
            <a:off x="5441718" y="2344539"/>
            <a:ext cx="1079500" cy="431800"/>
          </a:xfrm>
          <a:prstGeom prst="wedgeEllipseCallout">
            <a:avLst>
              <a:gd name="adj1" fmla="val 5897"/>
              <a:gd name="adj2" fmla="val 135519"/>
            </a:avLst>
          </a:prstGeom>
          <a:solidFill>
            <a:schemeClr val="bg1"/>
          </a:solidFill>
          <a:ln w="31750" cap="flat" cmpd="sng" algn="ctr">
            <a:solidFill>
              <a:srgbClr val="B2B2B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nl-BE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8287" y="3176945"/>
            <a:ext cx="553941" cy="1370648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676808" y="1419820"/>
            <a:ext cx="6843148" cy="340519"/>
          </a:xfrm>
          <a:prstGeom prst="roundRect">
            <a:avLst/>
          </a:prstGeom>
          <a:noFill/>
          <a:ln w="12700"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1400" dirty="0" err="1"/>
              <a:t>L’annonceur</a:t>
            </a:r>
            <a:r>
              <a:rPr lang="nl-BE" sz="1400" dirty="0"/>
              <a:t> </a:t>
            </a:r>
            <a:r>
              <a:rPr lang="nl-BE" sz="1400" dirty="0" err="1"/>
              <a:t>contacte</a:t>
            </a:r>
            <a:r>
              <a:rPr lang="nl-BE" sz="1400" dirty="0"/>
              <a:t> </a:t>
            </a:r>
            <a:r>
              <a:rPr lang="nl-BE" sz="1400" dirty="0" err="1"/>
              <a:t>le</a:t>
            </a:r>
            <a:r>
              <a:rPr lang="nl-BE" sz="1400" dirty="0"/>
              <a:t> RS entrepreneur et sa LH pour </a:t>
            </a:r>
            <a:r>
              <a:rPr lang="nl-BE" sz="1400" dirty="0" err="1"/>
              <a:t>concertation</a:t>
            </a:r>
            <a:r>
              <a:rPr lang="nl-BE" sz="1400" dirty="0"/>
              <a:t>.</a:t>
            </a:r>
          </a:p>
        </p:txBody>
      </p:sp>
      <p:cxnSp>
        <p:nvCxnSpPr>
          <p:cNvPr id="16" name="Straight Arrow Connector 135"/>
          <p:cNvCxnSpPr>
            <a:cxnSpLocks noChangeShapeType="1"/>
          </p:cNvCxnSpPr>
          <p:nvPr/>
        </p:nvCxnSpPr>
        <p:spPr bwMode="auto">
          <a:xfrm>
            <a:off x="1919288" y="1268413"/>
            <a:ext cx="0" cy="4895850"/>
          </a:xfrm>
          <a:prstGeom prst="straightConnector1">
            <a:avLst/>
          </a:prstGeom>
          <a:noFill/>
          <a:ln w="12700" algn="ctr">
            <a:solidFill>
              <a:schemeClr val="accent1"/>
            </a:solidFill>
            <a:prstDash val="dash"/>
            <a:round/>
            <a:headEnd/>
            <a:tailEnd type="arrow" w="med" len="med"/>
          </a:ln>
        </p:spPr>
      </p:cxnSp>
      <p:sp>
        <p:nvSpPr>
          <p:cNvPr id="17" name="TextBox 370"/>
          <p:cNvSpPr txBox="1">
            <a:spLocks noChangeArrowheads="1"/>
          </p:cNvSpPr>
          <p:nvPr/>
        </p:nvSpPr>
        <p:spPr bwMode="auto">
          <a:xfrm>
            <a:off x="1847851" y="6021389"/>
            <a:ext cx="3603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0070C0"/>
                </a:solidFill>
              </a:rPr>
              <a:t>t</a:t>
            </a:r>
          </a:p>
        </p:txBody>
      </p:sp>
      <p:sp>
        <p:nvSpPr>
          <p:cNvPr id="18" name="Rounded Rectangle 122"/>
          <p:cNvSpPr>
            <a:spLocks noChangeArrowheads="1"/>
          </p:cNvSpPr>
          <p:nvPr/>
        </p:nvSpPr>
        <p:spPr bwMode="auto">
          <a:xfrm>
            <a:off x="1533526" y="3817939"/>
            <a:ext cx="701675" cy="4333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 algn="ctr">
            <a:solidFill>
              <a:schemeClr val="accent1"/>
            </a:solidFill>
            <a:round/>
            <a:headEnd/>
            <a:tailEnd/>
          </a:ln>
        </p:spPr>
        <p:txBody>
          <a:bodyPr lIns="0" rIns="0" anchor="ctr"/>
          <a:lstStyle/>
          <a:p>
            <a:pPr algn="ctr"/>
            <a:r>
              <a:rPr lang="nl-BE" sz="800" dirty="0" err="1"/>
              <a:t>concertation</a:t>
            </a:r>
            <a:r>
              <a:rPr lang="nl-BE" sz="800" dirty="0"/>
              <a:t> </a:t>
            </a:r>
            <a:r>
              <a:rPr lang="nl-BE" sz="800" dirty="0" err="1"/>
              <a:t>avec</a:t>
            </a:r>
            <a:r>
              <a:rPr lang="nl-BE" sz="800" dirty="0"/>
              <a:t> </a:t>
            </a:r>
            <a:r>
              <a:rPr lang="nl-BE" sz="800" dirty="0" err="1"/>
              <a:t>le</a:t>
            </a:r>
            <a:r>
              <a:rPr lang="nl-BE" sz="800" dirty="0"/>
              <a:t> RS et/</a:t>
            </a:r>
            <a:r>
              <a:rPr lang="nl-BE" sz="800" dirty="0" err="1"/>
              <a:t>ou</a:t>
            </a:r>
            <a:r>
              <a:rPr lang="nl-BE" sz="800" dirty="0"/>
              <a:t> la LH</a:t>
            </a:r>
            <a:endParaRPr lang="en-US" sz="8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9052" y="3249997"/>
            <a:ext cx="541261" cy="12629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8238" y="3529288"/>
            <a:ext cx="30483" cy="28044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2996" y="4274099"/>
            <a:ext cx="30483" cy="28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9713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 Placeholder 1"/>
          <p:cNvSpPr>
            <a:spLocks noGrp="1"/>
          </p:cNvSpPr>
          <p:nvPr>
            <p:ph type="body" sz="quarter" idx="18"/>
          </p:nvPr>
        </p:nvSpPr>
        <p:spPr>
          <a:xfrm>
            <a:off x="9120189" y="154526"/>
            <a:ext cx="2790605" cy="360363"/>
          </a:xfrm>
        </p:spPr>
        <p:txBody>
          <a:bodyPr/>
          <a:lstStyle/>
          <a:p>
            <a:r>
              <a:rPr lang="en-GB" dirty="0"/>
              <a:t>2. Incidents</a:t>
            </a:r>
          </a:p>
          <a:p>
            <a:r>
              <a:rPr lang="en-GB" dirty="0"/>
              <a:t>2.2 Audition </a:t>
            </a:r>
            <a:r>
              <a:rPr lang="en-GB" dirty="0" err="1"/>
              <a:t>insuffisante</a:t>
            </a:r>
            <a:endParaRPr lang="en-GB" dirty="0"/>
          </a:p>
        </p:txBody>
      </p:sp>
      <p:sp>
        <p:nvSpPr>
          <p:cNvPr id="49" name="TextBox 48"/>
          <p:cNvSpPr txBox="1"/>
          <p:nvPr/>
        </p:nvSpPr>
        <p:spPr>
          <a:xfrm>
            <a:off x="2243312" y="772566"/>
            <a:ext cx="7562650" cy="578882"/>
          </a:xfrm>
          <a:prstGeom prst="roundRect">
            <a:avLst/>
          </a:prstGeom>
          <a:noFill/>
          <a:ln w="12700">
            <a:solidFill>
              <a:schemeClr val="accent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1400" dirty="0" err="1"/>
              <a:t>Après</a:t>
            </a:r>
            <a:r>
              <a:rPr lang="nl-BE" sz="1400" dirty="0"/>
              <a:t> sa </a:t>
            </a:r>
            <a:r>
              <a:rPr lang="nl-BE" sz="1400" dirty="0" err="1"/>
              <a:t>concertation</a:t>
            </a:r>
            <a:r>
              <a:rPr lang="nl-BE" sz="1400" dirty="0"/>
              <a:t>, </a:t>
            </a:r>
            <a:r>
              <a:rPr lang="nl-BE" sz="1400" dirty="0" err="1"/>
              <a:t>le</a:t>
            </a:r>
            <a:r>
              <a:rPr lang="nl-BE" sz="1400" dirty="0"/>
              <a:t> RS entrepreneur </a:t>
            </a:r>
            <a:r>
              <a:rPr lang="nl-BE" sz="1400" dirty="0" err="1"/>
              <a:t>prend</a:t>
            </a:r>
            <a:r>
              <a:rPr lang="nl-BE" sz="1400" dirty="0"/>
              <a:t> </a:t>
            </a:r>
            <a:r>
              <a:rPr lang="nl-BE" sz="1400" dirty="0" err="1"/>
              <a:t>une</a:t>
            </a:r>
            <a:r>
              <a:rPr lang="nl-BE" sz="1400" dirty="0"/>
              <a:t> </a:t>
            </a:r>
            <a:r>
              <a:rPr lang="nl-BE" sz="1400" dirty="0" err="1"/>
              <a:t>décision</a:t>
            </a:r>
            <a:r>
              <a:rPr lang="nl-BE" sz="1400" dirty="0"/>
              <a:t> quant à la poursuite des </a:t>
            </a:r>
            <a:r>
              <a:rPr lang="nl-BE" sz="1400" dirty="0" err="1"/>
              <a:t>travaux</a:t>
            </a:r>
            <a:r>
              <a:rPr lang="nl-BE" sz="1400" dirty="0"/>
              <a:t>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991544" y="1605732"/>
            <a:ext cx="8658928" cy="4608512"/>
            <a:chOff x="1991544" y="1605732"/>
            <a:chExt cx="8658928" cy="4608512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1544" y="1605732"/>
              <a:ext cx="8658928" cy="4608512"/>
            </a:xfrm>
            <a:prstGeom prst="rect">
              <a:avLst/>
            </a:prstGeom>
          </p:spPr>
        </p:pic>
        <p:grpSp>
          <p:nvGrpSpPr>
            <p:cNvPr id="41" name="Group 40"/>
            <p:cNvGrpSpPr/>
            <p:nvPr/>
          </p:nvGrpSpPr>
          <p:grpSpPr>
            <a:xfrm>
              <a:off x="2639616" y="2925696"/>
              <a:ext cx="1080120" cy="1415656"/>
              <a:chOff x="670356" y="3897841"/>
              <a:chExt cx="792088" cy="1072218"/>
            </a:xfrm>
          </p:grpSpPr>
          <p:sp>
            <p:nvSpPr>
              <p:cNvPr id="43" name="Rechthoek 35"/>
              <p:cNvSpPr>
                <a:spLocks noChangeArrowheads="1"/>
              </p:cNvSpPr>
              <p:nvPr/>
            </p:nvSpPr>
            <p:spPr bwMode="auto">
              <a:xfrm>
                <a:off x="670356" y="4674076"/>
                <a:ext cx="792088" cy="295983"/>
              </a:xfrm>
              <a:prstGeom prst="rect">
                <a:avLst/>
              </a:prstGeom>
              <a:solidFill>
                <a:srgbClr val="B2B2B2"/>
              </a:solidFill>
              <a:ln w="31750" algn="ctr">
                <a:noFill/>
                <a:round/>
                <a:headEnd/>
                <a:tailEnd/>
              </a:ln>
            </p:spPr>
            <p:txBody>
              <a:bodyPr lIns="0" tIns="0" rIns="0" bIns="0" anchor="ctr"/>
              <a:lstStyle/>
              <a:p>
                <a:pPr algn="ctr"/>
                <a:r>
                  <a:rPr lang="nl-BE" sz="900" b="1" dirty="0">
                    <a:solidFill>
                      <a:schemeClr val="bg1"/>
                    </a:solidFill>
                    <a:latin typeface="+mn-lt"/>
                  </a:rPr>
                  <a:t>ANNONCEUR</a:t>
                </a:r>
              </a:p>
              <a:p>
                <a:pPr algn="ctr"/>
                <a:r>
                  <a:rPr lang="nl-BE" sz="900" b="1" dirty="0">
                    <a:solidFill>
                      <a:schemeClr val="bg1"/>
                    </a:solidFill>
                    <a:latin typeface="+mn-lt"/>
                  </a:rPr>
                  <a:t>ENTREPRENEUR</a:t>
                </a:r>
              </a:p>
            </p:txBody>
          </p:sp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6106" y="3897841"/>
                <a:ext cx="320588" cy="755295"/>
              </a:xfrm>
              <a:prstGeom prst="rect">
                <a:avLst/>
              </a:prstGeom>
              <a:ln w="25400">
                <a:solidFill>
                  <a:schemeClr val="tx2">
                    <a:lumMod val="85000"/>
                  </a:schemeClr>
                </a:solidFill>
              </a:ln>
            </p:spPr>
          </p:pic>
        </p:grpSp>
      </p:grp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271464" y="1556792"/>
            <a:ext cx="9300879" cy="4244400"/>
          </a:xfrm>
          <a:prstGeom prst="rect">
            <a:avLst/>
          </a:prstGeom>
        </p:spPr>
        <p:txBody>
          <a:bodyPr/>
          <a:lstStyle/>
          <a:p>
            <a:r>
              <a:rPr lang="nl-BE" sz="2000" b="1" dirty="0">
                <a:solidFill>
                  <a:schemeClr val="tx1"/>
                </a:solidFill>
              </a:rPr>
              <a:t>Photo de </a:t>
            </a:r>
            <a:r>
              <a:rPr lang="nl-BE" sz="2000" b="1" dirty="0" err="1">
                <a:solidFill>
                  <a:schemeClr val="tx1"/>
                </a:solidFill>
              </a:rPr>
              <a:t>famille</a:t>
            </a:r>
            <a:r>
              <a:rPr lang="nl-BE" sz="2000" b="1" dirty="0">
                <a:solidFill>
                  <a:schemeClr val="tx1"/>
                </a:solidFill>
              </a:rPr>
              <a:t> “Entrepreneur"</a:t>
            </a:r>
            <a:br>
              <a:rPr lang="nl-BE" sz="2000" b="1" dirty="0">
                <a:solidFill>
                  <a:schemeClr val="tx1"/>
                </a:solidFill>
              </a:rPr>
            </a:br>
            <a:br>
              <a:rPr lang="nl-BE" sz="2000" b="1" dirty="0">
                <a:solidFill>
                  <a:schemeClr val="tx1"/>
                </a:solidFill>
              </a:rPr>
            </a:br>
            <a:r>
              <a:rPr lang="nl-BE" sz="2000" b="1" dirty="0">
                <a:solidFill>
                  <a:schemeClr val="tx1"/>
                </a:solidFill>
              </a:rPr>
              <a:t>0. </a:t>
            </a:r>
            <a:r>
              <a:rPr lang="nl-BE" sz="2000" b="1" dirty="0" err="1">
                <a:solidFill>
                  <a:schemeClr val="tx1"/>
                </a:solidFill>
              </a:rPr>
              <a:t>Introduction</a:t>
            </a:r>
            <a:br>
              <a:rPr lang="nl-BE" sz="2000" b="1" dirty="0">
                <a:solidFill>
                  <a:schemeClr val="tx1"/>
                </a:solidFill>
              </a:rPr>
            </a:br>
            <a:br>
              <a:rPr lang="nl-BE" sz="2000" b="1" dirty="0">
                <a:solidFill>
                  <a:schemeClr val="tx1"/>
                </a:solidFill>
              </a:rPr>
            </a:br>
            <a:r>
              <a:rPr lang="nl-BE" sz="2000" b="1" dirty="0">
                <a:solidFill>
                  <a:schemeClr val="tx1"/>
                </a:solidFill>
              </a:rPr>
              <a:t>1. </a:t>
            </a:r>
            <a:r>
              <a:rPr lang="nl-BE" sz="2000" b="1" dirty="0" err="1">
                <a:solidFill>
                  <a:schemeClr val="tx1"/>
                </a:solidFill>
              </a:rPr>
              <a:t>Système</a:t>
            </a:r>
            <a:r>
              <a:rPr lang="nl-BE" sz="2000" b="1" dirty="0">
                <a:solidFill>
                  <a:schemeClr val="tx1"/>
                </a:solidFill>
              </a:rPr>
              <a:t> de </a:t>
            </a:r>
            <a:r>
              <a:rPr lang="nl-BE" sz="2000" b="1" dirty="0" err="1">
                <a:solidFill>
                  <a:schemeClr val="tx1"/>
                </a:solidFill>
              </a:rPr>
              <a:t>protection</a:t>
            </a:r>
            <a:r>
              <a:rPr lang="nl-BE" sz="2000" b="1" dirty="0">
                <a:solidFill>
                  <a:schemeClr val="tx1"/>
                </a:solidFill>
              </a:rPr>
              <a:t> </a:t>
            </a:r>
            <a:r>
              <a:rPr lang="nl-BE" sz="2000" b="1" dirty="0" err="1">
                <a:solidFill>
                  <a:schemeClr val="tx1"/>
                </a:solidFill>
              </a:rPr>
              <a:t>avec</a:t>
            </a:r>
            <a:r>
              <a:rPr lang="nl-BE" sz="2000" b="1" dirty="0">
                <a:solidFill>
                  <a:schemeClr val="tx1"/>
                </a:solidFill>
              </a:rPr>
              <a:t> </a:t>
            </a:r>
            <a:r>
              <a:rPr lang="nl-BE" sz="2000" b="1" dirty="0" err="1">
                <a:solidFill>
                  <a:schemeClr val="tx1"/>
                </a:solidFill>
              </a:rPr>
              <a:t>annonceur</a:t>
            </a:r>
            <a:endParaRPr lang="nl-BE" sz="2000" b="1" dirty="0">
              <a:solidFill>
                <a:schemeClr val="tx1"/>
              </a:solidFill>
            </a:endParaRPr>
          </a:p>
          <a:p>
            <a:br>
              <a:rPr lang="nl-BE" sz="2000" b="1" dirty="0">
                <a:solidFill>
                  <a:schemeClr val="tx1"/>
                </a:solidFill>
              </a:rPr>
            </a:br>
            <a:r>
              <a:rPr lang="nl-BE" sz="2000" b="1" dirty="0">
                <a:solidFill>
                  <a:schemeClr val="tx1"/>
                </a:solidFill>
              </a:rPr>
              <a:t>2. </a:t>
            </a:r>
            <a:r>
              <a:rPr lang="nl-BE" sz="2000" b="1" dirty="0" err="1">
                <a:solidFill>
                  <a:schemeClr val="tx1"/>
                </a:solidFill>
              </a:rPr>
              <a:t>Incidents</a:t>
            </a:r>
            <a:r>
              <a:rPr lang="nl-BE" sz="2000" b="1" dirty="0">
                <a:solidFill>
                  <a:schemeClr val="tx1"/>
                </a:solidFill>
              </a:rPr>
              <a:t>	</a:t>
            </a:r>
          </a:p>
          <a:p>
            <a:endParaRPr lang="nl-BE" sz="2000" b="1" dirty="0">
              <a:solidFill>
                <a:schemeClr val="tx1"/>
              </a:solidFill>
            </a:endParaRPr>
          </a:p>
          <a:p>
            <a:r>
              <a:rPr lang="nl-BE" sz="2000" b="1" dirty="0"/>
              <a:t>3. Fin des </a:t>
            </a:r>
            <a:r>
              <a:rPr lang="nl-BE" sz="2000" b="1" dirty="0" err="1"/>
              <a:t>travaux</a:t>
            </a:r>
            <a:endParaRPr lang="nl-BE" sz="2000" b="1" dirty="0"/>
          </a:p>
          <a:p>
            <a:endParaRPr lang="nl-BE" sz="2000" b="1" dirty="0"/>
          </a:p>
          <a:p>
            <a:r>
              <a:rPr lang="nl-BE" sz="2000" b="1" dirty="0">
                <a:solidFill>
                  <a:schemeClr val="tx1"/>
                </a:solidFill>
              </a:rPr>
              <a:t>4. </a:t>
            </a:r>
            <a:r>
              <a:rPr lang="nl-BE" sz="2000" b="1" dirty="0" err="1">
                <a:solidFill>
                  <a:schemeClr val="tx1"/>
                </a:solidFill>
              </a:rPr>
              <a:t>Travaux</a:t>
            </a:r>
            <a:r>
              <a:rPr lang="nl-BE" sz="2000" b="1" dirty="0">
                <a:solidFill>
                  <a:schemeClr val="tx1"/>
                </a:solidFill>
              </a:rPr>
              <a:t> </a:t>
            </a:r>
            <a:r>
              <a:rPr lang="nl-BE" sz="2000" b="1" dirty="0" err="1">
                <a:solidFill>
                  <a:schemeClr val="tx1"/>
                </a:solidFill>
              </a:rPr>
              <a:t>particulièrement</a:t>
            </a:r>
            <a:r>
              <a:rPr lang="nl-BE" sz="2000" b="1" dirty="0">
                <a:solidFill>
                  <a:schemeClr val="tx1"/>
                </a:solidFill>
              </a:rPr>
              <a:t> </a:t>
            </a:r>
            <a:r>
              <a:rPr lang="nl-BE" sz="2000" b="1" dirty="0" err="1">
                <a:solidFill>
                  <a:schemeClr val="tx1"/>
                </a:solidFill>
              </a:rPr>
              <a:t>bruyants</a:t>
            </a:r>
            <a:endParaRPr lang="nl-BE" sz="2000" b="1" dirty="0">
              <a:solidFill>
                <a:schemeClr val="tx1"/>
              </a:solidFill>
            </a:endParaRPr>
          </a:p>
          <a:p>
            <a:br>
              <a:rPr lang="nl-BE" sz="2000" dirty="0">
                <a:solidFill>
                  <a:schemeClr val="tx1"/>
                </a:solidFill>
              </a:rPr>
            </a:b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2504099" y="332656"/>
            <a:ext cx="9180612" cy="1411328"/>
          </a:xfrm>
          <a:prstGeom prst="rect">
            <a:avLst/>
          </a:prstGeom>
        </p:spPr>
        <p:txBody>
          <a:bodyPr/>
          <a:lstStyle>
            <a:lvl1pPr algn="l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 sz="4800" b="1" dirty="0">
                <a:latin typeface="+mn-lt"/>
                <a:cs typeface="Arial" panose="020B0604020202020204" pitchFamily="34" charset="0"/>
              </a:rPr>
              <a:t>Contenu</a:t>
            </a:r>
          </a:p>
        </p:txBody>
      </p:sp>
    </p:spTree>
    <p:extLst>
      <p:ext uri="{BB962C8B-B14F-4D97-AF65-F5344CB8AC3E}">
        <p14:creationId xmlns:p14="http://schemas.microsoft.com/office/powerpoint/2010/main" val="385022644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445" name="Straight Arrow Connector 135"/>
          <p:cNvCxnSpPr>
            <a:cxnSpLocks noChangeShapeType="1"/>
          </p:cNvCxnSpPr>
          <p:nvPr/>
        </p:nvCxnSpPr>
        <p:spPr bwMode="auto">
          <a:xfrm>
            <a:off x="1919288" y="1989139"/>
            <a:ext cx="0" cy="4175125"/>
          </a:xfrm>
          <a:prstGeom prst="straightConnector1">
            <a:avLst/>
          </a:prstGeom>
          <a:noFill/>
          <a:ln w="12700" algn="ctr">
            <a:solidFill>
              <a:schemeClr val="accent2"/>
            </a:solidFill>
            <a:prstDash val="dash"/>
            <a:round/>
            <a:headEnd/>
            <a:tailEnd type="arrow" w="med" len="med"/>
          </a:ln>
        </p:spPr>
      </p:cxnSp>
      <p:sp>
        <p:nvSpPr>
          <p:cNvPr id="61446" name="TextBox 370"/>
          <p:cNvSpPr txBox="1">
            <a:spLocks noChangeArrowheads="1"/>
          </p:cNvSpPr>
          <p:nvPr/>
        </p:nvSpPr>
        <p:spPr bwMode="auto">
          <a:xfrm>
            <a:off x="1847851" y="6021389"/>
            <a:ext cx="3603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0070C0"/>
                </a:solidFill>
              </a:rPr>
              <a:t>t</a:t>
            </a:r>
          </a:p>
        </p:txBody>
      </p:sp>
      <p:cxnSp>
        <p:nvCxnSpPr>
          <p:cNvPr id="61450" name="Straight Connector 16"/>
          <p:cNvCxnSpPr>
            <a:cxnSpLocks noChangeShapeType="1"/>
          </p:cNvCxnSpPr>
          <p:nvPr/>
        </p:nvCxnSpPr>
        <p:spPr bwMode="auto">
          <a:xfrm flipV="1">
            <a:off x="2640013" y="3875089"/>
            <a:ext cx="7632700" cy="3175"/>
          </a:xfrm>
          <a:prstGeom prst="line">
            <a:avLst/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</p:spPr>
      </p:cxnSp>
      <p:sp>
        <p:nvSpPr>
          <p:cNvPr id="61451" name="Oval 17"/>
          <p:cNvSpPr>
            <a:spLocks noChangeArrowheads="1"/>
          </p:cNvSpPr>
          <p:nvPr/>
        </p:nvSpPr>
        <p:spPr bwMode="auto">
          <a:xfrm>
            <a:off x="3902076" y="3805238"/>
            <a:ext cx="106363" cy="107950"/>
          </a:xfrm>
          <a:prstGeom prst="ellipse">
            <a:avLst/>
          </a:prstGeom>
          <a:solidFill>
            <a:srgbClr val="FF0000"/>
          </a:solidFill>
          <a:ln w="3175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1452" name="Rectangle 18"/>
          <p:cNvSpPr>
            <a:spLocks noChangeArrowheads="1"/>
          </p:cNvSpPr>
          <p:nvPr/>
        </p:nvSpPr>
        <p:spPr bwMode="auto">
          <a:xfrm>
            <a:off x="9358314" y="3814764"/>
            <a:ext cx="122237" cy="122237"/>
          </a:xfrm>
          <a:prstGeom prst="rect">
            <a:avLst/>
          </a:prstGeom>
          <a:solidFill>
            <a:srgbClr val="FF0000"/>
          </a:solidFill>
          <a:ln w="3175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cxnSp>
        <p:nvCxnSpPr>
          <p:cNvPr id="61453" name="Straight Connector 16"/>
          <p:cNvCxnSpPr>
            <a:cxnSpLocks noChangeShapeType="1"/>
          </p:cNvCxnSpPr>
          <p:nvPr/>
        </p:nvCxnSpPr>
        <p:spPr bwMode="auto">
          <a:xfrm flipV="1">
            <a:off x="2640013" y="4211639"/>
            <a:ext cx="7632700" cy="1587"/>
          </a:xfrm>
          <a:prstGeom prst="line">
            <a:avLst/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</p:spPr>
      </p:cxnSp>
      <p:sp>
        <p:nvSpPr>
          <p:cNvPr id="61456" name="Chevron 29"/>
          <p:cNvSpPr>
            <a:spLocks noChangeArrowheads="1"/>
          </p:cNvSpPr>
          <p:nvPr/>
        </p:nvSpPr>
        <p:spPr bwMode="auto">
          <a:xfrm>
            <a:off x="2803526" y="3789363"/>
            <a:ext cx="142875" cy="144462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1457" name="Chevron 30"/>
          <p:cNvSpPr>
            <a:spLocks noChangeAspect="1"/>
          </p:cNvSpPr>
          <p:nvPr/>
        </p:nvSpPr>
        <p:spPr bwMode="auto">
          <a:xfrm flipH="1">
            <a:off x="2803526" y="4149726"/>
            <a:ext cx="142875" cy="142875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1458" name="TextBox 228"/>
          <p:cNvSpPr txBox="1">
            <a:spLocks noChangeArrowheads="1"/>
          </p:cNvSpPr>
          <p:nvPr/>
        </p:nvSpPr>
        <p:spPr bwMode="auto">
          <a:xfrm>
            <a:off x="2387600" y="3719513"/>
            <a:ext cx="3238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/>
              <a:t>A</a:t>
            </a:r>
          </a:p>
        </p:txBody>
      </p:sp>
      <p:sp>
        <p:nvSpPr>
          <p:cNvPr id="61459" name="TextBox 229"/>
          <p:cNvSpPr txBox="1">
            <a:spLocks noChangeArrowheads="1"/>
          </p:cNvSpPr>
          <p:nvPr/>
        </p:nvSpPr>
        <p:spPr bwMode="auto">
          <a:xfrm>
            <a:off x="2387600" y="4119563"/>
            <a:ext cx="3238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/>
              <a:t>B</a:t>
            </a:r>
          </a:p>
        </p:txBody>
      </p:sp>
      <p:sp>
        <p:nvSpPr>
          <p:cNvPr id="61460" name="Rectangle 20"/>
          <p:cNvSpPr>
            <a:spLocks noChangeArrowheads="1"/>
          </p:cNvSpPr>
          <p:nvPr/>
        </p:nvSpPr>
        <p:spPr bwMode="auto">
          <a:xfrm>
            <a:off x="5520377" y="3112207"/>
            <a:ext cx="2114214" cy="303213"/>
          </a:xfrm>
          <a:prstGeom prst="rect">
            <a:avLst/>
          </a:prstGeom>
          <a:solidFill>
            <a:srgbClr val="FFFF00"/>
          </a:solidFill>
          <a:ln w="31750" algn="ctr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grpSp>
        <p:nvGrpSpPr>
          <p:cNvPr id="61461" name="Group 188"/>
          <p:cNvGrpSpPr>
            <a:grpSpLocks noChangeAspect="1"/>
          </p:cNvGrpSpPr>
          <p:nvPr/>
        </p:nvGrpSpPr>
        <p:grpSpPr bwMode="auto">
          <a:xfrm>
            <a:off x="5527104" y="3833855"/>
            <a:ext cx="107950" cy="73025"/>
            <a:chOff x="7956376" y="548680"/>
            <a:chExt cx="216024" cy="144016"/>
          </a:xfrm>
        </p:grpSpPr>
        <p:cxnSp>
          <p:nvCxnSpPr>
            <p:cNvPr id="61481" name="Straight Connector 189"/>
            <p:cNvCxnSpPr>
              <a:cxnSpLocks noChangeShapeType="1"/>
            </p:cNvCxnSpPr>
            <p:nvPr/>
          </p:nvCxnSpPr>
          <p:spPr bwMode="auto">
            <a:xfrm>
              <a:off x="7956376" y="548680"/>
              <a:ext cx="216024" cy="14401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61482" name="Straight Connector 190"/>
            <p:cNvCxnSpPr>
              <a:cxnSpLocks noChangeShapeType="1"/>
            </p:cNvCxnSpPr>
            <p:nvPr/>
          </p:nvCxnSpPr>
          <p:spPr bwMode="auto">
            <a:xfrm flipH="1">
              <a:off x="7956376" y="548680"/>
              <a:ext cx="207640" cy="14401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</p:grpSp>
      <p:grpSp>
        <p:nvGrpSpPr>
          <p:cNvPr id="61462" name="Group 188"/>
          <p:cNvGrpSpPr>
            <a:grpSpLocks noChangeAspect="1"/>
          </p:cNvGrpSpPr>
          <p:nvPr/>
        </p:nvGrpSpPr>
        <p:grpSpPr bwMode="auto">
          <a:xfrm>
            <a:off x="7612636" y="3825876"/>
            <a:ext cx="107950" cy="73025"/>
            <a:chOff x="7956376" y="548680"/>
            <a:chExt cx="216024" cy="144016"/>
          </a:xfrm>
        </p:grpSpPr>
        <p:cxnSp>
          <p:nvCxnSpPr>
            <p:cNvPr id="61479" name="Straight Connector 189"/>
            <p:cNvCxnSpPr>
              <a:cxnSpLocks noChangeShapeType="1"/>
            </p:cNvCxnSpPr>
            <p:nvPr/>
          </p:nvCxnSpPr>
          <p:spPr bwMode="auto">
            <a:xfrm>
              <a:off x="7956376" y="548680"/>
              <a:ext cx="216024" cy="14401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61480" name="Straight Connector 190"/>
            <p:cNvCxnSpPr>
              <a:cxnSpLocks noChangeShapeType="1"/>
            </p:cNvCxnSpPr>
            <p:nvPr/>
          </p:nvCxnSpPr>
          <p:spPr bwMode="auto">
            <a:xfrm flipH="1">
              <a:off x="7956376" y="548680"/>
              <a:ext cx="207640" cy="14401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</p:grpSp>
      <p:sp>
        <p:nvSpPr>
          <p:cNvPr id="61463" name="TextBox 32"/>
          <p:cNvSpPr txBox="1">
            <a:spLocks noChangeArrowheads="1"/>
          </p:cNvSpPr>
          <p:nvPr/>
        </p:nvSpPr>
        <p:spPr bwMode="auto">
          <a:xfrm>
            <a:off x="9551989" y="3284539"/>
            <a:ext cx="93662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00" b="1" dirty="0"/>
              <a:t>Arlon</a:t>
            </a:r>
          </a:p>
        </p:txBody>
      </p:sp>
      <p:sp>
        <p:nvSpPr>
          <p:cNvPr id="61464" name="TextBox 32"/>
          <p:cNvSpPr txBox="1">
            <a:spLocks noChangeArrowheads="1"/>
          </p:cNvSpPr>
          <p:nvPr/>
        </p:nvSpPr>
        <p:spPr bwMode="auto">
          <a:xfrm>
            <a:off x="2279651" y="3289301"/>
            <a:ext cx="79216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00" b="1" dirty="0"/>
              <a:t>Namur</a:t>
            </a:r>
          </a:p>
        </p:txBody>
      </p:sp>
      <p:sp>
        <p:nvSpPr>
          <p:cNvPr id="44" name="Title 1"/>
          <p:cNvSpPr txBox="1">
            <a:spLocks/>
          </p:cNvSpPr>
          <p:nvPr/>
        </p:nvSpPr>
        <p:spPr bwMode="auto">
          <a:xfrm>
            <a:off x="2063751" y="1627188"/>
            <a:ext cx="26638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defRPr/>
            </a:pPr>
            <a:r>
              <a:rPr lang="en-US" sz="14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Situation de </a:t>
            </a:r>
            <a:r>
              <a:rPr lang="en-US" sz="14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départ</a:t>
            </a:r>
            <a:endParaRPr lang="en-US" sz="1100" b="1" kern="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61468" name="Straight Arrow Connector 287"/>
          <p:cNvCxnSpPr>
            <a:cxnSpLocks noChangeShapeType="1"/>
          </p:cNvCxnSpPr>
          <p:nvPr/>
        </p:nvCxnSpPr>
        <p:spPr bwMode="auto">
          <a:xfrm flipH="1">
            <a:off x="4079876" y="2205038"/>
            <a:ext cx="2232025" cy="1547812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cxnSp>
        <p:nvCxnSpPr>
          <p:cNvPr id="61472" name="Straight Arrow Connector 287"/>
          <p:cNvCxnSpPr>
            <a:cxnSpLocks noChangeShapeType="1"/>
          </p:cNvCxnSpPr>
          <p:nvPr/>
        </p:nvCxnSpPr>
        <p:spPr bwMode="auto">
          <a:xfrm>
            <a:off x="6672264" y="2205039"/>
            <a:ext cx="2663825" cy="162083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sp>
        <p:nvSpPr>
          <p:cNvPr id="61476" name="Rounded Rectangle 122"/>
          <p:cNvSpPr>
            <a:spLocks noChangeArrowheads="1"/>
          </p:cNvSpPr>
          <p:nvPr/>
        </p:nvSpPr>
        <p:spPr bwMode="auto">
          <a:xfrm>
            <a:off x="1533526" y="3789363"/>
            <a:ext cx="701675" cy="4619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lIns="0" rIns="0" anchor="ctr"/>
          <a:lstStyle/>
          <a:p>
            <a:pPr algn="ctr"/>
            <a:r>
              <a:rPr lang="nl-BE" sz="800" dirty="0" err="1"/>
              <a:t>travaux</a:t>
            </a:r>
            <a:endParaRPr lang="nl-BE" sz="800" dirty="0"/>
          </a:p>
        </p:txBody>
      </p:sp>
      <p:sp>
        <p:nvSpPr>
          <p:cNvPr id="61477" name="Rectangle 20"/>
          <p:cNvSpPr>
            <a:spLocks noChangeArrowheads="1"/>
          </p:cNvSpPr>
          <p:nvPr/>
        </p:nvSpPr>
        <p:spPr bwMode="auto">
          <a:xfrm flipH="1">
            <a:off x="5575014" y="3613533"/>
            <a:ext cx="2105312" cy="472692"/>
          </a:xfrm>
          <a:prstGeom prst="rect">
            <a:avLst/>
          </a:prstGeom>
          <a:noFill/>
          <a:ln w="31750" algn="ctr">
            <a:solidFill>
              <a:srgbClr val="FFC000"/>
            </a:solidFill>
            <a:prstDash val="sysDash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3" name="Rechthoek 35"/>
          <p:cNvSpPr>
            <a:spLocks noChangeArrowheads="1"/>
          </p:cNvSpPr>
          <p:nvPr/>
        </p:nvSpPr>
        <p:spPr bwMode="auto">
          <a:xfrm>
            <a:off x="6049769" y="1360490"/>
            <a:ext cx="982856" cy="360362"/>
          </a:xfrm>
          <a:prstGeom prst="rect">
            <a:avLst/>
          </a:prstGeom>
          <a:solidFill>
            <a:srgbClr val="B2B2B2"/>
          </a:solidFill>
          <a:ln w="31750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nl-BE" sz="900" b="1" dirty="0">
                <a:solidFill>
                  <a:schemeClr val="bg1"/>
                </a:solidFill>
              </a:rPr>
              <a:t>ANNONCEUR</a:t>
            </a:r>
          </a:p>
          <a:p>
            <a:pPr algn="ctr"/>
            <a:r>
              <a:rPr lang="nl-BE" sz="900" b="1" dirty="0">
                <a:solidFill>
                  <a:schemeClr val="bg1"/>
                </a:solidFill>
              </a:rPr>
              <a:t>ENTREPRENEUR</a:t>
            </a:r>
          </a:p>
        </p:txBody>
      </p:sp>
      <p:sp>
        <p:nvSpPr>
          <p:cNvPr id="45" name="Text Placeholder 1"/>
          <p:cNvSpPr>
            <a:spLocks noGrp="1"/>
          </p:cNvSpPr>
          <p:nvPr>
            <p:ph type="body" sz="quarter" idx="18"/>
          </p:nvPr>
        </p:nvSpPr>
        <p:spPr>
          <a:xfrm>
            <a:off x="9120189" y="154526"/>
            <a:ext cx="2790605" cy="360363"/>
          </a:xfrm>
        </p:spPr>
        <p:txBody>
          <a:bodyPr/>
          <a:lstStyle/>
          <a:p>
            <a:r>
              <a:rPr lang="en-GB" dirty="0"/>
              <a:t>3. Fin des </a:t>
            </a:r>
            <a:r>
              <a:rPr lang="en-GB" dirty="0" err="1"/>
              <a:t>travaux</a:t>
            </a:r>
            <a:endParaRPr lang="en-GB" dirty="0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3401" y="1909647"/>
            <a:ext cx="286637" cy="668821"/>
          </a:xfrm>
          <a:prstGeom prst="rect">
            <a:avLst/>
          </a:prstGeom>
        </p:spPr>
      </p:pic>
      <p:grpSp>
        <p:nvGrpSpPr>
          <p:cNvPr id="56" name="Groep 59"/>
          <p:cNvGrpSpPr>
            <a:grpSpLocks/>
          </p:cNvGrpSpPr>
          <p:nvPr/>
        </p:nvGrpSpPr>
        <p:grpSpPr bwMode="auto">
          <a:xfrm>
            <a:off x="7496748" y="3603626"/>
            <a:ext cx="865187" cy="293234"/>
            <a:chOff x="4427984" y="2636912"/>
            <a:chExt cx="864096" cy="445838"/>
          </a:xfrm>
        </p:grpSpPr>
        <p:cxnSp>
          <p:nvCxnSpPr>
            <p:cNvPr id="57" name="Rechte verbindingslijn met pijl 63"/>
            <p:cNvCxnSpPr/>
            <p:nvPr/>
          </p:nvCxnSpPr>
          <p:spPr bwMode="auto">
            <a:xfrm>
              <a:off x="4716545" y="2636912"/>
              <a:ext cx="0" cy="43204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3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59" name="Tekstvak 66"/>
            <p:cNvSpPr txBox="1"/>
            <p:nvPr/>
          </p:nvSpPr>
          <p:spPr>
            <a:xfrm>
              <a:off x="4427984" y="2708391"/>
              <a:ext cx="864096" cy="37435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nl-BE" sz="1000" dirty="0">
                  <a:solidFill>
                    <a:schemeClr val="accent3"/>
                  </a:solidFill>
                </a:rPr>
                <a:t>DS</a:t>
              </a:r>
            </a:p>
          </p:txBody>
        </p:sp>
      </p:grpSp>
      <p:cxnSp>
        <p:nvCxnSpPr>
          <p:cNvPr id="72" name="Straight Connector 111"/>
          <p:cNvCxnSpPr/>
          <p:nvPr/>
        </p:nvCxnSpPr>
        <p:spPr bwMode="auto">
          <a:xfrm flipV="1">
            <a:off x="5138001" y="3594981"/>
            <a:ext cx="2970218" cy="864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78" name="Picture 77" descr="D:\Documents And Settings\GQR7802\Local Settings\Temporary Internet Files\Content.IE5\HNYX0581\MC900441310[1]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069" y="2590896"/>
            <a:ext cx="214082" cy="227949"/>
          </a:xfrm>
          <a:prstGeom prst="rect">
            <a:avLst/>
          </a:prstGeom>
          <a:noFill/>
        </p:spPr>
      </p:pic>
      <p:pic>
        <p:nvPicPr>
          <p:cNvPr id="79" name="Picture 78" descr="D:\Documents And Settings\GQR7802\Local Settings\Temporary Internet Files\Content.IE5\HNYX0581\MC900441310[1]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2269" y="2686146"/>
            <a:ext cx="214082" cy="227949"/>
          </a:xfrm>
          <a:prstGeom prst="rect">
            <a:avLst/>
          </a:prstGeom>
          <a:noFill/>
        </p:spPr>
      </p:pic>
      <p:pic>
        <p:nvPicPr>
          <p:cNvPr id="80" name="Picture 79" descr="D:\Documents And Settings\GQR7802\Local Settings\Temporary Internet Files\Content.IE5\HNYX0581\MC900441310[1]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8060" y="2599353"/>
            <a:ext cx="214082" cy="227949"/>
          </a:xfrm>
          <a:prstGeom prst="rect">
            <a:avLst/>
          </a:prstGeom>
          <a:noFill/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3279" y="2778832"/>
            <a:ext cx="681024" cy="553333"/>
          </a:xfrm>
          <a:prstGeom prst="rect">
            <a:avLst/>
          </a:prstGeom>
        </p:spPr>
      </p:pic>
      <p:cxnSp>
        <p:nvCxnSpPr>
          <p:cNvPr id="61443" name="Straight Arrow Connector 287"/>
          <p:cNvCxnSpPr>
            <a:cxnSpLocks noChangeShapeType="1"/>
          </p:cNvCxnSpPr>
          <p:nvPr/>
        </p:nvCxnSpPr>
        <p:spPr bwMode="auto">
          <a:xfrm>
            <a:off x="6484521" y="2100364"/>
            <a:ext cx="260297" cy="763009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6233" y="2506773"/>
            <a:ext cx="310923" cy="262151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445" name="Straight Arrow Connector 135"/>
          <p:cNvCxnSpPr>
            <a:cxnSpLocks noChangeShapeType="1"/>
          </p:cNvCxnSpPr>
          <p:nvPr/>
        </p:nvCxnSpPr>
        <p:spPr bwMode="auto">
          <a:xfrm>
            <a:off x="1919288" y="1989139"/>
            <a:ext cx="0" cy="4175125"/>
          </a:xfrm>
          <a:prstGeom prst="straightConnector1">
            <a:avLst/>
          </a:prstGeom>
          <a:noFill/>
          <a:ln w="12700" algn="ctr">
            <a:solidFill>
              <a:schemeClr val="accent2"/>
            </a:solidFill>
            <a:prstDash val="dash"/>
            <a:round/>
            <a:headEnd/>
            <a:tailEnd type="arrow" w="med" len="med"/>
          </a:ln>
        </p:spPr>
      </p:cxnSp>
      <p:sp>
        <p:nvSpPr>
          <p:cNvPr id="61446" name="TextBox 370"/>
          <p:cNvSpPr txBox="1">
            <a:spLocks noChangeArrowheads="1"/>
          </p:cNvSpPr>
          <p:nvPr/>
        </p:nvSpPr>
        <p:spPr bwMode="auto">
          <a:xfrm>
            <a:off x="1847851" y="6021389"/>
            <a:ext cx="3603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0070C0"/>
                </a:solidFill>
              </a:rPr>
              <a:t>t</a:t>
            </a:r>
          </a:p>
        </p:txBody>
      </p:sp>
      <p:cxnSp>
        <p:nvCxnSpPr>
          <p:cNvPr id="61450" name="Straight Connector 16"/>
          <p:cNvCxnSpPr>
            <a:cxnSpLocks noChangeShapeType="1"/>
          </p:cNvCxnSpPr>
          <p:nvPr/>
        </p:nvCxnSpPr>
        <p:spPr bwMode="auto">
          <a:xfrm flipV="1">
            <a:off x="2640013" y="3875089"/>
            <a:ext cx="7632700" cy="3175"/>
          </a:xfrm>
          <a:prstGeom prst="line">
            <a:avLst/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</p:spPr>
      </p:cxnSp>
      <p:sp>
        <p:nvSpPr>
          <p:cNvPr id="61451" name="Oval 17"/>
          <p:cNvSpPr>
            <a:spLocks noChangeArrowheads="1"/>
          </p:cNvSpPr>
          <p:nvPr/>
        </p:nvSpPr>
        <p:spPr bwMode="auto">
          <a:xfrm>
            <a:off x="3902076" y="3805238"/>
            <a:ext cx="106363" cy="107950"/>
          </a:xfrm>
          <a:prstGeom prst="ellipse">
            <a:avLst/>
          </a:prstGeom>
          <a:solidFill>
            <a:srgbClr val="FF0000"/>
          </a:solidFill>
          <a:ln w="3175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1452" name="Rectangle 18"/>
          <p:cNvSpPr>
            <a:spLocks noChangeArrowheads="1"/>
          </p:cNvSpPr>
          <p:nvPr/>
        </p:nvSpPr>
        <p:spPr bwMode="auto">
          <a:xfrm>
            <a:off x="9358314" y="3814764"/>
            <a:ext cx="122237" cy="122237"/>
          </a:xfrm>
          <a:prstGeom prst="rect">
            <a:avLst/>
          </a:prstGeom>
          <a:solidFill>
            <a:srgbClr val="FF0000"/>
          </a:solidFill>
          <a:ln w="3175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cxnSp>
        <p:nvCxnSpPr>
          <p:cNvPr id="61453" name="Straight Connector 16"/>
          <p:cNvCxnSpPr>
            <a:cxnSpLocks noChangeShapeType="1"/>
          </p:cNvCxnSpPr>
          <p:nvPr/>
        </p:nvCxnSpPr>
        <p:spPr bwMode="auto">
          <a:xfrm flipV="1">
            <a:off x="2640013" y="4211639"/>
            <a:ext cx="7632700" cy="1587"/>
          </a:xfrm>
          <a:prstGeom prst="line">
            <a:avLst/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</p:spPr>
      </p:cxnSp>
      <p:sp>
        <p:nvSpPr>
          <p:cNvPr id="61456" name="Chevron 29"/>
          <p:cNvSpPr>
            <a:spLocks noChangeArrowheads="1"/>
          </p:cNvSpPr>
          <p:nvPr/>
        </p:nvSpPr>
        <p:spPr bwMode="auto">
          <a:xfrm>
            <a:off x="2803526" y="3789363"/>
            <a:ext cx="142875" cy="144462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1457" name="Chevron 30"/>
          <p:cNvSpPr>
            <a:spLocks noChangeAspect="1"/>
          </p:cNvSpPr>
          <p:nvPr/>
        </p:nvSpPr>
        <p:spPr bwMode="auto">
          <a:xfrm flipH="1">
            <a:off x="2803526" y="4149726"/>
            <a:ext cx="142875" cy="142875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1458" name="TextBox 228"/>
          <p:cNvSpPr txBox="1">
            <a:spLocks noChangeArrowheads="1"/>
          </p:cNvSpPr>
          <p:nvPr/>
        </p:nvSpPr>
        <p:spPr bwMode="auto">
          <a:xfrm>
            <a:off x="2387600" y="3719513"/>
            <a:ext cx="3238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/>
              <a:t>A</a:t>
            </a:r>
          </a:p>
        </p:txBody>
      </p:sp>
      <p:sp>
        <p:nvSpPr>
          <p:cNvPr id="61459" name="TextBox 229"/>
          <p:cNvSpPr txBox="1">
            <a:spLocks noChangeArrowheads="1"/>
          </p:cNvSpPr>
          <p:nvPr/>
        </p:nvSpPr>
        <p:spPr bwMode="auto">
          <a:xfrm>
            <a:off x="2387600" y="4119563"/>
            <a:ext cx="3238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/>
              <a:t>B</a:t>
            </a:r>
          </a:p>
        </p:txBody>
      </p:sp>
      <p:sp>
        <p:nvSpPr>
          <p:cNvPr id="61460" name="Rectangle 20"/>
          <p:cNvSpPr>
            <a:spLocks noChangeArrowheads="1"/>
          </p:cNvSpPr>
          <p:nvPr/>
        </p:nvSpPr>
        <p:spPr bwMode="auto">
          <a:xfrm>
            <a:off x="5520377" y="3112207"/>
            <a:ext cx="2114214" cy="303213"/>
          </a:xfrm>
          <a:prstGeom prst="rect">
            <a:avLst/>
          </a:prstGeom>
          <a:solidFill>
            <a:srgbClr val="FFFF00"/>
          </a:solidFill>
          <a:ln w="31750" algn="ctr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grpSp>
        <p:nvGrpSpPr>
          <p:cNvPr id="61461" name="Group 188"/>
          <p:cNvGrpSpPr>
            <a:grpSpLocks noChangeAspect="1"/>
          </p:cNvGrpSpPr>
          <p:nvPr/>
        </p:nvGrpSpPr>
        <p:grpSpPr bwMode="auto">
          <a:xfrm>
            <a:off x="5527104" y="3833855"/>
            <a:ext cx="107950" cy="73025"/>
            <a:chOff x="7956376" y="548680"/>
            <a:chExt cx="216024" cy="144016"/>
          </a:xfrm>
        </p:grpSpPr>
        <p:cxnSp>
          <p:nvCxnSpPr>
            <p:cNvPr id="61481" name="Straight Connector 189"/>
            <p:cNvCxnSpPr>
              <a:cxnSpLocks noChangeShapeType="1"/>
            </p:cNvCxnSpPr>
            <p:nvPr/>
          </p:nvCxnSpPr>
          <p:spPr bwMode="auto">
            <a:xfrm>
              <a:off x="7956376" y="548680"/>
              <a:ext cx="216024" cy="14401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61482" name="Straight Connector 190"/>
            <p:cNvCxnSpPr>
              <a:cxnSpLocks noChangeShapeType="1"/>
            </p:cNvCxnSpPr>
            <p:nvPr/>
          </p:nvCxnSpPr>
          <p:spPr bwMode="auto">
            <a:xfrm flipH="1">
              <a:off x="7956376" y="548680"/>
              <a:ext cx="207640" cy="14401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</p:grpSp>
      <p:grpSp>
        <p:nvGrpSpPr>
          <p:cNvPr id="61462" name="Group 188"/>
          <p:cNvGrpSpPr>
            <a:grpSpLocks noChangeAspect="1"/>
          </p:cNvGrpSpPr>
          <p:nvPr/>
        </p:nvGrpSpPr>
        <p:grpSpPr bwMode="auto">
          <a:xfrm>
            <a:off x="7612636" y="3825876"/>
            <a:ext cx="107950" cy="73025"/>
            <a:chOff x="7956376" y="548680"/>
            <a:chExt cx="216024" cy="144016"/>
          </a:xfrm>
        </p:grpSpPr>
        <p:cxnSp>
          <p:nvCxnSpPr>
            <p:cNvPr id="61479" name="Straight Connector 189"/>
            <p:cNvCxnSpPr>
              <a:cxnSpLocks noChangeShapeType="1"/>
            </p:cNvCxnSpPr>
            <p:nvPr/>
          </p:nvCxnSpPr>
          <p:spPr bwMode="auto">
            <a:xfrm>
              <a:off x="7956376" y="548680"/>
              <a:ext cx="216024" cy="14401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61480" name="Straight Connector 190"/>
            <p:cNvCxnSpPr>
              <a:cxnSpLocks noChangeShapeType="1"/>
            </p:cNvCxnSpPr>
            <p:nvPr/>
          </p:nvCxnSpPr>
          <p:spPr bwMode="auto">
            <a:xfrm flipH="1">
              <a:off x="7956376" y="548680"/>
              <a:ext cx="207640" cy="14401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</p:grpSp>
      <p:sp>
        <p:nvSpPr>
          <p:cNvPr id="61463" name="TextBox 32"/>
          <p:cNvSpPr txBox="1">
            <a:spLocks noChangeArrowheads="1"/>
          </p:cNvSpPr>
          <p:nvPr/>
        </p:nvSpPr>
        <p:spPr bwMode="auto">
          <a:xfrm>
            <a:off x="9551989" y="3284539"/>
            <a:ext cx="93662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00" b="1" dirty="0"/>
              <a:t>Arlon</a:t>
            </a:r>
          </a:p>
        </p:txBody>
      </p:sp>
      <p:sp>
        <p:nvSpPr>
          <p:cNvPr id="61464" name="TextBox 32"/>
          <p:cNvSpPr txBox="1">
            <a:spLocks noChangeArrowheads="1"/>
          </p:cNvSpPr>
          <p:nvPr/>
        </p:nvSpPr>
        <p:spPr bwMode="auto">
          <a:xfrm>
            <a:off x="2279651" y="3289301"/>
            <a:ext cx="79216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00" b="1" dirty="0"/>
              <a:t>Namur</a:t>
            </a:r>
          </a:p>
        </p:txBody>
      </p:sp>
      <p:sp>
        <p:nvSpPr>
          <p:cNvPr id="44" name="Title 1"/>
          <p:cNvSpPr txBox="1">
            <a:spLocks/>
          </p:cNvSpPr>
          <p:nvPr/>
        </p:nvSpPr>
        <p:spPr bwMode="auto">
          <a:xfrm>
            <a:off x="2063751" y="1627188"/>
            <a:ext cx="26638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defRPr/>
            </a:pPr>
            <a:r>
              <a:rPr lang="en-US" sz="14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Situation de </a:t>
            </a:r>
            <a:r>
              <a:rPr lang="en-US" sz="14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départ</a:t>
            </a:r>
            <a:endParaRPr lang="en-US" sz="1100" b="1" kern="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61468" name="Straight Arrow Connector 287"/>
          <p:cNvCxnSpPr>
            <a:cxnSpLocks noChangeShapeType="1"/>
          </p:cNvCxnSpPr>
          <p:nvPr/>
        </p:nvCxnSpPr>
        <p:spPr bwMode="auto">
          <a:xfrm flipH="1">
            <a:off x="4079876" y="2205038"/>
            <a:ext cx="2232025" cy="1547812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cxnSp>
        <p:nvCxnSpPr>
          <p:cNvPr id="61472" name="Straight Arrow Connector 287"/>
          <p:cNvCxnSpPr>
            <a:cxnSpLocks noChangeShapeType="1"/>
          </p:cNvCxnSpPr>
          <p:nvPr/>
        </p:nvCxnSpPr>
        <p:spPr bwMode="auto">
          <a:xfrm>
            <a:off x="6672264" y="2205039"/>
            <a:ext cx="2663825" cy="162083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sp>
        <p:nvSpPr>
          <p:cNvPr id="61476" name="Rounded Rectangle 122"/>
          <p:cNvSpPr>
            <a:spLocks noChangeArrowheads="1"/>
          </p:cNvSpPr>
          <p:nvPr/>
        </p:nvSpPr>
        <p:spPr bwMode="auto">
          <a:xfrm>
            <a:off x="1533526" y="3789363"/>
            <a:ext cx="701675" cy="4619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lIns="0" rIns="0" anchor="ctr"/>
          <a:lstStyle/>
          <a:p>
            <a:pPr algn="ctr"/>
            <a:r>
              <a:rPr lang="nl-BE" sz="800" dirty="0" err="1"/>
              <a:t>travaux</a:t>
            </a:r>
            <a:endParaRPr lang="nl-BE" sz="800" dirty="0"/>
          </a:p>
          <a:p>
            <a:pPr algn="ctr"/>
            <a:r>
              <a:rPr lang="nl-BE" sz="800" dirty="0" err="1"/>
              <a:t>terminés</a:t>
            </a:r>
            <a:endParaRPr lang="nl-BE" sz="800" dirty="0"/>
          </a:p>
        </p:txBody>
      </p:sp>
      <p:sp>
        <p:nvSpPr>
          <p:cNvPr id="61477" name="Rectangle 20"/>
          <p:cNvSpPr>
            <a:spLocks noChangeArrowheads="1"/>
          </p:cNvSpPr>
          <p:nvPr/>
        </p:nvSpPr>
        <p:spPr bwMode="auto">
          <a:xfrm flipH="1">
            <a:off x="5575014" y="3613533"/>
            <a:ext cx="2105312" cy="472692"/>
          </a:xfrm>
          <a:prstGeom prst="rect">
            <a:avLst/>
          </a:prstGeom>
          <a:noFill/>
          <a:ln w="31750" algn="ctr">
            <a:solidFill>
              <a:srgbClr val="FFC000"/>
            </a:solidFill>
            <a:prstDash val="sysDash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3" name="Rechthoek 35"/>
          <p:cNvSpPr>
            <a:spLocks noChangeArrowheads="1"/>
          </p:cNvSpPr>
          <p:nvPr/>
        </p:nvSpPr>
        <p:spPr bwMode="auto">
          <a:xfrm>
            <a:off x="6049769" y="1360490"/>
            <a:ext cx="982856" cy="360362"/>
          </a:xfrm>
          <a:prstGeom prst="rect">
            <a:avLst/>
          </a:prstGeom>
          <a:solidFill>
            <a:srgbClr val="B2B2B2"/>
          </a:solidFill>
          <a:ln w="31750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nl-BE" sz="900" b="1" dirty="0">
                <a:solidFill>
                  <a:schemeClr val="bg1"/>
                </a:solidFill>
              </a:rPr>
              <a:t>ANNONCEUR</a:t>
            </a:r>
          </a:p>
          <a:p>
            <a:pPr algn="ctr"/>
            <a:r>
              <a:rPr lang="nl-BE" sz="900" b="1" dirty="0">
                <a:solidFill>
                  <a:schemeClr val="bg1"/>
                </a:solidFill>
              </a:rPr>
              <a:t>ENTREPRENEUR</a:t>
            </a:r>
          </a:p>
        </p:txBody>
      </p:sp>
      <p:sp>
        <p:nvSpPr>
          <p:cNvPr id="45" name="Text Placeholder 1"/>
          <p:cNvSpPr>
            <a:spLocks noGrp="1"/>
          </p:cNvSpPr>
          <p:nvPr>
            <p:ph type="body" sz="quarter" idx="18"/>
          </p:nvPr>
        </p:nvSpPr>
        <p:spPr>
          <a:xfrm>
            <a:off x="9120189" y="154526"/>
            <a:ext cx="2790605" cy="360363"/>
          </a:xfrm>
        </p:spPr>
        <p:txBody>
          <a:bodyPr/>
          <a:lstStyle/>
          <a:p>
            <a:r>
              <a:rPr lang="en-GB" dirty="0"/>
              <a:t>3. Fin des </a:t>
            </a:r>
            <a:r>
              <a:rPr lang="en-GB" dirty="0" err="1"/>
              <a:t>travaux</a:t>
            </a:r>
            <a:endParaRPr lang="en-GB" dirty="0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3401" y="1909647"/>
            <a:ext cx="286637" cy="668821"/>
          </a:xfrm>
          <a:prstGeom prst="rect">
            <a:avLst/>
          </a:prstGeom>
        </p:spPr>
      </p:pic>
      <p:grpSp>
        <p:nvGrpSpPr>
          <p:cNvPr id="56" name="Groep 59"/>
          <p:cNvGrpSpPr>
            <a:grpSpLocks/>
          </p:cNvGrpSpPr>
          <p:nvPr/>
        </p:nvGrpSpPr>
        <p:grpSpPr bwMode="auto">
          <a:xfrm>
            <a:off x="7496748" y="3603626"/>
            <a:ext cx="865187" cy="293234"/>
            <a:chOff x="4427984" y="2636912"/>
            <a:chExt cx="864096" cy="445838"/>
          </a:xfrm>
        </p:grpSpPr>
        <p:cxnSp>
          <p:nvCxnSpPr>
            <p:cNvPr id="57" name="Rechte verbindingslijn met pijl 63"/>
            <p:cNvCxnSpPr/>
            <p:nvPr/>
          </p:nvCxnSpPr>
          <p:spPr bwMode="auto">
            <a:xfrm>
              <a:off x="4716545" y="2636912"/>
              <a:ext cx="0" cy="43204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3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59" name="Tekstvak 66"/>
            <p:cNvSpPr txBox="1"/>
            <p:nvPr/>
          </p:nvSpPr>
          <p:spPr>
            <a:xfrm>
              <a:off x="4427984" y="2708391"/>
              <a:ext cx="864096" cy="37435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nl-BE" sz="1000" dirty="0">
                  <a:solidFill>
                    <a:schemeClr val="accent3"/>
                  </a:solidFill>
                </a:rPr>
                <a:t>DS</a:t>
              </a:r>
            </a:p>
          </p:txBody>
        </p:sp>
      </p:grpSp>
      <p:cxnSp>
        <p:nvCxnSpPr>
          <p:cNvPr id="72" name="Straight Connector 111"/>
          <p:cNvCxnSpPr/>
          <p:nvPr/>
        </p:nvCxnSpPr>
        <p:spPr bwMode="auto">
          <a:xfrm flipV="1">
            <a:off x="5138001" y="3594981"/>
            <a:ext cx="2970218" cy="864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78" name="Picture 77" descr="D:\Documents And Settings\GQR7802\Local Settings\Temporary Internet Files\Content.IE5\HNYX0581\MC900441310[1]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069" y="2590896"/>
            <a:ext cx="214082" cy="227949"/>
          </a:xfrm>
          <a:prstGeom prst="rect">
            <a:avLst/>
          </a:prstGeom>
          <a:noFill/>
        </p:spPr>
      </p:pic>
      <p:pic>
        <p:nvPicPr>
          <p:cNvPr id="79" name="Picture 78" descr="D:\Documents And Settings\GQR7802\Local Settings\Temporary Internet Files\Content.IE5\HNYX0581\MC900441310[1]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2269" y="2686146"/>
            <a:ext cx="214082" cy="227949"/>
          </a:xfrm>
          <a:prstGeom prst="rect">
            <a:avLst/>
          </a:prstGeom>
          <a:noFill/>
        </p:spPr>
      </p:pic>
      <p:pic>
        <p:nvPicPr>
          <p:cNvPr id="80" name="Picture 79" descr="D:\Documents And Settings\GQR7802\Local Settings\Temporary Internet Files\Content.IE5\HNYX0581\MC900441310[1]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8060" y="2599353"/>
            <a:ext cx="214082" cy="227949"/>
          </a:xfrm>
          <a:prstGeom prst="rect">
            <a:avLst/>
          </a:prstGeom>
          <a:noFill/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3279" y="2778832"/>
            <a:ext cx="681024" cy="553333"/>
          </a:xfrm>
          <a:prstGeom prst="rect">
            <a:avLst/>
          </a:prstGeom>
        </p:spPr>
      </p:pic>
      <p:cxnSp>
        <p:nvCxnSpPr>
          <p:cNvPr id="61443" name="Straight Arrow Connector 287"/>
          <p:cNvCxnSpPr>
            <a:cxnSpLocks noChangeShapeType="1"/>
          </p:cNvCxnSpPr>
          <p:nvPr/>
        </p:nvCxnSpPr>
        <p:spPr bwMode="auto">
          <a:xfrm>
            <a:off x="6484521" y="2100364"/>
            <a:ext cx="260297" cy="763009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pic>
        <p:nvPicPr>
          <p:cNvPr id="40" name="Picture 3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1858" y="2440425"/>
            <a:ext cx="341406" cy="35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975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/>
              <a:t>Documents de </a:t>
            </a:r>
            <a:r>
              <a:rPr lang="en-GB" dirty="0" err="1"/>
              <a:t>référence</a:t>
            </a:r>
            <a:endParaRPr lang="en-GB" dirty="0"/>
          </a:p>
        </p:txBody>
      </p:sp>
      <p:sp>
        <p:nvSpPr>
          <p:cNvPr id="9218" name="Title 1"/>
          <p:cNvSpPr>
            <a:spLocks noGrp="1"/>
          </p:cNvSpPr>
          <p:nvPr>
            <p:ph type="title" idx="4294967295"/>
          </p:nvPr>
        </p:nvSpPr>
        <p:spPr>
          <a:xfrm>
            <a:off x="1487488" y="908720"/>
            <a:ext cx="10753725" cy="887413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2400" b="1" dirty="0">
                <a:latin typeface="+mn-lt"/>
              </a:rPr>
              <a:t>Documents de </a:t>
            </a:r>
            <a:r>
              <a:rPr lang="en-US" sz="2400" b="1" dirty="0" err="1">
                <a:latin typeface="+mn-lt"/>
              </a:rPr>
              <a:t>référence</a:t>
            </a:r>
            <a:endParaRPr lang="en-US" sz="2400" b="1" dirty="0">
              <a:latin typeface="+mn-lt"/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4294967295"/>
          </p:nvPr>
        </p:nvSpPr>
        <p:spPr>
          <a:xfrm>
            <a:off x="1487488" y="1700808"/>
            <a:ext cx="8568952" cy="4176713"/>
          </a:xfrm>
          <a:prstGeom prst="rect">
            <a:avLst/>
          </a:prstGeom>
        </p:spPr>
        <p:txBody>
          <a:bodyPr/>
          <a:lstStyle/>
          <a:p>
            <a:pPr marL="0" indent="0" defTabSz="68580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600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Fascicule 576 </a:t>
            </a:r>
            <a:r>
              <a:rPr lang="en-US" sz="1600" kern="0"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en-US" sz="16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Règlement</a:t>
            </a:r>
            <a:r>
              <a:rPr lang="en-US" sz="1600" kern="0" dirty="0">
                <a:latin typeface="Calibri" panose="020F0502020204030204" pitchFamily="34" charset="0"/>
                <a:cs typeface="Calibri" panose="020F0502020204030204" pitchFamily="34" charset="0"/>
              </a:rPr>
              <a:t> de la </a:t>
            </a:r>
            <a:r>
              <a:rPr lang="en-US" sz="16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Sécurité</a:t>
            </a:r>
            <a:r>
              <a:rPr lang="en-US" sz="1600" kern="0" dirty="0">
                <a:latin typeface="Calibri" panose="020F0502020204030204" pitchFamily="34" charset="0"/>
                <a:cs typeface="Calibri" panose="020F0502020204030204" pitchFamily="34" charset="0"/>
              </a:rPr>
              <a:t> au Travail (RST), </a:t>
            </a:r>
            <a:r>
              <a:rPr lang="en-US" sz="16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Partie</a:t>
            </a:r>
            <a:r>
              <a:rPr lang="en-US" sz="1600" kern="0" dirty="0">
                <a:latin typeface="Calibri" panose="020F0502020204030204" pitchFamily="34" charset="0"/>
                <a:cs typeface="Calibri" panose="020F0502020204030204" pitchFamily="34" charset="0"/>
              </a:rPr>
              <a:t> III, </a:t>
            </a:r>
            <a:r>
              <a:rPr lang="en-US" sz="16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Titre</a:t>
            </a:r>
            <a:r>
              <a:rPr lang="en-US" sz="1600" kern="0" dirty="0">
                <a:latin typeface="Calibri" panose="020F0502020204030204" pitchFamily="34" charset="0"/>
                <a:cs typeface="Calibri" panose="020F0502020204030204" pitchFamily="34" charset="0"/>
              </a:rPr>
              <a:t> IV, </a:t>
            </a:r>
            <a:r>
              <a:rPr lang="en-US" sz="16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Chapitre</a:t>
            </a:r>
            <a:r>
              <a:rPr lang="en-US" sz="1600" kern="0" dirty="0">
                <a:latin typeface="Calibri" panose="020F0502020204030204" pitchFamily="34" charset="0"/>
                <a:cs typeface="Calibri" panose="020F0502020204030204" pitchFamily="34" charset="0"/>
              </a:rPr>
              <a:t> I, </a:t>
            </a:r>
            <a:r>
              <a:rPr lang="en-US" sz="16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Rubrique</a:t>
            </a:r>
            <a:r>
              <a:rPr lang="en-US" sz="1600" kern="0" dirty="0">
                <a:latin typeface="Calibri" panose="020F0502020204030204" pitchFamily="34" charset="0"/>
                <a:cs typeface="Calibri" panose="020F0502020204030204" pitchFamily="34" charset="0"/>
              </a:rPr>
              <a:t> 1, Protection des agents </a:t>
            </a:r>
            <a:r>
              <a:rPr lang="en-US" sz="16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travaillant</a:t>
            </a:r>
            <a:r>
              <a:rPr lang="en-US" sz="16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dans</a:t>
            </a:r>
            <a:r>
              <a:rPr lang="en-US" sz="1600" kern="0" dirty="0">
                <a:latin typeface="Calibri" panose="020F0502020204030204" pitchFamily="34" charset="0"/>
                <a:cs typeface="Calibri" panose="020F0502020204030204" pitchFamily="34" charset="0"/>
              </a:rPr>
              <a:t> les </a:t>
            </a:r>
            <a:r>
              <a:rPr lang="en-US" sz="16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voies</a:t>
            </a:r>
            <a:r>
              <a:rPr lang="en-US" sz="1600" kern="0" dirty="0">
                <a:latin typeface="Calibri" panose="020F0502020204030204" pitchFamily="34" charset="0"/>
                <a:cs typeface="Calibri" panose="020F0502020204030204" pitchFamily="34" charset="0"/>
              </a:rPr>
              <a:t> et à </a:t>
            </a:r>
            <a:r>
              <a:rPr lang="en-US" sz="16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leurs</a:t>
            </a:r>
            <a:r>
              <a:rPr lang="en-US" sz="16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abords</a:t>
            </a:r>
            <a:endParaRPr lang="en-US" sz="16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US" sz="2000" dirty="0"/>
          </a:p>
          <a:p>
            <a:pPr marL="0" indent="0" algn="just">
              <a:buNone/>
            </a:pPr>
            <a:r>
              <a:rPr lang="en-US" sz="1600" dirty="0">
                <a:solidFill>
                  <a:srgbClr val="FF0000"/>
                </a:solidFill>
              </a:rPr>
              <a:t>Avis 4 SE/2010 </a:t>
            </a:r>
            <a:r>
              <a:rPr lang="en-US" sz="1600" dirty="0"/>
              <a:t>– 10ème </a:t>
            </a:r>
            <a:r>
              <a:rPr lang="en-US" sz="1600" dirty="0" err="1"/>
              <a:t>supplément</a:t>
            </a:r>
            <a:r>
              <a:rPr lang="en-US" sz="1600" dirty="0"/>
              <a:t> au RGPS Fascicule 576</a:t>
            </a:r>
          </a:p>
          <a:p>
            <a:pPr marL="0" indent="0" algn="just">
              <a:buNone/>
            </a:pPr>
            <a:endParaRPr lang="en-US" sz="1600" dirty="0"/>
          </a:p>
          <a:p>
            <a:pPr marL="0" indent="0" algn="just">
              <a:buNone/>
            </a:pPr>
            <a:r>
              <a:rPr lang="en-US" sz="1600" dirty="0" err="1">
                <a:solidFill>
                  <a:srgbClr val="FF0000"/>
                </a:solidFill>
              </a:rPr>
              <a:t>Circulaire</a:t>
            </a:r>
            <a:r>
              <a:rPr lang="en-US" sz="1600" dirty="0">
                <a:solidFill>
                  <a:srgbClr val="FF0000"/>
                </a:solidFill>
              </a:rPr>
              <a:t> 2 I-AM/2019 </a:t>
            </a:r>
            <a:r>
              <a:rPr lang="en-US" sz="1600" dirty="0"/>
              <a:t>– </a:t>
            </a:r>
            <a:r>
              <a:rPr lang="en-US" sz="1600" dirty="0" err="1"/>
              <a:t>Travaux</a:t>
            </a:r>
            <a:r>
              <a:rPr lang="en-US" sz="1600" dirty="0"/>
              <a:t> avec </a:t>
            </a:r>
            <a:r>
              <a:rPr lang="en-US" sz="1600" dirty="0" err="1"/>
              <a:t>empiètements</a:t>
            </a:r>
            <a:r>
              <a:rPr lang="en-US" sz="1600" dirty="0"/>
              <a:t> de type I – </a:t>
            </a:r>
            <a:r>
              <a:rPr lang="en-US" sz="1600" dirty="0" err="1"/>
              <a:t>Hiérarchie</a:t>
            </a:r>
            <a:r>
              <a:rPr lang="en-US" sz="1600" dirty="0"/>
              <a:t> des </a:t>
            </a:r>
            <a:r>
              <a:rPr lang="en-US" sz="1600" dirty="0" err="1"/>
              <a:t>mesures</a:t>
            </a:r>
            <a:r>
              <a:rPr lang="en-US" sz="1600" dirty="0"/>
              <a:t> de </a:t>
            </a:r>
            <a:r>
              <a:rPr lang="en-US" sz="1600" dirty="0" err="1"/>
              <a:t>sécurité</a:t>
            </a:r>
            <a:endParaRPr lang="en-US" sz="1600" dirty="0"/>
          </a:p>
          <a:p>
            <a:pPr marL="0" indent="0" algn="just">
              <a:buNone/>
            </a:pPr>
            <a:endParaRPr lang="en-US" sz="1600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en-US" sz="1600" dirty="0" err="1">
                <a:solidFill>
                  <a:srgbClr val="FF0000"/>
                </a:solidFill>
              </a:rPr>
              <a:t>Circulaire</a:t>
            </a:r>
            <a:r>
              <a:rPr lang="en-US" sz="1600" dirty="0">
                <a:solidFill>
                  <a:srgbClr val="FF0000"/>
                </a:solidFill>
              </a:rPr>
              <a:t> 1 I-AM/2020 </a:t>
            </a:r>
            <a:r>
              <a:rPr lang="en-US" sz="1600" dirty="0"/>
              <a:t>– Directives pour la protection des </a:t>
            </a:r>
            <a:r>
              <a:rPr lang="en-US" sz="1600" dirty="0" err="1"/>
              <a:t>travaux</a:t>
            </a:r>
            <a:r>
              <a:rPr lang="en-US" sz="1600" dirty="0"/>
              <a:t> avec </a:t>
            </a:r>
            <a:r>
              <a:rPr lang="en-US" sz="1600" dirty="0" err="1"/>
              <a:t>empiètements</a:t>
            </a:r>
            <a:r>
              <a:rPr lang="en-US" sz="1600" dirty="0"/>
              <a:t> de type II</a:t>
            </a:r>
          </a:p>
          <a:p>
            <a:pPr algn="just"/>
            <a:endParaRPr lang="en-US" sz="2000" dirty="0"/>
          </a:p>
          <a:p>
            <a:pPr marL="0" indent="0" algn="just">
              <a:buNone/>
            </a:pPr>
            <a:r>
              <a:rPr lang="fr-BE" sz="1600" dirty="0">
                <a:solidFill>
                  <a:srgbClr val="FF0000"/>
                </a:solidFill>
              </a:rPr>
              <a:t>Fascicule 63 version 2.1 </a:t>
            </a:r>
            <a:r>
              <a:rPr lang="fr-BE" sz="1600" dirty="0"/>
              <a:t>– Mesures de sécurité et de santé lors de l’exécution de marchés de travaux, de fournitures et de services </a:t>
            </a:r>
            <a:endParaRPr lang="fr-FR" sz="1600" dirty="0"/>
          </a:p>
          <a:p>
            <a:pPr marL="0" indent="0" algn="just">
              <a:buNone/>
            </a:pPr>
            <a:endParaRPr lang="en-US" sz="1600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en-US" sz="1600" dirty="0">
                <a:solidFill>
                  <a:srgbClr val="FF0000"/>
                </a:solidFill>
              </a:rPr>
              <a:t>WIT 1009.fr </a:t>
            </a:r>
            <a:r>
              <a:rPr lang="en-US" sz="1600" dirty="0"/>
              <a:t>– </a:t>
            </a:r>
            <a:r>
              <a:rPr lang="en-US" sz="1600" dirty="0" err="1"/>
              <a:t>Mesure</a:t>
            </a:r>
            <a:r>
              <a:rPr lang="en-US" sz="1600" dirty="0"/>
              <a:t> de </a:t>
            </a:r>
            <a:r>
              <a:rPr lang="en-US" sz="1600" dirty="0" err="1"/>
              <a:t>sécurité</a:t>
            </a:r>
            <a:r>
              <a:rPr lang="en-US" sz="1600" dirty="0"/>
              <a:t> “</a:t>
            </a:r>
            <a:r>
              <a:rPr lang="en-US" sz="1600" dirty="0" err="1"/>
              <a:t>dispositif</a:t>
            </a:r>
            <a:r>
              <a:rPr lang="en-US" sz="1600" dirty="0"/>
              <a:t> </a:t>
            </a:r>
            <a:r>
              <a:rPr lang="en-US" sz="1600" dirty="0" err="1"/>
              <a:t>d’annonces</a:t>
            </a:r>
            <a:r>
              <a:rPr lang="en-US" sz="1600" dirty="0"/>
              <a:t>” – version entrepreneurs</a:t>
            </a:r>
          </a:p>
          <a:p>
            <a:pPr marL="0" indent="0" algn="just" eaLnBrk="1" hangingPunct="1">
              <a:buNone/>
            </a:pPr>
            <a:endParaRPr lang="en-US" sz="1800" dirty="0"/>
          </a:p>
          <a:p>
            <a:pPr algn="just" eaLnBrk="1" hangingPunct="1"/>
            <a:endParaRPr lang="en-US" sz="18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445" name="Straight Arrow Connector 135"/>
          <p:cNvCxnSpPr>
            <a:cxnSpLocks noChangeShapeType="1"/>
          </p:cNvCxnSpPr>
          <p:nvPr/>
        </p:nvCxnSpPr>
        <p:spPr bwMode="auto">
          <a:xfrm>
            <a:off x="1919288" y="1989139"/>
            <a:ext cx="0" cy="4175125"/>
          </a:xfrm>
          <a:prstGeom prst="straightConnector1">
            <a:avLst/>
          </a:prstGeom>
          <a:noFill/>
          <a:ln w="12700" algn="ctr">
            <a:solidFill>
              <a:schemeClr val="accent2"/>
            </a:solidFill>
            <a:prstDash val="dash"/>
            <a:round/>
            <a:headEnd/>
            <a:tailEnd type="arrow" w="med" len="med"/>
          </a:ln>
        </p:spPr>
      </p:cxnSp>
      <p:sp>
        <p:nvSpPr>
          <p:cNvPr id="61446" name="TextBox 370"/>
          <p:cNvSpPr txBox="1">
            <a:spLocks noChangeArrowheads="1"/>
          </p:cNvSpPr>
          <p:nvPr/>
        </p:nvSpPr>
        <p:spPr bwMode="auto">
          <a:xfrm>
            <a:off x="1847851" y="6021389"/>
            <a:ext cx="3603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0070C0"/>
                </a:solidFill>
              </a:rPr>
              <a:t>t</a:t>
            </a:r>
          </a:p>
        </p:txBody>
      </p:sp>
      <p:cxnSp>
        <p:nvCxnSpPr>
          <p:cNvPr id="61450" name="Straight Connector 16"/>
          <p:cNvCxnSpPr>
            <a:cxnSpLocks noChangeShapeType="1"/>
          </p:cNvCxnSpPr>
          <p:nvPr/>
        </p:nvCxnSpPr>
        <p:spPr bwMode="auto">
          <a:xfrm flipV="1">
            <a:off x="2640013" y="3875089"/>
            <a:ext cx="7632700" cy="3175"/>
          </a:xfrm>
          <a:prstGeom prst="line">
            <a:avLst/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</p:spPr>
      </p:cxnSp>
      <p:sp>
        <p:nvSpPr>
          <p:cNvPr id="61451" name="Oval 17"/>
          <p:cNvSpPr>
            <a:spLocks noChangeArrowheads="1"/>
          </p:cNvSpPr>
          <p:nvPr/>
        </p:nvSpPr>
        <p:spPr bwMode="auto">
          <a:xfrm>
            <a:off x="3902076" y="3805238"/>
            <a:ext cx="106363" cy="107950"/>
          </a:xfrm>
          <a:prstGeom prst="ellipse">
            <a:avLst/>
          </a:prstGeom>
          <a:solidFill>
            <a:srgbClr val="FF0000"/>
          </a:solidFill>
          <a:ln w="3175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1452" name="Rectangle 18"/>
          <p:cNvSpPr>
            <a:spLocks noChangeArrowheads="1"/>
          </p:cNvSpPr>
          <p:nvPr/>
        </p:nvSpPr>
        <p:spPr bwMode="auto">
          <a:xfrm>
            <a:off x="9358314" y="3814764"/>
            <a:ext cx="122237" cy="122237"/>
          </a:xfrm>
          <a:prstGeom prst="rect">
            <a:avLst/>
          </a:prstGeom>
          <a:solidFill>
            <a:srgbClr val="FF0000"/>
          </a:solidFill>
          <a:ln w="3175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cxnSp>
        <p:nvCxnSpPr>
          <p:cNvPr id="61453" name="Straight Connector 16"/>
          <p:cNvCxnSpPr>
            <a:cxnSpLocks noChangeShapeType="1"/>
          </p:cNvCxnSpPr>
          <p:nvPr/>
        </p:nvCxnSpPr>
        <p:spPr bwMode="auto">
          <a:xfrm flipV="1">
            <a:off x="2640013" y="4211639"/>
            <a:ext cx="7632700" cy="1587"/>
          </a:xfrm>
          <a:prstGeom prst="line">
            <a:avLst/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</p:spPr>
      </p:cxnSp>
      <p:sp>
        <p:nvSpPr>
          <p:cNvPr id="61456" name="Chevron 29"/>
          <p:cNvSpPr>
            <a:spLocks noChangeArrowheads="1"/>
          </p:cNvSpPr>
          <p:nvPr/>
        </p:nvSpPr>
        <p:spPr bwMode="auto">
          <a:xfrm>
            <a:off x="2803526" y="3789363"/>
            <a:ext cx="142875" cy="144462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1457" name="Chevron 30"/>
          <p:cNvSpPr>
            <a:spLocks noChangeAspect="1"/>
          </p:cNvSpPr>
          <p:nvPr/>
        </p:nvSpPr>
        <p:spPr bwMode="auto">
          <a:xfrm flipH="1">
            <a:off x="2803526" y="4149726"/>
            <a:ext cx="142875" cy="142875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1458" name="TextBox 228"/>
          <p:cNvSpPr txBox="1">
            <a:spLocks noChangeArrowheads="1"/>
          </p:cNvSpPr>
          <p:nvPr/>
        </p:nvSpPr>
        <p:spPr bwMode="auto">
          <a:xfrm>
            <a:off x="2387600" y="3719513"/>
            <a:ext cx="3238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/>
              <a:t>A</a:t>
            </a:r>
          </a:p>
        </p:txBody>
      </p:sp>
      <p:sp>
        <p:nvSpPr>
          <p:cNvPr id="61459" name="TextBox 229"/>
          <p:cNvSpPr txBox="1">
            <a:spLocks noChangeArrowheads="1"/>
          </p:cNvSpPr>
          <p:nvPr/>
        </p:nvSpPr>
        <p:spPr bwMode="auto">
          <a:xfrm>
            <a:off x="2387600" y="4119563"/>
            <a:ext cx="3238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/>
              <a:t>B</a:t>
            </a:r>
          </a:p>
        </p:txBody>
      </p:sp>
      <p:sp>
        <p:nvSpPr>
          <p:cNvPr id="61460" name="Rectangle 20"/>
          <p:cNvSpPr>
            <a:spLocks noChangeArrowheads="1"/>
          </p:cNvSpPr>
          <p:nvPr/>
        </p:nvSpPr>
        <p:spPr bwMode="auto">
          <a:xfrm>
            <a:off x="5520377" y="3112207"/>
            <a:ext cx="2114214" cy="303213"/>
          </a:xfrm>
          <a:prstGeom prst="rect">
            <a:avLst/>
          </a:prstGeom>
          <a:solidFill>
            <a:srgbClr val="FFFF00"/>
          </a:solidFill>
          <a:ln w="31750" algn="ctr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grpSp>
        <p:nvGrpSpPr>
          <p:cNvPr id="61461" name="Group 188"/>
          <p:cNvGrpSpPr>
            <a:grpSpLocks noChangeAspect="1"/>
          </p:cNvGrpSpPr>
          <p:nvPr/>
        </p:nvGrpSpPr>
        <p:grpSpPr bwMode="auto">
          <a:xfrm>
            <a:off x="5527104" y="3833855"/>
            <a:ext cx="107950" cy="73025"/>
            <a:chOff x="7956376" y="548680"/>
            <a:chExt cx="216024" cy="144016"/>
          </a:xfrm>
        </p:grpSpPr>
        <p:cxnSp>
          <p:nvCxnSpPr>
            <p:cNvPr id="61481" name="Straight Connector 189"/>
            <p:cNvCxnSpPr>
              <a:cxnSpLocks noChangeShapeType="1"/>
            </p:cNvCxnSpPr>
            <p:nvPr/>
          </p:nvCxnSpPr>
          <p:spPr bwMode="auto">
            <a:xfrm>
              <a:off x="7956376" y="548680"/>
              <a:ext cx="216024" cy="14401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61482" name="Straight Connector 190"/>
            <p:cNvCxnSpPr>
              <a:cxnSpLocks noChangeShapeType="1"/>
            </p:cNvCxnSpPr>
            <p:nvPr/>
          </p:nvCxnSpPr>
          <p:spPr bwMode="auto">
            <a:xfrm flipH="1">
              <a:off x="7956376" y="548680"/>
              <a:ext cx="207640" cy="14401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</p:grpSp>
      <p:grpSp>
        <p:nvGrpSpPr>
          <p:cNvPr id="61462" name="Group 188"/>
          <p:cNvGrpSpPr>
            <a:grpSpLocks noChangeAspect="1"/>
          </p:cNvGrpSpPr>
          <p:nvPr/>
        </p:nvGrpSpPr>
        <p:grpSpPr bwMode="auto">
          <a:xfrm>
            <a:off x="7612636" y="3825876"/>
            <a:ext cx="107950" cy="73025"/>
            <a:chOff x="7956376" y="548680"/>
            <a:chExt cx="216024" cy="144016"/>
          </a:xfrm>
        </p:grpSpPr>
        <p:cxnSp>
          <p:nvCxnSpPr>
            <p:cNvPr id="61479" name="Straight Connector 189"/>
            <p:cNvCxnSpPr>
              <a:cxnSpLocks noChangeShapeType="1"/>
            </p:cNvCxnSpPr>
            <p:nvPr/>
          </p:nvCxnSpPr>
          <p:spPr bwMode="auto">
            <a:xfrm>
              <a:off x="7956376" y="548680"/>
              <a:ext cx="216024" cy="14401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61480" name="Straight Connector 190"/>
            <p:cNvCxnSpPr>
              <a:cxnSpLocks noChangeShapeType="1"/>
            </p:cNvCxnSpPr>
            <p:nvPr/>
          </p:nvCxnSpPr>
          <p:spPr bwMode="auto">
            <a:xfrm flipH="1">
              <a:off x="7956376" y="548680"/>
              <a:ext cx="207640" cy="14401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</p:grpSp>
      <p:sp>
        <p:nvSpPr>
          <p:cNvPr id="61463" name="TextBox 32"/>
          <p:cNvSpPr txBox="1">
            <a:spLocks noChangeArrowheads="1"/>
          </p:cNvSpPr>
          <p:nvPr/>
        </p:nvSpPr>
        <p:spPr bwMode="auto">
          <a:xfrm>
            <a:off x="9551989" y="3284539"/>
            <a:ext cx="93662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00" b="1" dirty="0"/>
              <a:t>Arlon</a:t>
            </a:r>
          </a:p>
        </p:txBody>
      </p:sp>
      <p:sp>
        <p:nvSpPr>
          <p:cNvPr id="61464" name="TextBox 32"/>
          <p:cNvSpPr txBox="1">
            <a:spLocks noChangeArrowheads="1"/>
          </p:cNvSpPr>
          <p:nvPr/>
        </p:nvSpPr>
        <p:spPr bwMode="auto">
          <a:xfrm>
            <a:off x="2279651" y="3289301"/>
            <a:ext cx="79216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00" b="1" dirty="0"/>
              <a:t>Namur</a:t>
            </a:r>
          </a:p>
        </p:txBody>
      </p:sp>
      <p:sp>
        <p:nvSpPr>
          <p:cNvPr id="44" name="Title 1"/>
          <p:cNvSpPr txBox="1">
            <a:spLocks/>
          </p:cNvSpPr>
          <p:nvPr/>
        </p:nvSpPr>
        <p:spPr bwMode="auto">
          <a:xfrm>
            <a:off x="2063751" y="1627188"/>
            <a:ext cx="26638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defRPr/>
            </a:pPr>
            <a:r>
              <a:rPr lang="en-US" sz="14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Situation de </a:t>
            </a:r>
            <a:r>
              <a:rPr lang="en-US" sz="14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départ</a:t>
            </a:r>
            <a:endParaRPr lang="en-US" sz="1100" b="1" kern="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61468" name="Straight Arrow Connector 287"/>
          <p:cNvCxnSpPr>
            <a:cxnSpLocks noChangeShapeType="1"/>
          </p:cNvCxnSpPr>
          <p:nvPr/>
        </p:nvCxnSpPr>
        <p:spPr bwMode="auto">
          <a:xfrm flipH="1">
            <a:off x="4079876" y="2205038"/>
            <a:ext cx="2232025" cy="1547812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cxnSp>
        <p:nvCxnSpPr>
          <p:cNvPr id="61472" name="Straight Arrow Connector 287"/>
          <p:cNvCxnSpPr>
            <a:cxnSpLocks noChangeShapeType="1"/>
          </p:cNvCxnSpPr>
          <p:nvPr/>
        </p:nvCxnSpPr>
        <p:spPr bwMode="auto">
          <a:xfrm>
            <a:off x="6672264" y="2205039"/>
            <a:ext cx="2663825" cy="162083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sp>
        <p:nvSpPr>
          <p:cNvPr id="61476" name="Rounded Rectangle 122"/>
          <p:cNvSpPr>
            <a:spLocks noChangeArrowheads="1"/>
          </p:cNvSpPr>
          <p:nvPr/>
        </p:nvSpPr>
        <p:spPr bwMode="auto">
          <a:xfrm>
            <a:off x="1533526" y="3789363"/>
            <a:ext cx="701675" cy="4619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lIns="0" rIns="0" anchor="ctr"/>
          <a:lstStyle/>
          <a:p>
            <a:pPr algn="ctr"/>
            <a:r>
              <a:rPr lang="nl-BE" sz="800" dirty="0" err="1"/>
              <a:t>travaux</a:t>
            </a:r>
            <a:endParaRPr lang="nl-BE" sz="800" dirty="0"/>
          </a:p>
          <a:p>
            <a:pPr algn="ctr"/>
            <a:r>
              <a:rPr lang="nl-BE" sz="800" dirty="0" err="1"/>
              <a:t>terminés</a:t>
            </a:r>
            <a:endParaRPr lang="nl-BE" sz="800" dirty="0"/>
          </a:p>
        </p:txBody>
      </p:sp>
      <p:sp>
        <p:nvSpPr>
          <p:cNvPr id="61477" name="Rectangle 20"/>
          <p:cNvSpPr>
            <a:spLocks noChangeArrowheads="1"/>
          </p:cNvSpPr>
          <p:nvPr/>
        </p:nvSpPr>
        <p:spPr bwMode="auto">
          <a:xfrm flipH="1">
            <a:off x="5575014" y="3613533"/>
            <a:ext cx="2105312" cy="472692"/>
          </a:xfrm>
          <a:prstGeom prst="rect">
            <a:avLst/>
          </a:prstGeom>
          <a:noFill/>
          <a:ln w="31750" algn="ctr">
            <a:solidFill>
              <a:srgbClr val="FFC000"/>
            </a:solidFill>
            <a:prstDash val="sysDash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3" name="Rechthoek 35"/>
          <p:cNvSpPr>
            <a:spLocks noChangeArrowheads="1"/>
          </p:cNvSpPr>
          <p:nvPr/>
        </p:nvSpPr>
        <p:spPr bwMode="auto">
          <a:xfrm>
            <a:off x="6049769" y="1360490"/>
            <a:ext cx="982856" cy="360362"/>
          </a:xfrm>
          <a:prstGeom prst="rect">
            <a:avLst/>
          </a:prstGeom>
          <a:solidFill>
            <a:srgbClr val="B2B2B2"/>
          </a:solidFill>
          <a:ln w="31750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nl-BE" sz="900" b="1" dirty="0">
                <a:solidFill>
                  <a:schemeClr val="bg1"/>
                </a:solidFill>
              </a:rPr>
              <a:t>ANNONCEUR</a:t>
            </a:r>
          </a:p>
          <a:p>
            <a:pPr algn="ctr"/>
            <a:r>
              <a:rPr lang="nl-BE" sz="900" b="1" dirty="0">
                <a:solidFill>
                  <a:schemeClr val="bg1"/>
                </a:solidFill>
              </a:rPr>
              <a:t>ENTREPRENEUR</a:t>
            </a:r>
          </a:p>
        </p:txBody>
      </p:sp>
      <p:sp>
        <p:nvSpPr>
          <p:cNvPr id="45" name="Text Placeholder 1"/>
          <p:cNvSpPr>
            <a:spLocks noGrp="1"/>
          </p:cNvSpPr>
          <p:nvPr>
            <p:ph type="body" sz="quarter" idx="18"/>
          </p:nvPr>
        </p:nvSpPr>
        <p:spPr>
          <a:xfrm>
            <a:off x="9120189" y="154526"/>
            <a:ext cx="2790605" cy="360363"/>
          </a:xfrm>
        </p:spPr>
        <p:txBody>
          <a:bodyPr/>
          <a:lstStyle/>
          <a:p>
            <a:r>
              <a:rPr lang="en-GB" dirty="0"/>
              <a:t>3. Fin des </a:t>
            </a:r>
            <a:r>
              <a:rPr lang="en-GB" dirty="0" err="1"/>
              <a:t>travaux</a:t>
            </a:r>
            <a:endParaRPr lang="en-GB" dirty="0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3401" y="1909647"/>
            <a:ext cx="286637" cy="668821"/>
          </a:xfrm>
          <a:prstGeom prst="rect">
            <a:avLst/>
          </a:prstGeom>
        </p:spPr>
      </p:pic>
      <p:grpSp>
        <p:nvGrpSpPr>
          <p:cNvPr id="56" name="Groep 59"/>
          <p:cNvGrpSpPr>
            <a:grpSpLocks/>
          </p:cNvGrpSpPr>
          <p:nvPr/>
        </p:nvGrpSpPr>
        <p:grpSpPr bwMode="auto">
          <a:xfrm>
            <a:off x="7496748" y="3603626"/>
            <a:ext cx="865187" cy="293234"/>
            <a:chOff x="4427984" y="2636912"/>
            <a:chExt cx="864096" cy="445838"/>
          </a:xfrm>
        </p:grpSpPr>
        <p:cxnSp>
          <p:nvCxnSpPr>
            <p:cNvPr id="57" name="Rechte verbindingslijn met pijl 63"/>
            <p:cNvCxnSpPr/>
            <p:nvPr/>
          </p:nvCxnSpPr>
          <p:spPr bwMode="auto">
            <a:xfrm>
              <a:off x="4716545" y="2636912"/>
              <a:ext cx="0" cy="43204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3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59" name="Tekstvak 66"/>
            <p:cNvSpPr txBox="1"/>
            <p:nvPr/>
          </p:nvSpPr>
          <p:spPr>
            <a:xfrm>
              <a:off x="4427984" y="2708391"/>
              <a:ext cx="864096" cy="37435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nl-BE" sz="1000" dirty="0">
                  <a:solidFill>
                    <a:schemeClr val="accent3"/>
                  </a:solidFill>
                </a:rPr>
                <a:t>DS</a:t>
              </a:r>
            </a:p>
          </p:txBody>
        </p:sp>
      </p:grpSp>
      <p:cxnSp>
        <p:nvCxnSpPr>
          <p:cNvPr id="72" name="Straight Connector 111"/>
          <p:cNvCxnSpPr/>
          <p:nvPr/>
        </p:nvCxnSpPr>
        <p:spPr bwMode="auto">
          <a:xfrm flipV="1">
            <a:off x="5138001" y="3594981"/>
            <a:ext cx="2970218" cy="864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78" name="Picture 77" descr="D:\Documents And Settings\GQR7802\Local Settings\Temporary Internet Files\Content.IE5\HNYX0581\MC900441310[1]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069" y="2590896"/>
            <a:ext cx="214082" cy="227949"/>
          </a:xfrm>
          <a:prstGeom prst="rect">
            <a:avLst/>
          </a:prstGeom>
          <a:noFill/>
        </p:spPr>
      </p:pic>
      <p:pic>
        <p:nvPicPr>
          <p:cNvPr id="79" name="Picture 78" descr="D:\Documents And Settings\GQR7802\Local Settings\Temporary Internet Files\Content.IE5\HNYX0581\MC900441310[1]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2269" y="2686146"/>
            <a:ext cx="214082" cy="227949"/>
          </a:xfrm>
          <a:prstGeom prst="rect">
            <a:avLst/>
          </a:prstGeom>
          <a:noFill/>
        </p:spPr>
      </p:pic>
      <p:pic>
        <p:nvPicPr>
          <p:cNvPr id="80" name="Picture 79" descr="D:\Documents And Settings\GQR7802\Local Settings\Temporary Internet Files\Content.IE5\HNYX0581\MC900441310[1]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8060" y="2599353"/>
            <a:ext cx="214082" cy="227949"/>
          </a:xfrm>
          <a:prstGeom prst="rect">
            <a:avLst/>
          </a:prstGeom>
          <a:noFill/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3279" y="2778832"/>
            <a:ext cx="681024" cy="553333"/>
          </a:xfrm>
          <a:prstGeom prst="rect">
            <a:avLst/>
          </a:prstGeom>
        </p:spPr>
      </p:pic>
      <p:cxnSp>
        <p:nvCxnSpPr>
          <p:cNvPr id="61443" name="Straight Arrow Connector 287"/>
          <p:cNvCxnSpPr>
            <a:cxnSpLocks noChangeShapeType="1"/>
          </p:cNvCxnSpPr>
          <p:nvPr/>
        </p:nvCxnSpPr>
        <p:spPr bwMode="auto">
          <a:xfrm>
            <a:off x="6484521" y="2100364"/>
            <a:ext cx="260297" cy="763009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sp>
        <p:nvSpPr>
          <p:cNvPr id="39" name="Rectangular Callout 50"/>
          <p:cNvSpPr>
            <a:spLocks noChangeArrowheads="1"/>
          </p:cNvSpPr>
          <p:nvPr/>
        </p:nvSpPr>
        <p:spPr bwMode="auto">
          <a:xfrm>
            <a:off x="7771645" y="2397221"/>
            <a:ext cx="2167685" cy="288925"/>
          </a:xfrm>
          <a:prstGeom prst="wedgeRectCallout">
            <a:avLst>
              <a:gd name="adj1" fmla="val -64414"/>
              <a:gd name="adj2" fmla="val 126058"/>
            </a:avLst>
          </a:prstGeom>
          <a:solidFill>
            <a:srgbClr val="92D050"/>
          </a:solidFill>
          <a:ln w="31750" algn="ctr">
            <a:solidFill>
              <a:srgbClr val="92D05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PLUS D’EMPIETEMENT!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9597" y="2469602"/>
            <a:ext cx="341406" cy="35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46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445" name="Straight Arrow Connector 135"/>
          <p:cNvCxnSpPr>
            <a:cxnSpLocks noChangeShapeType="1"/>
          </p:cNvCxnSpPr>
          <p:nvPr/>
        </p:nvCxnSpPr>
        <p:spPr bwMode="auto">
          <a:xfrm>
            <a:off x="1919288" y="1989139"/>
            <a:ext cx="0" cy="4175125"/>
          </a:xfrm>
          <a:prstGeom prst="straightConnector1">
            <a:avLst/>
          </a:prstGeom>
          <a:noFill/>
          <a:ln w="12700" algn="ctr">
            <a:solidFill>
              <a:schemeClr val="accent2"/>
            </a:solidFill>
            <a:prstDash val="dash"/>
            <a:round/>
            <a:headEnd/>
            <a:tailEnd type="arrow" w="med" len="med"/>
          </a:ln>
        </p:spPr>
      </p:cxnSp>
      <p:sp>
        <p:nvSpPr>
          <p:cNvPr id="61446" name="TextBox 370"/>
          <p:cNvSpPr txBox="1">
            <a:spLocks noChangeArrowheads="1"/>
          </p:cNvSpPr>
          <p:nvPr/>
        </p:nvSpPr>
        <p:spPr bwMode="auto">
          <a:xfrm>
            <a:off x="1847851" y="6021389"/>
            <a:ext cx="3603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0070C0"/>
                </a:solidFill>
              </a:rPr>
              <a:t>t</a:t>
            </a:r>
          </a:p>
        </p:txBody>
      </p:sp>
      <p:cxnSp>
        <p:nvCxnSpPr>
          <p:cNvPr id="61450" name="Straight Connector 16"/>
          <p:cNvCxnSpPr>
            <a:cxnSpLocks noChangeShapeType="1"/>
          </p:cNvCxnSpPr>
          <p:nvPr/>
        </p:nvCxnSpPr>
        <p:spPr bwMode="auto">
          <a:xfrm flipV="1">
            <a:off x="2640013" y="3875089"/>
            <a:ext cx="7632700" cy="3175"/>
          </a:xfrm>
          <a:prstGeom prst="line">
            <a:avLst/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</p:spPr>
      </p:cxnSp>
      <p:sp>
        <p:nvSpPr>
          <p:cNvPr id="61451" name="Oval 17"/>
          <p:cNvSpPr>
            <a:spLocks noChangeArrowheads="1"/>
          </p:cNvSpPr>
          <p:nvPr/>
        </p:nvSpPr>
        <p:spPr bwMode="auto">
          <a:xfrm>
            <a:off x="3902076" y="3805238"/>
            <a:ext cx="106363" cy="107950"/>
          </a:xfrm>
          <a:prstGeom prst="ellipse">
            <a:avLst/>
          </a:prstGeom>
          <a:solidFill>
            <a:srgbClr val="FF0000"/>
          </a:solidFill>
          <a:ln w="3175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1452" name="Rectangle 18"/>
          <p:cNvSpPr>
            <a:spLocks noChangeArrowheads="1"/>
          </p:cNvSpPr>
          <p:nvPr/>
        </p:nvSpPr>
        <p:spPr bwMode="auto">
          <a:xfrm>
            <a:off x="9358314" y="3814764"/>
            <a:ext cx="122237" cy="122237"/>
          </a:xfrm>
          <a:prstGeom prst="rect">
            <a:avLst/>
          </a:prstGeom>
          <a:solidFill>
            <a:srgbClr val="FF0000"/>
          </a:solidFill>
          <a:ln w="3175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cxnSp>
        <p:nvCxnSpPr>
          <p:cNvPr id="61453" name="Straight Connector 16"/>
          <p:cNvCxnSpPr>
            <a:cxnSpLocks noChangeShapeType="1"/>
          </p:cNvCxnSpPr>
          <p:nvPr/>
        </p:nvCxnSpPr>
        <p:spPr bwMode="auto">
          <a:xfrm flipV="1">
            <a:off x="2640013" y="4211639"/>
            <a:ext cx="7632700" cy="1587"/>
          </a:xfrm>
          <a:prstGeom prst="line">
            <a:avLst/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</p:spPr>
      </p:cxnSp>
      <p:sp>
        <p:nvSpPr>
          <p:cNvPr id="61456" name="Chevron 29"/>
          <p:cNvSpPr>
            <a:spLocks noChangeArrowheads="1"/>
          </p:cNvSpPr>
          <p:nvPr/>
        </p:nvSpPr>
        <p:spPr bwMode="auto">
          <a:xfrm>
            <a:off x="2803526" y="3789363"/>
            <a:ext cx="142875" cy="144462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1457" name="Chevron 30"/>
          <p:cNvSpPr>
            <a:spLocks noChangeAspect="1"/>
          </p:cNvSpPr>
          <p:nvPr/>
        </p:nvSpPr>
        <p:spPr bwMode="auto">
          <a:xfrm flipH="1">
            <a:off x="2803526" y="4149726"/>
            <a:ext cx="142875" cy="142875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1458" name="TextBox 228"/>
          <p:cNvSpPr txBox="1">
            <a:spLocks noChangeArrowheads="1"/>
          </p:cNvSpPr>
          <p:nvPr/>
        </p:nvSpPr>
        <p:spPr bwMode="auto">
          <a:xfrm>
            <a:off x="2387600" y="3719513"/>
            <a:ext cx="3238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/>
              <a:t>A</a:t>
            </a:r>
          </a:p>
        </p:txBody>
      </p:sp>
      <p:sp>
        <p:nvSpPr>
          <p:cNvPr id="61459" name="TextBox 229"/>
          <p:cNvSpPr txBox="1">
            <a:spLocks noChangeArrowheads="1"/>
          </p:cNvSpPr>
          <p:nvPr/>
        </p:nvSpPr>
        <p:spPr bwMode="auto">
          <a:xfrm>
            <a:off x="2387600" y="4119563"/>
            <a:ext cx="3238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/>
              <a:t>B</a:t>
            </a:r>
          </a:p>
        </p:txBody>
      </p:sp>
      <p:sp>
        <p:nvSpPr>
          <p:cNvPr id="61460" name="Rectangle 20"/>
          <p:cNvSpPr>
            <a:spLocks noChangeArrowheads="1"/>
          </p:cNvSpPr>
          <p:nvPr/>
        </p:nvSpPr>
        <p:spPr bwMode="auto">
          <a:xfrm>
            <a:off x="5520377" y="3112207"/>
            <a:ext cx="2114214" cy="303213"/>
          </a:xfrm>
          <a:prstGeom prst="rect">
            <a:avLst/>
          </a:prstGeom>
          <a:solidFill>
            <a:srgbClr val="FFFF00"/>
          </a:solidFill>
          <a:ln w="31750" algn="ctr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grpSp>
        <p:nvGrpSpPr>
          <p:cNvPr id="61461" name="Group 188"/>
          <p:cNvGrpSpPr>
            <a:grpSpLocks noChangeAspect="1"/>
          </p:cNvGrpSpPr>
          <p:nvPr/>
        </p:nvGrpSpPr>
        <p:grpSpPr bwMode="auto">
          <a:xfrm>
            <a:off x="5527104" y="3833855"/>
            <a:ext cx="107950" cy="73025"/>
            <a:chOff x="7956376" y="548680"/>
            <a:chExt cx="216024" cy="144016"/>
          </a:xfrm>
        </p:grpSpPr>
        <p:cxnSp>
          <p:nvCxnSpPr>
            <p:cNvPr id="61481" name="Straight Connector 189"/>
            <p:cNvCxnSpPr>
              <a:cxnSpLocks noChangeShapeType="1"/>
            </p:cNvCxnSpPr>
            <p:nvPr/>
          </p:nvCxnSpPr>
          <p:spPr bwMode="auto">
            <a:xfrm>
              <a:off x="7956376" y="548680"/>
              <a:ext cx="216024" cy="14401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61482" name="Straight Connector 190"/>
            <p:cNvCxnSpPr>
              <a:cxnSpLocks noChangeShapeType="1"/>
            </p:cNvCxnSpPr>
            <p:nvPr/>
          </p:nvCxnSpPr>
          <p:spPr bwMode="auto">
            <a:xfrm flipH="1">
              <a:off x="7956376" y="548680"/>
              <a:ext cx="207640" cy="14401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</p:grpSp>
      <p:grpSp>
        <p:nvGrpSpPr>
          <p:cNvPr id="61462" name="Group 188"/>
          <p:cNvGrpSpPr>
            <a:grpSpLocks noChangeAspect="1"/>
          </p:cNvGrpSpPr>
          <p:nvPr/>
        </p:nvGrpSpPr>
        <p:grpSpPr bwMode="auto">
          <a:xfrm>
            <a:off x="7612636" y="3825876"/>
            <a:ext cx="107950" cy="73025"/>
            <a:chOff x="7956376" y="548680"/>
            <a:chExt cx="216024" cy="144016"/>
          </a:xfrm>
        </p:grpSpPr>
        <p:cxnSp>
          <p:nvCxnSpPr>
            <p:cNvPr id="61479" name="Straight Connector 189"/>
            <p:cNvCxnSpPr>
              <a:cxnSpLocks noChangeShapeType="1"/>
            </p:cNvCxnSpPr>
            <p:nvPr/>
          </p:nvCxnSpPr>
          <p:spPr bwMode="auto">
            <a:xfrm>
              <a:off x="7956376" y="548680"/>
              <a:ext cx="216024" cy="14401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61480" name="Straight Connector 190"/>
            <p:cNvCxnSpPr>
              <a:cxnSpLocks noChangeShapeType="1"/>
            </p:cNvCxnSpPr>
            <p:nvPr/>
          </p:nvCxnSpPr>
          <p:spPr bwMode="auto">
            <a:xfrm flipH="1">
              <a:off x="7956376" y="548680"/>
              <a:ext cx="207640" cy="144016"/>
            </a:xfrm>
            <a:prstGeom prst="lin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</p:cxnSp>
      </p:grpSp>
      <p:sp>
        <p:nvSpPr>
          <p:cNvPr id="61463" name="TextBox 32"/>
          <p:cNvSpPr txBox="1">
            <a:spLocks noChangeArrowheads="1"/>
          </p:cNvSpPr>
          <p:nvPr/>
        </p:nvSpPr>
        <p:spPr bwMode="auto">
          <a:xfrm>
            <a:off x="9551989" y="3284539"/>
            <a:ext cx="93662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00" b="1" dirty="0"/>
              <a:t>Arlon</a:t>
            </a:r>
          </a:p>
        </p:txBody>
      </p:sp>
      <p:sp>
        <p:nvSpPr>
          <p:cNvPr id="61464" name="TextBox 32"/>
          <p:cNvSpPr txBox="1">
            <a:spLocks noChangeArrowheads="1"/>
          </p:cNvSpPr>
          <p:nvPr/>
        </p:nvSpPr>
        <p:spPr bwMode="auto">
          <a:xfrm>
            <a:off x="2279651" y="3289301"/>
            <a:ext cx="79216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00" b="1" dirty="0"/>
              <a:t>Namur</a:t>
            </a:r>
          </a:p>
        </p:txBody>
      </p:sp>
      <p:sp>
        <p:nvSpPr>
          <p:cNvPr id="44" name="Title 1"/>
          <p:cNvSpPr txBox="1">
            <a:spLocks/>
          </p:cNvSpPr>
          <p:nvPr/>
        </p:nvSpPr>
        <p:spPr bwMode="auto">
          <a:xfrm>
            <a:off x="2063751" y="1627188"/>
            <a:ext cx="26638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defRPr/>
            </a:pPr>
            <a:r>
              <a:rPr lang="en-US" sz="14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Situation de </a:t>
            </a:r>
            <a:r>
              <a:rPr lang="en-US" sz="14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départ</a:t>
            </a:r>
            <a:endParaRPr lang="en-US" sz="1100" b="1" kern="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61468" name="Straight Arrow Connector 287"/>
          <p:cNvCxnSpPr>
            <a:cxnSpLocks noChangeShapeType="1"/>
          </p:cNvCxnSpPr>
          <p:nvPr/>
        </p:nvCxnSpPr>
        <p:spPr bwMode="auto">
          <a:xfrm flipH="1">
            <a:off x="4079876" y="2205038"/>
            <a:ext cx="2232025" cy="1547812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cxnSp>
        <p:nvCxnSpPr>
          <p:cNvPr id="61472" name="Straight Arrow Connector 287"/>
          <p:cNvCxnSpPr>
            <a:cxnSpLocks noChangeShapeType="1"/>
          </p:cNvCxnSpPr>
          <p:nvPr/>
        </p:nvCxnSpPr>
        <p:spPr bwMode="auto">
          <a:xfrm>
            <a:off x="6672264" y="2205039"/>
            <a:ext cx="2663825" cy="162083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sp>
        <p:nvSpPr>
          <p:cNvPr id="61476" name="Rounded Rectangle 122"/>
          <p:cNvSpPr>
            <a:spLocks noChangeArrowheads="1"/>
          </p:cNvSpPr>
          <p:nvPr/>
        </p:nvSpPr>
        <p:spPr bwMode="auto">
          <a:xfrm>
            <a:off x="1533526" y="3789363"/>
            <a:ext cx="701675" cy="4619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lIns="0" rIns="0" anchor="ctr"/>
          <a:lstStyle/>
          <a:p>
            <a:pPr algn="ctr"/>
            <a:r>
              <a:rPr lang="nl-BE" sz="800" dirty="0" err="1"/>
              <a:t>travaux</a:t>
            </a:r>
            <a:endParaRPr lang="nl-BE" sz="800" dirty="0"/>
          </a:p>
          <a:p>
            <a:pPr algn="ctr"/>
            <a:r>
              <a:rPr lang="nl-BE" sz="800" dirty="0" err="1"/>
              <a:t>terminés</a:t>
            </a:r>
            <a:endParaRPr lang="nl-BE" sz="800" dirty="0"/>
          </a:p>
        </p:txBody>
      </p:sp>
      <p:sp>
        <p:nvSpPr>
          <p:cNvPr id="61477" name="Rectangle 20"/>
          <p:cNvSpPr>
            <a:spLocks noChangeArrowheads="1"/>
          </p:cNvSpPr>
          <p:nvPr/>
        </p:nvSpPr>
        <p:spPr bwMode="auto">
          <a:xfrm flipH="1">
            <a:off x="5575014" y="3613533"/>
            <a:ext cx="2105312" cy="472692"/>
          </a:xfrm>
          <a:prstGeom prst="rect">
            <a:avLst/>
          </a:prstGeom>
          <a:noFill/>
          <a:ln w="31750" algn="ctr">
            <a:solidFill>
              <a:srgbClr val="FFC000"/>
            </a:solidFill>
            <a:prstDash val="sysDash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3" name="Rechthoek 35"/>
          <p:cNvSpPr>
            <a:spLocks noChangeArrowheads="1"/>
          </p:cNvSpPr>
          <p:nvPr/>
        </p:nvSpPr>
        <p:spPr bwMode="auto">
          <a:xfrm>
            <a:off x="6049769" y="1360490"/>
            <a:ext cx="982856" cy="360362"/>
          </a:xfrm>
          <a:prstGeom prst="rect">
            <a:avLst/>
          </a:prstGeom>
          <a:solidFill>
            <a:srgbClr val="B2B2B2"/>
          </a:solidFill>
          <a:ln w="31750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nl-BE" sz="900" b="1" dirty="0">
                <a:solidFill>
                  <a:schemeClr val="bg1"/>
                </a:solidFill>
              </a:rPr>
              <a:t>ANNONCEUR</a:t>
            </a:r>
          </a:p>
          <a:p>
            <a:pPr algn="ctr"/>
            <a:r>
              <a:rPr lang="nl-BE" sz="900" b="1" dirty="0">
                <a:solidFill>
                  <a:schemeClr val="bg1"/>
                </a:solidFill>
              </a:rPr>
              <a:t>ENTREPRENEUR</a:t>
            </a:r>
          </a:p>
        </p:txBody>
      </p:sp>
      <p:sp>
        <p:nvSpPr>
          <p:cNvPr id="45" name="Text Placeholder 1"/>
          <p:cNvSpPr>
            <a:spLocks noGrp="1"/>
          </p:cNvSpPr>
          <p:nvPr>
            <p:ph type="body" sz="quarter" idx="18"/>
          </p:nvPr>
        </p:nvSpPr>
        <p:spPr>
          <a:xfrm>
            <a:off x="9120189" y="154526"/>
            <a:ext cx="2790605" cy="360363"/>
          </a:xfrm>
        </p:spPr>
        <p:txBody>
          <a:bodyPr/>
          <a:lstStyle/>
          <a:p>
            <a:r>
              <a:rPr lang="en-GB" dirty="0"/>
              <a:t>3. Fin des </a:t>
            </a:r>
            <a:r>
              <a:rPr lang="en-GB" dirty="0" err="1"/>
              <a:t>travaux</a:t>
            </a:r>
            <a:endParaRPr lang="en-GB" dirty="0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3401" y="1909647"/>
            <a:ext cx="286637" cy="668821"/>
          </a:xfrm>
          <a:prstGeom prst="rect">
            <a:avLst/>
          </a:prstGeom>
        </p:spPr>
      </p:pic>
      <p:grpSp>
        <p:nvGrpSpPr>
          <p:cNvPr id="56" name="Groep 59"/>
          <p:cNvGrpSpPr>
            <a:grpSpLocks/>
          </p:cNvGrpSpPr>
          <p:nvPr/>
        </p:nvGrpSpPr>
        <p:grpSpPr bwMode="auto">
          <a:xfrm>
            <a:off x="7496748" y="3603626"/>
            <a:ext cx="865187" cy="293234"/>
            <a:chOff x="4427984" y="2636912"/>
            <a:chExt cx="864096" cy="445838"/>
          </a:xfrm>
        </p:grpSpPr>
        <p:cxnSp>
          <p:nvCxnSpPr>
            <p:cNvPr id="57" name="Rechte verbindingslijn met pijl 63"/>
            <p:cNvCxnSpPr/>
            <p:nvPr/>
          </p:nvCxnSpPr>
          <p:spPr bwMode="auto">
            <a:xfrm>
              <a:off x="4716545" y="2636912"/>
              <a:ext cx="0" cy="43204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3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59" name="Tekstvak 66"/>
            <p:cNvSpPr txBox="1"/>
            <p:nvPr/>
          </p:nvSpPr>
          <p:spPr>
            <a:xfrm>
              <a:off x="4427984" y="2708391"/>
              <a:ext cx="864096" cy="37435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nl-BE" sz="1000" dirty="0">
                  <a:solidFill>
                    <a:schemeClr val="accent3"/>
                  </a:solidFill>
                </a:rPr>
                <a:t>DS</a:t>
              </a:r>
            </a:p>
          </p:txBody>
        </p:sp>
      </p:grpSp>
      <p:cxnSp>
        <p:nvCxnSpPr>
          <p:cNvPr id="72" name="Straight Connector 111"/>
          <p:cNvCxnSpPr/>
          <p:nvPr/>
        </p:nvCxnSpPr>
        <p:spPr bwMode="auto">
          <a:xfrm flipV="1">
            <a:off x="5138001" y="3594981"/>
            <a:ext cx="2970218" cy="8644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78" name="Picture 77" descr="D:\Documents And Settings\GQR7802\Local Settings\Temporary Internet Files\Content.IE5\HNYX0581\MC900441310[1]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069" y="2590896"/>
            <a:ext cx="214082" cy="227949"/>
          </a:xfrm>
          <a:prstGeom prst="rect">
            <a:avLst/>
          </a:prstGeom>
          <a:noFill/>
        </p:spPr>
      </p:pic>
      <p:pic>
        <p:nvPicPr>
          <p:cNvPr id="79" name="Picture 78" descr="D:\Documents And Settings\GQR7802\Local Settings\Temporary Internet Files\Content.IE5\HNYX0581\MC900441310[1]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2269" y="2686146"/>
            <a:ext cx="214082" cy="227949"/>
          </a:xfrm>
          <a:prstGeom prst="rect">
            <a:avLst/>
          </a:prstGeom>
          <a:noFill/>
        </p:spPr>
      </p:pic>
      <p:pic>
        <p:nvPicPr>
          <p:cNvPr id="80" name="Picture 79" descr="D:\Documents And Settings\GQR7802\Local Settings\Temporary Internet Files\Content.IE5\HNYX0581\MC900441310[1]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8060" y="2599353"/>
            <a:ext cx="214082" cy="227949"/>
          </a:xfrm>
          <a:prstGeom prst="rect">
            <a:avLst/>
          </a:prstGeom>
          <a:noFill/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3279" y="2778832"/>
            <a:ext cx="681024" cy="553333"/>
          </a:xfrm>
          <a:prstGeom prst="rect">
            <a:avLst/>
          </a:prstGeom>
        </p:spPr>
      </p:pic>
      <p:cxnSp>
        <p:nvCxnSpPr>
          <p:cNvPr id="61443" name="Straight Arrow Connector 287"/>
          <p:cNvCxnSpPr>
            <a:cxnSpLocks noChangeShapeType="1"/>
          </p:cNvCxnSpPr>
          <p:nvPr/>
        </p:nvCxnSpPr>
        <p:spPr bwMode="auto">
          <a:xfrm>
            <a:off x="6484521" y="2100364"/>
            <a:ext cx="260297" cy="763009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sp>
        <p:nvSpPr>
          <p:cNvPr id="39" name="Rectangular Callout 50"/>
          <p:cNvSpPr>
            <a:spLocks noChangeArrowheads="1"/>
          </p:cNvSpPr>
          <p:nvPr/>
        </p:nvSpPr>
        <p:spPr bwMode="auto">
          <a:xfrm>
            <a:off x="7496748" y="1419025"/>
            <a:ext cx="3783828" cy="361950"/>
          </a:xfrm>
          <a:prstGeom prst="wedgeRectCallout">
            <a:avLst>
              <a:gd name="adj1" fmla="val -70445"/>
              <a:gd name="adj2" fmla="val 96629"/>
            </a:avLst>
          </a:prstGeom>
          <a:solidFill>
            <a:srgbClr val="92D050"/>
          </a:solidFill>
          <a:ln w="31750" algn="ctr">
            <a:solidFill>
              <a:srgbClr val="92D05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LE SYSTEME DE PROTECTION EST ARRÊTÉ!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9597" y="2469602"/>
            <a:ext cx="341406" cy="35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21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38" name="Groep 74"/>
          <p:cNvGrpSpPr>
            <a:grpSpLocks/>
          </p:cNvGrpSpPr>
          <p:nvPr/>
        </p:nvGrpSpPr>
        <p:grpSpPr bwMode="auto">
          <a:xfrm>
            <a:off x="2840753" y="2109788"/>
            <a:ext cx="1727200" cy="1555750"/>
            <a:chOff x="6300192" y="2204864"/>
            <a:chExt cx="1728192" cy="1555373"/>
          </a:xfrm>
        </p:grpSpPr>
        <p:pic>
          <p:nvPicPr>
            <p:cNvPr id="65563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0192" y="2204864"/>
              <a:ext cx="1728192" cy="15553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5564" name="Rectangle 47"/>
            <p:cNvSpPr>
              <a:spLocks noChangeArrowheads="1"/>
            </p:cNvSpPr>
            <p:nvPr/>
          </p:nvSpPr>
          <p:spPr bwMode="auto">
            <a:xfrm>
              <a:off x="6620991" y="2852936"/>
              <a:ext cx="1224136" cy="196746"/>
            </a:xfrm>
            <a:prstGeom prst="rect">
              <a:avLst/>
            </a:prstGeom>
            <a:solidFill>
              <a:schemeClr val="bg1"/>
            </a:solidFill>
            <a:ln w="317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cxnSp>
        <p:nvCxnSpPr>
          <p:cNvPr id="65539" name="Straight Arrow Connector 135"/>
          <p:cNvCxnSpPr>
            <a:cxnSpLocks noChangeShapeType="1"/>
          </p:cNvCxnSpPr>
          <p:nvPr/>
        </p:nvCxnSpPr>
        <p:spPr bwMode="auto">
          <a:xfrm>
            <a:off x="1919288" y="1268413"/>
            <a:ext cx="0" cy="4895850"/>
          </a:xfrm>
          <a:prstGeom prst="straightConnector1">
            <a:avLst/>
          </a:prstGeom>
          <a:noFill/>
          <a:ln w="12700" algn="ctr">
            <a:solidFill>
              <a:schemeClr val="accent2"/>
            </a:solidFill>
            <a:prstDash val="dash"/>
            <a:round/>
            <a:headEnd/>
            <a:tailEnd type="arrow" w="med" len="med"/>
          </a:ln>
        </p:spPr>
      </p:cxnSp>
      <p:sp>
        <p:nvSpPr>
          <p:cNvPr id="65540" name="TextBox 370"/>
          <p:cNvSpPr txBox="1">
            <a:spLocks noChangeArrowheads="1"/>
          </p:cNvSpPr>
          <p:nvPr/>
        </p:nvSpPr>
        <p:spPr bwMode="auto">
          <a:xfrm>
            <a:off x="1847851" y="6021389"/>
            <a:ext cx="3603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0070C0"/>
                </a:solidFill>
              </a:rPr>
              <a:t>t</a:t>
            </a:r>
          </a:p>
        </p:txBody>
      </p:sp>
      <p:grpSp>
        <p:nvGrpSpPr>
          <p:cNvPr id="65541" name="Groep 47"/>
          <p:cNvGrpSpPr>
            <a:grpSpLocks/>
          </p:cNvGrpSpPr>
          <p:nvPr/>
        </p:nvGrpSpPr>
        <p:grpSpPr bwMode="auto">
          <a:xfrm>
            <a:off x="6167439" y="3716339"/>
            <a:ext cx="865187" cy="433387"/>
            <a:chOff x="4427984" y="2636912"/>
            <a:chExt cx="864096" cy="432048"/>
          </a:xfrm>
        </p:grpSpPr>
        <p:cxnSp>
          <p:nvCxnSpPr>
            <p:cNvPr id="49" name="Rechte verbindingslijn met pijl 48"/>
            <p:cNvCxnSpPr/>
            <p:nvPr/>
          </p:nvCxnSpPr>
          <p:spPr bwMode="auto">
            <a:xfrm>
              <a:off x="4716545" y="2636912"/>
              <a:ext cx="0" cy="43204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accent3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50" name="Tekstvak 49"/>
            <p:cNvSpPr txBox="1"/>
            <p:nvPr/>
          </p:nvSpPr>
          <p:spPr>
            <a:xfrm>
              <a:off x="4427984" y="2709711"/>
              <a:ext cx="864096" cy="24530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nl-BE" sz="1000" dirty="0">
                  <a:solidFill>
                    <a:schemeClr val="accent3"/>
                  </a:solidFill>
                </a:rPr>
                <a:t>DS</a:t>
              </a:r>
            </a:p>
          </p:txBody>
        </p:sp>
      </p:grpSp>
      <p:cxnSp>
        <p:nvCxnSpPr>
          <p:cNvPr id="65542" name="Straight Connector 16"/>
          <p:cNvCxnSpPr>
            <a:cxnSpLocks noChangeShapeType="1"/>
          </p:cNvCxnSpPr>
          <p:nvPr/>
        </p:nvCxnSpPr>
        <p:spPr bwMode="auto">
          <a:xfrm flipV="1">
            <a:off x="2640013" y="4173539"/>
            <a:ext cx="7632700" cy="1587"/>
          </a:xfrm>
          <a:prstGeom prst="line">
            <a:avLst/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</p:spPr>
      </p:cxnSp>
      <p:cxnSp>
        <p:nvCxnSpPr>
          <p:cNvPr id="65543" name="Straight Connector 16"/>
          <p:cNvCxnSpPr>
            <a:cxnSpLocks noChangeShapeType="1"/>
          </p:cNvCxnSpPr>
          <p:nvPr/>
        </p:nvCxnSpPr>
        <p:spPr bwMode="auto">
          <a:xfrm flipV="1">
            <a:off x="2640013" y="4508501"/>
            <a:ext cx="7632700" cy="3175"/>
          </a:xfrm>
          <a:prstGeom prst="line">
            <a:avLst/>
          </a:prstGeom>
          <a:noFill/>
          <a:ln w="31750" algn="ctr">
            <a:solidFill>
              <a:schemeClr val="accent2"/>
            </a:solidFill>
            <a:round/>
            <a:headEnd/>
            <a:tailEnd/>
          </a:ln>
        </p:spPr>
      </p:cxnSp>
      <p:sp>
        <p:nvSpPr>
          <p:cNvPr id="65544" name="Chevron 29"/>
          <p:cNvSpPr>
            <a:spLocks noChangeArrowheads="1"/>
          </p:cNvSpPr>
          <p:nvPr/>
        </p:nvSpPr>
        <p:spPr bwMode="auto">
          <a:xfrm>
            <a:off x="2803526" y="4086226"/>
            <a:ext cx="142875" cy="144463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5545" name="Chevron 30"/>
          <p:cNvSpPr>
            <a:spLocks noChangeAspect="1"/>
          </p:cNvSpPr>
          <p:nvPr/>
        </p:nvSpPr>
        <p:spPr bwMode="auto">
          <a:xfrm flipH="1">
            <a:off x="2803526" y="4446588"/>
            <a:ext cx="142875" cy="144462"/>
          </a:xfrm>
          <a:prstGeom prst="chevron">
            <a:avLst>
              <a:gd name="adj" fmla="val 50000"/>
            </a:avLst>
          </a:prstGeom>
          <a:solidFill>
            <a:schemeClr val="accent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5546" name="TextBox 32"/>
          <p:cNvSpPr txBox="1">
            <a:spLocks noChangeArrowheads="1"/>
          </p:cNvSpPr>
          <p:nvPr/>
        </p:nvSpPr>
        <p:spPr bwMode="auto">
          <a:xfrm>
            <a:off x="9551989" y="3768726"/>
            <a:ext cx="93662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00" b="1" dirty="0"/>
              <a:t>Arlon</a:t>
            </a:r>
          </a:p>
        </p:txBody>
      </p:sp>
      <p:sp>
        <p:nvSpPr>
          <p:cNvPr id="65547" name="TextBox 228"/>
          <p:cNvSpPr txBox="1">
            <a:spLocks noChangeArrowheads="1"/>
          </p:cNvSpPr>
          <p:nvPr/>
        </p:nvSpPr>
        <p:spPr bwMode="auto">
          <a:xfrm>
            <a:off x="2387600" y="4006851"/>
            <a:ext cx="3238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/>
              <a:t>A</a:t>
            </a:r>
          </a:p>
        </p:txBody>
      </p:sp>
      <p:sp>
        <p:nvSpPr>
          <p:cNvPr id="65548" name="TextBox 229"/>
          <p:cNvSpPr txBox="1">
            <a:spLocks noChangeArrowheads="1"/>
          </p:cNvSpPr>
          <p:nvPr/>
        </p:nvSpPr>
        <p:spPr bwMode="auto">
          <a:xfrm>
            <a:off x="2387600" y="4406901"/>
            <a:ext cx="3238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/>
              <a:t>B</a:t>
            </a:r>
          </a:p>
        </p:txBody>
      </p:sp>
      <p:sp>
        <p:nvSpPr>
          <p:cNvPr id="65550" name="TextBox 32"/>
          <p:cNvSpPr txBox="1">
            <a:spLocks noChangeArrowheads="1"/>
          </p:cNvSpPr>
          <p:nvPr/>
        </p:nvSpPr>
        <p:spPr bwMode="auto">
          <a:xfrm>
            <a:off x="2279651" y="3773489"/>
            <a:ext cx="792163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00" b="1" dirty="0"/>
              <a:t>Namur</a:t>
            </a:r>
          </a:p>
        </p:txBody>
      </p:sp>
      <p:cxnSp>
        <p:nvCxnSpPr>
          <p:cNvPr id="52" name="Straight Connector 111"/>
          <p:cNvCxnSpPr/>
          <p:nvPr/>
        </p:nvCxnSpPr>
        <p:spPr bwMode="auto">
          <a:xfrm>
            <a:off x="2782888" y="3716338"/>
            <a:ext cx="756126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5552" name="Rounded Rectangle 122"/>
          <p:cNvSpPr>
            <a:spLocks noChangeArrowheads="1"/>
          </p:cNvSpPr>
          <p:nvPr/>
        </p:nvSpPr>
        <p:spPr bwMode="auto">
          <a:xfrm>
            <a:off x="1533526" y="4119563"/>
            <a:ext cx="701675" cy="4619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lIns="0" rIns="0" anchor="ctr"/>
          <a:lstStyle/>
          <a:p>
            <a:pPr algn="ctr"/>
            <a:r>
              <a:rPr lang="nl-BE" sz="800" dirty="0"/>
              <a:t>fin</a:t>
            </a:r>
          </a:p>
        </p:txBody>
      </p:sp>
      <p:sp>
        <p:nvSpPr>
          <p:cNvPr id="63" name="TextBox 29"/>
          <p:cNvSpPr txBox="1"/>
          <p:nvPr/>
        </p:nvSpPr>
        <p:spPr>
          <a:xfrm>
            <a:off x="4857875" y="3131798"/>
            <a:ext cx="568007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► ► ► ► ► ► ►                 </a:t>
            </a:r>
          </a:p>
        </p:txBody>
      </p:sp>
      <p:sp>
        <p:nvSpPr>
          <p:cNvPr id="65554" name="Rectangle 47"/>
          <p:cNvSpPr>
            <a:spLocks noChangeArrowheads="1"/>
          </p:cNvSpPr>
          <p:nvPr/>
        </p:nvSpPr>
        <p:spPr bwMode="auto">
          <a:xfrm>
            <a:off x="8612188" y="5238751"/>
            <a:ext cx="1223962" cy="144463"/>
          </a:xfrm>
          <a:prstGeom prst="rect">
            <a:avLst/>
          </a:prstGeom>
          <a:solidFill>
            <a:schemeClr val="bg1"/>
          </a:solidFill>
          <a:ln w="3175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5555" name="TextBox 30"/>
          <p:cNvSpPr txBox="1">
            <a:spLocks noChangeArrowheads="1"/>
          </p:cNvSpPr>
          <p:nvPr/>
        </p:nvSpPr>
        <p:spPr bwMode="auto">
          <a:xfrm>
            <a:off x="2946401" y="2328450"/>
            <a:ext cx="158432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</a:rPr>
              <a:t>FIN</a:t>
            </a:r>
          </a:p>
          <a:p>
            <a:pPr algn="ctr"/>
            <a:r>
              <a:rPr lang="en-US" sz="1600" b="1" dirty="0">
                <a:solidFill>
                  <a:srgbClr val="FF0000"/>
                </a:solidFill>
              </a:rPr>
              <a:t>des </a:t>
            </a:r>
            <a:r>
              <a:rPr lang="en-US" sz="1600" b="1" dirty="0" err="1">
                <a:solidFill>
                  <a:srgbClr val="FF0000"/>
                </a:solidFill>
              </a:rPr>
              <a:t>travaux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29" name="Rechthoek 35"/>
          <p:cNvSpPr>
            <a:spLocks noChangeArrowheads="1"/>
          </p:cNvSpPr>
          <p:nvPr/>
        </p:nvSpPr>
        <p:spPr bwMode="auto">
          <a:xfrm>
            <a:off x="5046648" y="2235689"/>
            <a:ext cx="977343" cy="360362"/>
          </a:xfrm>
          <a:prstGeom prst="rect">
            <a:avLst/>
          </a:prstGeom>
          <a:solidFill>
            <a:srgbClr val="B2B2B2"/>
          </a:solidFill>
          <a:ln w="31750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nl-BE" sz="900" b="1" dirty="0">
                <a:solidFill>
                  <a:schemeClr val="bg1"/>
                </a:solidFill>
              </a:rPr>
              <a:t>ANNONCEUR</a:t>
            </a:r>
          </a:p>
          <a:p>
            <a:pPr algn="ctr"/>
            <a:r>
              <a:rPr lang="nl-BE" sz="900" b="1" dirty="0">
                <a:solidFill>
                  <a:schemeClr val="bg1"/>
                </a:solidFill>
              </a:rPr>
              <a:t>ENTREPRENEUR</a:t>
            </a:r>
          </a:p>
        </p:txBody>
      </p:sp>
      <p:sp>
        <p:nvSpPr>
          <p:cNvPr id="34" name="Text Placeholder 1"/>
          <p:cNvSpPr>
            <a:spLocks noGrp="1"/>
          </p:cNvSpPr>
          <p:nvPr>
            <p:ph type="body" sz="quarter" idx="18"/>
          </p:nvPr>
        </p:nvSpPr>
        <p:spPr>
          <a:xfrm>
            <a:off x="9120189" y="154526"/>
            <a:ext cx="2790605" cy="360363"/>
          </a:xfrm>
        </p:spPr>
        <p:txBody>
          <a:bodyPr/>
          <a:lstStyle/>
          <a:p>
            <a:r>
              <a:rPr lang="en-GB" dirty="0"/>
              <a:t>3. Fin des </a:t>
            </a:r>
            <a:r>
              <a:rPr lang="en-GB" dirty="0" err="1"/>
              <a:t>travaux</a:t>
            </a:r>
            <a:endParaRPr lang="en-GB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7856" y="2781301"/>
            <a:ext cx="354393" cy="82691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6160" y="2766674"/>
            <a:ext cx="945659" cy="7683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343472" y="1484784"/>
            <a:ext cx="9300879" cy="4244400"/>
          </a:xfrm>
          <a:prstGeom prst="rect">
            <a:avLst/>
          </a:prstGeom>
        </p:spPr>
        <p:txBody>
          <a:bodyPr/>
          <a:lstStyle/>
          <a:p>
            <a:r>
              <a:rPr lang="nl-BE" sz="2000" b="1" dirty="0">
                <a:solidFill>
                  <a:schemeClr val="tx1"/>
                </a:solidFill>
              </a:rPr>
              <a:t>Photo de </a:t>
            </a:r>
            <a:r>
              <a:rPr lang="nl-BE" sz="2000" b="1" dirty="0" err="1">
                <a:solidFill>
                  <a:schemeClr val="tx1"/>
                </a:solidFill>
              </a:rPr>
              <a:t>famille</a:t>
            </a:r>
            <a:r>
              <a:rPr lang="nl-BE" sz="2000" b="1" dirty="0">
                <a:solidFill>
                  <a:schemeClr val="tx1"/>
                </a:solidFill>
              </a:rPr>
              <a:t> “Entrepreneur"</a:t>
            </a:r>
            <a:br>
              <a:rPr lang="nl-BE" sz="2000" b="1" dirty="0">
                <a:solidFill>
                  <a:schemeClr val="tx1"/>
                </a:solidFill>
              </a:rPr>
            </a:br>
            <a:br>
              <a:rPr lang="nl-BE" sz="2000" b="1" dirty="0">
                <a:solidFill>
                  <a:schemeClr val="tx1"/>
                </a:solidFill>
              </a:rPr>
            </a:br>
            <a:r>
              <a:rPr lang="nl-BE" sz="2000" b="1" dirty="0">
                <a:solidFill>
                  <a:schemeClr val="tx1"/>
                </a:solidFill>
              </a:rPr>
              <a:t>0. </a:t>
            </a:r>
            <a:r>
              <a:rPr lang="nl-BE" sz="2000" b="1" dirty="0" err="1">
                <a:solidFill>
                  <a:schemeClr val="tx1"/>
                </a:solidFill>
              </a:rPr>
              <a:t>Introduction</a:t>
            </a:r>
            <a:br>
              <a:rPr lang="nl-BE" sz="2000" b="1" dirty="0">
                <a:solidFill>
                  <a:schemeClr val="tx1"/>
                </a:solidFill>
              </a:rPr>
            </a:br>
            <a:br>
              <a:rPr lang="nl-BE" sz="2000" b="1" dirty="0">
                <a:solidFill>
                  <a:schemeClr val="tx1"/>
                </a:solidFill>
              </a:rPr>
            </a:br>
            <a:r>
              <a:rPr lang="nl-BE" sz="2000" b="1" dirty="0">
                <a:solidFill>
                  <a:schemeClr val="tx1"/>
                </a:solidFill>
              </a:rPr>
              <a:t>1. </a:t>
            </a:r>
            <a:r>
              <a:rPr lang="nl-BE" sz="2000" b="1" dirty="0" err="1">
                <a:solidFill>
                  <a:schemeClr val="tx1"/>
                </a:solidFill>
              </a:rPr>
              <a:t>Système</a:t>
            </a:r>
            <a:r>
              <a:rPr lang="nl-BE" sz="2000" b="1" dirty="0">
                <a:solidFill>
                  <a:schemeClr val="tx1"/>
                </a:solidFill>
              </a:rPr>
              <a:t> de </a:t>
            </a:r>
            <a:r>
              <a:rPr lang="nl-BE" sz="2000" b="1" dirty="0" err="1">
                <a:solidFill>
                  <a:schemeClr val="tx1"/>
                </a:solidFill>
              </a:rPr>
              <a:t>protection</a:t>
            </a:r>
            <a:r>
              <a:rPr lang="nl-BE" sz="2000" b="1" dirty="0">
                <a:solidFill>
                  <a:schemeClr val="tx1"/>
                </a:solidFill>
              </a:rPr>
              <a:t> </a:t>
            </a:r>
            <a:r>
              <a:rPr lang="nl-BE" sz="2000" b="1" dirty="0" err="1">
                <a:solidFill>
                  <a:schemeClr val="tx1"/>
                </a:solidFill>
              </a:rPr>
              <a:t>avec</a:t>
            </a:r>
            <a:r>
              <a:rPr lang="nl-BE" sz="2000" b="1" dirty="0">
                <a:solidFill>
                  <a:schemeClr val="tx1"/>
                </a:solidFill>
              </a:rPr>
              <a:t> </a:t>
            </a:r>
            <a:r>
              <a:rPr lang="nl-BE" sz="2000" b="1" dirty="0" err="1">
                <a:solidFill>
                  <a:schemeClr val="tx1"/>
                </a:solidFill>
              </a:rPr>
              <a:t>annonceur</a:t>
            </a:r>
            <a:endParaRPr lang="nl-BE" sz="2000" b="1" dirty="0">
              <a:solidFill>
                <a:schemeClr val="tx1"/>
              </a:solidFill>
            </a:endParaRPr>
          </a:p>
          <a:p>
            <a:br>
              <a:rPr lang="nl-BE" sz="2000" b="1" dirty="0">
                <a:solidFill>
                  <a:schemeClr val="tx1"/>
                </a:solidFill>
              </a:rPr>
            </a:br>
            <a:r>
              <a:rPr lang="nl-BE" sz="2000" b="1" dirty="0">
                <a:solidFill>
                  <a:schemeClr val="tx1"/>
                </a:solidFill>
              </a:rPr>
              <a:t>2. </a:t>
            </a:r>
            <a:r>
              <a:rPr lang="nl-BE" sz="2000" b="1" dirty="0" err="1">
                <a:solidFill>
                  <a:schemeClr val="tx1"/>
                </a:solidFill>
              </a:rPr>
              <a:t>Incidents</a:t>
            </a:r>
            <a:r>
              <a:rPr lang="nl-BE" sz="2000" b="1" dirty="0">
                <a:solidFill>
                  <a:schemeClr val="tx1"/>
                </a:solidFill>
              </a:rPr>
              <a:t>	</a:t>
            </a:r>
          </a:p>
          <a:p>
            <a:endParaRPr lang="nl-BE" sz="2000" b="1" dirty="0">
              <a:solidFill>
                <a:schemeClr val="tx1"/>
              </a:solidFill>
            </a:endParaRPr>
          </a:p>
          <a:p>
            <a:r>
              <a:rPr lang="nl-BE" sz="2000" b="1" dirty="0">
                <a:solidFill>
                  <a:schemeClr val="tx1"/>
                </a:solidFill>
              </a:rPr>
              <a:t>3. Fin des </a:t>
            </a:r>
            <a:r>
              <a:rPr lang="nl-BE" sz="2000" b="1" dirty="0" err="1">
                <a:solidFill>
                  <a:schemeClr val="tx1"/>
                </a:solidFill>
              </a:rPr>
              <a:t>travaux</a:t>
            </a:r>
            <a:endParaRPr lang="nl-BE" sz="2000" b="1" dirty="0">
              <a:solidFill>
                <a:schemeClr val="tx1"/>
              </a:solidFill>
            </a:endParaRPr>
          </a:p>
          <a:p>
            <a:endParaRPr lang="nl-BE" sz="2000" b="1" dirty="0"/>
          </a:p>
          <a:p>
            <a:r>
              <a:rPr lang="nl-BE" sz="2000" b="1" dirty="0"/>
              <a:t>4. </a:t>
            </a:r>
            <a:r>
              <a:rPr lang="nl-BE" sz="2000" b="1" dirty="0" err="1"/>
              <a:t>Travaux</a:t>
            </a:r>
            <a:r>
              <a:rPr lang="nl-BE" sz="2000" b="1" dirty="0"/>
              <a:t> </a:t>
            </a:r>
            <a:r>
              <a:rPr lang="nl-BE" sz="2000" b="1" dirty="0" err="1"/>
              <a:t>particulièrement</a:t>
            </a:r>
            <a:r>
              <a:rPr lang="nl-BE" sz="2000" b="1" dirty="0"/>
              <a:t> </a:t>
            </a:r>
            <a:r>
              <a:rPr lang="nl-BE" sz="2000" b="1" dirty="0" err="1"/>
              <a:t>bruyants</a:t>
            </a:r>
            <a:endParaRPr lang="nl-BE" sz="2000" b="1" dirty="0"/>
          </a:p>
          <a:p>
            <a:br>
              <a:rPr lang="nl-BE" sz="2000" dirty="0">
                <a:solidFill>
                  <a:schemeClr val="tx1"/>
                </a:solidFill>
              </a:rPr>
            </a:b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2504099" y="332656"/>
            <a:ext cx="9180612" cy="1411328"/>
          </a:xfrm>
          <a:prstGeom prst="rect">
            <a:avLst/>
          </a:prstGeom>
        </p:spPr>
        <p:txBody>
          <a:bodyPr/>
          <a:lstStyle>
            <a:lvl1pPr algn="l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 sz="4800" b="1" dirty="0">
                <a:latin typeface="+mn-lt"/>
                <a:cs typeface="Arial" panose="020B0604020202020204" pitchFamily="34" charset="0"/>
              </a:rPr>
              <a:t>Contenu</a:t>
            </a:r>
          </a:p>
        </p:txBody>
      </p:sp>
    </p:spTree>
    <p:extLst>
      <p:ext uri="{BB962C8B-B14F-4D97-AF65-F5344CB8AC3E}">
        <p14:creationId xmlns:p14="http://schemas.microsoft.com/office/powerpoint/2010/main" val="31658397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445" name="Straight Arrow Connector 135"/>
          <p:cNvCxnSpPr>
            <a:cxnSpLocks noChangeShapeType="1"/>
          </p:cNvCxnSpPr>
          <p:nvPr/>
        </p:nvCxnSpPr>
        <p:spPr bwMode="auto">
          <a:xfrm>
            <a:off x="1872912" y="2501755"/>
            <a:ext cx="0" cy="4175125"/>
          </a:xfrm>
          <a:prstGeom prst="straightConnector1">
            <a:avLst/>
          </a:prstGeom>
          <a:noFill/>
          <a:ln w="12700" algn="ctr">
            <a:solidFill>
              <a:schemeClr val="accent2"/>
            </a:solidFill>
            <a:prstDash val="dash"/>
            <a:round/>
            <a:headEnd/>
            <a:tailEnd type="arrow" w="med" len="med"/>
          </a:ln>
        </p:spPr>
      </p:cxnSp>
      <p:sp>
        <p:nvSpPr>
          <p:cNvPr id="61446" name="TextBox 370"/>
          <p:cNvSpPr txBox="1">
            <a:spLocks noChangeArrowheads="1"/>
          </p:cNvSpPr>
          <p:nvPr/>
        </p:nvSpPr>
        <p:spPr bwMode="auto">
          <a:xfrm>
            <a:off x="1847851" y="6021389"/>
            <a:ext cx="3603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solidFill>
                  <a:srgbClr val="0070C0"/>
                </a:solidFill>
              </a:rPr>
              <a:t>t</a:t>
            </a:r>
          </a:p>
        </p:txBody>
      </p:sp>
      <p:sp>
        <p:nvSpPr>
          <p:cNvPr id="61476" name="Rounded Rectangle 122"/>
          <p:cNvSpPr>
            <a:spLocks noChangeArrowheads="1"/>
          </p:cNvSpPr>
          <p:nvPr/>
        </p:nvSpPr>
        <p:spPr bwMode="auto">
          <a:xfrm>
            <a:off x="1497013" y="4589318"/>
            <a:ext cx="701675" cy="4619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1750" algn="ctr">
            <a:solidFill>
              <a:schemeClr val="accent2"/>
            </a:solidFill>
            <a:round/>
            <a:headEnd/>
            <a:tailEnd/>
          </a:ln>
        </p:spPr>
        <p:txBody>
          <a:bodyPr lIns="0" rIns="0" anchor="ctr"/>
          <a:lstStyle/>
          <a:p>
            <a:pPr algn="ctr"/>
            <a:r>
              <a:rPr lang="nl-BE" sz="800" dirty="0" err="1"/>
              <a:t>Audition</a:t>
            </a:r>
            <a:r>
              <a:rPr lang="nl-BE" sz="800" dirty="0"/>
              <a:t> </a:t>
            </a:r>
            <a:r>
              <a:rPr lang="nl-BE" sz="800" dirty="0" err="1"/>
              <a:t>insufissant</a:t>
            </a:r>
            <a:endParaRPr lang="nl-BE" sz="800" dirty="0"/>
          </a:p>
        </p:txBody>
      </p:sp>
      <p:sp>
        <p:nvSpPr>
          <p:cNvPr id="45" name="Text Placeholder 1"/>
          <p:cNvSpPr>
            <a:spLocks noGrp="1"/>
          </p:cNvSpPr>
          <p:nvPr>
            <p:ph type="body" sz="quarter" idx="18"/>
          </p:nvPr>
        </p:nvSpPr>
        <p:spPr>
          <a:xfrm>
            <a:off x="9120189" y="154526"/>
            <a:ext cx="2790605" cy="360363"/>
          </a:xfrm>
        </p:spPr>
        <p:txBody>
          <a:bodyPr/>
          <a:lstStyle/>
          <a:p>
            <a:r>
              <a:rPr lang="en-GB" dirty="0"/>
              <a:t>4. Travaux particulier </a:t>
            </a:r>
            <a:r>
              <a:rPr lang="en-GB" dirty="0" err="1"/>
              <a:t>bruyants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048A4C-ABA4-40EB-9420-34CF622B4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464" y="1106796"/>
            <a:ext cx="10193395" cy="4194412"/>
          </a:xfrm>
          <a:prstGeom prst="rect">
            <a:avLst/>
          </a:prstGeom>
        </p:spPr>
      </p:pic>
      <p:sp>
        <p:nvSpPr>
          <p:cNvPr id="47" name="Title 1">
            <a:extLst>
              <a:ext uri="{FF2B5EF4-FFF2-40B4-BE49-F238E27FC236}">
                <a16:creationId xmlns:a16="http://schemas.microsoft.com/office/drawing/2014/main" id="{5B3D58E7-B883-4C59-8384-3521E588042E}"/>
              </a:ext>
            </a:extLst>
          </p:cNvPr>
          <p:cNvSpPr txBox="1">
            <a:spLocks/>
          </p:cNvSpPr>
          <p:nvPr/>
        </p:nvSpPr>
        <p:spPr bwMode="auto">
          <a:xfrm>
            <a:off x="1127448" y="413459"/>
            <a:ext cx="806450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defRPr/>
            </a:pPr>
            <a:r>
              <a:rPr lang="en-US" b="1" kern="0" dirty="0">
                <a:solidFill>
                  <a:srgbClr val="0070C0"/>
                </a:solidFill>
              </a:rPr>
              <a:t>Travaux particulier </a:t>
            </a:r>
            <a:r>
              <a:rPr lang="en-US" b="1" kern="0" dirty="0" err="1">
                <a:solidFill>
                  <a:srgbClr val="0070C0"/>
                </a:solidFill>
              </a:rPr>
              <a:t>bruyants</a:t>
            </a:r>
            <a:endParaRPr lang="en-US" b="1" kern="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4318362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692696"/>
            <a:ext cx="5873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2520888"/>
            <a:ext cx="1236499" cy="111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Rechte verbindingslijn 65"/>
          <p:cNvCxnSpPr>
            <a:cxnSpLocks noChangeShapeType="1"/>
          </p:cNvCxnSpPr>
          <p:nvPr/>
        </p:nvCxnSpPr>
        <p:spPr bwMode="auto">
          <a:xfrm>
            <a:off x="1014116" y="2745490"/>
            <a:ext cx="504949" cy="71884"/>
          </a:xfrm>
          <a:prstGeom prst="line">
            <a:avLst/>
          </a:prstGeom>
          <a:noFill/>
          <a:ln w="31750" algn="ctr">
            <a:solidFill>
              <a:srgbClr val="92D050"/>
            </a:solidFill>
            <a:round/>
            <a:headEnd type="arrow" w="med" len="med"/>
            <a:tailEnd type="arrow" w="med" len="med"/>
          </a:ln>
        </p:spPr>
      </p:cxnSp>
      <p:sp>
        <p:nvSpPr>
          <p:cNvPr id="20" name="Text Placeholder 1"/>
          <p:cNvSpPr>
            <a:spLocks noGrp="1"/>
          </p:cNvSpPr>
          <p:nvPr>
            <p:ph type="body" sz="quarter" idx="18"/>
          </p:nvPr>
        </p:nvSpPr>
        <p:spPr>
          <a:xfrm>
            <a:off x="9120189" y="154526"/>
            <a:ext cx="2790605" cy="360363"/>
          </a:xfrm>
        </p:spPr>
        <p:txBody>
          <a:bodyPr/>
          <a:lstStyle/>
          <a:p>
            <a:r>
              <a:rPr lang="en-GB" dirty="0"/>
              <a:t>4. </a:t>
            </a:r>
            <a:r>
              <a:rPr lang="en-GB" dirty="0" err="1"/>
              <a:t>Travaux</a:t>
            </a:r>
            <a:r>
              <a:rPr lang="en-GB" dirty="0"/>
              <a:t> </a:t>
            </a:r>
            <a:r>
              <a:rPr lang="en-GB" dirty="0" err="1"/>
              <a:t>particulièrement</a:t>
            </a:r>
            <a:r>
              <a:rPr lang="en-GB" dirty="0"/>
              <a:t> </a:t>
            </a:r>
            <a:r>
              <a:rPr lang="en-GB" dirty="0" err="1"/>
              <a:t>bruyants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1727090" y="781198"/>
            <a:ext cx="5520994" cy="340519"/>
          </a:xfrm>
          <a:prstGeom prst="roundRect">
            <a:avLst/>
          </a:prstGeom>
          <a:noFill/>
          <a:ln w="12700">
            <a:solidFill>
              <a:srgbClr val="C00000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1400" dirty="0" err="1">
                <a:latin typeface="+mn-lt"/>
              </a:rPr>
              <a:t>L’agent</a:t>
            </a:r>
            <a:r>
              <a:rPr lang="nl-BE" sz="1400" dirty="0">
                <a:latin typeface="+mn-lt"/>
              </a:rPr>
              <a:t> </a:t>
            </a:r>
            <a:r>
              <a:rPr lang="nl-BE" sz="1400" dirty="0" err="1">
                <a:latin typeface="+mn-lt"/>
              </a:rPr>
              <a:t>risque</a:t>
            </a:r>
            <a:r>
              <a:rPr lang="nl-BE" sz="1400" dirty="0">
                <a:latin typeface="+mn-lt"/>
              </a:rPr>
              <a:t> de ne pas </a:t>
            </a:r>
            <a:r>
              <a:rPr lang="nl-BE" sz="1400" dirty="0" err="1">
                <a:latin typeface="+mn-lt"/>
              </a:rPr>
              <a:t>entendre</a:t>
            </a:r>
            <a:r>
              <a:rPr lang="nl-BE" sz="1400" dirty="0">
                <a:latin typeface="+mn-lt"/>
              </a:rPr>
              <a:t> </a:t>
            </a:r>
            <a:r>
              <a:rPr lang="nl-BE" sz="1400" dirty="0" err="1">
                <a:latin typeface="+mn-lt"/>
              </a:rPr>
              <a:t>l’alarme</a:t>
            </a:r>
            <a:r>
              <a:rPr lang="nl-BE" sz="1400" dirty="0">
                <a:latin typeface="+mn-lt"/>
              </a:rPr>
              <a:t>. 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77040" y="1946334"/>
            <a:ext cx="8050641" cy="2009061"/>
          </a:xfrm>
          <a:prstGeom prst="roundRect">
            <a:avLst/>
          </a:prstGeom>
          <a:noFill/>
          <a:ln w="12700">
            <a:solidFill>
              <a:srgbClr val="C00000"/>
            </a:solidFill>
            <a:prstDash val="solid"/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BE" sz="1400" dirty="0" err="1">
                <a:latin typeface="+mn-lt"/>
              </a:rPr>
              <a:t>Lors</a:t>
            </a:r>
            <a:r>
              <a:rPr lang="nl-BE" sz="1400" dirty="0">
                <a:latin typeface="+mn-lt"/>
              </a:rPr>
              <a:t> de la </a:t>
            </a:r>
            <a:r>
              <a:rPr lang="nl-BE" sz="1400" dirty="0" err="1">
                <a:latin typeface="+mn-lt"/>
              </a:rPr>
              <a:t>planification</a:t>
            </a:r>
            <a:r>
              <a:rPr lang="nl-BE" sz="1400" dirty="0">
                <a:latin typeface="+mn-lt"/>
              </a:rPr>
              <a:t> de </a:t>
            </a:r>
            <a:r>
              <a:rPr lang="nl-BE" sz="1400" dirty="0" err="1">
                <a:latin typeface="+mn-lt"/>
              </a:rPr>
              <a:t>travaux</a:t>
            </a:r>
            <a:r>
              <a:rPr lang="nl-BE" sz="1400" dirty="0">
                <a:latin typeface="+mn-lt"/>
              </a:rPr>
              <a:t> </a:t>
            </a:r>
            <a:r>
              <a:rPr lang="nl-BE" sz="1400" dirty="0" err="1">
                <a:latin typeface="+mn-lt"/>
              </a:rPr>
              <a:t>particulièrement</a:t>
            </a:r>
            <a:r>
              <a:rPr lang="nl-BE" sz="1400" dirty="0">
                <a:latin typeface="+mn-lt"/>
              </a:rPr>
              <a:t> </a:t>
            </a:r>
            <a:r>
              <a:rPr lang="nl-BE" sz="1400" dirty="0" err="1">
                <a:latin typeface="+mn-lt"/>
              </a:rPr>
              <a:t>bruyants</a:t>
            </a:r>
            <a:r>
              <a:rPr lang="nl-BE" sz="1400" dirty="0">
                <a:latin typeface="+mn-lt"/>
              </a:rPr>
              <a:t>, la </a:t>
            </a:r>
            <a:r>
              <a:rPr lang="nl-BE" sz="1400" dirty="0" err="1">
                <a:latin typeface="+mn-lt"/>
              </a:rPr>
              <a:t>ligne</a:t>
            </a:r>
            <a:r>
              <a:rPr lang="nl-BE" sz="1400" dirty="0">
                <a:latin typeface="+mn-lt"/>
              </a:rPr>
              <a:t> </a:t>
            </a:r>
            <a:r>
              <a:rPr lang="nl-BE" sz="1400" dirty="0" err="1">
                <a:latin typeface="+mn-lt"/>
              </a:rPr>
              <a:t>hiérarchique</a:t>
            </a:r>
            <a:r>
              <a:rPr lang="nl-BE" sz="1400" dirty="0">
                <a:latin typeface="+mn-lt"/>
              </a:rPr>
              <a:t> </a:t>
            </a:r>
            <a:r>
              <a:rPr lang="nl-BE" sz="1400" dirty="0" err="1">
                <a:latin typeface="+mn-lt"/>
              </a:rPr>
              <a:t>veillera</a:t>
            </a:r>
            <a:r>
              <a:rPr lang="nl-BE" sz="1400" dirty="0">
                <a:latin typeface="+mn-lt"/>
              </a:rPr>
              <a:t> à </a:t>
            </a:r>
            <a:r>
              <a:rPr lang="nl-BE" sz="1400" dirty="0" err="1">
                <a:latin typeface="+mn-lt"/>
              </a:rPr>
              <a:t>opter</a:t>
            </a:r>
            <a:r>
              <a:rPr lang="nl-BE" sz="1400" dirty="0">
                <a:latin typeface="+mn-lt"/>
              </a:rPr>
              <a:t> pour </a:t>
            </a:r>
            <a:r>
              <a:rPr lang="nl-BE" sz="1400" dirty="0" err="1">
                <a:latin typeface="+mn-lt"/>
              </a:rPr>
              <a:t>une</a:t>
            </a:r>
            <a:r>
              <a:rPr lang="nl-BE" sz="1400" dirty="0">
                <a:latin typeface="+mn-lt"/>
              </a:rPr>
              <a:t> </a:t>
            </a:r>
            <a:r>
              <a:rPr lang="nl-BE" sz="1400" dirty="0" err="1">
                <a:latin typeface="+mn-lt"/>
              </a:rPr>
              <a:t>autre</a:t>
            </a:r>
            <a:r>
              <a:rPr lang="nl-BE" sz="1400" dirty="0">
                <a:latin typeface="+mn-lt"/>
              </a:rPr>
              <a:t> méthode de </a:t>
            </a:r>
            <a:r>
              <a:rPr lang="nl-BE" sz="1400" dirty="0" err="1">
                <a:latin typeface="+mn-lt"/>
              </a:rPr>
              <a:t>protection</a:t>
            </a:r>
            <a:r>
              <a:rPr lang="nl-BE" sz="1400" dirty="0">
                <a:latin typeface="+mn-lt"/>
              </a:rPr>
              <a:t> (mise hors service </a:t>
            </a:r>
            <a:r>
              <a:rPr lang="nl-BE" sz="1400" dirty="0" err="1">
                <a:latin typeface="+mn-lt"/>
              </a:rPr>
              <a:t>ou</a:t>
            </a:r>
            <a:r>
              <a:rPr lang="nl-BE" sz="1400" dirty="0">
                <a:latin typeface="+mn-lt"/>
              </a:rPr>
              <a:t> </a:t>
            </a:r>
            <a:r>
              <a:rPr lang="nl-BE" sz="1400" dirty="0" err="1">
                <a:latin typeface="+mn-lt"/>
              </a:rPr>
              <a:t>application</a:t>
            </a:r>
            <a:r>
              <a:rPr lang="nl-BE" sz="1400" dirty="0">
                <a:latin typeface="+mn-lt"/>
              </a:rPr>
              <a:t> </a:t>
            </a:r>
            <a:r>
              <a:rPr lang="nl-BE" sz="1400" dirty="0" err="1">
                <a:latin typeface="+mn-lt"/>
              </a:rPr>
              <a:t>d’un</a:t>
            </a:r>
            <a:r>
              <a:rPr lang="nl-BE" sz="1400" dirty="0">
                <a:latin typeface="+mn-lt"/>
              </a:rPr>
              <a:t> </a:t>
            </a:r>
            <a:r>
              <a:rPr lang="nl-BE" sz="1400" dirty="0" err="1">
                <a:latin typeface="+mn-lt"/>
              </a:rPr>
              <a:t>blocage</a:t>
            </a:r>
            <a:r>
              <a:rPr lang="nl-BE" sz="1400" dirty="0">
                <a:latin typeface="+mn-lt"/>
              </a:rPr>
              <a:t> des </a:t>
            </a:r>
            <a:r>
              <a:rPr lang="nl-BE" sz="1400" dirty="0" err="1">
                <a:latin typeface="+mn-lt"/>
              </a:rPr>
              <a:t>mouvements</a:t>
            </a:r>
            <a:r>
              <a:rPr lang="nl-BE" sz="1400" dirty="0">
                <a:latin typeface="+mn-lt"/>
              </a:rPr>
              <a:t>).</a:t>
            </a:r>
            <a:endParaRPr lang="fr-FR" sz="1400" dirty="0">
              <a:latin typeface="+mn-lt"/>
            </a:endParaRPr>
          </a:p>
          <a:p>
            <a:pPr>
              <a:defRPr/>
            </a:pPr>
            <a:endParaRPr lang="nl-BE" sz="1400" dirty="0">
              <a:latin typeface="+mn-lt"/>
            </a:endParaRPr>
          </a:p>
          <a:p>
            <a:pPr>
              <a:defRPr/>
            </a:pPr>
            <a:r>
              <a:rPr lang="nl-BE" sz="1400" dirty="0">
                <a:latin typeface="+mn-lt"/>
              </a:rPr>
              <a:t>Pour des </a:t>
            </a:r>
            <a:r>
              <a:rPr lang="nl-BE" sz="1400" dirty="0" err="1">
                <a:latin typeface="+mn-lt"/>
              </a:rPr>
              <a:t>activités</a:t>
            </a:r>
            <a:r>
              <a:rPr lang="nl-BE" sz="1400" dirty="0">
                <a:latin typeface="+mn-lt"/>
              </a:rPr>
              <a:t> de </a:t>
            </a:r>
            <a:r>
              <a:rPr lang="nl-BE" sz="1400" b="1" dirty="0" err="1">
                <a:solidFill>
                  <a:schemeClr val="accent3"/>
                </a:solidFill>
                <a:latin typeface="+mn-lt"/>
              </a:rPr>
              <a:t>courte</a:t>
            </a:r>
            <a:r>
              <a:rPr lang="nl-BE" sz="1400" b="1" dirty="0">
                <a:solidFill>
                  <a:schemeClr val="accent3"/>
                </a:solidFill>
                <a:latin typeface="+mn-lt"/>
              </a:rPr>
              <a:t> </a:t>
            </a:r>
            <a:r>
              <a:rPr lang="nl-BE" sz="1400" b="1" dirty="0" err="1">
                <a:solidFill>
                  <a:schemeClr val="accent3"/>
                </a:solidFill>
                <a:latin typeface="+mn-lt"/>
              </a:rPr>
              <a:t>durée</a:t>
            </a:r>
            <a:r>
              <a:rPr lang="nl-BE" sz="1400" b="1" dirty="0">
                <a:solidFill>
                  <a:schemeClr val="accent3"/>
                </a:solidFill>
                <a:latin typeface="+mn-lt"/>
              </a:rPr>
              <a:t> </a:t>
            </a:r>
            <a:r>
              <a:rPr lang="nl-BE" sz="1400" dirty="0">
                <a:latin typeface="+mn-lt"/>
              </a:rPr>
              <a:t>pour des </a:t>
            </a:r>
            <a:r>
              <a:rPr lang="nl-BE" sz="1400" dirty="0" err="1">
                <a:latin typeface="+mn-lt"/>
              </a:rPr>
              <a:t>travaux</a:t>
            </a:r>
            <a:r>
              <a:rPr lang="nl-BE" sz="1400" dirty="0">
                <a:latin typeface="+mn-lt"/>
              </a:rPr>
              <a:t> </a:t>
            </a:r>
            <a:r>
              <a:rPr lang="nl-BE" sz="1400" dirty="0" err="1">
                <a:latin typeface="+mn-lt"/>
              </a:rPr>
              <a:t>avec</a:t>
            </a:r>
            <a:r>
              <a:rPr lang="nl-BE" sz="1400" dirty="0">
                <a:latin typeface="+mn-lt"/>
              </a:rPr>
              <a:t> </a:t>
            </a:r>
            <a:r>
              <a:rPr lang="nl-BE" sz="1400" dirty="0" err="1">
                <a:latin typeface="+mn-lt"/>
              </a:rPr>
              <a:t>une</a:t>
            </a:r>
            <a:r>
              <a:rPr lang="nl-BE" sz="1400" dirty="0">
                <a:latin typeface="+mn-lt"/>
              </a:rPr>
              <a:t> </a:t>
            </a:r>
            <a:r>
              <a:rPr lang="nl-BE" sz="1400" dirty="0" err="1">
                <a:latin typeface="+mn-lt"/>
              </a:rPr>
              <a:t>risque</a:t>
            </a:r>
            <a:r>
              <a:rPr lang="nl-BE" sz="1400" dirty="0">
                <a:latin typeface="+mn-lt"/>
              </a:rPr>
              <a:t> </a:t>
            </a:r>
            <a:r>
              <a:rPr lang="nl-BE" sz="1400" dirty="0" err="1">
                <a:latin typeface="+mn-lt"/>
              </a:rPr>
              <a:t>d’empiètement</a:t>
            </a:r>
            <a:r>
              <a:rPr lang="nl-BE" sz="1400" dirty="0">
                <a:latin typeface="+mn-lt"/>
              </a:rPr>
              <a:t> </a:t>
            </a:r>
            <a:r>
              <a:rPr lang="nl-BE" sz="1400" b="1" dirty="0">
                <a:solidFill>
                  <a:schemeClr val="accent3"/>
                </a:solidFill>
                <a:latin typeface="+mn-lt"/>
              </a:rPr>
              <a:t>type I</a:t>
            </a:r>
            <a:r>
              <a:rPr lang="nl-BE" sz="1400" dirty="0">
                <a:latin typeface="+mn-lt"/>
              </a:rPr>
              <a:t> :</a:t>
            </a:r>
          </a:p>
          <a:p>
            <a:pPr>
              <a:defRPr/>
            </a:pPr>
            <a:endParaRPr lang="nl-BE" sz="1400" dirty="0">
              <a:latin typeface="+mn-lt"/>
            </a:endParaRPr>
          </a:p>
          <a:p>
            <a:pPr algn="just">
              <a:defRPr/>
            </a:pPr>
            <a:r>
              <a:rPr lang="nl-BE" sz="1400" dirty="0" err="1">
                <a:latin typeface="+mn-lt"/>
              </a:rPr>
              <a:t>l’annonceur</a:t>
            </a:r>
            <a:r>
              <a:rPr lang="nl-BE" sz="1400" dirty="0">
                <a:latin typeface="+mn-lt"/>
              </a:rPr>
              <a:t> </a:t>
            </a:r>
            <a:r>
              <a:rPr lang="nl-BE" sz="1400" dirty="0" err="1">
                <a:latin typeface="+mn-lt"/>
              </a:rPr>
              <a:t>communique</a:t>
            </a:r>
            <a:r>
              <a:rPr lang="nl-BE" sz="1400" dirty="0">
                <a:latin typeface="+mn-lt"/>
              </a:rPr>
              <a:t> </a:t>
            </a:r>
            <a:r>
              <a:rPr lang="nl-BE" sz="1400" dirty="0" err="1">
                <a:latin typeface="+mn-lt"/>
              </a:rPr>
              <a:t>l’alarme</a:t>
            </a:r>
            <a:r>
              <a:rPr lang="nl-BE" sz="1400" dirty="0">
                <a:latin typeface="+mn-lt"/>
              </a:rPr>
              <a:t> </a:t>
            </a:r>
            <a:r>
              <a:rPr lang="nl-BE" sz="1400" dirty="0" err="1">
                <a:latin typeface="+mn-lt"/>
              </a:rPr>
              <a:t>aux</a:t>
            </a:r>
            <a:r>
              <a:rPr lang="nl-BE" sz="1400" dirty="0">
                <a:latin typeface="+mn-lt"/>
              </a:rPr>
              <a:t> </a:t>
            </a:r>
            <a:r>
              <a:rPr lang="nl-BE" sz="1400" dirty="0" err="1">
                <a:latin typeface="+mn-lt"/>
              </a:rPr>
              <a:t>agents</a:t>
            </a:r>
            <a:r>
              <a:rPr lang="nl-BE" sz="1400" dirty="0">
                <a:latin typeface="+mn-lt"/>
              </a:rPr>
              <a:t> au </a:t>
            </a:r>
            <a:r>
              <a:rPr lang="nl-BE" sz="1400" dirty="0" err="1">
                <a:latin typeface="+mn-lt"/>
              </a:rPr>
              <a:t>travail</a:t>
            </a:r>
            <a:r>
              <a:rPr lang="nl-BE" sz="1400" dirty="0">
                <a:latin typeface="+mn-lt"/>
              </a:rPr>
              <a:t> en leur </a:t>
            </a:r>
            <a:r>
              <a:rPr lang="nl-BE" sz="1400" dirty="0" err="1">
                <a:latin typeface="+mn-lt"/>
              </a:rPr>
              <a:t>tappant</a:t>
            </a:r>
            <a:r>
              <a:rPr lang="nl-BE" sz="1400" dirty="0">
                <a:latin typeface="+mn-lt"/>
              </a:rPr>
              <a:t> </a:t>
            </a:r>
            <a:r>
              <a:rPr lang="nl-BE" sz="1400" dirty="0" err="1">
                <a:latin typeface="+mn-lt"/>
              </a:rPr>
              <a:t>sur</a:t>
            </a:r>
            <a:r>
              <a:rPr lang="nl-BE" sz="1400" dirty="0">
                <a:latin typeface="+mn-lt"/>
              </a:rPr>
              <a:t> </a:t>
            </a:r>
            <a:r>
              <a:rPr lang="nl-BE" sz="1400" dirty="0" err="1">
                <a:latin typeface="+mn-lt"/>
              </a:rPr>
              <a:t>l’épaule</a:t>
            </a:r>
            <a:r>
              <a:rPr lang="nl-BE" sz="1400" dirty="0">
                <a:latin typeface="+mn-lt"/>
              </a:rPr>
              <a:t> </a:t>
            </a:r>
            <a:r>
              <a:rPr lang="nl-BE" sz="1400" dirty="0" err="1">
                <a:latin typeface="+mn-lt"/>
              </a:rPr>
              <a:t>ou</a:t>
            </a:r>
            <a:r>
              <a:rPr lang="nl-BE" sz="1400" dirty="0">
                <a:latin typeface="+mn-lt"/>
              </a:rPr>
              <a:t> en leur </a:t>
            </a:r>
            <a:r>
              <a:rPr lang="nl-BE" sz="1400" dirty="0" err="1">
                <a:latin typeface="+mn-lt"/>
              </a:rPr>
              <a:t>tirant</a:t>
            </a:r>
            <a:r>
              <a:rPr lang="nl-BE" sz="1400" dirty="0">
                <a:latin typeface="+mn-lt"/>
              </a:rPr>
              <a:t> </a:t>
            </a:r>
            <a:r>
              <a:rPr lang="nl-BE" sz="1400" dirty="0" err="1">
                <a:latin typeface="+mn-lt"/>
              </a:rPr>
              <a:t>le</a:t>
            </a:r>
            <a:r>
              <a:rPr lang="nl-BE" sz="1400" dirty="0">
                <a:latin typeface="+mn-lt"/>
              </a:rPr>
              <a:t> bras. </a:t>
            </a:r>
          </a:p>
          <a:p>
            <a:pPr>
              <a:defRPr/>
            </a:pPr>
            <a:endParaRPr lang="nl-BE" sz="1400" dirty="0"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931C33-AA8A-452E-9326-4C7F7B19B92F}"/>
              </a:ext>
            </a:extLst>
          </p:cNvPr>
          <p:cNvSpPr txBox="1"/>
          <p:nvPr/>
        </p:nvSpPr>
        <p:spPr>
          <a:xfrm>
            <a:off x="2880785" y="4335068"/>
            <a:ext cx="7446895" cy="340519"/>
          </a:xfrm>
          <a:prstGeom prst="roundRect">
            <a:avLst/>
          </a:prstGeom>
          <a:noFill/>
          <a:ln w="12700">
            <a:solidFill>
              <a:srgbClr val="C0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1400" dirty="0" err="1">
                <a:latin typeface="+mn-lt"/>
              </a:rPr>
              <a:t>L’annonceur</a:t>
            </a:r>
            <a:r>
              <a:rPr lang="nl-BE" sz="1400" dirty="0">
                <a:latin typeface="+mn-lt"/>
              </a:rPr>
              <a:t> fait attention de ne pas se </a:t>
            </a:r>
            <a:r>
              <a:rPr lang="nl-BE" sz="1400" dirty="0" err="1">
                <a:latin typeface="+mn-lt"/>
              </a:rPr>
              <a:t>mettre</a:t>
            </a:r>
            <a:r>
              <a:rPr lang="nl-BE" sz="1400" dirty="0">
                <a:latin typeface="+mn-lt"/>
              </a:rPr>
              <a:t> en </a:t>
            </a:r>
            <a:r>
              <a:rPr lang="nl-BE" sz="1400" dirty="0" err="1">
                <a:latin typeface="+mn-lt"/>
              </a:rPr>
              <a:t>danger</a:t>
            </a:r>
            <a:r>
              <a:rPr lang="nl-BE" sz="1400" dirty="0">
                <a:latin typeface="+mn-lt"/>
              </a:rPr>
              <a:t> en </a:t>
            </a:r>
            <a:r>
              <a:rPr lang="nl-BE" sz="1400" dirty="0" err="1">
                <a:latin typeface="+mn-lt"/>
              </a:rPr>
              <a:t>faisant</a:t>
            </a:r>
            <a:r>
              <a:rPr lang="nl-BE" sz="1400" dirty="0">
                <a:latin typeface="+mn-lt"/>
              </a:rPr>
              <a:t> </a:t>
            </a:r>
            <a:r>
              <a:rPr lang="nl-BE" sz="1400" dirty="0" err="1">
                <a:latin typeface="+mn-lt"/>
              </a:rPr>
              <a:t>ceci</a:t>
            </a:r>
            <a:r>
              <a:rPr lang="nl-BE" sz="1400" dirty="0">
                <a:latin typeface="+mn-lt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871A56-090B-49BA-8FEA-D23345862D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6310" y="4195002"/>
            <a:ext cx="402371" cy="548688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1" name="Text Box 2"/>
          <p:cNvSpPr txBox="1">
            <a:spLocks noChangeArrowheads="1"/>
          </p:cNvSpPr>
          <p:nvPr/>
        </p:nvSpPr>
        <p:spPr bwMode="auto">
          <a:xfrm>
            <a:off x="4583113" y="188914"/>
            <a:ext cx="3009900" cy="6188075"/>
          </a:xfrm>
          <a:prstGeom prst="rect">
            <a:avLst/>
          </a:prstGeom>
          <a:noFill/>
          <a:ln w="317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0" dirty="0">
                <a:solidFill>
                  <a:schemeClr val="bg1"/>
                </a:solidFill>
              </a:rPr>
              <a:t>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0662" name="Rectangle 3"/>
          <p:cNvSpPr>
            <a:spLocks noChangeArrowheads="1"/>
          </p:cNvSpPr>
          <p:nvPr/>
        </p:nvSpPr>
        <p:spPr bwMode="auto">
          <a:xfrm>
            <a:off x="2063750" y="2852739"/>
            <a:ext cx="8135938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/>
            <a:r>
              <a:rPr lang="en-US" sz="6600" b="1" dirty="0">
                <a:solidFill>
                  <a:srgbClr val="1660A4"/>
                </a:solidFill>
              </a:rPr>
              <a:t>QUESTIONS ?</a:t>
            </a:r>
            <a:endParaRPr lang="en-US" sz="6600" dirty="0">
              <a:solidFill>
                <a:srgbClr val="1660A4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F1314DD4-AAB3-E64A-9F6D-104FDF60AC6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404" y="143486"/>
            <a:ext cx="2253863" cy="234888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FD3F6EC-6AE3-B342-88AB-21D4D9DC9595}"/>
              </a:ext>
            </a:extLst>
          </p:cNvPr>
          <p:cNvSpPr/>
          <p:nvPr/>
        </p:nvSpPr>
        <p:spPr>
          <a:xfrm>
            <a:off x="64782" y="1709896"/>
            <a:ext cx="18982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dirty="0">
                <a:ln>
                  <a:noFill/>
                </a:ln>
                <a:solidFill>
                  <a:srgbClr val="213A5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Objectifs</a:t>
            </a:r>
          </a:p>
          <a:p>
            <a:pPr marL="127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="1" dirty="0">
                <a:solidFill>
                  <a:srgbClr val="213A5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d’apprentissage</a:t>
            </a:r>
            <a:endParaRPr kumimoji="0" lang="fr-FR" sz="2000" b="1" i="0" u="none" strike="noStrike" kern="1200" cap="none" spc="0" normalizeH="0" baseline="0" dirty="0">
              <a:ln>
                <a:noFill/>
              </a:ln>
              <a:solidFill>
                <a:srgbClr val="213A5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951DAB11-6FB3-3145-895D-C864AC7D8032}"/>
              </a:ext>
            </a:extLst>
          </p:cNvPr>
          <p:cNvSpPr txBox="1">
            <a:spLocks/>
          </p:cNvSpPr>
          <p:nvPr/>
        </p:nvSpPr>
        <p:spPr>
          <a:xfrm>
            <a:off x="2063552" y="728876"/>
            <a:ext cx="8396363" cy="3543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fr-BE" sz="1800" dirty="0"/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84FC49E8-8412-4948-B9CE-C1C4A5B1F44F}"/>
              </a:ext>
            </a:extLst>
          </p:cNvPr>
          <p:cNvCxnSpPr>
            <a:cxnSpLocks/>
          </p:cNvCxnSpPr>
          <p:nvPr/>
        </p:nvCxnSpPr>
        <p:spPr bwMode="auto">
          <a:xfrm flipH="1">
            <a:off x="2146800" y="1297205"/>
            <a:ext cx="9478372" cy="1250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Connecteur droit 65">
            <a:extLst>
              <a:ext uri="{FF2B5EF4-FFF2-40B4-BE49-F238E27FC236}">
                <a16:creationId xmlns:a16="http://schemas.microsoft.com/office/drawing/2014/main" id="{2FB259F6-373F-E240-BD2E-167983DCF784}"/>
              </a:ext>
            </a:extLst>
          </p:cNvPr>
          <p:cNvCxnSpPr>
            <a:cxnSpLocks/>
          </p:cNvCxnSpPr>
          <p:nvPr/>
        </p:nvCxnSpPr>
        <p:spPr bwMode="auto">
          <a:xfrm flipH="1">
            <a:off x="2182766" y="3429000"/>
            <a:ext cx="948979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2FB259F6-373F-E240-BD2E-167983DCF784}"/>
              </a:ext>
            </a:extLst>
          </p:cNvPr>
          <p:cNvCxnSpPr>
            <a:cxnSpLocks/>
          </p:cNvCxnSpPr>
          <p:nvPr/>
        </p:nvCxnSpPr>
        <p:spPr bwMode="auto">
          <a:xfrm flipH="1">
            <a:off x="2182766" y="5085184"/>
            <a:ext cx="9489798" cy="96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Espace réservé du texte 1"/>
          <p:cNvSpPr txBox="1">
            <a:spLocks/>
          </p:cNvSpPr>
          <p:nvPr/>
        </p:nvSpPr>
        <p:spPr>
          <a:xfrm>
            <a:off x="2063552" y="845232"/>
            <a:ext cx="9558961" cy="478554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fr-BE" sz="2700" b="1" dirty="0">
                <a:solidFill>
                  <a:schemeClr val="accent2"/>
                </a:solidFill>
                <a:cs typeface="Arial" panose="020B0604020202020204" pitchFamily="34" charset="0"/>
              </a:rPr>
              <a:t>A la fin de cette session, vous serez capable de: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fr-FR" dirty="0"/>
          </a:p>
        </p:txBody>
      </p:sp>
      <p:sp>
        <p:nvSpPr>
          <p:cNvPr id="28" name="Espace réservé du texte 3"/>
          <p:cNvSpPr txBox="1">
            <a:spLocks/>
          </p:cNvSpPr>
          <p:nvPr/>
        </p:nvSpPr>
        <p:spPr>
          <a:xfrm>
            <a:off x="2063551" y="1517676"/>
            <a:ext cx="9558961" cy="4518909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BE" sz="1600" dirty="0"/>
              <a:t>l’apprenant connaît ses tâches et ses obligations en tant qu’annonceur et peut les appliquer notamment :</a:t>
            </a:r>
          </a:p>
          <a:p>
            <a:pPr marL="827088" lvl="2" indent="-285750" algn="just">
              <a:defRPr/>
            </a:pPr>
            <a:r>
              <a:rPr lang="fr-BE" sz="1600" dirty="0"/>
              <a:t>pour veiller à la sécurité de ses collègues et engins de chantier (postes de travail) ;</a:t>
            </a:r>
          </a:p>
          <a:p>
            <a:pPr marL="827088" lvl="2" indent="-285750" algn="just">
              <a:defRPr/>
            </a:pPr>
            <a:r>
              <a:rPr lang="fr-BE" sz="1600" dirty="0"/>
              <a:t>pour annoncer les trains de manière à ce qu’il n’y ait plus de risque d’empiètement lors du passage du train ;</a:t>
            </a:r>
          </a:p>
          <a:p>
            <a:pPr marL="827088" lvl="2" indent="-285750" algn="just">
              <a:defRPr/>
            </a:pPr>
            <a:r>
              <a:rPr lang="fr-BE" sz="1600" dirty="0"/>
              <a:t>pour veiller au bon respect des directives.</a:t>
            </a:r>
          </a:p>
          <a:p>
            <a:pPr marL="0" indent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BE" sz="1600" strike="sngStrike" dirty="0"/>
          </a:p>
          <a:p>
            <a:pPr marL="0" indent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BE" sz="1600" dirty="0"/>
              <a:t>l’apprenant sait comment réagir face aux incidents :</a:t>
            </a:r>
          </a:p>
          <a:p>
            <a:pPr marL="827088" lvl="2" indent="-285750" algn="just">
              <a:defRPr/>
            </a:pPr>
            <a:r>
              <a:rPr lang="fr-BE" sz="1600" dirty="0"/>
              <a:t>pas de réaction après l’alerte ;</a:t>
            </a:r>
          </a:p>
          <a:p>
            <a:pPr marL="827088" lvl="2" indent="-285750" algn="just">
              <a:defRPr/>
            </a:pPr>
            <a:r>
              <a:rPr lang="fr-BE" sz="1600" dirty="0"/>
              <a:t>visibilité réduite ;</a:t>
            </a:r>
          </a:p>
          <a:p>
            <a:pPr marL="827088" lvl="2" indent="-285750" algn="just">
              <a:defRPr/>
            </a:pPr>
            <a:r>
              <a:rPr lang="fr-BE" sz="1600" dirty="0"/>
              <a:t>audition insuffisante.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r-BE" sz="1600" kern="0" dirty="0"/>
              <a:t>	</a:t>
            </a:r>
            <a:endParaRPr lang="fr-FR" sz="1600" kern="0" dirty="0"/>
          </a:p>
          <a:p>
            <a:pPr marL="0" indent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BE" sz="1600" dirty="0"/>
              <a:t> l’apprenant sait comment réagir, en tant qu’annonceur, pour:</a:t>
            </a:r>
          </a:p>
          <a:p>
            <a:pPr marL="827088" lvl="2" indent="-285750" algn="just">
              <a:defRPr/>
            </a:pPr>
            <a:r>
              <a:rPr lang="fr-BE" sz="1600" dirty="0"/>
              <a:t>travaux particulièrement bruyants.</a:t>
            </a:r>
            <a:endParaRPr lang="fr-FR" dirty="0"/>
          </a:p>
          <a:p>
            <a:pPr marL="0" indent="0" fontAlgn="auto">
              <a:spcAft>
                <a:spcPts val="0"/>
              </a:spcAft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5067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/>
              <a:t>Photo de </a:t>
            </a:r>
            <a:r>
              <a:rPr lang="en-GB" dirty="0" err="1"/>
              <a:t>famille</a:t>
            </a:r>
            <a:endParaRPr lang="en-GB" dirty="0"/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1223413" y="174911"/>
            <a:ext cx="806450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defRPr/>
            </a:pP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Photo de </a:t>
            </a:r>
            <a:r>
              <a:rPr lang="en-US" sz="2000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famille</a:t>
            </a:r>
            <a:r>
              <a:rPr lang="en-US" sz="20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“Entrepreneur”</a:t>
            </a:r>
          </a:p>
        </p:txBody>
      </p:sp>
      <p:sp>
        <p:nvSpPr>
          <p:cNvPr id="10254" name="Rechthoek 35"/>
          <p:cNvSpPr>
            <a:spLocks noChangeArrowheads="1"/>
          </p:cNvSpPr>
          <p:nvPr/>
        </p:nvSpPr>
        <p:spPr bwMode="auto">
          <a:xfrm>
            <a:off x="2855367" y="2699531"/>
            <a:ext cx="1368425" cy="360362"/>
          </a:xfrm>
          <a:prstGeom prst="rect">
            <a:avLst/>
          </a:prstGeom>
          <a:solidFill>
            <a:schemeClr val="bg1">
              <a:lumMod val="65000"/>
            </a:schemeClr>
          </a:solidFill>
          <a:ln w="31750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nl-BE" sz="1000" b="1" dirty="0">
                <a:solidFill>
                  <a:schemeClr val="bg1"/>
                </a:solidFill>
              </a:rPr>
              <a:t>ANNONCEUR</a:t>
            </a:r>
          </a:p>
          <a:p>
            <a:pPr algn="ctr"/>
            <a:r>
              <a:rPr lang="nl-BE" sz="1000" b="1" dirty="0">
                <a:solidFill>
                  <a:schemeClr val="bg1"/>
                </a:solidFill>
              </a:rPr>
              <a:t>ENTREPRENEUR</a:t>
            </a:r>
          </a:p>
        </p:txBody>
      </p:sp>
      <p:sp>
        <p:nvSpPr>
          <p:cNvPr id="10255" name="Rechthoek 38"/>
          <p:cNvSpPr>
            <a:spLocks noChangeArrowheads="1"/>
          </p:cNvSpPr>
          <p:nvPr/>
        </p:nvSpPr>
        <p:spPr bwMode="auto">
          <a:xfrm>
            <a:off x="6399747" y="2699530"/>
            <a:ext cx="3440669" cy="369430"/>
          </a:xfrm>
          <a:prstGeom prst="rect">
            <a:avLst/>
          </a:prstGeom>
          <a:solidFill>
            <a:schemeClr val="bg1">
              <a:lumMod val="65000"/>
            </a:schemeClr>
          </a:solidFill>
          <a:ln w="31750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nl-BE" sz="1000" b="1" dirty="0">
                <a:solidFill>
                  <a:schemeClr val="bg1"/>
                </a:solidFill>
              </a:rPr>
              <a:t>POSTE DE TRAVAIL</a:t>
            </a:r>
          </a:p>
        </p:txBody>
      </p:sp>
      <p:sp>
        <p:nvSpPr>
          <p:cNvPr id="19" name="Rechthoek 41"/>
          <p:cNvSpPr>
            <a:spLocks noChangeArrowheads="1"/>
          </p:cNvSpPr>
          <p:nvPr/>
        </p:nvSpPr>
        <p:spPr bwMode="auto">
          <a:xfrm>
            <a:off x="4576092" y="2699531"/>
            <a:ext cx="1375892" cy="360363"/>
          </a:xfrm>
          <a:prstGeom prst="rect">
            <a:avLst/>
          </a:prstGeom>
          <a:solidFill>
            <a:schemeClr val="bg1">
              <a:lumMod val="65000"/>
            </a:schemeClr>
          </a:solidFill>
          <a:ln w="31750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nl-BE" sz="1000" b="1" dirty="0">
                <a:solidFill>
                  <a:schemeClr val="bg1"/>
                </a:solidFill>
              </a:rPr>
              <a:t>CHEF DE TRAVAIL – </a:t>
            </a:r>
          </a:p>
          <a:p>
            <a:pPr algn="ctr"/>
            <a:r>
              <a:rPr lang="nl-BE" sz="1000" b="1" dirty="0">
                <a:solidFill>
                  <a:schemeClr val="bg1"/>
                </a:solidFill>
              </a:rPr>
              <a:t>RS ENTREPRENEUR</a:t>
            </a:r>
          </a:p>
        </p:txBody>
      </p:sp>
      <p:sp>
        <p:nvSpPr>
          <p:cNvPr id="23" name="Rechthoek 35"/>
          <p:cNvSpPr>
            <a:spLocks noChangeArrowheads="1"/>
          </p:cNvSpPr>
          <p:nvPr/>
        </p:nvSpPr>
        <p:spPr bwMode="auto">
          <a:xfrm>
            <a:off x="1415480" y="2699332"/>
            <a:ext cx="1080120" cy="360239"/>
          </a:xfrm>
          <a:prstGeom prst="rect">
            <a:avLst/>
          </a:prstGeom>
          <a:solidFill>
            <a:schemeClr val="bg1">
              <a:lumMod val="65000"/>
            </a:schemeClr>
          </a:solidFill>
          <a:ln w="31750" algn="ctr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nl-BE" sz="800" b="1" dirty="0">
                <a:solidFill>
                  <a:schemeClr val="bg1"/>
                </a:solidFill>
              </a:rPr>
              <a:t>LIGNE HIERARCHIQUE</a:t>
            </a:r>
          </a:p>
          <a:p>
            <a:pPr algn="ctr"/>
            <a:r>
              <a:rPr lang="nl-BE" sz="800" b="1" dirty="0">
                <a:solidFill>
                  <a:schemeClr val="bg1"/>
                </a:solidFill>
              </a:rPr>
              <a:t>ENTREPRENEUR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5212" y="1448429"/>
            <a:ext cx="475529" cy="117663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223413" y="3690757"/>
            <a:ext cx="8640960" cy="2485787"/>
          </a:xfrm>
          <a:prstGeom prst="roundRect">
            <a:avLst/>
          </a:prstGeom>
          <a:noFill/>
          <a:ln w="12700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1200" b="1" u="sng" dirty="0">
                <a:latin typeface="+mn-lt"/>
              </a:rPr>
              <a:t>Remarque</a:t>
            </a:r>
          </a:p>
          <a:p>
            <a:endParaRPr lang="en-US" sz="1200" dirty="0">
              <a:latin typeface="+mn-lt"/>
            </a:endParaRPr>
          </a:p>
          <a:p>
            <a:r>
              <a:rPr lang="en-US" sz="1200" dirty="0" err="1">
                <a:latin typeface="+mn-lt"/>
              </a:rPr>
              <a:t>Dans</a:t>
            </a:r>
            <a:r>
              <a:rPr lang="en-US" sz="1200" dirty="0">
                <a:latin typeface="+mn-lt"/>
              </a:rPr>
              <a:t> la </a:t>
            </a:r>
            <a:r>
              <a:rPr lang="en-US" sz="1200" dirty="0" err="1">
                <a:latin typeface="+mn-lt"/>
              </a:rPr>
              <a:t>présente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unité</a:t>
            </a:r>
            <a:r>
              <a:rPr lang="en-US" sz="1200" dirty="0">
                <a:latin typeface="+mn-lt"/>
              </a:rPr>
              <a:t>:</a:t>
            </a:r>
          </a:p>
          <a:p>
            <a:pPr>
              <a:defRPr/>
            </a:pPr>
            <a:endParaRPr lang="en-US" sz="1200" dirty="0">
              <a:latin typeface="+mn-lt"/>
            </a:endParaRPr>
          </a:p>
          <a:p>
            <a:pPr marL="228600" indent="-228600">
              <a:buAutoNum type="arabicPeriod"/>
              <a:defRPr/>
            </a:pPr>
            <a:r>
              <a:rPr lang="en-US" sz="1200" dirty="0" err="1">
                <a:latin typeface="+mn-lt"/>
              </a:rPr>
              <a:t>L’abréviation</a:t>
            </a:r>
            <a:r>
              <a:rPr lang="en-US" sz="1200" dirty="0">
                <a:latin typeface="+mn-lt"/>
              </a:rPr>
              <a:t> “RS” </a:t>
            </a:r>
            <a:r>
              <a:rPr lang="en-US" sz="1200" dirty="0" err="1">
                <a:latin typeface="+mn-lt"/>
              </a:rPr>
              <a:t>est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systématiquement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utilisée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en</a:t>
            </a:r>
            <a:r>
              <a:rPr lang="en-US" sz="1200" dirty="0">
                <a:latin typeface="+mn-lt"/>
              </a:rPr>
              <a:t> lieu et place de “</a:t>
            </a:r>
            <a:r>
              <a:rPr lang="en-US" sz="1200" dirty="0" err="1">
                <a:latin typeface="+mn-lt"/>
              </a:rPr>
              <a:t>Responsable</a:t>
            </a:r>
            <a:r>
              <a:rPr lang="en-US" sz="1200" dirty="0">
                <a:latin typeface="+mn-lt"/>
              </a:rPr>
              <a:t> de la </a:t>
            </a:r>
            <a:r>
              <a:rPr lang="en-US" sz="1200" dirty="0" err="1">
                <a:latin typeface="+mn-lt"/>
              </a:rPr>
              <a:t>Sécurité</a:t>
            </a:r>
            <a:r>
              <a:rPr lang="en-US" sz="1200" dirty="0">
                <a:latin typeface="+mn-lt"/>
              </a:rPr>
              <a:t>”</a:t>
            </a:r>
          </a:p>
          <a:p>
            <a:pPr marL="228600" indent="-228600">
              <a:buAutoNum type="arabicPeriod"/>
              <a:defRPr/>
            </a:pPr>
            <a:endParaRPr lang="en-US" sz="1200" dirty="0">
              <a:latin typeface="+mn-lt"/>
            </a:endParaRPr>
          </a:p>
          <a:p>
            <a:pPr marL="228600" indent="-228600">
              <a:buAutoNum type="arabicPeriod"/>
            </a:pPr>
            <a:r>
              <a:rPr lang="en-US" sz="1100" dirty="0"/>
              <a:t>On </a:t>
            </a:r>
            <a:r>
              <a:rPr lang="en-US" sz="1100" dirty="0" err="1"/>
              <a:t>parle</a:t>
            </a:r>
            <a:r>
              <a:rPr lang="en-US" sz="1100" dirty="0"/>
              <a:t> de “</a:t>
            </a:r>
            <a:r>
              <a:rPr lang="en-US" sz="1100" b="1" dirty="0"/>
              <a:t>Poste de Travail</a:t>
            </a:r>
            <a:r>
              <a:rPr lang="en-US" sz="1100" dirty="0"/>
              <a:t>” pour </a:t>
            </a:r>
            <a:r>
              <a:rPr lang="en-US" sz="1100" dirty="0" err="1"/>
              <a:t>désigner</a:t>
            </a:r>
            <a:r>
              <a:rPr lang="en-US" sz="1100" dirty="0"/>
              <a:t> </a:t>
            </a:r>
            <a:r>
              <a:rPr lang="en-US" sz="1100" dirty="0" err="1"/>
              <a:t>une</a:t>
            </a:r>
            <a:r>
              <a:rPr lang="en-US" sz="1100" dirty="0"/>
              <a:t> </a:t>
            </a:r>
            <a:r>
              <a:rPr lang="en-US" sz="1100" dirty="0" err="1"/>
              <a:t>unité</a:t>
            </a:r>
            <a:r>
              <a:rPr lang="en-US" sz="1100" dirty="0"/>
              <a:t>, </a:t>
            </a:r>
            <a:r>
              <a:rPr lang="en-US" sz="1100" dirty="0" err="1"/>
              <a:t>composée</a:t>
            </a:r>
            <a:r>
              <a:rPr lang="en-US" sz="1100" dirty="0"/>
              <a:t> de: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100" dirty="0" err="1"/>
              <a:t>soit</a:t>
            </a:r>
            <a:r>
              <a:rPr lang="en-US" sz="1100" dirty="0"/>
              <a:t> 1 </a:t>
            </a:r>
            <a:r>
              <a:rPr lang="en-US" sz="1100" dirty="0" err="1"/>
              <a:t>engin</a:t>
            </a:r>
            <a:r>
              <a:rPr lang="en-US" sz="1100" dirty="0"/>
              <a:t> ;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100" dirty="0" err="1"/>
              <a:t>soit</a:t>
            </a:r>
            <a:r>
              <a:rPr lang="en-US" sz="1100" dirty="0"/>
              <a:t> 1 </a:t>
            </a:r>
            <a:r>
              <a:rPr lang="en-US" sz="1100" dirty="0" err="1"/>
              <a:t>équipe</a:t>
            </a:r>
            <a:r>
              <a:rPr lang="en-US" sz="1100" dirty="0"/>
              <a:t> au travail (max 4 agents </a:t>
            </a:r>
            <a:r>
              <a:rPr lang="en-US" sz="1100" dirty="0" err="1"/>
              <a:t>travaillant</a:t>
            </a:r>
            <a:r>
              <a:rPr lang="en-US" sz="1100" dirty="0"/>
              <a:t> </a:t>
            </a:r>
            <a:r>
              <a:rPr lang="en-US" sz="1100" dirty="0" err="1"/>
              <a:t>en</a:t>
            </a:r>
            <a:r>
              <a:rPr lang="en-US" sz="1100" dirty="0"/>
              <a:t> </a:t>
            </a:r>
            <a:r>
              <a:rPr lang="en-US" sz="1100" dirty="0" err="1"/>
              <a:t>groupe</a:t>
            </a:r>
            <a:r>
              <a:rPr lang="en-US" sz="1100" dirty="0"/>
              <a:t>) ;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100" dirty="0" err="1"/>
              <a:t>soit</a:t>
            </a:r>
            <a:r>
              <a:rPr lang="en-US" sz="1100" dirty="0"/>
              <a:t> 1 </a:t>
            </a:r>
            <a:r>
              <a:rPr lang="en-US" sz="1100" dirty="0" err="1"/>
              <a:t>engin</a:t>
            </a:r>
            <a:r>
              <a:rPr lang="en-US" sz="1100" dirty="0"/>
              <a:t> et 1 </a:t>
            </a:r>
            <a:r>
              <a:rPr lang="en-US" sz="1100" dirty="0" err="1"/>
              <a:t>équipe</a:t>
            </a:r>
            <a:r>
              <a:rPr lang="en-US" sz="1100" dirty="0"/>
              <a:t> au travail (</a:t>
            </a:r>
            <a:r>
              <a:rPr lang="en-US" sz="1100" dirty="0" err="1"/>
              <a:t>collaborant</a:t>
            </a:r>
            <a:r>
              <a:rPr lang="en-US" sz="1100" dirty="0"/>
              <a:t>).</a:t>
            </a:r>
          </a:p>
          <a:p>
            <a:pPr>
              <a:defRPr/>
            </a:pPr>
            <a:endParaRPr lang="en-US" sz="1200" dirty="0">
              <a:latin typeface="+mn-lt"/>
            </a:endParaRPr>
          </a:p>
          <a:p>
            <a:pPr marL="228600" indent="-228600">
              <a:buAutoNum type="arabicPeriod"/>
              <a:defRPr/>
            </a:pPr>
            <a:r>
              <a:rPr lang="en-US" sz="1200" dirty="0">
                <a:latin typeface="+mn-lt"/>
              </a:rPr>
              <a:t>Dans les </a:t>
            </a:r>
            <a:r>
              <a:rPr lang="en-US" sz="1200" dirty="0" err="1">
                <a:latin typeface="+mn-lt"/>
              </a:rPr>
              <a:t>schémas</a:t>
            </a:r>
            <a:r>
              <a:rPr lang="en-US" sz="1200" dirty="0">
                <a:latin typeface="+mn-lt"/>
              </a:rPr>
              <a:t> de </a:t>
            </a:r>
            <a:r>
              <a:rPr lang="en-US" sz="1200" dirty="0" err="1">
                <a:latin typeface="+mn-lt"/>
              </a:rPr>
              <a:t>ce</a:t>
            </a:r>
            <a:r>
              <a:rPr lang="en-US" sz="1200" dirty="0">
                <a:latin typeface="+mn-lt"/>
              </a:rPr>
              <a:t> module, nous </a:t>
            </a:r>
            <a:r>
              <a:rPr lang="en-US" sz="1200" dirty="0" err="1">
                <a:latin typeface="+mn-lt"/>
              </a:rPr>
              <a:t>utilisons</a:t>
            </a:r>
            <a:r>
              <a:rPr lang="en-US" sz="1200" dirty="0">
                <a:latin typeface="+mn-lt"/>
              </a:rPr>
              <a:t> </a:t>
            </a:r>
            <a:r>
              <a:rPr lang="en-US" sz="1200" dirty="0" err="1">
                <a:latin typeface="+mn-lt"/>
              </a:rPr>
              <a:t>régulièrement</a:t>
            </a:r>
            <a:r>
              <a:rPr lang="en-US" sz="1200" dirty="0">
                <a:latin typeface="+mn-lt"/>
              </a:rPr>
              <a:t> un </a:t>
            </a:r>
            <a:r>
              <a:rPr lang="en-US" sz="1200" dirty="0" err="1">
                <a:latin typeface="+mn-lt"/>
              </a:rPr>
              <a:t>engin</a:t>
            </a:r>
            <a:r>
              <a:rPr lang="en-US" sz="1200" dirty="0">
                <a:latin typeface="+mn-lt"/>
              </a:rPr>
              <a:t> de travaux pour </a:t>
            </a:r>
            <a:r>
              <a:rPr lang="en-US" sz="1200" dirty="0" err="1">
                <a:latin typeface="+mn-lt"/>
              </a:rPr>
              <a:t>afficher</a:t>
            </a:r>
            <a:r>
              <a:rPr lang="en-US" sz="1200" dirty="0">
                <a:latin typeface="+mn-lt"/>
              </a:rPr>
              <a:t> un poste de travail.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768" y="1401041"/>
            <a:ext cx="353772" cy="1179241"/>
          </a:xfrm>
          <a:prstGeom prst="rect">
            <a:avLst/>
          </a:prstGeom>
          <a:ln w="25400">
            <a:solidFill>
              <a:schemeClr val="tx2">
                <a:lumMod val="85000"/>
              </a:schemeClr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3490" y1="58239" x2="9396" y2="49432"/>
                        <a14:foregroundMark x1="9396" y1="49148" x2="6040" y2="42330"/>
                        <a14:foregroundMark x1="6040" y1="42330" x2="10738" y2="30682"/>
                        <a14:foregroundMark x1="12081" y1="30398" x2="18792" y2="24716"/>
                        <a14:foregroundMark x1="18792" y1="24716" x2="34899" y2="19602"/>
                        <a14:foregroundMark x1="35570" y1="19034" x2="41611" y2="16477"/>
                        <a14:foregroundMark x1="41611" y1="16477" x2="32215" y2="9659"/>
                        <a14:foregroundMark x1="32215" y1="9375" x2="38255" y2="4545"/>
                        <a14:foregroundMark x1="38255" y1="4545" x2="45638" y2="568"/>
                        <a14:foregroundMark x1="45638" y1="568" x2="57047" y2="1136"/>
                        <a14:foregroundMark x1="57047" y1="1136" x2="63087" y2="2557"/>
                        <a14:foregroundMark x1="63087" y1="2557" x2="63758" y2="4830"/>
                        <a14:foregroundMark x1="63758" y1="4830" x2="70470" y2="6250"/>
                        <a14:foregroundMark x1="70470" y1="6250" x2="71141" y2="10227"/>
                        <a14:foregroundMark x1="71141" y1="10227" x2="69128" y2="12784"/>
                        <a14:foregroundMark x1="69128" y1="12784" x2="66443" y2="14205"/>
                        <a14:foregroundMark x1="66443" y1="14205" x2="61745" y2="17045"/>
                        <a14:foregroundMark x1="63758" y1="17330" x2="79866" y2="22159"/>
                        <a14:foregroundMark x1="79866" y1="22159" x2="87919" y2="25568"/>
                        <a14:foregroundMark x1="87919" y1="25568" x2="96644" y2="33807"/>
                        <a14:foregroundMark x1="96644" y1="33807" x2="99329" y2="38352"/>
                        <a14:foregroundMark x1="84564" y1="43466" x2="86577" y2="45739"/>
                        <a14:foregroundMark x1="88591" y1="45455" x2="88591" y2="45455"/>
                        <a14:foregroundMark x1="84564" y1="45455" x2="84564" y2="63920"/>
                        <a14:foregroundMark x1="85235" y1="64489" x2="80537" y2="64489"/>
                        <a14:foregroundMark x1="80537" y1="64489" x2="75839" y2="81534"/>
                        <a14:foregroundMark x1="75839" y1="81534" x2="75839" y2="87216"/>
                        <a14:foregroundMark x1="75839" y1="87216" x2="79195" y2="92898"/>
                        <a14:foregroundMark x1="79195" y1="93750" x2="91275" y2="93466"/>
                        <a14:foregroundMark x1="91275" y1="93466" x2="92617" y2="96875"/>
                        <a14:foregroundMark x1="87919" y1="98011" x2="75168" y2="96591"/>
                        <a14:foregroundMark x1="75168" y1="96591" x2="69799" y2="96023"/>
                        <a14:foregroundMark x1="69799" y1="96023" x2="69799" y2="97159"/>
                        <a14:foregroundMark x1="69799" y1="97159" x2="60403" y2="96023"/>
                        <a14:foregroundMark x1="60403" y1="96023" x2="57047" y2="66761"/>
                        <a14:foregroundMark x1="56376" y1="67614" x2="48993" y2="81250"/>
                        <a14:foregroundMark x1="48993" y1="81250" x2="46980" y2="89773"/>
                        <a14:foregroundMark x1="46980" y1="89773" x2="46980" y2="93750"/>
                        <a14:foregroundMark x1="46980" y1="93750" x2="43624" y2="95739"/>
                        <a14:foregroundMark x1="43624" y1="95739" x2="42282" y2="99148"/>
                        <a14:foregroundMark x1="42282" y1="99148" x2="28859" y2="99432"/>
                        <a14:foregroundMark x1="28859" y1="99432" x2="28188" y2="98295"/>
                        <a14:foregroundMark x1="28188" y1="98295" x2="32215" y2="95739"/>
                        <a14:foregroundMark x1="32215" y1="95739" x2="29530" y2="92045"/>
                        <a14:foregroundMark x1="29530" y1="92045" x2="33557" y2="73580"/>
                        <a14:foregroundMark x1="33557" y1="73295" x2="32215" y2="64773"/>
                        <a14:foregroundMark x1="32215" y1="64773" x2="24161" y2="64205"/>
                        <a14:foregroundMark x1="24161" y1="64205" x2="25503" y2="58239"/>
                        <a14:foregroundMark x1="54362" y1="12784" x2="54362" y2="12784"/>
                        <a14:foregroundMark x1="92617" y1="40057" x2="92617" y2="40057"/>
                        <a14:foregroundMark x1="50336" y1="11080" x2="50336" y2="11080"/>
                        <a14:backgroundMark x1="12081" y1="18466" x2="12081" y2="18466"/>
                        <a14:backgroundMark x1="87248" y1="16193" x2="87248" y2="16193"/>
                        <a14:backgroundMark x1="94631" y1="72443" x2="94631" y2="72443"/>
                        <a14:backgroundMark x1="16779" y1="73295" x2="16779" y2="732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780" y="1413888"/>
            <a:ext cx="493039" cy="1208121"/>
          </a:xfrm>
          <a:prstGeom prst="rect">
            <a:avLst/>
          </a:prstGeom>
          <a:ln w="25400">
            <a:solidFill>
              <a:schemeClr val="tx2">
                <a:lumMod val="85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1037" y="1443467"/>
            <a:ext cx="1505843" cy="11217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40670" y="1312222"/>
            <a:ext cx="1499746" cy="1274174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3163192" y="804344"/>
            <a:ext cx="602213" cy="678998"/>
            <a:chOff x="8546969" y="1500714"/>
            <a:chExt cx="602213" cy="678998"/>
          </a:xfrm>
        </p:grpSpPr>
        <p:pic>
          <p:nvPicPr>
            <p:cNvPr id="24" name="Picture 23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74677" y="1500714"/>
              <a:ext cx="474505" cy="445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Boog 43"/>
            <p:cNvSpPr/>
            <p:nvPr/>
          </p:nvSpPr>
          <p:spPr bwMode="auto">
            <a:xfrm rot="7668973" flipH="1">
              <a:off x="8505821" y="1723016"/>
              <a:ext cx="497844" cy="415547"/>
            </a:xfrm>
            <a:prstGeom prst="arc">
              <a:avLst/>
            </a:prstGeom>
            <a:noFill/>
            <a:ln w="31750" cap="flat" cmpd="sng" algn="ctr">
              <a:solidFill>
                <a:schemeClr val="accent2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endParaRPr lang="nl-BE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271464" y="1484784"/>
            <a:ext cx="9300879" cy="4244400"/>
          </a:xfrm>
          <a:prstGeom prst="rect">
            <a:avLst/>
          </a:prstGeom>
        </p:spPr>
        <p:txBody>
          <a:bodyPr/>
          <a:lstStyle/>
          <a:p>
            <a:r>
              <a:rPr lang="nl-BE" sz="2000" b="1" dirty="0">
                <a:solidFill>
                  <a:schemeClr val="tx1"/>
                </a:solidFill>
              </a:rPr>
              <a:t>Photo de </a:t>
            </a:r>
            <a:r>
              <a:rPr lang="nl-BE" sz="2000" b="1" dirty="0" err="1">
                <a:solidFill>
                  <a:schemeClr val="tx1"/>
                </a:solidFill>
              </a:rPr>
              <a:t>famille</a:t>
            </a:r>
            <a:r>
              <a:rPr lang="nl-BE" sz="2000" b="1" dirty="0">
                <a:solidFill>
                  <a:schemeClr val="tx1"/>
                </a:solidFill>
              </a:rPr>
              <a:t> “Entrepreneur"</a:t>
            </a:r>
            <a:br>
              <a:rPr lang="nl-BE" sz="2000" b="1" dirty="0">
                <a:solidFill>
                  <a:schemeClr val="tx1"/>
                </a:solidFill>
              </a:rPr>
            </a:br>
            <a:br>
              <a:rPr lang="nl-BE" sz="2000" b="1" dirty="0">
                <a:solidFill>
                  <a:schemeClr val="tx1"/>
                </a:solidFill>
              </a:rPr>
            </a:br>
            <a:r>
              <a:rPr lang="nl-BE" sz="2000" b="1" dirty="0"/>
              <a:t>0. </a:t>
            </a:r>
            <a:r>
              <a:rPr lang="nl-BE" sz="2000" b="1" dirty="0" err="1"/>
              <a:t>Introduction</a:t>
            </a:r>
            <a:br>
              <a:rPr lang="nl-BE" sz="2000" b="1" dirty="0"/>
            </a:br>
            <a:br>
              <a:rPr lang="nl-BE" sz="2000" b="1" dirty="0">
                <a:solidFill>
                  <a:schemeClr val="tx1"/>
                </a:solidFill>
              </a:rPr>
            </a:br>
            <a:r>
              <a:rPr lang="nl-BE" sz="2000" b="1" dirty="0">
                <a:solidFill>
                  <a:schemeClr val="tx1"/>
                </a:solidFill>
              </a:rPr>
              <a:t>1. </a:t>
            </a:r>
            <a:r>
              <a:rPr lang="nl-BE" sz="2000" b="1" dirty="0" err="1">
                <a:solidFill>
                  <a:schemeClr val="tx1"/>
                </a:solidFill>
              </a:rPr>
              <a:t>Système</a:t>
            </a:r>
            <a:r>
              <a:rPr lang="nl-BE" sz="2000" b="1" dirty="0">
                <a:solidFill>
                  <a:schemeClr val="tx1"/>
                </a:solidFill>
              </a:rPr>
              <a:t> de </a:t>
            </a:r>
            <a:r>
              <a:rPr lang="nl-BE" sz="2000" b="1" dirty="0" err="1">
                <a:solidFill>
                  <a:schemeClr val="tx1"/>
                </a:solidFill>
              </a:rPr>
              <a:t>protection</a:t>
            </a:r>
            <a:r>
              <a:rPr lang="nl-BE" sz="2000" b="1" dirty="0">
                <a:solidFill>
                  <a:schemeClr val="tx1"/>
                </a:solidFill>
              </a:rPr>
              <a:t> </a:t>
            </a:r>
            <a:r>
              <a:rPr lang="nl-BE" sz="2000" b="1" dirty="0" err="1">
                <a:solidFill>
                  <a:schemeClr val="tx1"/>
                </a:solidFill>
              </a:rPr>
              <a:t>avec</a:t>
            </a:r>
            <a:r>
              <a:rPr lang="nl-BE" sz="2000" b="1" dirty="0">
                <a:solidFill>
                  <a:schemeClr val="tx1"/>
                </a:solidFill>
              </a:rPr>
              <a:t> </a:t>
            </a:r>
            <a:r>
              <a:rPr lang="nl-BE" sz="2000" b="1" dirty="0" err="1">
                <a:solidFill>
                  <a:schemeClr val="tx1"/>
                </a:solidFill>
              </a:rPr>
              <a:t>annonceur</a:t>
            </a:r>
            <a:endParaRPr lang="nl-BE" sz="2000" b="1" dirty="0">
              <a:solidFill>
                <a:schemeClr val="tx1"/>
              </a:solidFill>
            </a:endParaRPr>
          </a:p>
          <a:p>
            <a:br>
              <a:rPr lang="nl-BE" sz="2000" b="1" dirty="0">
                <a:solidFill>
                  <a:schemeClr val="tx1"/>
                </a:solidFill>
              </a:rPr>
            </a:br>
            <a:r>
              <a:rPr lang="nl-BE" sz="2000" b="1" dirty="0">
                <a:solidFill>
                  <a:schemeClr val="tx1"/>
                </a:solidFill>
              </a:rPr>
              <a:t>2. </a:t>
            </a:r>
            <a:r>
              <a:rPr lang="nl-BE" sz="2000" b="1" dirty="0" err="1">
                <a:solidFill>
                  <a:schemeClr val="tx1"/>
                </a:solidFill>
              </a:rPr>
              <a:t>Incidents</a:t>
            </a:r>
            <a:r>
              <a:rPr lang="nl-BE" sz="2000" b="1" dirty="0">
                <a:solidFill>
                  <a:schemeClr val="tx1"/>
                </a:solidFill>
              </a:rPr>
              <a:t>	</a:t>
            </a:r>
          </a:p>
          <a:p>
            <a:endParaRPr lang="nl-BE" sz="2000" b="1" dirty="0">
              <a:solidFill>
                <a:schemeClr val="tx1"/>
              </a:solidFill>
            </a:endParaRPr>
          </a:p>
          <a:p>
            <a:r>
              <a:rPr lang="nl-BE" sz="2000" b="1" dirty="0">
                <a:solidFill>
                  <a:schemeClr val="tx1"/>
                </a:solidFill>
              </a:rPr>
              <a:t>3. Fin des </a:t>
            </a:r>
            <a:r>
              <a:rPr lang="nl-BE" sz="2000" b="1" dirty="0" err="1">
                <a:solidFill>
                  <a:schemeClr val="tx1"/>
                </a:solidFill>
              </a:rPr>
              <a:t>travaux</a:t>
            </a:r>
            <a:endParaRPr lang="nl-BE" sz="2000" b="1" dirty="0">
              <a:solidFill>
                <a:schemeClr val="tx1"/>
              </a:solidFill>
            </a:endParaRPr>
          </a:p>
          <a:p>
            <a:endParaRPr lang="nl-BE" sz="2000" b="1" dirty="0">
              <a:solidFill>
                <a:schemeClr val="tx1"/>
              </a:solidFill>
            </a:endParaRPr>
          </a:p>
          <a:p>
            <a:r>
              <a:rPr lang="nl-BE" sz="2000" b="1" dirty="0">
                <a:solidFill>
                  <a:schemeClr val="tx1"/>
                </a:solidFill>
              </a:rPr>
              <a:t>4. </a:t>
            </a:r>
            <a:r>
              <a:rPr lang="nl-BE" sz="2000" b="1" dirty="0" err="1">
                <a:solidFill>
                  <a:schemeClr val="tx1"/>
                </a:solidFill>
              </a:rPr>
              <a:t>Travaux</a:t>
            </a:r>
            <a:r>
              <a:rPr lang="nl-BE" sz="2000" b="1" dirty="0">
                <a:solidFill>
                  <a:schemeClr val="tx1"/>
                </a:solidFill>
              </a:rPr>
              <a:t> </a:t>
            </a:r>
            <a:r>
              <a:rPr lang="nl-BE" sz="2000" b="1" dirty="0" err="1">
                <a:solidFill>
                  <a:schemeClr val="tx1"/>
                </a:solidFill>
              </a:rPr>
              <a:t>particulièrement</a:t>
            </a:r>
            <a:r>
              <a:rPr lang="nl-BE" sz="2000" b="1" dirty="0">
                <a:solidFill>
                  <a:schemeClr val="tx1"/>
                </a:solidFill>
              </a:rPr>
              <a:t> </a:t>
            </a:r>
            <a:r>
              <a:rPr lang="nl-BE" sz="2000" b="1" dirty="0" err="1">
                <a:solidFill>
                  <a:schemeClr val="tx1"/>
                </a:solidFill>
              </a:rPr>
              <a:t>bruyants</a:t>
            </a:r>
            <a:endParaRPr lang="nl-BE" sz="2000" b="1" dirty="0">
              <a:solidFill>
                <a:schemeClr val="tx1"/>
              </a:solidFill>
            </a:endParaRPr>
          </a:p>
          <a:p>
            <a:br>
              <a:rPr lang="nl-BE" sz="2000" dirty="0">
                <a:solidFill>
                  <a:schemeClr val="tx1"/>
                </a:solidFill>
              </a:rPr>
            </a:b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2504099" y="332656"/>
            <a:ext cx="9180612" cy="1411328"/>
          </a:xfrm>
          <a:prstGeom prst="rect">
            <a:avLst/>
          </a:prstGeom>
        </p:spPr>
        <p:txBody>
          <a:bodyPr/>
          <a:lstStyle>
            <a:lvl1pPr algn="l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FR" sz="4800" b="1" dirty="0">
                <a:latin typeface="+mn-lt"/>
                <a:cs typeface="Arial" panose="020B0604020202020204" pitchFamily="34" charset="0"/>
              </a:rPr>
              <a:t>Contenu</a:t>
            </a:r>
          </a:p>
        </p:txBody>
      </p:sp>
    </p:spTree>
    <p:extLst>
      <p:ext uri="{BB962C8B-B14F-4D97-AF65-F5344CB8AC3E}">
        <p14:creationId xmlns:p14="http://schemas.microsoft.com/office/powerpoint/2010/main" val="3366970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Connecteur droit 41"/>
          <p:cNvCxnSpPr/>
          <p:nvPr/>
        </p:nvCxnSpPr>
        <p:spPr bwMode="auto">
          <a:xfrm flipH="1" flipV="1">
            <a:off x="6726805" y="5303041"/>
            <a:ext cx="504057" cy="1"/>
          </a:xfrm>
          <a:prstGeom prst="line">
            <a:avLst/>
          </a:prstGeom>
          <a:solidFill>
            <a:srgbClr val="00B0F0"/>
          </a:solidFill>
          <a:ln w="3175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Connecteur droit 40"/>
          <p:cNvCxnSpPr/>
          <p:nvPr/>
        </p:nvCxnSpPr>
        <p:spPr bwMode="auto">
          <a:xfrm flipH="1">
            <a:off x="6721841" y="2846024"/>
            <a:ext cx="1584176" cy="0"/>
          </a:xfrm>
          <a:prstGeom prst="line">
            <a:avLst/>
          </a:prstGeom>
          <a:solidFill>
            <a:srgbClr val="00B0F0"/>
          </a:solidFill>
          <a:ln w="31750" cap="flat" cmpd="sng" algn="ctr">
            <a:solidFill>
              <a:srgbClr val="BAE18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Connecteur droit 12"/>
          <p:cNvCxnSpPr/>
          <p:nvPr/>
        </p:nvCxnSpPr>
        <p:spPr bwMode="auto">
          <a:xfrm flipH="1">
            <a:off x="6525479" y="1203975"/>
            <a:ext cx="1584176" cy="0"/>
          </a:xfrm>
          <a:prstGeom prst="line">
            <a:avLst/>
          </a:prstGeom>
          <a:solidFill>
            <a:srgbClr val="00B0F0"/>
          </a:solidFill>
          <a:ln w="317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Connecteur droit 13"/>
          <p:cNvCxnSpPr/>
          <p:nvPr/>
        </p:nvCxnSpPr>
        <p:spPr bwMode="auto">
          <a:xfrm flipH="1">
            <a:off x="6525479" y="1950451"/>
            <a:ext cx="1584176" cy="0"/>
          </a:xfrm>
          <a:prstGeom prst="line">
            <a:avLst/>
          </a:prstGeom>
          <a:solidFill>
            <a:srgbClr val="00B0F0"/>
          </a:solidFill>
          <a:ln w="3175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Connecteur droit 14"/>
          <p:cNvCxnSpPr/>
          <p:nvPr/>
        </p:nvCxnSpPr>
        <p:spPr bwMode="auto">
          <a:xfrm flipH="1">
            <a:off x="6220694" y="3528173"/>
            <a:ext cx="1584176" cy="0"/>
          </a:xfrm>
          <a:prstGeom prst="line">
            <a:avLst/>
          </a:prstGeom>
          <a:solidFill>
            <a:srgbClr val="00B0F0"/>
          </a:solidFill>
          <a:ln w="317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Connecteur droit 15"/>
          <p:cNvCxnSpPr/>
          <p:nvPr/>
        </p:nvCxnSpPr>
        <p:spPr bwMode="auto">
          <a:xfrm flipH="1" flipV="1">
            <a:off x="6717644" y="4354258"/>
            <a:ext cx="504057" cy="1"/>
          </a:xfrm>
          <a:prstGeom prst="line">
            <a:avLst/>
          </a:prstGeom>
          <a:solidFill>
            <a:srgbClr val="00B0F0"/>
          </a:solidFill>
          <a:ln w="31750" cap="flat" cmpd="sng" algn="ctr">
            <a:solidFill>
              <a:srgbClr val="FFCC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Forme libre 17"/>
          <p:cNvSpPr/>
          <p:nvPr/>
        </p:nvSpPr>
        <p:spPr>
          <a:xfrm>
            <a:off x="3365495" y="922642"/>
            <a:ext cx="2314565" cy="562669"/>
          </a:xfrm>
          <a:custGeom>
            <a:avLst/>
            <a:gdLst>
              <a:gd name="connsiteX0" fmla="*/ 103282 w 619679"/>
              <a:gd name="connsiteY0" fmla="*/ 0 h 2314564"/>
              <a:gd name="connsiteX1" fmla="*/ 516397 w 619679"/>
              <a:gd name="connsiteY1" fmla="*/ 0 h 2314564"/>
              <a:gd name="connsiteX2" fmla="*/ 619679 w 619679"/>
              <a:gd name="connsiteY2" fmla="*/ 103282 h 2314564"/>
              <a:gd name="connsiteX3" fmla="*/ 619679 w 619679"/>
              <a:gd name="connsiteY3" fmla="*/ 2314564 h 2314564"/>
              <a:gd name="connsiteX4" fmla="*/ 619679 w 619679"/>
              <a:gd name="connsiteY4" fmla="*/ 2314564 h 2314564"/>
              <a:gd name="connsiteX5" fmla="*/ 0 w 619679"/>
              <a:gd name="connsiteY5" fmla="*/ 2314564 h 2314564"/>
              <a:gd name="connsiteX6" fmla="*/ 0 w 619679"/>
              <a:gd name="connsiteY6" fmla="*/ 2314564 h 2314564"/>
              <a:gd name="connsiteX7" fmla="*/ 0 w 619679"/>
              <a:gd name="connsiteY7" fmla="*/ 103282 h 2314564"/>
              <a:gd name="connsiteX8" fmla="*/ 103282 w 619679"/>
              <a:gd name="connsiteY8" fmla="*/ 0 h 2314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9679" h="2314564">
                <a:moveTo>
                  <a:pt x="619679" y="385770"/>
                </a:moveTo>
                <a:lnTo>
                  <a:pt x="619679" y="1928794"/>
                </a:lnTo>
                <a:cubicBezTo>
                  <a:pt x="619679" y="2141848"/>
                  <a:pt x="607299" y="2314562"/>
                  <a:pt x="592027" y="2314562"/>
                </a:cubicBezTo>
                <a:lnTo>
                  <a:pt x="0" y="2314562"/>
                </a:lnTo>
                <a:lnTo>
                  <a:pt x="0" y="2314562"/>
                </a:lnTo>
                <a:lnTo>
                  <a:pt x="0" y="2"/>
                </a:lnTo>
                <a:lnTo>
                  <a:pt x="0" y="2"/>
                </a:lnTo>
                <a:lnTo>
                  <a:pt x="592027" y="2"/>
                </a:lnTo>
                <a:cubicBezTo>
                  <a:pt x="607299" y="2"/>
                  <a:pt x="619679" y="172716"/>
                  <a:pt x="619679" y="385770"/>
                </a:cubicBezTo>
                <a:close/>
              </a:path>
            </a:pathLst>
          </a:custGeom>
          <a:solidFill>
            <a:sysClr val="window" lastClr="FFFFFF"/>
          </a:solidFill>
          <a:ln w="3175" cap="flat" cmpd="sng" algn="ctr">
            <a:solidFill>
              <a:srgbClr val="00B050"/>
            </a:solidFill>
            <a:prstDash val="sysDot"/>
          </a:ln>
          <a:effectLst/>
        </p:spPr>
        <p:txBody>
          <a:bodyPr spcFirstLastPara="0" vert="horz" wrap="square" lIns="30481" tIns="45490" rIns="60730" bIns="45491" numCol="1" spcCol="1270" anchor="ctr" anchorCtr="0">
            <a:noAutofit/>
          </a:bodyPr>
          <a:lstStyle/>
          <a:p>
            <a:pPr marL="57150" lvl="1" indent="-57150" defTabSz="35560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FontTx/>
              <a:buChar char="••"/>
              <a:defRPr/>
            </a:pPr>
            <a:endParaRPr lang="fr-FR" sz="800" kern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/>
              <a:cs typeface="Arial"/>
            </a:endParaRPr>
          </a:p>
        </p:txBody>
      </p:sp>
      <p:sp>
        <p:nvSpPr>
          <p:cNvPr id="39" name="Forme libre 18"/>
          <p:cNvSpPr/>
          <p:nvPr/>
        </p:nvSpPr>
        <p:spPr>
          <a:xfrm>
            <a:off x="2065855" y="836713"/>
            <a:ext cx="1301942" cy="703335"/>
          </a:xfrm>
          <a:custGeom>
            <a:avLst/>
            <a:gdLst>
              <a:gd name="connsiteX0" fmla="*/ 0 w 1301942"/>
              <a:gd name="connsiteY0" fmla="*/ 129102 h 774599"/>
              <a:gd name="connsiteX1" fmla="*/ 129102 w 1301942"/>
              <a:gd name="connsiteY1" fmla="*/ 0 h 774599"/>
              <a:gd name="connsiteX2" fmla="*/ 1172840 w 1301942"/>
              <a:gd name="connsiteY2" fmla="*/ 0 h 774599"/>
              <a:gd name="connsiteX3" fmla="*/ 1301942 w 1301942"/>
              <a:gd name="connsiteY3" fmla="*/ 129102 h 774599"/>
              <a:gd name="connsiteX4" fmla="*/ 1301942 w 1301942"/>
              <a:gd name="connsiteY4" fmla="*/ 645497 h 774599"/>
              <a:gd name="connsiteX5" fmla="*/ 1172840 w 1301942"/>
              <a:gd name="connsiteY5" fmla="*/ 774599 h 774599"/>
              <a:gd name="connsiteX6" fmla="*/ 129102 w 1301942"/>
              <a:gd name="connsiteY6" fmla="*/ 774599 h 774599"/>
              <a:gd name="connsiteX7" fmla="*/ 0 w 1301942"/>
              <a:gd name="connsiteY7" fmla="*/ 645497 h 774599"/>
              <a:gd name="connsiteX8" fmla="*/ 0 w 1301942"/>
              <a:gd name="connsiteY8" fmla="*/ 129102 h 774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1942" h="774599">
                <a:moveTo>
                  <a:pt x="0" y="129102"/>
                </a:moveTo>
                <a:cubicBezTo>
                  <a:pt x="0" y="57801"/>
                  <a:pt x="57801" y="0"/>
                  <a:pt x="129102" y="0"/>
                </a:cubicBezTo>
                <a:lnTo>
                  <a:pt x="1172840" y="0"/>
                </a:lnTo>
                <a:cubicBezTo>
                  <a:pt x="1244141" y="0"/>
                  <a:pt x="1301942" y="57801"/>
                  <a:pt x="1301942" y="129102"/>
                </a:cubicBezTo>
                <a:lnTo>
                  <a:pt x="1301942" y="645497"/>
                </a:lnTo>
                <a:cubicBezTo>
                  <a:pt x="1301942" y="716798"/>
                  <a:pt x="1244141" y="774599"/>
                  <a:pt x="1172840" y="774599"/>
                </a:cubicBezTo>
                <a:lnTo>
                  <a:pt x="129102" y="774599"/>
                </a:lnTo>
                <a:cubicBezTo>
                  <a:pt x="57801" y="774599"/>
                  <a:pt x="0" y="716798"/>
                  <a:pt x="0" y="645497"/>
                </a:cubicBezTo>
                <a:lnTo>
                  <a:pt x="0" y="129102"/>
                </a:lnTo>
                <a:close/>
              </a:path>
            </a:pathLst>
          </a:custGeom>
          <a:solidFill>
            <a:srgbClr val="00B050">
              <a:lumMod val="75000"/>
            </a:srgbClr>
          </a:solidFill>
          <a:ln w="25400" cap="flat" cmpd="sng" algn="ctr">
            <a:solidFill>
              <a:srgbClr val="DCEBFA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 spcFirstLastPara="0" vert="horz" wrap="square" lIns="87343" tIns="62578" rIns="87343" bIns="62578" numCol="1" spcCol="1270" anchor="ctr" anchorCtr="0">
            <a:noAutofit/>
          </a:bodyPr>
          <a:lstStyle/>
          <a:p>
            <a:pPr defTabSz="57785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fr-FR" sz="1200" b="1" kern="0" dirty="0">
                <a:solidFill>
                  <a:prstClr val="white"/>
                </a:solidFill>
                <a:latin typeface="+mn-lt"/>
                <a:cs typeface="Arial"/>
              </a:rPr>
              <a:t>Coupure Totale de Ligne</a:t>
            </a:r>
          </a:p>
        </p:txBody>
      </p:sp>
      <p:sp>
        <p:nvSpPr>
          <p:cNvPr id="40" name="Forme libre 19"/>
          <p:cNvSpPr/>
          <p:nvPr/>
        </p:nvSpPr>
        <p:spPr>
          <a:xfrm>
            <a:off x="3366934" y="1669118"/>
            <a:ext cx="2314565" cy="562669"/>
          </a:xfrm>
          <a:custGeom>
            <a:avLst/>
            <a:gdLst>
              <a:gd name="connsiteX0" fmla="*/ 103282 w 619679"/>
              <a:gd name="connsiteY0" fmla="*/ 0 h 2314564"/>
              <a:gd name="connsiteX1" fmla="*/ 516397 w 619679"/>
              <a:gd name="connsiteY1" fmla="*/ 0 h 2314564"/>
              <a:gd name="connsiteX2" fmla="*/ 619679 w 619679"/>
              <a:gd name="connsiteY2" fmla="*/ 103282 h 2314564"/>
              <a:gd name="connsiteX3" fmla="*/ 619679 w 619679"/>
              <a:gd name="connsiteY3" fmla="*/ 2314564 h 2314564"/>
              <a:gd name="connsiteX4" fmla="*/ 619679 w 619679"/>
              <a:gd name="connsiteY4" fmla="*/ 2314564 h 2314564"/>
              <a:gd name="connsiteX5" fmla="*/ 0 w 619679"/>
              <a:gd name="connsiteY5" fmla="*/ 2314564 h 2314564"/>
              <a:gd name="connsiteX6" fmla="*/ 0 w 619679"/>
              <a:gd name="connsiteY6" fmla="*/ 2314564 h 2314564"/>
              <a:gd name="connsiteX7" fmla="*/ 0 w 619679"/>
              <a:gd name="connsiteY7" fmla="*/ 103282 h 2314564"/>
              <a:gd name="connsiteX8" fmla="*/ 103282 w 619679"/>
              <a:gd name="connsiteY8" fmla="*/ 0 h 2314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9679" h="2314564">
                <a:moveTo>
                  <a:pt x="619679" y="385770"/>
                </a:moveTo>
                <a:lnTo>
                  <a:pt x="619679" y="1928794"/>
                </a:lnTo>
                <a:cubicBezTo>
                  <a:pt x="619679" y="2141848"/>
                  <a:pt x="607299" y="2314562"/>
                  <a:pt x="592027" y="2314562"/>
                </a:cubicBezTo>
                <a:lnTo>
                  <a:pt x="0" y="2314562"/>
                </a:lnTo>
                <a:lnTo>
                  <a:pt x="0" y="2314562"/>
                </a:lnTo>
                <a:lnTo>
                  <a:pt x="0" y="2"/>
                </a:lnTo>
                <a:lnTo>
                  <a:pt x="0" y="2"/>
                </a:lnTo>
                <a:lnTo>
                  <a:pt x="592027" y="2"/>
                </a:lnTo>
                <a:cubicBezTo>
                  <a:pt x="607299" y="2"/>
                  <a:pt x="619679" y="172716"/>
                  <a:pt x="619679" y="385770"/>
                </a:cubicBezTo>
                <a:close/>
              </a:path>
            </a:pathLst>
          </a:custGeom>
          <a:solidFill>
            <a:sysClr val="window" lastClr="FFFFFF"/>
          </a:solidFill>
          <a:ln w="3175" cap="flat" cmpd="sng" algn="ctr">
            <a:solidFill>
              <a:srgbClr val="92D050"/>
            </a:solidFill>
            <a:prstDash val="sysDot"/>
          </a:ln>
          <a:effectLst/>
        </p:spPr>
        <p:txBody>
          <a:bodyPr spcFirstLastPara="0" vert="horz" wrap="square" lIns="30481" tIns="45490" rIns="60730" bIns="45491" numCol="1" spcCol="1270" anchor="ctr" anchorCtr="0">
            <a:noAutofit/>
          </a:bodyPr>
          <a:lstStyle/>
          <a:p>
            <a:pPr marL="57150" lvl="1" indent="-57150" defTabSz="35560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FontTx/>
              <a:buChar char="••"/>
              <a:defRPr/>
            </a:pPr>
            <a:endParaRPr lang="fr-BE" sz="800" kern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/>
              <a:cs typeface="Arial"/>
            </a:endParaRPr>
          </a:p>
        </p:txBody>
      </p:sp>
      <p:sp>
        <p:nvSpPr>
          <p:cNvPr id="41" name="Forme libre 20"/>
          <p:cNvSpPr/>
          <p:nvPr/>
        </p:nvSpPr>
        <p:spPr>
          <a:xfrm>
            <a:off x="2064992" y="1607338"/>
            <a:ext cx="1301942" cy="703335"/>
          </a:xfrm>
          <a:custGeom>
            <a:avLst/>
            <a:gdLst>
              <a:gd name="connsiteX0" fmla="*/ 0 w 1301942"/>
              <a:gd name="connsiteY0" fmla="*/ 129102 h 774599"/>
              <a:gd name="connsiteX1" fmla="*/ 129102 w 1301942"/>
              <a:gd name="connsiteY1" fmla="*/ 0 h 774599"/>
              <a:gd name="connsiteX2" fmla="*/ 1172840 w 1301942"/>
              <a:gd name="connsiteY2" fmla="*/ 0 h 774599"/>
              <a:gd name="connsiteX3" fmla="*/ 1301942 w 1301942"/>
              <a:gd name="connsiteY3" fmla="*/ 129102 h 774599"/>
              <a:gd name="connsiteX4" fmla="*/ 1301942 w 1301942"/>
              <a:gd name="connsiteY4" fmla="*/ 645497 h 774599"/>
              <a:gd name="connsiteX5" fmla="*/ 1172840 w 1301942"/>
              <a:gd name="connsiteY5" fmla="*/ 774599 h 774599"/>
              <a:gd name="connsiteX6" fmla="*/ 129102 w 1301942"/>
              <a:gd name="connsiteY6" fmla="*/ 774599 h 774599"/>
              <a:gd name="connsiteX7" fmla="*/ 0 w 1301942"/>
              <a:gd name="connsiteY7" fmla="*/ 645497 h 774599"/>
              <a:gd name="connsiteX8" fmla="*/ 0 w 1301942"/>
              <a:gd name="connsiteY8" fmla="*/ 129102 h 774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1942" h="774599">
                <a:moveTo>
                  <a:pt x="0" y="129102"/>
                </a:moveTo>
                <a:cubicBezTo>
                  <a:pt x="0" y="57801"/>
                  <a:pt x="57801" y="0"/>
                  <a:pt x="129102" y="0"/>
                </a:cubicBezTo>
                <a:lnTo>
                  <a:pt x="1172840" y="0"/>
                </a:lnTo>
                <a:cubicBezTo>
                  <a:pt x="1244141" y="0"/>
                  <a:pt x="1301942" y="57801"/>
                  <a:pt x="1301942" y="129102"/>
                </a:cubicBezTo>
                <a:lnTo>
                  <a:pt x="1301942" y="645497"/>
                </a:lnTo>
                <a:cubicBezTo>
                  <a:pt x="1301942" y="716798"/>
                  <a:pt x="1244141" y="774599"/>
                  <a:pt x="1172840" y="774599"/>
                </a:cubicBezTo>
                <a:lnTo>
                  <a:pt x="129102" y="774599"/>
                </a:lnTo>
                <a:cubicBezTo>
                  <a:pt x="57801" y="774599"/>
                  <a:pt x="0" y="716798"/>
                  <a:pt x="0" y="645497"/>
                </a:cubicBezTo>
                <a:lnTo>
                  <a:pt x="0" y="129102"/>
                </a:lnTo>
                <a:close/>
              </a:path>
            </a:pathLst>
          </a:custGeom>
          <a:solidFill>
            <a:srgbClr val="92D050"/>
          </a:solidFill>
          <a:ln w="25400" cap="flat" cmpd="sng" algn="ctr">
            <a:solidFill>
              <a:srgbClr val="DCEBFA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 spcFirstLastPara="0" vert="horz" wrap="square" lIns="87343" tIns="62578" rIns="87343" bIns="62578" numCol="1" spcCol="1270" anchor="ctr" anchorCtr="0">
            <a:noAutofit/>
          </a:bodyPr>
          <a:lstStyle/>
          <a:p>
            <a:pPr defTabSz="57785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fr-FR" sz="1200" b="1" kern="0" dirty="0">
                <a:solidFill>
                  <a:prstClr val="white"/>
                </a:solidFill>
                <a:latin typeface="+mn-lt"/>
                <a:cs typeface="Arial"/>
              </a:rPr>
              <a:t>Mise Hors Service de la voie</a:t>
            </a:r>
            <a:endParaRPr lang="fr-BE" sz="1200" b="1" kern="0" dirty="0">
              <a:solidFill>
                <a:prstClr val="white"/>
              </a:solidFill>
              <a:latin typeface="+mn-lt"/>
              <a:cs typeface="Arial"/>
            </a:endParaRPr>
          </a:p>
        </p:txBody>
      </p:sp>
      <p:sp>
        <p:nvSpPr>
          <p:cNvPr id="42" name="Forme libre 21"/>
          <p:cNvSpPr/>
          <p:nvPr/>
        </p:nvSpPr>
        <p:spPr>
          <a:xfrm>
            <a:off x="3377351" y="3246840"/>
            <a:ext cx="2314565" cy="562669"/>
          </a:xfrm>
          <a:custGeom>
            <a:avLst/>
            <a:gdLst>
              <a:gd name="connsiteX0" fmla="*/ 103282 w 619679"/>
              <a:gd name="connsiteY0" fmla="*/ 0 h 2314564"/>
              <a:gd name="connsiteX1" fmla="*/ 516397 w 619679"/>
              <a:gd name="connsiteY1" fmla="*/ 0 h 2314564"/>
              <a:gd name="connsiteX2" fmla="*/ 619679 w 619679"/>
              <a:gd name="connsiteY2" fmla="*/ 103282 h 2314564"/>
              <a:gd name="connsiteX3" fmla="*/ 619679 w 619679"/>
              <a:gd name="connsiteY3" fmla="*/ 2314564 h 2314564"/>
              <a:gd name="connsiteX4" fmla="*/ 619679 w 619679"/>
              <a:gd name="connsiteY4" fmla="*/ 2314564 h 2314564"/>
              <a:gd name="connsiteX5" fmla="*/ 0 w 619679"/>
              <a:gd name="connsiteY5" fmla="*/ 2314564 h 2314564"/>
              <a:gd name="connsiteX6" fmla="*/ 0 w 619679"/>
              <a:gd name="connsiteY6" fmla="*/ 2314564 h 2314564"/>
              <a:gd name="connsiteX7" fmla="*/ 0 w 619679"/>
              <a:gd name="connsiteY7" fmla="*/ 103282 h 2314564"/>
              <a:gd name="connsiteX8" fmla="*/ 103282 w 619679"/>
              <a:gd name="connsiteY8" fmla="*/ 0 h 2314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9679" h="2314564">
                <a:moveTo>
                  <a:pt x="619679" y="385770"/>
                </a:moveTo>
                <a:lnTo>
                  <a:pt x="619679" y="1928794"/>
                </a:lnTo>
                <a:cubicBezTo>
                  <a:pt x="619679" y="2141848"/>
                  <a:pt x="607299" y="2314562"/>
                  <a:pt x="592027" y="2314562"/>
                </a:cubicBezTo>
                <a:lnTo>
                  <a:pt x="0" y="2314562"/>
                </a:lnTo>
                <a:lnTo>
                  <a:pt x="0" y="2314562"/>
                </a:lnTo>
                <a:lnTo>
                  <a:pt x="0" y="2"/>
                </a:lnTo>
                <a:lnTo>
                  <a:pt x="0" y="2"/>
                </a:lnTo>
                <a:lnTo>
                  <a:pt x="592027" y="2"/>
                </a:lnTo>
                <a:cubicBezTo>
                  <a:pt x="607299" y="2"/>
                  <a:pt x="619679" y="172716"/>
                  <a:pt x="619679" y="385770"/>
                </a:cubicBezTo>
                <a:close/>
              </a:path>
            </a:pathLst>
          </a:custGeom>
          <a:solidFill>
            <a:sysClr val="window" lastClr="FFFFFF"/>
          </a:solidFill>
          <a:ln w="3175" cap="flat" cmpd="sng" algn="ctr">
            <a:solidFill>
              <a:srgbClr val="FFFF00"/>
            </a:solidFill>
            <a:prstDash val="sysDot"/>
          </a:ln>
          <a:effectLst/>
        </p:spPr>
        <p:txBody>
          <a:bodyPr spcFirstLastPara="0" vert="horz" wrap="square" lIns="30481" tIns="45490" rIns="60730" bIns="45491" numCol="1" spcCol="1270" anchor="ctr" anchorCtr="0">
            <a:noAutofit/>
          </a:bodyPr>
          <a:lstStyle/>
          <a:p>
            <a:pPr marL="0" lvl="1" defTabSz="35560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defRPr/>
            </a:pPr>
            <a:endParaRPr lang="fr-BE" sz="1100" kern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cs typeface="Arial"/>
            </a:endParaRPr>
          </a:p>
        </p:txBody>
      </p:sp>
      <p:sp>
        <p:nvSpPr>
          <p:cNvPr id="43" name="Forme libre 22"/>
          <p:cNvSpPr/>
          <p:nvPr/>
        </p:nvSpPr>
        <p:spPr>
          <a:xfrm>
            <a:off x="2075409" y="3185059"/>
            <a:ext cx="1301942" cy="703335"/>
          </a:xfrm>
          <a:custGeom>
            <a:avLst/>
            <a:gdLst>
              <a:gd name="connsiteX0" fmla="*/ 0 w 1301942"/>
              <a:gd name="connsiteY0" fmla="*/ 129102 h 774599"/>
              <a:gd name="connsiteX1" fmla="*/ 129102 w 1301942"/>
              <a:gd name="connsiteY1" fmla="*/ 0 h 774599"/>
              <a:gd name="connsiteX2" fmla="*/ 1172840 w 1301942"/>
              <a:gd name="connsiteY2" fmla="*/ 0 h 774599"/>
              <a:gd name="connsiteX3" fmla="*/ 1301942 w 1301942"/>
              <a:gd name="connsiteY3" fmla="*/ 129102 h 774599"/>
              <a:gd name="connsiteX4" fmla="*/ 1301942 w 1301942"/>
              <a:gd name="connsiteY4" fmla="*/ 645497 h 774599"/>
              <a:gd name="connsiteX5" fmla="*/ 1172840 w 1301942"/>
              <a:gd name="connsiteY5" fmla="*/ 774599 h 774599"/>
              <a:gd name="connsiteX6" fmla="*/ 129102 w 1301942"/>
              <a:gd name="connsiteY6" fmla="*/ 774599 h 774599"/>
              <a:gd name="connsiteX7" fmla="*/ 0 w 1301942"/>
              <a:gd name="connsiteY7" fmla="*/ 645497 h 774599"/>
              <a:gd name="connsiteX8" fmla="*/ 0 w 1301942"/>
              <a:gd name="connsiteY8" fmla="*/ 129102 h 774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1942" h="774599">
                <a:moveTo>
                  <a:pt x="0" y="129102"/>
                </a:moveTo>
                <a:cubicBezTo>
                  <a:pt x="0" y="57801"/>
                  <a:pt x="57801" y="0"/>
                  <a:pt x="129102" y="0"/>
                </a:cubicBezTo>
                <a:lnTo>
                  <a:pt x="1172840" y="0"/>
                </a:lnTo>
                <a:cubicBezTo>
                  <a:pt x="1244141" y="0"/>
                  <a:pt x="1301942" y="57801"/>
                  <a:pt x="1301942" y="129102"/>
                </a:cubicBezTo>
                <a:lnTo>
                  <a:pt x="1301942" y="645497"/>
                </a:lnTo>
                <a:cubicBezTo>
                  <a:pt x="1301942" y="716798"/>
                  <a:pt x="1244141" y="774599"/>
                  <a:pt x="1172840" y="774599"/>
                </a:cubicBezTo>
                <a:lnTo>
                  <a:pt x="129102" y="774599"/>
                </a:lnTo>
                <a:cubicBezTo>
                  <a:pt x="57801" y="774599"/>
                  <a:pt x="0" y="716798"/>
                  <a:pt x="0" y="645497"/>
                </a:cubicBezTo>
                <a:lnTo>
                  <a:pt x="0" y="129102"/>
                </a:lnTo>
                <a:close/>
              </a:path>
            </a:pathLst>
          </a:custGeom>
          <a:solidFill>
            <a:srgbClr val="FFFF00"/>
          </a:solidFill>
          <a:ln w="25400" cap="flat" cmpd="sng" algn="ctr">
            <a:solidFill>
              <a:srgbClr val="DCEBFA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 spcFirstLastPara="0" vert="horz" wrap="square" lIns="87343" tIns="62578" rIns="87343" bIns="62578" numCol="1" spcCol="1270" anchor="ctr" anchorCtr="0">
            <a:noAutofit/>
          </a:bodyPr>
          <a:lstStyle/>
          <a:p>
            <a:pPr defTabSz="57785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fr-FR" sz="1200" b="1" kern="0" dirty="0">
                <a:solidFill>
                  <a:prstClr val="black"/>
                </a:solidFill>
                <a:latin typeface="+mn-lt"/>
                <a:cs typeface="Arial"/>
              </a:rPr>
              <a:t>Blocage des Mouvements Matérialisé</a:t>
            </a:r>
            <a:endParaRPr lang="fr-BE" sz="1200" b="1" kern="0" dirty="0">
              <a:solidFill>
                <a:prstClr val="black"/>
              </a:solidFill>
              <a:latin typeface="+mn-lt"/>
              <a:cs typeface="Arial"/>
            </a:endParaRPr>
          </a:p>
        </p:txBody>
      </p:sp>
      <p:sp>
        <p:nvSpPr>
          <p:cNvPr id="44" name="Forme libre 23"/>
          <p:cNvSpPr/>
          <p:nvPr/>
        </p:nvSpPr>
        <p:spPr>
          <a:xfrm>
            <a:off x="3365494" y="4093600"/>
            <a:ext cx="2314565" cy="562669"/>
          </a:xfrm>
          <a:custGeom>
            <a:avLst/>
            <a:gdLst>
              <a:gd name="connsiteX0" fmla="*/ 103282 w 619679"/>
              <a:gd name="connsiteY0" fmla="*/ 0 h 2314564"/>
              <a:gd name="connsiteX1" fmla="*/ 516397 w 619679"/>
              <a:gd name="connsiteY1" fmla="*/ 0 h 2314564"/>
              <a:gd name="connsiteX2" fmla="*/ 619679 w 619679"/>
              <a:gd name="connsiteY2" fmla="*/ 103282 h 2314564"/>
              <a:gd name="connsiteX3" fmla="*/ 619679 w 619679"/>
              <a:gd name="connsiteY3" fmla="*/ 2314564 h 2314564"/>
              <a:gd name="connsiteX4" fmla="*/ 619679 w 619679"/>
              <a:gd name="connsiteY4" fmla="*/ 2314564 h 2314564"/>
              <a:gd name="connsiteX5" fmla="*/ 0 w 619679"/>
              <a:gd name="connsiteY5" fmla="*/ 2314564 h 2314564"/>
              <a:gd name="connsiteX6" fmla="*/ 0 w 619679"/>
              <a:gd name="connsiteY6" fmla="*/ 2314564 h 2314564"/>
              <a:gd name="connsiteX7" fmla="*/ 0 w 619679"/>
              <a:gd name="connsiteY7" fmla="*/ 103282 h 2314564"/>
              <a:gd name="connsiteX8" fmla="*/ 103282 w 619679"/>
              <a:gd name="connsiteY8" fmla="*/ 0 h 2314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9679" h="2314564">
                <a:moveTo>
                  <a:pt x="619679" y="385770"/>
                </a:moveTo>
                <a:lnTo>
                  <a:pt x="619679" y="1928794"/>
                </a:lnTo>
                <a:cubicBezTo>
                  <a:pt x="619679" y="2141848"/>
                  <a:pt x="607299" y="2314562"/>
                  <a:pt x="592027" y="2314562"/>
                </a:cubicBezTo>
                <a:lnTo>
                  <a:pt x="0" y="2314562"/>
                </a:lnTo>
                <a:lnTo>
                  <a:pt x="0" y="2314562"/>
                </a:lnTo>
                <a:lnTo>
                  <a:pt x="0" y="2"/>
                </a:lnTo>
                <a:lnTo>
                  <a:pt x="0" y="2"/>
                </a:lnTo>
                <a:lnTo>
                  <a:pt x="592027" y="2"/>
                </a:lnTo>
                <a:cubicBezTo>
                  <a:pt x="607299" y="2"/>
                  <a:pt x="619679" y="172716"/>
                  <a:pt x="619679" y="385770"/>
                </a:cubicBezTo>
                <a:close/>
              </a:path>
            </a:pathLst>
          </a:custGeom>
          <a:solidFill>
            <a:sysClr val="window" lastClr="FFFFFF"/>
          </a:solidFill>
          <a:ln w="3175" cap="flat" cmpd="sng" algn="ctr">
            <a:solidFill>
              <a:srgbClr val="FFCC00"/>
            </a:solidFill>
            <a:prstDash val="sysDot"/>
          </a:ln>
          <a:effectLst/>
        </p:spPr>
        <p:txBody>
          <a:bodyPr spcFirstLastPara="0" vert="horz" wrap="square" lIns="30481" tIns="45490" rIns="60730" bIns="45491" numCol="1" spcCol="1270" anchor="ctr" anchorCtr="0">
            <a:noAutofit/>
          </a:bodyPr>
          <a:lstStyle/>
          <a:p>
            <a:pPr marL="0" lvl="1" defTabSz="35560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defRPr/>
            </a:pPr>
            <a:endParaRPr lang="fr-BE" sz="1100" kern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n-lt"/>
              <a:cs typeface="Arial"/>
            </a:endParaRPr>
          </a:p>
        </p:txBody>
      </p:sp>
      <p:sp>
        <p:nvSpPr>
          <p:cNvPr id="45" name="Forme libre 24"/>
          <p:cNvSpPr/>
          <p:nvPr/>
        </p:nvSpPr>
        <p:spPr>
          <a:xfrm>
            <a:off x="2063552" y="4037372"/>
            <a:ext cx="1301942" cy="703335"/>
          </a:xfrm>
          <a:custGeom>
            <a:avLst/>
            <a:gdLst>
              <a:gd name="connsiteX0" fmla="*/ 0 w 1301942"/>
              <a:gd name="connsiteY0" fmla="*/ 129102 h 774599"/>
              <a:gd name="connsiteX1" fmla="*/ 129102 w 1301942"/>
              <a:gd name="connsiteY1" fmla="*/ 0 h 774599"/>
              <a:gd name="connsiteX2" fmla="*/ 1172840 w 1301942"/>
              <a:gd name="connsiteY2" fmla="*/ 0 h 774599"/>
              <a:gd name="connsiteX3" fmla="*/ 1301942 w 1301942"/>
              <a:gd name="connsiteY3" fmla="*/ 129102 h 774599"/>
              <a:gd name="connsiteX4" fmla="*/ 1301942 w 1301942"/>
              <a:gd name="connsiteY4" fmla="*/ 645497 h 774599"/>
              <a:gd name="connsiteX5" fmla="*/ 1172840 w 1301942"/>
              <a:gd name="connsiteY5" fmla="*/ 774599 h 774599"/>
              <a:gd name="connsiteX6" fmla="*/ 129102 w 1301942"/>
              <a:gd name="connsiteY6" fmla="*/ 774599 h 774599"/>
              <a:gd name="connsiteX7" fmla="*/ 0 w 1301942"/>
              <a:gd name="connsiteY7" fmla="*/ 645497 h 774599"/>
              <a:gd name="connsiteX8" fmla="*/ 0 w 1301942"/>
              <a:gd name="connsiteY8" fmla="*/ 129102 h 774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1942" h="774599">
                <a:moveTo>
                  <a:pt x="0" y="129102"/>
                </a:moveTo>
                <a:cubicBezTo>
                  <a:pt x="0" y="57801"/>
                  <a:pt x="57801" y="0"/>
                  <a:pt x="129102" y="0"/>
                </a:cubicBezTo>
                <a:lnTo>
                  <a:pt x="1172840" y="0"/>
                </a:lnTo>
                <a:cubicBezTo>
                  <a:pt x="1244141" y="0"/>
                  <a:pt x="1301942" y="57801"/>
                  <a:pt x="1301942" y="129102"/>
                </a:cubicBezTo>
                <a:lnTo>
                  <a:pt x="1301942" y="645497"/>
                </a:lnTo>
                <a:cubicBezTo>
                  <a:pt x="1301942" y="716798"/>
                  <a:pt x="1244141" y="774599"/>
                  <a:pt x="1172840" y="774599"/>
                </a:cubicBezTo>
                <a:lnTo>
                  <a:pt x="129102" y="774599"/>
                </a:lnTo>
                <a:cubicBezTo>
                  <a:pt x="57801" y="774599"/>
                  <a:pt x="0" y="716798"/>
                  <a:pt x="0" y="645497"/>
                </a:cubicBezTo>
                <a:lnTo>
                  <a:pt x="0" y="129102"/>
                </a:lnTo>
                <a:close/>
              </a:path>
            </a:pathLst>
          </a:custGeom>
          <a:solidFill>
            <a:srgbClr val="FFD040"/>
          </a:solidFill>
          <a:ln w="25400" cap="flat" cmpd="sng" algn="ctr">
            <a:solidFill>
              <a:srgbClr val="DCEBFA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 spcFirstLastPara="0" vert="horz" wrap="square" lIns="87343" tIns="62578" rIns="87343" bIns="62578" numCol="1" spcCol="1270" anchor="ctr" anchorCtr="0">
            <a:noAutofit/>
          </a:bodyPr>
          <a:lstStyle/>
          <a:p>
            <a:pPr defTabSz="57785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fr-FR" sz="1200" b="1" kern="0" dirty="0">
                <a:solidFill>
                  <a:prstClr val="black"/>
                </a:solidFill>
                <a:latin typeface="+mn-lt"/>
                <a:cs typeface="Arial"/>
              </a:rPr>
              <a:t>Blocage des Mouvements non Matérialisé</a:t>
            </a:r>
            <a:endParaRPr lang="fr-BE" sz="1200" b="1" kern="0" dirty="0">
              <a:solidFill>
                <a:prstClr val="black"/>
              </a:solidFill>
              <a:latin typeface="+mn-lt"/>
              <a:cs typeface="Arial"/>
            </a:endParaRPr>
          </a:p>
        </p:txBody>
      </p:sp>
      <p:pic>
        <p:nvPicPr>
          <p:cNvPr id="46" name="Image 26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787" y="898034"/>
            <a:ext cx="771250" cy="571674"/>
          </a:xfrm>
          <a:prstGeom prst="rect">
            <a:avLst/>
          </a:prstGeom>
          <a:solidFill>
            <a:schemeClr val="bg1"/>
          </a:solidFill>
          <a:ln w="76200">
            <a:solidFill>
              <a:srgbClr val="00843C"/>
            </a:solidFill>
          </a:ln>
        </p:spPr>
      </p:pic>
      <p:pic>
        <p:nvPicPr>
          <p:cNvPr id="47" name="Image 27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644" y="1664251"/>
            <a:ext cx="770400" cy="572400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  <p:pic>
        <p:nvPicPr>
          <p:cNvPr id="48" name="Image 28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787" y="3241973"/>
            <a:ext cx="770400" cy="572400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pic>
        <p:nvPicPr>
          <p:cNvPr id="49" name="Image 29"/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787" y="4083434"/>
            <a:ext cx="770400" cy="572400"/>
          </a:xfrm>
          <a:prstGeom prst="rect">
            <a:avLst/>
          </a:prstGeom>
          <a:ln w="76200">
            <a:solidFill>
              <a:srgbClr val="FFD040"/>
            </a:solidFill>
          </a:ln>
        </p:spPr>
      </p:pic>
      <p:grpSp>
        <p:nvGrpSpPr>
          <p:cNvPr id="50" name="Groupe 30"/>
          <p:cNvGrpSpPr/>
          <p:nvPr/>
        </p:nvGrpSpPr>
        <p:grpSpPr>
          <a:xfrm>
            <a:off x="7527051" y="898164"/>
            <a:ext cx="2851929" cy="5872979"/>
            <a:chOff x="8327091" y="1121193"/>
            <a:chExt cx="2528883" cy="5628456"/>
          </a:xfrm>
        </p:grpSpPr>
        <p:pic>
          <p:nvPicPr>
            <p:cNvPr id="51" name="Picture 8" descr="Les diffÃ©rentes jauges pour cuve Ã  fioul"/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0552" r="20845"/>
            <a:stretch/>
          </p:blipFill>
          <p:spPr bwMode="auto">
            <a:xfrm rot="16200000" flipV="1">
              <a:off x="6777305" y="2670979"/>
              <a:ext cx="5628456" cy="25288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ZoneTexte 32"/>
            <p:cNvSpPr txBox="1"/>
            <p:nvPr/>
          </p:nvSpPr>
          <p:spPr>
            <a:xfrm rot="1627498">
              <a:off x="8631325" y="1365678"/>
              <a:ext cx="864096" cy="3539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BE" b="1" kern="0" spc="50" dirty="0">
                  <a:ln w="0"/>
                  <a:solidFill>
                    <a:srgbClr val="DCEBFA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HIGH</a:t>
              </a:r>
            </a:p>
          </p:txBody>
        </p:sp>
        <p:sp>
          <p:nvSpPr>
            <p:cNvPr id="53" name="ZoneTexte 33"/>
            <p:cNvSpPr txBox="1"/>
            <p:nvPr/>
          </p:nvSpPr>
          <p:spPr>
            <a:xfrm rot="19630101">
              <a:off x="8708901" y="5974111"/>
              <a:ext cx="864096" cy="3539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BE" b="1" kern="0" spc="50" dirty="0">
                  <a:ln w="0"/>
                  <a:solidFill>
                    <a:srgbClr val="DCEBFA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LOW</a:t>
              </a:r>
            </a:p>
          </p:txBody>
        </p:sp>
      </p:grpSp>
      <p:sp>
        <p:nvSpPr>
          <p:cNvPr id="55" name="Forme libre 37"/>
          <p:cNvSpPr/>
          <p:nvPr/>
        </p:nvSpPr>
        <p:spPr>
          <a:xfrm>
            <a:off x="3356728" y="4973113"/>
            <a:ext cx="2314565" cy="642015"/>
          </a:xfrm>
          <a:custGeom>
            <a:avLst/>
            <a:gdLst>
              <a:gd name="connsiteX0" fmla="*/ 103282 w 619679"/>
              <a:gd name="connsiteY0" fmla="*/ 0 h 2314564"/>
              <a:gd name="connsiteX1" fmla="*/ 516397 w 619679"/>
              <a:gd name="connsiteY1" fmla="*/ 0 h 2314564"/>
              <a:gd name="connsiteX2" fmla="*/ 619679 w 619679"/>
              <a:gd name="connsiteY2" fmla="*/ 103282 h 2314564"/>
              <a:gd name="connsiteX3" fmla="*/ 619679 w 619679"/>
              <a:gd name="connsiteY3" fmla="*/ 2314564 h 2314564"/>
              <a:gd name="connsiteX4" fmla="*/ 619679 w 619679"/>
              <a:gd name="connsiteY4" fmla="*/ 2314564 h 2314564"/>
              <a:gd name="connsiteX5" fmla="*/ 0 w 619679"/>
              <a:gd name="connsiteY5" fmla="*/ 2314564 h 2314564"/>
              <a:gd name="connsiteX6" fmla="*/ 0 w 619679"/>
              <a:gd name="connsiteY6" fmla="*/ 2314564 h 2314564"/>
              <a:gd name="connsiteX7" fmla="*/ 0 w 619679"/>
              <a:gd name="connsiteY7" fmla="*/ 103282 h 2314564"/>
              <a:gd name="connsiteX8" fmla="*/ 103282 w 619679"/>
              <a:gd name="connsiteY8" fmla="*/ 0 h 2314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9679" h="2314564">
                <a:moveTo>
                  <a:pt x="619679" y="385770"/>
                </a:moveTo>
                <a:lnTo>
                  <a:pt x="619679" y="1928794"/>
                </a:lnTo>
                <a:cubicBezTo>
                  <a:pt x="619679" y="2141848"/>
                  <a:pt x="607299" y="2314562"/>
                  <a:pt x="592027" y="2314562"/>
                </a:cubicBezTo>
                <a:lnTo>
                  <a:pt x="0" y="2314562"/>
                </a:lnTo>
                <a:lnTo>
                  <a:pt x="0" y="2314562"/>
                </a:lnTo>
                <a:lnTo>
                  <a:pt x="0" y="2"/>
                </a:lnTo>
                <a:lnTo>
                  <a:pt x="0" y="2"/>
                </a:lnTo>
                <a:lnTo>
                  <a:pt x="592027" y="2"/>
                </a:lnTo>
                <a:cubicBezTo>
                  <a:pt x="607299" y="2"/>
                  <a:pt x="619679" y="172716"/>
                  <a:pt x="619679" y="385770"/>
                </a:cubicBezTo>
                <a:close/>
              </a:path>
            </a:pathLst>
          </a:custGeom>
          <a:ln w="3175">
            <a:solidFill>
              <a:srgbClr val="FF9900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0481" tIns="45490" rIns="60730" bIns="45491" numCol="1" spcCol="1270" anchor="ctr" anchorCtr="0">
            <a:noAutofit/>
          </a:bodyPr>
          <a:lstStyle/>
          <a:p>
            <a:pPr marL="0" lvl="1" defTabSz="355600">
              <a:lnSpc>
                <a:spcPct val="90000"/>
              </a:lnSpc>
              <a:spcAft>
                <a:spcPct val="15000"/>
              </a:spcAft>
            </a:pPr>
            <a:r>
              <a:rPr lang="fr-FR" sz="900" dirty="0"/>
              <a:t>1) Factionnaires – radio avec couverture</a:t>
            </a:r>
            <a:endParaRPr lang="fr-BE" sz="900" dirty="0"/>
          </a:p>
          <a:p>
            <a:pPr marL="0" lvl="1" defTabSz="355600">
              <a:lnSpc>
                <a:spcPct val="90000"/>
              </a:lnSpc>
              <a:spcAft>
                <a:spcPct val="15000"/>
              </a:spcAft>
            </a:pPr>
            <a:r>
              <a:rPr lang="fr-FR" sz="900" dirty="0"/>
              <a:t>2) Factionnaires – radio sans couverture</a:t>
            </a:r>
            <a:endParaRPr lang="fr-BE" sz="900" dirty="0"/>
          </a:p>
          <a:p>
            <a:pPr marL="0" lvl="1" defTabSz="355600">
              <a:lnSpc>
                <a:spcPct val="90000"/>
              </a:lnSpc>
              <a:spcAft>
                <a:spcPct val="15000"/>
              </a:spcAft>
            </a:pPr>
            <a:r>
              <a:rPr lang="fr-FR" sz="900" dirty="0"/>
              <a:t>3) </a:t>
            </a:r>
            <a:r>
              <a:rPr lang="en-GB" sz="900" dirty="0" err="1"/>
              <a:t>Système</a:t>
            </a:r>
            <a:r>
              <a:rPr lang="en-GB" sz="900" dirty="0"/>
              <a:t> </a:t>
            </a:r>
            <a:r>
              <a:rPr lang="en-GB" sz="900" dirty="0" err="1"/>
              <a:t>d’annonces</a:t>
            </a:r>
            <a:r>
              <a:rPr lang="en-GB" sz="900" dirty="0"/>
              <a:t> par </a:t>
            </a:r>
            <a:r>
              <a:rPr lang="en-GB" sz="900" dirty="0" err="1"/>
              <a:t>factionnaire</a:t>
            </a:r>
            <a:r>
              <a:rPr lang="en-GB" sz="900" dirty="0"/>
              <a:t>(s)</a:t>
            </a:r>
            <a:endParaRPr lang="fr-BE" sz="900" dirty="0" err="1"/>
          </a:p>
          <a:p>
            <a:pPr marL="0" lvl="1" defTabSz="355600">
              <a:lnSpc>
                <a:spcPct val="90000"/>
              </a:lnSpc>
              <a:spcAft>
                <a:spcPct val="15000"/>
              </a:spcAft>
            </a:pPr>
            <a:r>
              <a:rPr lang="fr-FR" sz="900" b="1" dirty="0"/>
              <a:t>4) Vigie / Annonceur /  ATWS</a:t>
            </a:r>
          </a:p>
        </p:txBody>
      </p:sp>
      <p:sp>
        <p:nvSpPr>
          <p:cNvPr id="56" name="Forme libre 38"/>
          <p:cNvSpPr/>
          <p:nvPr/>
        </p:nvSpPr>
        <p:spPr>
          <a:xfrm>
            <a:off x="2063840" y="4895639"/>
            <a:ext cx="1301942" cy="765609"/>
          </a:xfrm>
          <a:custGeom>
            <a:avLst/>
            <a:gdLst>
              <a:gd name="connsiteX0" fmla="*/ 0 w 1301942"/>
              <a:gd name="connsiteY0" fmla="*/ 129102 h 774599"/>
              <a:gd name="connsiteX1" fmla="*/ 129102 w 1301942"/>
              <a:gd name="connsiteY1" fmla="*/ 0 h 774599"/>
              <a:gd name="connsiteX2" fmla="*/ 1172840 w 1301942"/>
              <a:gd name="connsiteY2" fmla="*/ 0 h 774599"/>
              <a:gd name="connsiteX3" fmla="*/ 1301942 w 1301942"/>
              <a:gd name="connsiteY3" fmla="*/ 129102 h 774599"/>
              <a:gd name="connsiteX4" fmla="*/ 1301942 w 1301942"/>
              <a:gd name="connsiteY4" fmla="*/ 645497 h 774599"/>
              <a:gd name="connsiteX5" fmla="*/ 1172840 w 1301942"/>
              <a:gd name="connsiteY5" fmla="*/ 774599 h 774599"/>
              <a:gd name="connsiteX6" fmla="*/ 129102 w 1301942"/>
              <a:gd name="connsiteY6" fmla="*/ 774599 h 774599"/>
              <a:gd name="connsiteX7" fmla="*/ 0 w 1301942"/>
              <a:gd name="connsiteY7" fmla="*/ 645497 h 774599"/>
              <a:gd name="connsiteX8" fmla="*/ 0 w 1301942"/>
              <a:gd name="connsiteY8" fmla="*/ 129102 h 774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1942" h="774599">
                <a:moveTo>
                  <a:pt x="0" y="129102"/>
                </a:moveTo>
                <a:cubicBezTo>
                  <a:pt x="0" y="57801"/>
                  <a:pt x="57801" y="0"/>
                  <a:pt x="129102" y="0"/>
                </a:cubicBezTo>
                <a:lnTo>
                  <a:pt x="1172840" y="0"/>
                </a:lnTo>
                <a:cubicBezTo>
                  <a:pt x="1244141" y="0"/>
                  <a:pt x="1301942" y="57801"/>
                  <a:pt x="1301942" y="129102"/>
                </a:cubicBezTo>
                <a:lnTo>
                  <a:pt x="1301942" y="645497"/>
                </a:lnTo>
                <a:cubicBezTo>
                  <a:pt x="1301942" y="716798"/>
                  <a:pt x="1244141" y="774599"/>
                  <a:pt x="1172840" y="774599"/>
                </a:cubicBezTo>
                <a:lnTo>
                  <a:pt x="129102" y="774599"/>
                </a:lnTo>
                <a:cubicBezTo>
                  <a:pt x="57801" y="774599"/>
                  <a:pt x="0" y="716798"/>
                  <a:pt x="0" y="645497"/>
                </a:cubicBezTo>
                <a:lnTo>
                  <a:pt x="0" y="129102"/>
                </a:lnTo>
                <a:close/>
              </a:path>
            </a:pathLst>
          </a:custGeom>
          <a:solidFill>
            <a:srgbClr val="FF9900"/>
          </a:solidFill>
          <a:ln w="25400" cap="flat" cmpd="sng" algn="ctr">
            <a:solidFill>
              <a:srgbClr val="DCEBFA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 spcFirstLastPara="0" vert="horz" wrap="square" lIns="87343" tIns="62578" rIns="87343" bIns="62578" numCol="1" spcCol="1270" anchor="ctr" anchorCtr="0">
            <a:noAutofit/>
          </a:bodyPr>
          <a:lstStyle/>
          <a:p>
            <a:pPr defTabSz="57785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</a:pPr>
            <a:r>
              <a:rPr lang="fr-FR" sz="1200" b="1" kern="0" dirty="0">
                <a:solidFill>
                  <a:schemeClr val="bg1"/>
                </a:solidFill>
                <a:latin typeface="+mn-lt"/>
                <a:cs typeface="Arial"/>
              </a:rPr>
              <a:t>Dispositifs d’Annonces</a:t>
            </a:r>
            <a:endParaRPr lang="fr-BE" sz="1200" b="1" kern="0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57" name="Forme libre 36"/>
          <p:cNvSpPr/>
          <p:nvPr/>
        </p:nvSpPr>
        <p:spPr>
          <a:xfrm>
            <a:off x="3377351" y="2456307"/>
            <a:ext cx="2314565" cy="562669"/>
          </a:xfrm>
          <a:custGeom>
            <a:avLst/>
            <a:gdLst>
              <a:gd name="connsiteX0" fmla="*/ 103282 w 619679"/>
              <a:gd name="connsiteY0" fmla="*/ 0 h 2314564"/>
              <a:gd name="connsiteX1" fmla="*/ 516397 w 619679"/>
              <a:gd name="connsiteY1" fmla="*/ 0 h 2314564"/>
              <a:gd name="connsiteX2" fmla="*/ 619679 w 619679"/>
              <a:gd name="connsiteY2" fmla="*/ 103282 h 2314564"/>
              <a:gd name="connsiteX3" fmla="*/ 619679 w 619679"/>
              <a:gd name="connsiteY3" fmla="*/ 2314564 h 2314564"/>
              <a:gd name="connsiteX4" fmla="*/ 619679 w 619679"/>
              <a:gd name="connsiteY4" fmla="*/ 2314564 h 2314564"/>
              <a:gd name="connsiteX5" fmla="*/ 0 w 619679"/>
              <a:gd name="connsiteY5" fmla="*/ 2314564 h 2314564"/>
              <a:gd name="connsiteX6" fmla="*/ 0 w 619679"/>
              <a:gd name="connsiteY6" fmla="*/ 2314564 h 2314564"/>
              <a:gd name="connsiteX7" fmla="*/ 0 w 619679"/>
              <a:gd name="connsiteY7" fmla="*/ 103282 h 2314564"/>
              <a:gd name="connsiteX8" fmla="*/ 103282 w 619679"/>
              <a:gd name="connsiteY8" fmla="*/ 0 h 2314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9679" h="2314564">
                <a:moveTo>
                  <a:pt x="619679" y="385770"/>
                </a:moveTo>
                <a:lnTo>
                  <a:pt x="619679" y="1928794"/>
                </a:lnTo>
                <a:cubicBezTo>
                  <a:pt x="619679" y="2141848"/>
                  <a:pt x="607299" y="2314562"/>
                  <a:pt x="592027" y="2314562"/>
                </a:cubicBezTo>
                <a:lnTo>
                  <a:pt x="0" y="2314562"/>
                </a:lnTo>
                <a:lnTo>
                  <a:pt x="0" y="2314562"/>
                </a:lnTo>
                <a:lnTo>
                  <a:pt x="0" y="2"/>
                </a:lnTo>
                <a:lnTo>
                  <a:pt x="0" y="2"/>
                </a:lnTo>
                <a:lnTo>
                  <a:pt x="592027" y="2"/>
                </a:lnTo>
                <a:cubicBezTo>
                  <a:pt x="607299" y="2"/>
                  <a:pt x="619679" y="172716"/>
                  <a:pt x="619679" y="385770"/>
                </a:cubicBezTo>
                <a:close/>
              </a:path>
            </a:pathLst>
          </a:custGeom>
          <a:solidFill>
            <a:sysClr val="window" lastClr="FFFFFF"/>
          </a:solidFill>
          <a:ln w="3175" cap="flat" cmpd="sng" algn="ctr">
            <a:solidFill>
              <a:srgbClr val="BAE18F"/>
            </a:solidFill>
            <a:prstDash val="sysDot"/>
          </a:ln>
          <a:effectLst/>
        </p:spPr>
        <p:txBody>
          <a:bodyPr spcFirstLastPara="0" vert="horz" wrap="square" lIns="30481" tIns="45490" rIns="60730" bIns="45491" numCol="1" spcCol="1270" anchor="ctr" anchorCtr="0">
            <a:noAutofit/>
          </a:bodyPr>
          <a:lstStyle/>
          <a:p>
            <a:pPr marL="57150" lvl="1" indent="-57150" defTabSz="35560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FontTx/>
              <a:buChar char="••"/>
              <a:defRPr/>
            </a:pPr>
            <a:endParaRPr lang="fr-BE" sz="800" kern="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/>
              <a:cs typeface="Arial"/>
            </a:endParaRPr>
          </a:p>
        </p:txBody>
      </p:sp>
      <p:sp>
        <p:nvSpPr>
          <p:cNvPr id="58" name="Forme libre 39"/>
          <p:cNvSpPr/>
          <p:nvPr/>
        </p:nvSpPr>
        <p:spPr>
          <a:xfrm>
            <a:off x="2075410" y="2394527"/>
            <a:ext cx="1288645" cy="703335"/>
          </a:xfrm>
          <a:custGeom>
            <a:avLst/>
            <a:gdLst>
              <a:gd name="connsiteX0" fmla="*/ 0 w 1301942"/>
              <a:gd name="connsiteY0" fmla="*/ 129102 h 774599"/>
              <a:gd name="connsiteX1" fmla="*/ 129102 w 1301942"/>
              <a:gd name="connsiteY1" fmla="*/ 0 h 774599"/>
              <a:gd name="connsiteX2" fmla="*/ 1172840 w 1301942"/>
              <a:gd name="connsiteY2" fmla="*/ 0 h 774599"/>
              <a:gd name="connsiteX3" fmla="*/ 1301942 w 1301942"/>
              <a:gd name="connsiteY3" fmla="*/ 129102 h 774599"/>
              <a:gd name="connsiteX4" fmla="*/ 1301942 w 1301942"/>
              <a:gd name="connsiteY4" fmla="*/ 645497 h 774599"/>
              <a:gd name="connsiteX5" fmla="*/ 1172840 w 1301942"/>
              <a:gd name="connsiteY5" fmla="*/ 774599 h 774599"/>
              <a:gd name="connsiteX6" fmla="*/ 129102 w 1301942"/>
              <a:gd name="connsiteY6" fmla="*/ 774599 h 774599"/>
              <a:gd name="connsiteX7" fmla="*/ 0 w 1301942"/>
              <a:gd name="connsiteY7" fmla="*/ 645497 h 774599"/>
              <a:gd name="connsiteX8" fmla="*/ 0 w 1301942"/>
              <a:gd name="connsiteY8" fmla="*/ 129102 h 774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1942" h="774599">
                <a:moveTo>
                  <a:pt x="0" y="129102"/>
                </a:moveTo>
                <a:cubicBezTo>
                  <a:pt x="0" y="57801"/>
                  <a:pt x="57801" y="0"/>
                  <a:pt x="129102" y="0"/>
                </a:cubicBezTo>
                <a:lnTo>
                  <a:pt x="1172840" y="0"/>
                </a:lnTo>
                <a:cubicBezTo>
                  <a:pt x="1244141" y="0"/>
                  <a:pt x="1301942" y="57801"/>
                  <a:pt x="1301942" y="129102"/>
                </a:cubicBezTo>
                <a:lnTo>
                  <a:pt x="1301942" y="645497"/>
                </a:lnTo>
                <a:cubicBezTo>
                  <a:pt x="1301942" y="716798"/>
                  <a:pt x="1244141" y="774599"/>
                  <a:pt x="1172840" y="774599"/>
                </a:cubicBezTo>
                <a:lnTo>
                  <a:pt x="129102" y="774599"/>
                </a:lnTo>
                <a:cubicBezTo>
                  <a:pt x="57801" y="774599"/>
                  <a:pt x="0" y="716798"/>
                  <a:pt x="0" y="645497"/>
                </a:cubicBezTo>
                <a:lnTo>
                  <a:pt x="0" y="129102"/>
                </a:lnTo>
                <a:close/>
              </a:path>
            </a:pathLst>
          </a:custGeom>
          <a:solidFill>
            <a:srgbClr val="BAE18F"/>
          </a:solidFill>
          <a:ln w="25400" cap="flat" cmpd="sng" algn="ctr">
            <a:solidFill>
              <a:srgbClr val="DCEBFA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 spcFirstLastPara="0" vert="horz" wrap="square" lIns="87343" tIns="62578" rIns="87343" bIns="62578" numCol="1" spcCol="1270" anchor="ctr" anchorCtr="0">
            <a:noAutofit/>
          </a:bodyPr>
          <a:lstStyle/>
          <a:p>
            <a:pPr defTabSz="57785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fr-FR" sz="1200" b="1" kern="0" dirty="0">
                <a:solidFill>
                  <a:prstClr val="white"/>
                </a:solidFill>
                <a:latin typeface="+mn-lt"/>
                <a:cs typeface="Arial"/>
              </a:rPr>
              <a:t>Séparation physique ou technique</a:t>
            </a:r>
            <a:endParaRPr lang="fr-BE" sz="1200" b="1" kern="0" dirty="0">
              <a:solidFill>
                <a:prstClr val="white"/>
              </a:solidFill>
              <a:latin typeface="+mn-lt"/>
              <a:cs typeface="Arial"/>
            </a:endParaRPr>
          </a:p>
        </p:txBody>
      </p:sp>
      <p:pic>
        <p:nvPicPr>
          <p:cNvPr id="59" name="Image 1"/>
          <p:cNvPicPr preferRelativeResize="0"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787" y="2462751"/>
            <a:ext cx="770400" cy="572400"/>
          </a:xfrm>
          <a:prstGeom prst="rect">
            <a:avLst/>
          </a:prstGeom>
          <a:ln w="76200">
            <a:solidFill>
              <a:srgbClr val="BAE18F"/>
            </a:solidFill>
          </a:ln>
        </p:spPr>
      </p:pic>
      <p:pic>
        <p:nvPicPr>
          <p:cNvPr id="60" name="Image 7"/>
          <p:cNvPicPr preferRelativeResize="0"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644" y="5016840"/>
            <a:ext cx="770400" cy="572400"/>
          </a:xfrm>
          <a:prstGeom prst="rect">
            <a:avLst/>
          </a:prstGeom>
          <a:ln w="76200">
            <a:solidFill>
              <a:srgbClr val="FF9900"/>
            </a:solidFill>
          </a:ln>
        </p:spPr>
      </p:pic>
      <p:cxnSp>
        <p:nvCxnSpPr>
          <p:cNvPr id="61" name="Connecteur droit 42"/>
          <p:cNvCxnSpPr/>
          <p:nvPr/>
        </p:nvCxnSpPr>
        <p:spPr bwMode="auto">
          <a:xfrm flipH="1" flipV="1">
            <a:off x="6741152" y="6145225"/>
            <a:ext cx="504057" cy="1"/>
          </a:xfrm>
          <a:prstGeom prst="line">
            <a:avLst/>
          </a:prstGeom>
          <a:solidFill>
            <a:srgbClr val="00B0F0"/>
          </a:solidFill>
          <a:ln w="31750" cap="flat" cmpd="sng" algn="ctr">
            <a:solidFill>
              <a:srgbClr val="CC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2" name="Forme libre 43"/>
          <p:cNvSpPr/>
          <p:nvPr/>
        </p:nvSpPr>
        <p:spPr>
          <a:xfrm>
            <a:off x="3320778" y="5864115"/>
            <a:ext cx="2314565" cy="562669"/>
          </a:xfrm>
          <a:custGeom>
            <a:avLst/>
            <a:gdLst>
              <a:gd name="connsiteX0" fmla="*/ 103282 w 619679"/>
              <a:gd name="connsiteY0" fmla="*/ 0 h 2314564"/>
              <a:gd name="connsiteX1" fmla="*/ 516397 w 619679"/>
              <a:gd name="connsiteY1" fmla="*/ 0 h 2314564"/>
              <a:gd name="connsiteX2" fmla="*/ 619679 w 619679"/>
              <a:gd name="connsiteY2" fmla="*/ 103282 h 2314564"/>
              <a:gd name="connsiteX3" fmla="*/ 619679 w 619679"/>
              <a:gd name="connsiteY3" fmla="*/ 2314564 h 2314564"/>
              <a:gd name="connsiteX4" fmla="*/ 619679 w 619679"/>
              <a:gd name="connsiteY4" fmla="*/ 2314564 h 2314564"/>
              <a:gd name="connsiteX5" fmla="*/ 0 w 619679"/>
              <a:gd name="connsiteY5" fmla="*/ 2314564 h 2314564"/>
              <a:gd name="connsiteX6" fmla="*/ 0 w 619679"/>
              <a:gd name="connsiteY6" fmla="*/ 2314564 h 2314564"/>
              <a:gd name="connsiteX7" fmla="*/ 0 w 619679"/>
              <a:gd name="connsiteY7" fmla="*/ 103282 h 2314564"/>
              <a:gd name="connsiteX8" fmla="*/ 103282 w 619679"/>
              <a:gd name="connsiteY8" fmla="*/ 0 h 2314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9679" h="2314564">
                <a:moveTo>
                  <a:pt x="619679" y="385770"/>
                </a:moveTo>
                <a:lnTo>
                  <a:pt x="619679" y="1928794"/>
                </a:lnTo>
                <a:cubicBezTo>
                  <a:pt x="619679" y="2141848"/>
                  <a:pt x="607299" y="2314562"/>
                  <a:pt x="592027" y="2314562"/>
                </a:cubicBezTo>
                <a:lnTo>
                  <a:pt x="0" y="2314562"/>
                </a:lnTo>
                <a:lnTo>
                  <a:pt x="0" y="2314562"/>
                </a:lnTo>
                <a:lnTo>
                  <a:pt x="0" y="2"/>
                </a:lnTo>
                <a:lnTo>
                  <a:pt x="0" y="2"/>
                </a:lnTo>
                <a:lnTo>
                  <a:pt x="592027" y="2"/>
                </a:lnTo>
                <a:cubicBezTo>
                  <a:pt x="607299" y="2"/>
                  <a:pt x="619679" y="172716"/>
                  <a:pt x="619679" y="385770"/>
                </a:cubicBezTo>
                <a:close/>
              </a:path>
            </a:pathLst>
          </a:custGeom>
          <a:solidFill>
            <a:sysClr val="window" lastClr="FFFFFF"/>
          </a:solidFill>
          <a:ln w="3175" cap="flat" cmpd="sng" algn="ctr">
            <a:solidFill>
              <a:srgbClr val="CC6600"/>
            </a:solidFill>
            <a:prstDash val="sysDot"/>
          </a:ln>
          <a:effectLst/>
        </p:spPr>
        <p:txBody>
          <a:bodyPr spcFirstLastPara="0" vert="horz" wrap="square" lIns="30481" tIns="45490" rIns="60730" bIns="45491" numCol="1" spcCol="1270" anchor="ctr" anchorCtr="0">
            <a:noAutofit/>
          </a:bodyPr>
          <a:lstStyle/>
          <a:p>
            <a:pPr marL="42863" lvl="1" indent="-42863" defTabSz="266700">
              <a:lnSpc>
                <a:spcPct val="90000"/>
              </a:lnSpc>
              <a:spcAft>
                <a:spcPct val="15000"/>
              </a:spcAft>
              <a:buChar char="••"/>
            </a:pPr>
            <a:endParaRPr lang="fr-BE" sz="900" dirty="0">
              <a:latin typeface="+mn-lt"/>
            </a:endParaRPr>
          </a:p>
        </p:txBody>
      </p:sp>
      <p:sp>
        <p:nvSpPr>
          <p:cNvPr id="63" name="Forme libre 44"/>
          <p:cNvSpPr/>
          <p:nvPr/>
        </p:nvSpPr>
        <p:spPr>
          <a:xfrm>
            <a:off x="2087060" y="5805264"/>
            <a:ext cx="1301942" cy="703335"/>
          </a:xfrm>
          <a:custGeom>
            <a:avLst/>
            <a:gdLst>
              <a:gd name="connsiteX0" fmla="*/ 0 w 1301942"/>
              <a:gd name="connsiteY0" fmla="*/ 129102 h 774599"/>
              <a:gd name="connsiteX1" fmla="*/ 129102 w 1301942"/>
              <a:gd name="connsiteY1" fmla="*/ 0 h 774599"/>
              <a:gd name="connsiteX2" fmla="*/ 1172840 w 1301942"/>
              <a:gd name="connsiteY2" fmla="*/ 0 h 774599"/>
              <a:gd name="connsiteX3" fmla="*/ 1301942 w 1301942"/>
              <a:gd name="connsiteY3" fmla="*/ 129102 h 774599"/>
              <a:gd name="connsiteX4" fmla="*/ 1301942 w 1301942"/>
              <a:gd name="connsiteY4" fmla="*/ 645497 h 774599"/>
              <a:gd name="connsiteX5" fmla="*/ 1172840 w 1301942"/>
              <a:gd name="connsiteY5" fmla="*/ 774599 h 774599"/>
              <a:gd name="connsiteX6" fmla="*/ 129102 w 1301942"/>
              <a:gd name="connsiteY6" fmla="*/ 774599 h 774599"/>
              <a:gd name="connsiteX7" fmla="*/ 0 w 1301942"/>
              <a:gd name="connsiteY7" fmla="*/ 645497 h 774599"/>
              <a:gd name="connsiteX8" fmla="*/ 0 w 1301942"/>
              <a:gd name="connsiteY8" fmla="*/ 129102 h 774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1942" h="774599">
                <a:moveTo>
                  <a:pt x="0" y="129102"/>
                </a:moveTo>
                <a:cubicBezTo>
                  <a:pt x="0" y="57801"/>
                  <a:pt x="57801" y="0"/>
                  <a:pt x="129102" y="0"/>
                </a:cubicBezTo>
                <a:lnTo>
                  <a:pt x="1172840" y="0"/>
                </a:lnTo>
                <a:cubicBezTo>
                  <a:pt x="1244141" y="0"/>
                  <a:pt x="1301942" y="57801"/>
                  <a:pt x="1301942" y="129102"/>
                </a:cubicBezTo>
                <a:lnTo>
                  <a:pt x="1301942" y="645497"/>
                </a:lnTo>
                <a:cubicBezTo>
                  <a:pt x="1301942" y="716798"/>
                  <a:pt x="1244141" y="774599"/>
                  <a:pt x="1172840" y="774599"/>
                </a:cubicBezTo>
                <a:lnTo>
                  <a:pt x="129102" y="774599"/>
                </a:lnTo>
                <a:cubicBezTo>
                  <a:pt x="57801" y="774599"/>
                  <a:pt x="0" y="716798"/>
                  <a:pt x="0" y="645497"/>
                </a:cubicBezTo>
                <a:lnTo>
                  <a:pt x="0" y="129102"/>
                </a:lnTo>
                <a:close/>
              </a:path>
            </a:pathLst>
          </a:custGeom>
          <a:solidFill>
            <a:srgbClr val="CC6600"/>
          </a:solidFill>
          <a:ln w="25400" cap="flat" cmpd="sng" algn="ctr">
            <a:solidFill>
              <a:srgbClr val="DCEBFA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 spcFirstLastPara="0" vert="horz" wrap="square" lIns="87343" tIns="62578" rIns="87343" bIns="62578" numCol="1" spcCol="1270" anchor="ctr" anchorCtr="0">
            <a:noAutofit/>
          </a:bodyPr>
          <a:lstStyle/>
          <a:p>
            <a:pPr defTabSz="57785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fr-FR" sz="1200" b="1" kern="0" dirty="0">
                <a:solidFill>
                  <a:schemeClr val="bg1"/>
                </a:solidFill>
                <a:latin typeface="+mn-lt"/>
                <a:cs typeface="Arial"/>
              </a:rPr>
              <a:t>Dispositif de délimitation de la zone de chantier</a:t>
            </a:r>
            <a:endParaRPr lang="fr-BE" sz="1200" b="1" kern="0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pic>
        <p:nvPicPr>
          <p:cNvPr id="64" name="Image 45"/>
          <p:cNvPicPr preferRelativeResize="0"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295" y="5877272"/>
            <a:ext cx="770400" cy="566658"/>
          </a:xfrm>
          <a:prstGeom prst="rect">
            <a:avLst/>
          </a:prstGeom>
          <a:ln w="76200">
            <a:solidFill>
              <a:srgbClr val="CC6600"/>
            </a:solidFill>
          </a:ln>
        </p:spPr>
      </p:pic>
      <p:sp>
        <p:nvSpPr>
          <p:cNvPr id="73" name="Title 1"/>
          <p:cNvSpPr txBox="1">
            <a:spLocks/>
          </p:cNvSpPr>
          <p:nvPr/>
        </p:nvSpPr>
        <p:spPr bwMode="auto">
          <a:xfrm>
            <a:off x="1415480" y="228881"/>
            <a:ext cx="806450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>
              <a:defRPr/>
            </a:pPr>
            <a:r>
              <a:rPr lang="en-US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0.1 Introduction – </a:t>
            </a:r>
            <a:r>
              <a:rPr lang="en-US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Hiérarchie</a:t>
            </a:r>
            <a:r>
              <a:rPr lang="en-US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des </a:t>
            </a:r>
            <a:r>
              <a:rPr lang="en-US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mesures</a:t>
            </a:r>
            <a:r>
              <a:rPr lang="en-US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b="1" kern="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sécurité</a:t>
            </a:r>
            <a:endParaRPr lang="en-US" b="1" kern="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4" name="Text Placeholder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/>
              <a:t>0. Introduction</a:t>
            </a:r>
          </a:p>
        </p:txBody>
      </p:sp>
      <p:sp>
        <p:nvSpPr>
          <p:cNvPr id="65" name="Rectangle 64"/>
          <p:cNvSpPr/>
          <p:nvPr/>
        </p:nvSpPr>
        <p:spPr>
          <a:xfrm rot="5400000">
            <a:off x="6463196" y="2304761"/>
            <a:ext cx="5374520" cy="287108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9272814"/>
              </a:avLst>
            </a:prstTxWarp>
            <a:spAutoFit/>
          </a:bodyPr>
          <a:lstStyle/>
          <a:p>
            <a:r>
              <a:rPr lang="fr-FR" sz="2000" b="1" kern="100" spc="2000" dirty="0">
                <a:ln w="12700">
                  <a:solidFill>
                    <a:schemeClr val="accent1"/>
                  </a:solidFill>
                  <a:prstDash val="solid"/>
                </a:ln>
                <a:pattFill prst="dkDnDiag">
                  <a:fgClr>
                    <a:schemeClr val="accent1"/>
                  </a:fgClr>
                  <a:bgClr>
                    <a:schemeClr val="bg2"/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  </a:t>
            </a:r>
            <a:r>
              <a:rPr lang="fr-FR" sz="2000" b="1" kern="6100" spc="1875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Niveau de sécurité</a:t>
            </a:r>
            <a:endParaRPr lang="fr-FR" sz="2000" b="1" kern="100" spc="2000" dirty="0">
              <a:ln w="12700">
                <a:solidFill>
                  <a:schemeClr val="accent1"/>
                </a:solidFill>
                <a:prstDash val="solid"/>
              </a:ln>
              <a:pattFill prst="dkDnDiag">
                <a:fgClr>
                  <a:schemeClr val="accent1"/>
                </a:fgClr>
                <a:bgClr>
                  <a:schemeClr val="bg2"/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6741587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 Slides">
  <a:themeElements>
    <a:clrScheme name="Lichtkrant">
      <a:dk1>
        <a:srgbClr val="000000"/>
      </a:dk1>
      <a:lt1>
        <a:sysClr val="window" lastClr="FFFFFF"/>
      </a:lt1>
      <a:dk2>
        <a:srgbClr val="FFFFFF"/>
      </a:dk2>
      <a:lt2>
        <a:srgbClr val="02BCF0"/>
      </a:lt2>
      <a:accent1>
        <a:srgbClr val="025DA4"/>
      </a:accent1>
      <a:accent2>
        <a:srgbClr val="213A53"/>
      </a:accent2>
      <a:accent3>
        <a:srgbClr val="FF6200"/>
      </a:accent3>
      <a:accent4>
        <a:srgbClr val="00BD6A"/>
      </a:accent4>
      <a:accent5>
        <a:srgbClr val="000000"/>
      </a:accent5>
      <a:accent6>
        <a:srgbClr val="000000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frabel_template_Final version" id="{96213472-7153-40CE-8905-36F3EC6E1B2F}" vid="{B6D51653-5D8F-4A8B-9BFA-1B05C355D8D1}"/>
    </a:ext>
  </a:extLst>
</a:theme>
</file>

<file path=ppt/theme/theme2.xml><?xml version="1.0" encoding="utf-8"?>
<a:theme xmlns:a="http://schemas.openxmlformats.org/drawingml/2006/main" name="Closing Slide Light Blue">
  <a:themeElements>
    <a:clrScheme name="Lichtkrant">
      <a:dk1>
        <a:srgbClr val="000000"/>
      </a:dk1>
      <a:lt1>
        <a:sysClr val="window" lastClr="FFFFFF"/>
      </a:lt1>
      <a:dk2>
        <a:srgbClr val="FFFFFF"/>
      </a:dk2>
      <a:lt2>
        <a:srgbClr val="02BCF0"/>
      </a:lt2>
      <a:accent1>
        <a:srgbClr val="025DA4"/>
      </a:accent1>
      <a:accent2>
        <a:srgbClr val="213A53"/>
      </a:accent2>
      <a:accent3>
        <a:srgbClr val="FF6200"/>
      </a:accent3>
      <a:accent4>
        <a:srgbClr val="00BD6A"/>
      </a:accent4>
      <a:accent5>
        <a:srgbClr val="000000"/>
      </a:accent5>
      <a:accent6>
        <a:srgbClr val="000000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frabel_template_Final version" id="{96213472-7153-40CE-8905-36F3EC6E1B2F}" vid="{7C912F14-0B74-47A2-893B-4FFF78FE047C}"/>
    </a:ext>
  </a:extLst>
</a:theme>
</file>

<file path=ppt/theme/theme3.xml><?xml version="1.0" encoding="utf-8"?>
<a:theme xmlns:a="http://schemas.openxmlformats.org/drawingml/2006/main" name="Presentation Cover Slides">
  <a:themeElements>
    <a:clrScheme name="Lichtkrant">
      <a:dk1>
        <a:srgbClr val="000000"/>
      </a:dk1>
      <a:lt1>
        <a:sysClr val="window" lastClr="FFFFFF"/>
      </a:lt1>
      <a:dk2>
        <a:srgbClr val="FFFFFF"/>
      </a:dk2>
      <a:lt2>
        <a:srgbClr val="02BCF0"/>
      </a:lt2>
      <a:accent1>
        <a:srgbClr val="025DA4"/>
      </a:accent1>
      <a:accent2>
        <a:srgbClr val="213A53"/>
      </a:accent2>
      <a:accent3>
        <a:srgbClr val="FF6200"/>
      </a:accent3>
      <a:accent4>
        <a:srgbClr val="00BD6A"/>
      </a:accent4>
      <a:accent5>
        <a:srgbClr val="000000"/>
      </a:accent5>
      <a:accent6>
        <a:srgbClr val="000000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frabel_template_Final version" id="{96213472-7153-40CE-8905-36F3EC6E1B2F}" vid="{31BE245E-9840-43BA-82CC-424A0EFF3C80}"/>
    </a:ext>
  </a:extLst>
</a:theme>
</file>

<file path=ppt/theme/theme4.xml><?xml version="1.0" encoding="utf-8"?>
<a:theme xmlns:a="http://schemas.openxmlformats.org/drawingml/2006/main" name="1_Content Slides">
  <a:themeElements>
    <a:clrScheme name="Lichtkrant">
      <a:dk1>
        <a:srgbClr val="000000"/>
      </a:dk1>
      <a:lt1>
        <a:sysClr val="window" lastClr="FFFFFF"/>
      </a:lt1>
      <a:dk2>
        <a:srgbClr val="FFFFFF"/>
      </a:dk2>
      <a:lt2>
        <a:srgbClr val="02BCF0"/>
      </a:lt2>
      <a:accent1>
        <a:srgbClr val="025DA4"/>
      </a:accent1>
      <a:accent2>
        <a:srgbClr val="213A53"/>
      </a:accent2>
      <a:accent3>
        <a:srgbClr val="FF6200"/>
      </a:accent3>
      <a:accent4>
        <a:srgbClr val="00BD6A"/>
      </a:accent4>
      <a:accent5>
        <a:srgbClr val="000000"/>
      </a:accent5>
      <a:accent6>
        <a:srgbClr val="000000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frabel_template_Final version" id="{96213472-7153-40CE-8905-36F3EC6E1B2F}" vid="{B6D51653-5D8F-4A8B-9BFA-1B05C355D8D1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E6E6E6"/>
      </a:lt2>
      <a:accent1>
        <a:srgbClr val="6CB7E5"/>
      </a:accent1>
      <a:accent2>
        <a:srgbClr val="1660A4"/>
      </a:accent2>
      <a:accent3>
        <a:srgbClr val="FFFFFF"/>
      </a:accent3>
      <a:accent4>
        <a:srgbClr val="000000"/>
      </a:accent4>
      <a:accent5>
        <a:srgbClr val="BAD8F0"/>
      </a:accent5>
      <a:accent6>
        <a:srgbClr val="135694"/>
      </a:accent6>
      <a:hlink>
        <a:srgbClr val="008BCB"/>
      </a:hlink>
      <a:folHlink>
        <a:srgbClr val="1B437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E6E6E6"/>
      </a:lt2>
      <a:accent1>
        <a:srgbClr val="6CB7E5"/>
      </a:accent1>
      <a:accent2>
        <a:srgbClr val="1660A4"/>
      </a:accent2>
      <a:accent3>
        <a:srgbClr val="FFFFFF"/>
      </a:accent3>
      <a:accent4>
        <a:srgbClr val="000000"/>
      </a:accent4>
      <a:accent5>
        <a:srgbClr val="BAD8F0"/>
      </a:accent5>
      <a:accent6>
        <a:srgbClr val="135694"/>
      </a:accent6>
      <a:hlink>
        <a:srgbClr val="008BCB"/>
      </a:hlink>
      <a:folHlink>
        <a:srgbClr val="1B437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Filière_x0020_Tracks_x003f_ xmlns="df30133b-4ddb-49ec-ab27-5b2946f1a346">false</Filière_x0020_Tracks_x003f_>
    <Title1 xmlns="8d486e39-ab1c-480d-b3ba-4103af2aaa63">Le rôle d’annonceur </Title1>
    <CategoryDescription xmlns="http://schemas.microsoft.com/sharepoint.v3" xsi:nil="true"/>
    <Safety_x0020_function xmlns="8d486e39-ab1c-480d-b3ba-4103af2aaa63">Aannemer/Entrepreneur</Safety_x0020_function>
    <Filière_x0020_TracksSupervisor02_x003f_ xmlns="8d486e39-ab1c-480d-b3ba-4103af2aaa63">false</Filière_x0020_TracksSupervisor02_x003f_>
    <Document_x0020_language xmlns="df30133b-4ddb-49ec-ab27-5b2946f1a346">FR</Document_x0020_language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rainingDoc" ma:contentTypeID="0x01010044B80FA2B241CF4BB5B8F282D59514D700774AD85D2B894F4E9494D4B6650E2CD2" ma:contentTypeVersion="8" ma:contentTypeDescription="" ma:contentTypeScope="" ma:versionID="3b2b72c410bb3c900a961b5a8e3423f4">
  <xsd:schema xmlns:xsd="http://www.w3.org/2001/XMLSchema" xmlns:xs="http://www.w3.org/2001/XMLSchema" xmlns:p="http://schemas.microsoft.com/office/2006/metadata/properties" xmlns:ns2="8d486e39-ab1c-480d-b3ba-4103af2aaa63" xmlns:ns3="http://schemas.microsoft.com/sharepoint.v3" xmlns:ns4="df30133b-4ddb-49ec-ab27-5b2946f1a346" xmlns:ns5="http://schemas.microsoft.com/sharepoint/v3/fields" targetNamespace="http://schemas.microsoft.com/office/2006/metadata/properties" ma:root="true" ma:fieldsID="7ef4bf0945b2a983eb1c7584450b364c" ns2:_="" ns3:_="" ns4:_="" ns5:_="">
    <xsd:import namespace="8d486e39-ab1c-480d-b3ba-4103af2aaa63"/>
    <xsd:import namespace="http://schemas.microsoft.com/sharepoint.v3"/>
    <xsd:import namespace="df30133b-4ddb-49ec-ab27-5b2946f1a346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Title1" minOccurs="0"/>
                <xsd:element ref="ns3:CategoryDescription" minOccurs="0"/>
                <xsd:element ref="ns2:Safety_x0020_function" minOccurs="0"/>
                <xsd:element ref="ns4:Document_x0020_language" minOccurs="0"/>
                <xsd:element ref="ns5:_Version" minOccurs="0"/>
                <xsd:element ref="ns4:Filière_x0020_Tracks_x003f_" minOccurs="0"/>
                <xsd:element ref="ns2:Filière_x0020_TracksSupervisor02_x003f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486e39-ab1c-480d-b3ba-4103af2aaa63" elementFormDefault="qualified">
    <xsd:import namespace="http://schemas.microsoft.com/office/2006/documentManagement/types"/>
    <xsd:import namespace="http://schemas.microsoft.com/office/infopath/2007/PartnerControls"/>
    <xsd:element name="Title1" ma:index="1" nillable="true" ma:displayName="Title" ma:internalName="Title1">
      <xsd:simpleType>
        <xsd:restriction base="dms:Note">
          <xsd:maxLength value="255"/>
        </xsd:restriction>
      </xsd:simpleType>
    </xsd:element>
    <xsd:element name="Safety_x0020_function" ma:index="4" nillable="true" ma:displayName="Safety function" ma:format="Dropdown" ma:internalName="Safety_x0020_function">
      <xsd:simpleType>
        <xsd:restriction base="dms:Choice">
          <xsd:enumeration value="Aannemer/Entrepreneur"/>
          <xsd:enumeration value="BEST/COND"/>
          <xsd:enumeration value="BGWT/AETT"/>
          <xsd:enumeration value="OTW"/>
          <xsd:enumeration value="OWWA/GABA"/>
          <xsd:enumeration value="SCWA/FACT"/>
          <xsd:enumeration value="VBUW/ARET"/>
        </xsd:restriction>
      </xsd:simpleType>
    </xsd:element>
    <xsd:element name="Filière_x0020_TracksSupervisor02_x003f_" ma:index="14" nillable="true" ma:displayName="Filière TracksSupervisor02?" ma:default="0" ma:internalName="Fili_x00e8_re_x0020_TracksSupervisor02_x003F_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3" nillable="true" ma:displayName="Description" ma:hidden="true" ma:internalName="CategoryDescrip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30133b-4ddb-49ec-ab27-5b2946f1a346" elementFormDefault="qualified">
    <xsd:import namespace="http://schemas.microsoft.com/office/2006/documentManagement/types"/>
    <xsd:import namespace="http://schemas.microsoft.com/office/infopath/2007/PartnerControls"/>
    <xsd:element name="Document_x0020_language" ma:index="5" nillable="true" ma:displayName="Language" ma:format="Dropdown" ma:internalName="Document_x0020_language" ma:readOnly="false">
      <xsd:simpleType>
        <xsd:restriction base="dms:Choice">
          <xsd:enumeration value="NL"/>
          <xsd:enumeration value="FR"/>
          <xsd:enumeration value="NL/FR"/>
        </xsd:restriction>
      </xsd:simpleType>
    </xsd:element>
    <xsd:element name="Filière_x0020_Tracks_x003f_" ma:index="13" nillable="true" ma:displayName="Filière Tracks?" ma:default="0" ma:internalName="Fili_x00e8_re_x0020_Tracks_x003F_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Version" ma:index="6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FBD7B41-5CD2-4556-96BB-8EC201721D19}">
  <ds:schemaRefs>
    <ds:schemaRef ds:uri="http://purl.org/dc/dcmitype/"/>
    <ds:schemaRef ds:uri="http://schemas.microsoft.com/office/infopath/2007/PartnerControls"/>
    <ds:schemaRef ds:uri="cd80e9e3-add3-4dfe-a89d-13996849c1a9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ED38E54-8CF5-4B44-9D90-8F2D4F50B5A5}"/>
</file>

<file path=customXml/itemProps3.xml><?xml version="1.0" encoding="utf-8"?>
<ds:datastoreItem xmlns:ds="http://schemas.openxmlformats.org/officeDocument/2006/customXml" ds:itemID="{9CFD6E23-1007-4057-AE50-CDB19EFBAA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4017</Words>
  <Application>Microsoft Office PowerPoint</Application>
  <PresentationFormat>Widescreen</PresentationFormat>
  <Paragraphs>866</Paragraphs>
  <Slides>56</Slides>
  <Notes>37</Notes>
  <HiddenSlides>3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56</vt:i4>
      </vt:variant>
    </vt:vector>
  </HeadingPairs>
  <TitlesOfParts>
    <vt:vector size="64" baseType="lpstr">
      <vt:lpstr>Arial</vt:lpstr>
      <vt:lpstr>Calibri</vt:lpstr>
      <vt:lpstr>Calibri Light</vt:lpstr>
      <vt:lpstr>Courier New</vt:lpstr>
      <vt:lpstr>Content Slides</vt:lpstr>
      <vt:lpstr>Closing Slide Light Blue</vt:lpstr>
      <vt:lpstr>Presentation Cover Slides</vt:lpstr>
      <vt:lpstr>1_Content Slides</vt:lpstr>
      <vt:lpstr>  Direction Asset Management  Unité 69 Version Entrepreneur  Le rôle d’annonceur   Empiètement de type I et de type II non prévu  Version 1.0  </vt:lpstr>
      <vt:lpstr>PowerPoint Presentation</vt:lpstr>
      <vt:lpstr>PowerPoint Presentation</vt:lpstr>
      <vt:lpstr>PowerPoint Presentation</vt:lpstr>
      <vt:lpstr>Documents de référence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Direction Asset Management  Unité 69 Version Entrepreneur  Le rôle d’annonceur   Empiètement de type I et de type II non prévu  Version 1.0</dc:title>
  <dc:creator>Van Hoorebeke Wouter</dc:creator>
  <cp:lastModifiedBy>Van Hoorebeke Wouter</cp:lastModifiedBy>
  <cp:revision>2</cp:revision>
  <dcterms:modified xsi:type="dcterms:W3CDTF">2022-03-30T13:01:07Z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0x01010044B80FA2B241CF4BB5B8F282D59514D700774AD85D2B894F4E9494D4B6650E2CD2</vt:lpwstr>
  </property>
</Properties>
</file>