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33" r:id="rId5"/>
    <p:sldMasterId id="2147483735" r:id="rId6"/>
    <p:sldMasterId id="2147483742" r:id="rId7"/>
  </p:sldMasterIdLst>
  <p:notesMasterIdLst>
    <p:notesMasterId r:id="rId62"/>
  </p:notesMasterIdLst>
  <p:handoutMasterIdLst>
    <p:handoutMasterId r:id="rId63"/>
  </p:handoutMasterIdLst>
  <p:sldIdLst>
    <p:sldId id="277" r:id="rId8"/>
    <p:sldId id="525" r:id="rId9"/>
    <p:sldId id="527" r:id="rId10"/>
    <p:sldId id="528" r:id="rId11"/>
    <p:sldId id="366" r:id="rId12"/>
    <p:sldId id="536" r:id="rId13"/>
    <p:sldId id="413" r:id="rId14"/>
    <p:sldId id="529" r:id="rId15"/>
    <p:sldId id="530" r:id="rId16"/>
    <p:sldId id="738" r:id="rId17"/>
    <p:sldId id="823" r:id="rId18"/>
    <p:sldId id="846" r:id="rId19"/>
    <p:sldId id="772" r:id="rId20"/>
    <p:sldId id="773" r:id="rId21"/>
    <p:sldId id="829" r:id="rId22"/>
    <p:sldId id="533" r:id="rId23"/>
    <p:sldId id="848" r:id="rId24"/>
    <p:sldId id="847" r:id="rId25"/>
    <p:sldId id="783" r:id="rId26"/>
    <p:sldId id="534" r:id="rId27"/>
    <p:sldId id="510" r:id="rId28"/>
    <p:sldId id="522" r:id="rId29"/>
    <p:sldId id="480" r:id="rId30"/>
    <p:sldId id="419" r:id="rId31"/>
    <p:sldId id="511" r:id="rId32"/>
    <p:sldId id="560" r:id="rId33"/>
    <p:sldId id="523" r:id="rId34"/>
    <p:sldId id="520" r:id="rId35"/>
    <p:sldId id="437" r:id="rId36"/>
    <p:sldId id="420" r:id="rId37"/>
    <p:sldId id="421" r:id="rId38"/>
    <p:sldId id="439" r:id="rId39"/>
    <p:sldId id="443" r:id="rId40"/>
    <p:sldId id="537" r:id="rId41"/>
    <p:sldId id="542" r:id="rId42"/>
    <p:sldId id="543" r:id="rId43"/>
    <p:sldId id="561" r:id="rId44"/>
    <p:sldId id="487" r:id="rId45"/>
    <p:sldId id="547" r:id="rId46"/>
    <p:sldId id="551" r:id="rId47"/>
    <p:sldId id="562" r:id="rId48"/>
    <p:sldId id="565" r:id="rId49"/>
    <p:sldId id="563" r:id="rId50"/>
    <p:sldId id="546" r:id="rId51"/>
    <p:sldId id="483" r:id="rId52"/>
    <p:sldId id="538" r:id="rId53"/>
    <p:sldId id="457" r:id="rId54"/>
    <p:sldId id="566" r:id="rId55"/>
    <p:sldId id="567" r:id="rId56"/>
    <p:sldId id="568" r:id="rId57"/>
    <p:sldId id="455" r:id="rId58"/>
    <p:sldId id="539" r:id="rId59"/>
    <p:sldId id="869" r:id="rId60"/>
    <p:sldId id="484" r:id="rId61"/>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ojQZJm/GCeW/1PGbi+6Ynw==" hashData="KV2p7iW2XFoG5xaRhiQCQjl0r61udPOQXBgnWRYgkgOFL9KGlPAPogjY7SDmyyO944AcUZcd6Ar9rP9MgF39rA=="/>
  <p:extLst>
    <p:ext uri="{EFAFB233-063F-42B5-8137-9DF3F51BA10A}">
      <p15:sldGuideLst xmlns:p15="http://schemas.microsoft.com/office/powerpoint/2012/main">
        <p15:guide id="1" orient="horz" pos="2160"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45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stjens Ilse" initials="FI" lastIdx="24" clrIdx="0">
    <p:extLst>
      <p:ext uri="{19B8F6BF-5375-455C-9EA6-DF929625EA0E}">
        <p15:presenceInfo xmlns:p15="http://schemas.microsoft.com/office/powerpoint/2012/main" userId="S-1-5-21-3675852479-2980802970-892884109-284260" providerId="AD"/>
      </p:ext>
    </p:extLst>
  </p:cmAuthor>
  <p:cmAuthor id="2" name="Laurent Alexis" initials="LA" lastIdx="23" clrIdx="1">
    <p:extLst>
      <p:ext uri="{19B8F6BF-5375-455C-9EA6-DF929625EA0E}">
        <p15:presenceInfo xmlns:p15="http://schemas.microsoft.com/office/powerpoint/2012/main" userId="S-1-5-21-3675852479-2980802970-892884109-7083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512"/>
    <a:srgbClr val="FCEA04"/>
    <a:srgbClr val="FFCC66"/>
    <a:srgbClr val="FFFFFF"/>
    <a:srgbClr val="B2B2B2"/>
    <a:srgbClr val="EBE600"/>
    <a:srgbClr val="FF9797"/>
    <a:srgbClr val="E2F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4" autoAdjust="0"/>
    <p:restoredTop sz="87544" autoAdjust="0"/>
  </p:normalViewPr>
  <p:slideViewPr>
    <p:cSldViewPr>
      <p:cViewPr varScale="1">
        <p:scale>
          <a:sx n="63" d="100"/>
          <a:sy n="63" d="100"/>
        </p:scale>
        <p:origin x="548" y="64"/>
      </p:cViewPr>
      <p:guideLst>
        <p:guide orient="horz" pos="2160"/>
        <p:guide orient="horz" pos="1207"/>
        <p:guide orient="horz" pos="3838"/>
        <p:guide orient="horz" pos="618"/>
        <p:guide pos="3840"/>
        <p:guide pos="453"/>
        <p:guide pos="7227"/>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27" y="9321803"/>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5" y="9321803"/>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0" y="9321803"/>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a:t>
            </a:fld>
            <a:endParaRPr lang="en-GB" sz="1000" b="1"/>
          </a:p>
        </p:txBody>
      </p:sp>
    </p:spTree>
    <p:extLst>
      <p:ext uri="{BB962C8B-B14F-4D97-AF65-F5344CB8AC3E}">
        <p14:creationId xmlns:p14="http://schemas.microsoft.com/office/powerpoint/2010/main" val="1909825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0" y="4714878"/>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7" y="9321803"/>
            <a:ext cx="1416050"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3"/>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3" y="9321803"/>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a:t>
            </a:fld>
            <a:endParaRPr lang="en-GB" sz="1000" b="1"/>
          </a:p>
        </p:txBody>
      </p:sp>
    </p:spTree>
    <p:extLst>
      <p:ext uri="{BB962C8B-B14F-4D97-AF65-F5344CB8AC3E}">
        <p14:creationId xmlns:p14="http://schemas.microsoft.com/office/powerpoint/2010/main" val="51890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26988" y="744538"/>
            <a:ext cx="6615112" cy="3722687"/>
          </a:xfrm>
          <a:ln/>
        </p:spPr>
      </p:sp>
      <p:sp>
        <p:nvSpPr>
          <p:cNvPr id="72707" name="Rectangle 3"/>
          <p:cNvSpPr>
            <a:spLocks noGrp="1" noChangeArrowheads="1"/>
          </p:cNvSpPr>
          <p:nvPr>
            <p:ph type="body" idx="1"/>
          </p:nvPr>
        </p:nvSpPr>
        <p:spPr>
          <a:noFill/>
          <a:ln/>
        </p:spPr>
        <p:txBody>
          <a:bodyPr/>
          <a:lstStyle/>
          <a:p>
            <a:pPr eaLnBrk="1" hangingPunct="1"/>
            <a:endParaRPr lang="nl-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4320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6988" y="744538"/>
            <a:ext cx="6615112" cy="3722687"/>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6988" y="744538"/>
            <a:ext cx="6615112" cy="3722687"/>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a:xfrm>
            <a:off x="26988" y="744538"/>
            <a:ext cx="6615112" cy="3722687"/>
          </a:xfrm>
          <a:ln/>
        </p:spPr>
      </p:sp>
      <p:sp>
        <p:nvSpPr>
          <p:cNvPr id="8704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xfrm>
            <a:off x="26988" y="744538"/>
            <a:ext cx="6615112" cy="3722687"/>
          </a:xfrm>
          <a:ln/>
        </p:spPr>
      </p:sp>
      <p:sp>
        <p:nvSpPr>
          <p:cNvPr id="8806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26988" y="744538"/>
            <a:ext cx="6615112" cy="3722687"/>
          </a:xfrm>
          <a:ln/>
        </p:spPr>
      </p:sp>
      <p:sp>
        <p:nvSpPr>
          <p:cNvPr id="89091"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xfrm>
            <a:off x="26988" y="744538"/>
            <a:ext cx="6615112" cy="3722687"/>
          </a:xfrm>
          <a:ln/>
        </p:spPr>
      </p:sp>
      <p:sp>
        <p:nvSpPr>
          <p:cNvPr id="90115"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26988" y="744538"/>
            <a:ext cx="6615112" cy="3722687"/>
          </a:xfrm>
          <a:ln/>
        </p:spPr>
      </p:sp>
      <p:sp>
        <p:nvSpPr>
          <p:cNvPr id="9113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a:xfrm>
            <a:off x="26988" y="744538"/>
            <a:ext cx="6615112" cy="3722687"/>
          </a:xfrm>
          <a:ln/>
        </p:spPr>
      </p:sp>
      <p:sp>
        <p:nvSpPr>
          <p:cNvPr id="9216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dia-afbeelding 1"/>
          <p:cNvSpPr>
            <a:spLocks noGrp="1" noRot="1" noChangeAspect="1" noTextEdit="1"/>
          </p:cNvSpPr>
          <p:nvPr>
            <p:ph type="sldImg"/>
          </p:nvPr>
        </p:nvSpPr>
        <p:spPr>
          <a:xfrm>
            <a:off x="26988" y="744538"/>
            <a:ext cx="6615112" cy="3722687"/>
          </a:xfrm>
          <a:ln/>
        </p:spPr>
      </p:sp>
      <p:sp>
        <p:nvSpPr>
          <p:cNvPr id="9933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xfrm>
            <a:off x="26988" y="744538"/>
            <a:ext cx="6615112" cy="3722687"/>
          </a:xfrm>
          <a:ln/>
        </p:spPr>
      </p:sp>
      <p:sp>
        <p:nvSpPr>
          <p:cNvPr id="7782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26988" y="744538"/>
            <a:ext cx="6615112" cy="3722687"/>
          </a:xfrm>
          <a:ln/>
        </p:spPr>
      </p:sp>
      <p:sp>
        <p:nvSpPr>
          <p:cNvPr id="11878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26988" y="744538"/>
            <a:ext cx="6615112" cy="3722687"/>
          </a:xfrm>
          <a:ln/>
        </p:spPr>
      </p:sp>
      <p:sp>
        <p:nvSpPr>
          <p:cNvPr id="11981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97001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85324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26468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617807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4023154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26988" y="744538"/>
            <a:ext cx="6615112" cy="3722687"/>
          </a:xfrm>
          <a:ln/>
        </p:spPr>
      </p:sp>
      <p:sp>
        <p:nvSpPr>
          <p:cNvPr id="11878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038677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26988" y="744538"/>
            <a:ext cx="6615112" cy="3722687"/>
          </a:xfrm>
          <a:ln/>
        </p:spPr>
      </p:sp>
      <p:sp>
        <p:nvSpPr>
          <p:cNvPr id="11981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77608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17607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817247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418930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a:xfrm>
            <a:off x="26988" y="744538"/>
            <a:ext cx="6615112" cy="3722687"/>
          </a:xfrm>
          <a:ln/>
        </p:spPr>
      </p:sp>
      <p:sp>
        <p:nvSpPr>
          <p:cNvPr id="13312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2081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4538"/>
            <a:ext cx="6615112" cy="3722687"/>
          </a:xfrm>
          <a:ln/>
        </p:spPr>
      </p:sp>
      <p:sp>
        <p:nvSpPr>
          <p:cNvPr id="13721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a:xfrm>
            <a:off x="26988" y="744538"/>
            <a:ext cx="6615112" cy="3722687"/>
          </a:xfrm>
          <a:ln/>
        </p:spPr>
      </p:sp>
      <p:sp>
        <p:nvSpPr>
          <p:cNvPr id="7885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222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56480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20273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59378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84811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411613909"/>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6956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58043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416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286482574"/>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583967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4625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91780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307708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131931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08559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87526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167152004"/>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327669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390376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44980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404228481"/>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09677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783080733"/>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548567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400820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9687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268181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395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6055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64983008"/>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5914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947752099"/>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21989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106592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297452244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20991343"/>
      </p:ext>
    </p:extLst>
  </p:cSld>
  <p:clrMap bg1="lt1" tx1="dk1" bg2="lt2" tx2="dk2" accent1="accent1" accent2="accent2" accent3="accent3" accent4="accent4" accent5="accent5" accent6="accent6" hlink="hlink" folHlink="folHlink"/>
  <p:sldLayoutIdLst>
    <p:sldLayoutId id="2147483734" r:id="rId1"/>
    <p:sldLayoutId id="2147483754" r:id="rId2"/>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572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375407389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17.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47.png"/><Relationship Id="rId4" Type="http://schemas.openxmlformats.org/officeDocument/2006/relationships/image" Target="../media/image50.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0.png"/><Relationship Id="rId7"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47.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9.png"/><Relationship Id="rId2" Type="http://schemas.openxmlformats.org/officeDocument/2006/relationships/image" Target="../media/image58.jpe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9.png"/><Relationship Id="rId2" Type="http://schemas.openxmlformats.org/officeDocument/2006/relationships/image" Target="../media/image50.png"/><Relationship Id="rId1" Type="http://schemas.openxmlformats.org/officeDocument/2006/relationships/slideLayout" Target="../slideLayouts/slideLayout20.xml"/><Relationship Id="rId6" Type="http://schemas.openxmlformats.org/officeDocument/2006/relationships/image" Target="../media/image57.png"/><Relationship Id="rId5" Type="http://schemas.openxmlformats.org/officeDocument/2006/relationships/image" Target="../media/image63.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9.png"/><Relationship Id="rId7"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5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68.png"/><Relationship Id="rId5" Type="http://schemas.openxmlformats.org/officeDocument/2006/relationships/image" Target="../media/image55.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48.png"/><Relationship Id="rId11" Type="http://schemas.openxmlformats.org/officeDocument/2006/relationships/image" Target="../media/image55.png"/><Relationship Id="rId5" Type="http://schemas.openxmlformats.org/officeDocument/2006/relationships/image" Target="../media/image71.png"/><Relationship Id="rId10" Type="http://schemas.openxmlformats.org/officeDocument/2006/relationships/image" Target="../media/image47.png"/><Relationship Id="rId4" Type="http://schemas.openxmlformats.org/officeDocument/2006/relationships/image" Target="../media/image70.png"/><Relationship Id="rId9" Type="http://schemas.openxmlformats.org/officeDocument/2006/relationships/image" Target="../media/image66.png"/></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68.png"/><Relationship Id="rId5" Type="http://schemas.openxmlformats.org/officeDocument/2006/relationships/image" Target="../media/image72.png"/><Relationship Id="rId10" Type="http://schemas.openxmlformats.org/officeDocument/2006/relationships/image" Target="../media/image55.png"/><Relationship Id="rId4" Type="http://schemas.openxmlformats.org/officeDocument/2006/relationships/image" Target="../media/image48.pn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pn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68.png"/><Relationship Id="rId5" Type="http://schemas.openxmlformats.org/officeDocument/2006/relationships/image" Target="../media/image55.png"/><Relationship Id="rId4" Type="http://schemas.openxmlformats.org/officeDocument/2006/relationships/image" Target="../media/image67.png"/><Relationship Id="rId9" Type="http://schemas.openxmlformats.org/officeDocument/2006/relationships/image" Target="../media/image7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0.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9.jpeg"/><Relationship Id="rId3" Type="http://schemas.openxmlformats.org/officeDocument/2006/relationships/image" Target="../media/image86.png"/><Relationship Id="rId7" Type="http://schemas.openxmlformats.org/officeDocument/2006/relationships/image" Target="../media/image67.png"/><Relationship Id="rId12" Type="http://schemas.openxmlformats.org/officeDocument/2006/relationships/image" Target="../media/image88.png"/><Relationship Id="rId2" Type="http://schemas.openxmlformats.org/officeDocument/2006/relationships/image" Target="../media/image85.jpeg"/><Relationship Id="rId1" Type="http://schemas.openxmlformats.org/officeDocument/2006/relationships/slideLayout" Target="../slideLayouts/slideLayout20.xml"/><Relationship Id="rId6" Type="http://schemas.openxmlformats.org/officeDocument/2006/relationships/image" Target="../media/image48.png"/><Relationship Id="rId11" Type="http://schemas.openxmlformats.org/officeDocument/2006/relationships/image" Target="../media/image55.png"/><Relationship Id="rId5" Type="http://schemas.openxmlformats.org/officeDocument/2006/relationships/image" Target="../media/image87.jpeg"/><Relationship Id="rId10" Type="http://schemas.openxmlformats.org/officeDocument/2006/relationships/image" Target="../media/image47.png"/><Relationship Id="rId4" Type="http://schemas.openxmlformats.org/officeDocument/2006/relationships/image" Target="../media/image58.jpeg"/><Relationship Id="rId9"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8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95.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67.png"/><Relationship Id="rId4" Type="http://schemas.openxmlformats.org/officeDocument/2006/relationships/image" Target="../media/image48.png"/><Relationship Id="rId9"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00.png"/><Relationship Id="rId3" Type="http://schemas.openxmlformats.org/officeDocument/2006/relationships/image" Target="../media/image48.png"/><Relationship Id="rId7" Type="http://schemas.openxmlformats.org/officeDocument/2006/relationships/image" Target="../media/image66.png"/><Relationship Id="rId12"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98.png"/><Relationship Id="rId5" Type="http://schemas.openxmlformats.org/officeDocument/2006/relationships/image" Target="../media/image55.png"/><Relationship Id="rId10" Type="http://schemas.openxmlformats.org/officeDocument/2006/relationships/image" Target="../media/image97.png"/><Relationship Id="rId4" Type="http://schemas.openxmlformats.org/officeDocument/2006/relationships/image" Target="../media/image67.png"/><Relationship Id="rId9" Type="http://schemas.openxmlformats.org/officeDocument/2006/relationships/image" Target="../media/image96.png"/></Relationships>
</file>

<file path=ppt/slides/_rels/slide4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8.png"/><Relationship Id="rId7" Type="http://schemas.openxmlformats.org/officeDocument/2006/relationships/image" Target="../media/image47.png"/><Relationship Id="rId12"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99.png"/><Relationship Id="rId5" Type="http://schemas.openxmlformats.org/officeDocument/2006/relationships/image" Target="../media/image68.png"/><Relationship Id="rId10" Type="http://schemas.openxmlformats.org/officeDocument/2006/relationships/image" Target="../media/image98.png"/><Relationship Id="rId4" Type="http://schemas.openxmlformats.org/officeDocument/2006/relationships/image" Target="../media/image55.png"/><Relationship Id="rId9" Type="http://schemas.openxmlformats.org/officeDocument/2006/relationships/image" Target="../media/image97.png"/></Relationships>
</file>

<file path=ppt/slides/_rels/slide4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8.png"/><Relationship Id="rId7" Type="http://schemas.openxmlformats.org/officeDocument/2006/relationships/image" Target="../media/image47.png"/><Relationship Id="rId12"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99.png"/><Relationship Id="rId5" Type="http://schemas.openxmlformats.org/officeDocument/2006/relationships/image" Target="../media/image68.png"/><Relationship Id="rId10" Type="http://schemas.openxmlformats.org/officeDocument/2006/relationships/image" Target="../media/image98.png"/><Relationship Id="rId4" Type="http://schemas.openxmlformats.org/officeDocument/2006/relationships/image" Target="../media/image55.png"/><Relationship Id="rId9"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8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48.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101.png"/><Relationship Id="rId5" Type="http://schemas.openxmlformats.org/officeDocument/2006/relationships/image" Target="../media/image68.png"/><Relationship Id="rId10" Type="http://schemas.openxmlformats.org/officeDocument/2006/relationships/image" Target="../media/image99.png"/><Relationship Id="rId4" Type="http://schemas.openxmlformats.org/officeDocument/2006/relationships/image" Target="../media/image55.png"/><Relationship Id="rId9" Type="http://schemas.openxmlformats.org/officeDocument/2006/relationships/image" Target="../media/image9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4032" y="6237312"/>
            <a:ext cx="3959745" cy="384721"/>
          </a:xfrm>
          <a:prstGeom prst="rect">
            <a:avLst/>
          </a:prstGeom>
          <a:solidFill>
            <a:schemeClr val="bg1">
              <a:lumMod val="85000"/>
            </a:schemeClr>
          </a:solidFill>
          <a:ln>
            <a:solidFill>
              <a:schemeClr val="tx1"/>
            </a:solidFill>
          </a:ln>
        </p:spPr>
        <p:txBody>
          <a:bodyPr wrap="square">
            <a:spAutoFit/>
          </a:bodyPr>
          <a:lstStyle/>
          <a:p>
            <a:pPr algn="just"/>
            <a:r>
              <a:rPr lang="nl-NL" sz="1000" b="1" dirty="0">
                <a:latin typeface="+mn-lt"/>
              </a:rPr>
              <a:t>Dit document vervangt de van kracht zijnde reglementering niet!</a:t>
            </a:r>
            <a:endParaRPr lang="en-US" sz="1000" b="1" dirty="0">
              <a:latin typeface="+mn-lt"/>
            </a:endParaRPr>
          </a:p>
          <a:p>
            <a:pPr algn="just"/>
            <a:r>
              <a:rPr lang="nl-NL" sz="900" dirty="0"/>
              <a:t> </a:t>
            </a:r>
            <a:endParaRPr lang="en-US" sz="900" dirty="0"/>
          </a:p>
        </p:txBody>
      </p:sp>
      <p:sp>
        <p:nvSpPr>
          <p:cNvPr id="11" name="Titre 1"/>
          <p:cNvSpPr>
            <a:spLocks noGrp="1"/>
          </p:cNvSpPr>
          <p:nvPr>
            <p:ph type="title"/>
          </p:nvPr>
        </p:nvSpPr>
        <p:spPr>
          <a:xfrm>
            <a:off x="6384032" y="2310572"/>
            <a:ext cx="5268913" cy="3494692"/>
          </a:xfrm>
        </p:spPr>
        <p:txBody>
          <a:bodyPr>
            <a:noAutofit/>
          </a:bodyPr>
          <a:lstStyle/>
          <a:p>
            <a:br>
              <a:rPr lang="fr-FR" sz="1800" dirty="0"/>
            </a:br>
            <a:br>
              <a:rPr lang="fr-FR" sz="1800" dirty="0"/>
            </a:br>
            <a:r>
              <a:rPr lang="fr-FR" sz="1800" dirty="0" err="1"/>
              <a:t>Directie</a:t>
            </a:r>
            <a:r>
              <a:rPr lang="fr-FR" sz="1800" dirty="0"/>
              <a:t> Asset Management</a:t>
            </a:r>
            <a:br>
              <a:rPr lang="fr-FR" sz="1800" dirty="0"/>
            </a:br>
            <a:br>
              <a:rPr lang="fr-FR" sz="1800" dirty="0"/>
            </a:br>
            <a:r>
              <a:rPr lang="fr-FR" sz="1800" dirty="0" err="1">
                <a:solidFill>
                  <a:srgbClr val="FF0000"/>
                </a:solidFill>
              </a:rPr>
              <a:t>Eenheid</a:t>
            </a:r>
            <a:r>
              <a:rPr lang="fr-FR" sz="1800" dirty="0">
                <a:solidFill>
                  <a:srgbClr val="FF0000"/>
                </a:solidFill>
              </a:rPr>
              <a:t> 70 (</a:t>
            </a:r>
            <a:r>
              <a:rPr lang="fr-FR" sz="1800" dirty="0" err="1">
                <a:solidFill>
                  <a:srgbClr val="FF0000"/>
                </a:solidFill>
              </a:rPr>
              <a:t>versie</a:t>
            </a:r>
            <a:r>
              <a:rPr lang="fr-FR" sz="1800" dirty="0">
                <a:solidFill>
                  <a:srgbClr val="FF0000"/>
                </a:solidFill>
              </a:rPr>
              <a:t> </a:t>
            </a:r>
            <a:r>
              <a:rPr lang="fr-FR" sz="1800" dirty="0" err="1">
                <a:solidFill>
                  <a:srgbClr val="FF0000"/>
                </a:solidFill>
              </a:rPr>
              <a:t>aannemer</a:t>
            </a:r>
            <a:r>
              <a:rPr lang="fr-FR" sz="1800" dirty="0">
                <a:solidFill>
                  <a:srgbClr val="FF0000"/>
                </a:solidFill>
              </a:rPr>
              <a:t>)</a:t>
            </a:r>
            <a:br>
              <a:rPr lang="fr-FR" sz="1800" dirty="0">
                <a:solidFill>
                  <a:srgbClr val="FF0000"/>
                </a:solidFill>
              </a:rPr>
            </a:br>
            <a:br>
              <a:rPr lang="fr-FR" sz="1800" dirty="0">
                <a:solidFill>
                  <a:srgbClr val="FF0000"/>
                </a:solidFill>
              </a:rPr>
            </a:br>
            <a:br>
              <a:rPr lang="fr-FR" sz="1800" dirty="0">
                <a:solidFill>
                  <a:srgbClr val="FF0000"/>
                </a:solidFill>
              </a:rPr>
            </a:br>
            <a:r>
              <a:rPr lang="fr-FR" sz="1800" dirty="0" err="1">
                <a:solidFill>
                  <a:srgbClr val="FF0000"/>
                </a:solidFill>
              </a:rPr>
              <a:t>Toezicht</a:t>
            </a:r>
            <a:r>
              <a:rPr lang="fr-FR" sz="1800" dirty="0">
                <a:solidFill>
                  <a:srgbClr val="FF0000"/>
                </a:solidFill>
              </a:rPr>
              <a:t> </a:t>
            </a:r>
            <a:r>
              <a:rPr lang="fr-FR" sz="1800" dirty="0" err="1">
                <a:solidFill>
                  <a:srgbClr val="FF0000"/>
                </a:solidFill>
              </a:rPr>
              <a:t>door</a:t>
            </a:r>
            <a:r>
              <a:rPr lang="fr-FR" sz="1800" dirty="0">
                <a:solidFill>
                  <a:srgbClr val="FF0000"/>
                </a:solidFill>
              </a:rPr>
              <a:t> </a:t>
            </a:r>
            <a:r>
              <a:rPr lang="fr-FR" sz="1800" dirty="0" err="1">
                <a:solidFill>
                  <a:srgbClr val="FF0000"/>
                </a:solidFill>
              </a:rPr>
              <a:t>een</a:t>
            </a:r>
            <a:r>
              <a:rPr lang="fr-FR" sz="1800" dirty="0">
                <a:solidFill>
                  <a:srgbClr val="FF0000"/>
                </a:solidFill>
              </a:rPr>
              <a:t> </a:t>
            </a:r>
            <a:r>
              <a:rPr lang="fr-FR" sz="1800" dirty="0" err="1">
                <a:solidFill>
                  <a:srgbClr val="FF0000"/>
                </a:solidFill>
              </a:rPr>
              <a:t>persoon</a:t>
            </a:r>
            <a:r>
              <a:rPr lang="fr-FR" sz="1800" dirty="0">
                <a:solidFill>
                  <a:srgbClr val="FF0000"/>
                </a:solidFill>
              </a:rPr>
              <a:t> op de </a:t>
            </a:r>
            <a:r>
              <a:rPr lang="fr-FR" sz="1800" dirty="0" err="1">
                <a:solidFill>
                  <a:srgbClr val="FF0000"/>
                </a:solidFill>
              </a:rPr>
              <a:t>grenzen</a:t>
            </a:r>
            <a:r>
              <a:rPr lang="fr-FR" sz="1800" dirty="0">
                <a:solidFill>
                  <a:srgbClr val="FF0000"/>
                </a:solidFill>
              </a:rPr>
              <a:t> van de </a:t>
            </a:r>
            <a:r>
              <a:rPr lang="fr-FR" sz="1800" dirty="0" err="1">
                <a:solidFill>
                  <a:srgbClr val="FF0000"/>
                </a:solidFill>
              </a:rPr>
              <a:t>werfzone</a:t>
            </a:r>
            <a:r>
              <a:rPr lang="fr-FR" sz="1800" dirty="0">
                <a:solidFill>
                  <a:srgbClr val="FF0000"/>
                </a:solidFill>
              </a:rPr>
              <a:t> – </a:t>
            </a:r>
            <a:r>
              <a:rPr lang="fr-FR" sz="1800" dirty="0" err="1">
                <a:solidFill>
                  <a:srgbClr val="FF0000"/>
                </a:solidFill>
              </a:rPr>
              <a:t>rol</a:t>
            </a:r>
            <a:r>
              <a:rPr lang="fr-FR" sz="1800" dirty="0">
                <a:solidFill>
                  <a:srgbClr val="FF0000"/>
                </a:solidFill>
              </a:rPr>
              <a:t> van </a:t>
            </a:r>
            <a:r>
              <a:rPr lang="fr-FR" sz="1800" dirty="0" err="1">
                <a:solidFill>
                  <a:srgbClr val="FF0000"/>
                </a:solidFill>
              </a:rPr>
              <a:t>grenswachter</a:t>
            </a:r>
            <a:r>
              <a:rPr lang="fr-FR" sz="1800" dirty="0">
                <a:solidFill>
                  <a:srgbClr val="FF0000"/>
                </a:solidFill>
              </a:rPr>
              <a:t> </a:t>
            </a:r>
            <a:br>
              <a:rPr lang="fr-FR" sz="1600" dirty="0">
                <a:solidFill>
                  <a:srgbClr val="FF0000"/>
                </a:solidFill>
              </a:rPr>
            </a:br>
            <a:br>
              <a:rPr lang="fr-FR" sz="1800" dirty="0">
                <a:solidFill>
                  <a:srgbClr val="FF0000"/>
                </a:solidFill>
              </a:rPr>
            </a:br>
            <a:r>
              <a:rPr lang="fr-FR" sz="1800" dirty="0">
                <a:solidFill>
                  <a:srgbClr val="FF0000"/>
                </a:solidFill>
              </a:rPr>
              <a:t>Niet-</a:t>
            </a:r>
            <a:r>
              <a:rPr lang="fr-FR" sz="1800" dirty="0" err="1">
                <a:solidFill>
                  <a:srgbClr val="FF0000"/>
                </a:solidFill>
              </a:rPr>
              <a:t>voorziene</a:t>
            </a:r>
            <a:r>
              <a:rPr lang="fr-FR" sz="1800" dirty="0">
                <a:solidFill>
                  <a:srgbClr val="FF0000"/>
                </a:solidFill>
              </a:rPr>
              <a:t> </a:t>
            </a:r>
            <a:r>
              <a:rPr lang="fr-FR" sz="1800" dirty="0" err="1">
                <a:solidFill>
                  <a:srgbClr val="FF0000"/>
                </a:solidFill>
              </a:rPr>
              <a:t>indringing</a:t>
            </a:r>
            <a:r>
              <a:rPr lang="fr-FR" sz="1800" dirty="0">
                <a:solidFill>
                  <a:srgbClr val="FF0000"/>
                </a:solidFill>
              </a:rPr>
              <a:t> type I en II </a:t>
            </a:r>
            <a:br>
              <a:rPr lang="fr-FR" sz="1800" dirty="0">
                <a:solidFill>
                  <a:srgbClr val="FF0000"/>
                </a:solidFill>
              </a:rPr>
            </a:br>
            <a:br>
              <a:rPr lang="fr-FR" sz="1800" b="0" dirty="0"/>
            </a:br>
            <a:br>
              <a:rPr lang="fr-FR" sz="1800" dirty="0"/>
            </a:br>
            <a:br>
              <a:rPr lang="fr-FR" sz="1800" b="0" dirty="0"/>
            </a:br>
            <a:endParaRPr lang="fr-BE" sz="1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806156" y="551660"/>
            <a:ext cx="8064500" cy="506413"/>
          </a:xfrm>
          <a:prstGeom prst="rect">
            <a:avLst/>
          </a:prstGeom>
          <a:noFill/>
          <a:ln w="9525">
            <a:noFill/>
            <a:miter lim="800000"/>
            <a:headEnd/>
            <a:tailEnd/>
          </a:ln>
          <a:effectLst/>
        </p:spPr>
        <p:txBody>
          <a:bodyPr lIns="0" tIns="0" rIns="0" bIns="0"/>
          <a:lstStyle/>
          <a:p>
            <a:pPr algn="l">
              <a:defRPr/>
            </a:pPr>
            <a:r>
              <a:rPr lang="en-US" sz="2000" b="1" kern="0" dirty="0" err="1">
                <a:solidFill>
                  <a:srgbClr val="0070C0"/>
                </a:solidFill>
                <a:latin typeface="+mj-lt"/>
                <a:ea typeface="+mj-ea"/>
                <a:cs typeface="+mj-cs"/>
              </a:rPr>
              <a:t>Ter</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herinnering</a:t>
            </a:r>
            <a:r>
              <a:rPr lang="en-US" sz="2000" b="1" kern="0" dirty="0">
                <a:solidFill>
                  <a:srgbClr val="0070C0"/>
                </a:solidFill>
                <a:latin typeface="+mj-lt"/>
                <a:ea typeface="+mj-ea"/>
                <a:cs typeface="+mj-cs"/>
              </a:rPr>
              <a:t> – </a:t>
            </a:r>
            <a:r>
              <a:rPr lang="en-US" sz="2000" b="1" kern="0" dirty="0" err="1">
                <a:solidFill>
                  <a:srgbClr val="0070C0"/>
                </a:solidFill>
                <a:latin typeface="+mj-lt"/>
                <a:ea typeface="+mj-ea"/>
                <a:cs typeface="+mj-cs"/>
              </a:rPr>
              <a:t>Hiërarchie</a:t>
            </a:r>
            <a:r>
              <a:rPr lang="en-US" sz="2000" b="1" kern="0" dirty="0">
                <a:solidFill>
                  <a:srgbClr val="0070C0"/>
                </a:solidFill>
                <a:latin typeface="+mj-lt"/>
                <a:ea typeface="+mj-ea"/>
                <a:cs typeface="+mj-cs"/>
              </a:rPr>
              <a:t> van de </a:t>
            </a:r>
            <a:r>
              <a:rPr lang="en-US" sz="2000" b="1" kern="0" dirty="0" err="1">
                <a:solidFill>
                  <a:srgbClr val="0070C0"/>
                </a:solidFill>
                <a:latin typeface="+mj-lt"/>
                <a:ea typeface="+mj-ea"/>
                <a:cs typeface="+mj-cs"/>
              </a:rPr>
              <a:t>veiligheidsmaatregelen</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a:xfrm>
            <a:off x="9840416" y="139086"/>
            <a:ext cx="2237175" cy="360363"/>
          </a:xfrm>
        </p:spPr>
        <p:txBody>
          <a:bodyPr/>
          <a:lstStyle/>
          <a:p>
            <a:r>
              <a:rPr lang="en-GB" dirty="0"/>
              <a:t>0. </a:t>
            </a:r>
            <a:r>
              <a:rPr lang="en-GB" dirty="0" err="1"/>
              <a:t>Inleiding</a:t>
            </a:r>
            <a:endParaRPr lang="en-GB" dirty="0"/>
          </a:p>
        </p:txBody>
      </p:sp>
      <p:sp>
        <p:nvSpPr>
          <p:cNvPr id="69" name="Rounded Rectangle 12"/>
          <p:cNvSpPr/>
          <p:nvPr/>
        </p:nvSpPr>
        <p:spPr bwMode="auto">
          <a:xfrm>
            <a:off x="3143672" y="3161358"/>
            <a:ext cx="5040560" cy="105975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err="1">
                <a:latin typeface="+mn-lt"/>
              </a:rPr>
              <a:t>Systeem</a:t>
            </a:r>
            <a:r>
              <a:rPr lang="fr-BE" sz="1600" b="1" dirty="0">
                <a:latin typeface="+mn-lt"/>
              </a:rPr>
              <a:t> </a:t>
            </a:r>
            <a:r>
              <a:rPr lang="fr-BE" sz="1600" b="1" dirty="0" err="1">
                <a:latin typeface="+mn-lt"/>
              </a:rPr>
              <a:t>voor</a:t>
            </a:r>
            <a:r>
              <a:rPr lang="fr-BE" sz="1600" b="1" dirty="0">
                <a:latin typeface="+mn-lt"/>
              </a:rPr>
              <a:t> </a:t>
            </a:r>
            <a:r>
              <a:rPr lang="fr-BE" sz="1600" b="1" dirty="0" err="1">
                <a:latin typeface="+mn-lt"/>
              </a:rPr>
              <a:t>afbakening</a:t>
            </a:r>
            <a:r>
              <a:rPr lang="fr-BE" sz="1600" b="1" dirty="0">
                <a:latin typeface="+mn-lt"/>
              </a:rPr>
              <a:t> van </a:t>
            </a:r>
            <a:r>
              <a:rPr lang="fr-BE" sz="1600" b="1" dirty="0" err="1">
                <a:latin typeface="+mn-lt"/>
              </a:rPr>
              <a:t>een</a:t>
            </a:r>
            <a:r>
              <a:rPr lang="fr-BE" sz="1600" b="1" dirty="0">
                <a:latin typeface="+mn-lt"/>
              </a:rPr>
              <a:t> </a:t>
            </a:r>
            <a:r>
              <a:rPr lang="fr-BE" sz="1600" b="1" dirty="0" err="1">
                <a:latin typeface="+mn-lt"/>
              </a:rPr>
              <a:t>werfzone</a:t>
            </a:r>
            <a:endParaRPr lang="fr-BE" sz="1600" b="1" dirty="0">
              <a:latin typeface="+mn-lt"/>
            </a:endParaRPr>
          </a:p>
          <a:p>
            <a:pPr lvl="0" algn="just">
              <a:defRPr/>
            </a:pPr>
            <a:r>
              <a:rPr lang="fr-BE" sz="1600" dirty="0" err="1">
                <a:latin typeface="+mn-lt"/>
              </a:rPr>
              <a:t>is</a:t>
            </a:r>
            <a:r>
              <a:rPr lang="fr-BE" sz="1600" dirty="0">
                <a:latin typeface="+mn-lt"/>
              </a:rPr>
              <a:t> </a:t>
            </a:r>
            <a:r>
              <a:rPr lang="fr-BE" sz="1600" dirty="0" err="1">
                <a:latin typeface="+mn-lt"/>
              </a:rPr>
              <a:t>een</a:t>
            </a:r>
            <a:r>
              <a:rPr lang="fr-BE" sz="1600" dirty="0">
                <a:latin typeface="+mn-lt"/>
              </a:rPr>
              <a:t> </a:t>
            </a:r>
            <a:r>
              <a:rPr lang="fr-BE" sz="1600" dirty="0" err="1">
                <a:latin typeface="+mn-lt"/>
              </a:rPr>
              <a:t>systeem</a:t>
            </a:r>
            <a:r>
              <a:rPr lang="fr-BE" sz="1600" dirty="0">
                <a:latin typeface="+mn-lt"/>
              </a:rPr>
              <a:t> </a:t>
            </a:r>
            <a:r>
              <a:rPr lang="fr-BE" sz="1600" dirty="0" err="1">
                <a:latin typeface="+mn-lt"/>
              </a:rPr>
              <a:t>dat</a:t>
            </a:r>
            <a:r>
              <a:rPr lang="fr-BE" sz="1600" dirty="0">
                <a:latin typeface="+mn-lt"/>
              </a:rPr>
              <a:t> de </a:t>
            </a:r>
            <a:r>
              <a:rPr lang="fr-BE" sz="1600" dirty="0" err="1">
                <a:latin typeface="+mn-lt"/>
              </a:rPr>
              <a:t>aandacht</a:t>
            </a:r>
            <a:r>
              <a:rPr lang="fr-BE" sz="1600" dirty="0">
                <a:latin typeface="+mn-lt"/>
              </a:rPr>
              <a:t> van het personeel </a:t>
            </a:r>
            <a:r>
              <a:rPr lang="fr-BE" sz="1600" dirty="0" err="1">
                <a:latin typeface="+mn-lt"/>
              </a:rPr>
              <a:t>vestigt</a:t>
            </a:r>
            <a:r>
              <a:rPr lang="fr-BE" sz="1600" dirty="0">
                <a:latin typeface="+mn-lt"/>
              </a:rPr>
              <a:t> op de </a:t>
            </a:r>
            <a:r>
              <a:rPr lang="fr-BE" sz="1600" dirty="0" err="1">
                <a:latin typeface="+mn-lt"/>
              </a:rPr>
              <a:t>locatie</a:t>
            </a:r>
            <a:r>
              <a:rPr lang="fr-BE" sz="1600" dirty="0">
                <a:latin typeface="+mn-lt"/>
              </a:rPr>
              <a:t> van de </a:t>
            </a:r>
            <a:r>
              <a:rPr lang="fr-BE" sz="1600" dirty="0" err="1">
                <a:latin typeface="+mn-lt"/>
              </a:rPr>
              <a:t>grens</a:t>
            </a:r>
            <a:r>
              <a:rPr lang="fr-BE" sz="1600" dirty="0">
                <a:latin typeface="+mn-lt"/>
              </a:rPr>
              <a:t> van de </a:t>
            </a:r>
            <a:r>
              <a:rPr lang="fr-BE" sz="1600" dirty="0" err="1">
                <a:latin typeface="+mn-lt"/>
              </a:rPr>
              <a:t>werfzone</a:t>
            </a:r>
            <a:r>
              <a:rPr lang="fr-BE" sz="1600" dirty="0">
                <a:latin typeface="+mn-lt"/>
              </a:rPr>
              <a:t>.</a:t>
            </a:r>
          </a:p>
        </p:txBody>
      </p:sp>
      <p:pic>
        <p:nvPicPr>
          <p:cNvPr id="7" name="Picture 6"/>
          <p:cNvPicPr>
            <a:picLocks noChangeAspect="1"/>
          </p:cNvPicPr>
          <p:nvPr/>
        </p:nvPicPr>
        <p:blipFill>
          <a:blip r:embed="rId2"/>
          <a:stretch>
            <a:fillRect/>
          </a:stretch>
        </p:blipFill>
        <p:spPr>
          <a:xfrm>
            <a:off x="1962967" y="1202230"/>
            <a:ext cx="6744860" cy="976021"/>
          </a:xfrm>
          <a:prstGeom prst="rect">
            <a:avLst/>
          </a:prstGeom>
        </p:spPr>
      </p:pic>
      <p:sp>
        <p:nvSpPr>
          <p:cNvPr id="10" name="Bent Arrow 9"/>
          <p:cNvSpPr/>
          <p:nvPr/>
        </p:nvSpPr>
        <p:spPr>
          <a:xfrm rot="10800000" flipH="1">
            <a:off x="2663031" y="2178251"/>
            <a:ext cx="432048" cy="13681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ounded Rectangle 12"/>
          <p:cNvSpPr/>
          <p:nvPr/>
        </p:nvSpPr>
        <p:spPr bwMode="auto">
          <a:xfrm>
            <a:off x="6072975" y="5204224"/>
            <a:ext cx="4012909" cy="103308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err="1">
                <a:latin typeface="+mn-lt"/>
              </a:rPr>
              <a:t>Doel</a:t>
            </a:r>
            <a:endParaRPr lang="fr-BE" sz="1600" b="1" dirty="0">
              <a:latin typeface="+mn-lt"/>
            </a:endParaRPr>
          </a:p>
          <a:p>
            <a:pPr lvl="0" algn="just">
              <a:defRPr/>
            </a:pPr>
            <a:r>
              <a:rPr lang="fr-BE" sz="1600" dirty="0">
                <a:latin typeface="+mn-lt"/>
              </a:rPr>
              <a:t>de </a:t>
            </a:r>
            <a:r>
              <a:rPr lang="fr-BE" sz="1600" dirty="0" err="1">
                <a:latin typeface="+mn-lt"/>
              </a:rPr>
              <a:t>grens</a:t>
            </a:r>
            <a:r>
              <a:rPr lang="fr-BE" sz="1600" dirty="0">
                <a:latin typeface="+mn-lt"/>
              </a:rPr>
              <a:t> van de </a:t>
            </a:r>
            <a:r>
              <a:rPr lang="fr-BE" sz="1600" dirty="0" err="1">
                <a:latin typeface="+mn-lt"/>
              </a:rPr>
              <a:t>werfzone</a:t>
            </a:r>
            <a:r>
              <a:rPr lang="fr-BE" sz="1600" dirty="0">
                <a:latin typeface="+mn-lt"/>
              </a:rPr>
              <a:t> (</a:t>
            </a:r>
            <a:r>
              <a:rPr lang="fr-BE" sz="1600" dirty="0" err="1">
                <a:latin typeface="+mn-lt"/>
              </a:rPr>
              <a:t>richting</a:t>
            </a:r>
            <a:r>
              <a:rPr lang="fr-BE" sz="1600" dirty="0">
                <a:latin typeface="+mn-lt"/>
              </a:rPr>
              <a:t> </a:t>
            </a:r>
            <a:r>
              <a:rPr lang="fr-BE" sz="1600" dirty="0" err="1">
                <a:latin typeface="+mn-lt"/>
              </a:rPr>
              <a:t>spoor</a:t>
            </a:r>
            <a:r>
              <a:rPr lang="fr-BE" sz="1600" dirty="0">
                <a:latin typeface="+mn-lt"/>
              </a:rPr>
              <a:t>) niet </a:t>
            </a:r>
            <a:r>
              <a:rPr lang="fr-BE" sz="1600" dirty="0" err="1">
                <a:latin typeface="+mn-lt"/>
              </a:rPr>
              <a:t>overschrijden</a:t>
            </a:r>
            <a:endParaRPr lang="fr-BE" sz="16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79" y="4365104"/>
            <a:ext cx="5714200" cy="2180949"/>
          </a:xfrm>
          <a:prstGeom prst="rect">
            <a:avLst/>
          </a:prstGeom>
        </p:spPr>
      </p:pic>
    </p:spTree>
    <p:extLst>
      <p:ext uri="{BB962C8B-B14F-4D97-AF65-F5344CB8AC3E}">
        <p14:creationId xmlns:p14="http://schemas.microsoft.com/office/powerpoint/2010/main" val="5870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66466" y="209655"/>
            <a:ext cx="8064500" cy="506413"/>
          </a:xfrm>
          <a:prstGeom prst="rect">
            <a:avLst/>
          </a:prstGeom>
          <a:noFill/>
          <a:ln w="9525">
            <a:noFill/>
            <a:miter lim="800000"/>
            <a:headEnd/>
            <a:tailEnd/>
          </a:ln>
          <a:effectLst/>
        </p:spPr>
        <p:txBody>
          <a:bodyPr lIns="0" tIns="0" rIns="0" bIns="0"/>
          <a:lstStyle/>
          <a:p>
            <a:pPr algn="l">
              <a:defRPr/>
            </a:pPr>
            <a:r>
              <a:rPr lang="en-US" sz="2000" b="1" kern="0" dirty="0" err="1">
                <a:solidFill>
                  <a:srgbClr val="0070C0"/>
                </a:solidFill>
                <a:latin typeface="+mj-lt"/>
                <a:ea typeface="+mj-ea"/>
                <a:cs typeface="+mj-cs"/>
              </a:rPr>
              <a:t>Ter</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herinnering</a:t>
            </a:r>
            <a:r>
              <a:rPr lang="en-US" sz="2000" b="1" kern="0" dirty="0">
                <a:solidFill>
                  <a:srgbClr val="0070C0"/>
                </a:solidFill>
                <a:latin typeface="+mj-lt"/>
                <a:ea typeface="+mj-ea"/>
                <a:cs typeface="+mj-cs"/>
              </a:rPr>
              <a:t> – </a:t>
            </a:r>
            <a:r>
              <a:rPr lang="en-US" sz="2000" b="1" kern="0" dirty="0" err="1">
                <a:solidFill>
                  <a:srgbClr val="0070C0"/>
                </a:solidFill>
                <a:latin typeface="+mj-lt"/>
                <a:ea typeface="+mj-ea"/>
                <a:cs typeface="+mj-cs"/>
              </a:rPr>
              <a:t>Hiërarchie</a:t>
            </a:r>
            <a:r>
              <a:rPr lang="en-US" sz="2000" b="1" kern="0" dirty="0">
                <a:solidFill>
                  <a:srgbClr val="0070C0"/>
                </a:solidFill>
                <a:latin typeface="+mj-lt"/>
                <a:ea typeface="+mj-ea"/>
                <a:cs typeface="+mj-cs"/>
              </a:rPr>
              <a:t> van de </a:t>
            </a:r>
            <a:r>
              <a:rPr lang="en-US" sz="2000" b="1" kern="0" dirty="0" err="1">
                <a:solidFill>
                  <a:srgbClr val="0070C0"/>
                </a:solidFill>
                <a:latin typeface="+mj-lt"/>
                <a:ea typeface="+mj-ea"/>
                <a:cs typeface="+mj-cs"/>
              </a:rPr>
              <a:t>veiligheidsmaatregelen</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a:xfrm>
            <a:off x="9840416" y="139086"/>
            <a:ext cx="2237175" cy="360363"/>
          </a:xfrm>
        </p:spPr>
        <p:txBody>
          <a:bodyPr/>
          <a:lstStyle/>
          <a:p>
            <a:r>
              <a:rPr lang="en-GB" dirty="0"/>
              <a:t>0. </a:t>
            </a:r>
            <a:r>
              <a:rPr lang="en-GB" dirty="0" err="1"/>
              <a:t>Inleiding</a:t>
            </a:r>
            <a:endParaRPr lang="en-GB" dirty="0"/>
          </a:p>
        </p:txBody>
      </p:sp>
      <p:pic>
        <p:nvPicPr>
          <p:cNvPr id="7" name="Picture 6"/>
          <p:cNvPicPr>
            <a:picLocks noChangeAspect="1"/>
          </p:cNvPicPr>
          <p:nvPr/>
        </p:nvPicPr>
        <p:blipFill>
          <a:blip r:embed="rId2"/>
          <a:stretch>
            <a:fillRect/>
          </a:stretch>
        </p:blipFill>
        <p:spPr>
          <a:xfrm>
            <a:off x="623392" y="716068"/>
            <a:ext cx="6744860" cy="976021"/>
          </a:xfrm>
          <a:prstGeom prst="rect">
            <a:avLst/>
          </a:prstGeom>
        </p:spPr>
      </p:pic>
      <p:pic>
        <p:nvPicPr>
          <p:cNvPr id="18" name="Picture 17"/>
          <p:cNvPicPr>
            <a:picLocks noChangeAspect="1"/>
          </p:cNvPicPr>
          <p:nvPr/>
        </p:nvPicPr>
        <p:blipFill>
          <a:blip r:embed="rId3"/>
          <a:stretch>
            <a:fillRect/>
          </a:stretch>
        </p:blipFill>
        <p:spPr>
          <a:xfrm>
            <a:off x="1221938" y="4255916"/>
            <a:ext cx="493819" cy="658425"/>
          </a:xfrm>
          <a:prstGeom prst="rect">
            <a:avLst/>
          </a:prstGeom>
        </p:spPr>
      </p:pic>
      <p:sp>
        <p:nvSpPr>
          <p:cNvPr id="19" name="TextBox 18"/>
          <p:cNvSpPr txBox="1"/>
          <p:nvPr/>
        </p:nvSpPr>
        <p:spPr>
          <a:xfrm>
            <a:off x="1922430" y="4205964"/>
            <a:ext cx="9047632" cy="1384995"/>
          </a:xfrm>
          <a:prstGeom prst="rect">
            <a:avLst/>
          </a:prstGeom>
          <a:noFill/>
        </p:spPr>
        <p:txBody>
          <a:bodyPr wrap="square" rtlCol="0">
            <a:spAutoFit/>
          </a:bodyPr>
          <a:lstStyle/>
          <a:p>
            <a:pPr algn="just"/>
            <a:r>
              <a:rPr lang="en-US" sz="1400" dirty="0" err="1">
                <a:latin typeface="+mn-lt"/>
              </a:rPr>
              <a:t>Beveiligingssysteem</a:t>
            </a:r>
            <a:r>
              <a:rPr lang="en-US" sz="1400" dirty="0">
                <a:latin typeface="+mn-lt"/>
              </a:rPr>
              <a:t> met </a:t>
            </a:r>
            <a:r>
              <a:rPr lang="en-US" sz="1400" b="1" dirty="0" err="1">
                <a:latin typeface="+mn-lt"/>
              </a:rPr>
              <a:t>afbakening</a:t>
            </a:r>
            <a:r>
              <a:rPr lang="en-US" sz="1400" b="1" dirty="0">
                <a:latin typeface="+mn-lt"/>
              </a:rPr>
              <a:t> van de </a:t>
            </a:r>
            <a:r>
              <a:rPr lang="en-US" sz="1400" b="1" dirty="0" err="1">
                <a:latin typeface="+mn-lt"/>
              </a:rPr>
              <a:t>werfzone</a:t>
            </a:r>
            <a:r>
              <a:rPr lang="en-US" sz="1400" b="1" dirty="0">
                <a:latin typeface="+mn-lt"/>
              </a:rPr>
              <a:t> </a:t>
            </a:r>
            <a:r>
              <a:rPr lang="en-US" sz="1400" dirty="0" err="1">
                <a:latin typeface="+mn-lt"/>
              </a:rPr>
              <a:t>kan</a:t>
            </a:r>
            <a:r>
              <a:rPr lang="en-US" sz="1400" dirty="0">
                <a:latin typeface="+mn-lt"/>
              </a:rPr>
              <a:t> </a:t>
            </a:r>
            <a:r>
              <a:rPr lang="en-US" sz="1400" dirty="0" err="1">
                <a:latin typeface="+mn-lt"/>
              </a:rPr>
              <a:t>toegepast</a:t>
            </a:r>
            <a:r>
              <a:rPr lang="en-US" sz="1400" dirty="0">
                <a:latin typeface="+mn-lt"/>
              </a:rPr>
              <a:t> </a:t>
            </a:r>
            <a:r>
              <a:rPr lang="en-US" sz="1400" dirty="0" err="1">
                <a:latin typeface="+mn-lt"/>
              </a:rPr>
              <a:t>worden</a:t>
            </a:r>
            <a:r>
              <a:rPr lang="en-US" sz="1400" dirty="0">
                <a:latin typeface="+mn-lt"/>
              </a:rPr>
              <a:t> </a:t>
            </a:r>
            <a:r>
              <a:rPr lang="en-US" sz="1400" dirty="0" err="1">
                <a:latin typeface="+mn-lt"/>
              </a:rPr>
              <a:t>bij</a:t>
            </a:r>
            <a:r>
              <a:rPr lang="en-US" sz="1400" dirty="0">
                <a:latin typeface="+mn-lt"/>
              </a:rPr>
              <a:t>:</a:t>
            </a:r>
          </a:p>
          <a:p>
            <a:pPr algn="just"/>
            <a:endParaRPr lang="en-US" sz="1400" dirty="0">
              <a:latin typeface="+mn-lt"/>
            </a:endParaRPr>
          </a:p>
          <a:p>
            <a:pPr marL="171450" indent="-171450" algn="just">
              <a:buFontTx/>
              <a:buChar char="-"/>
            </a:pPr>
            <a:r>
              <a:rPr lang="en-US" sz="1400" dirty="0" err="1"/>
              <a:t>werken</a:t>
            </a:r>
            <a:r>
              <a:rPr lang="en-US" sz="1400" dirty="0"/>
              <a:t> </a:t>
            </a:r>
            <a:r>
              <a:rPr lang="en-US" sz="1400" b="1" dirty="0" err="1"/>
              <a:t>zonder</a:t>
            </a:r>
            <a:r>
              <a:rPr lang="en-US" sz="1400" dirty="0"/>
              <a:t> </a:t>
            </a:r>
            <a:r>
              <a:rPr lang="en-US" sz="1400" b="1" dirty="0" err="1"/>
              <a:t>indringing</a:t>
            </a:r>
            <a:r>
              <a:rPr lang="en-US" sz="1400" b="1" dirty="0"/>
              <a:t> type I of II </a:t>
            </a:r>
            <a:r>
              <a:rPr lang="en-US" sz="1400" dirty="0"/>
              <a:t>(</a:t>
            </a:r>
            <a:r>
              <a:rPr lang="en-US" sz="1400" dirty="0" err="1"/>
              <a:t>d.w.z</a:t>
            </a:r>
            <a:r>
              <a:rPr lang="en-US" sz="1400" dirty="0"/>
              <a:t>. </a:t>
            </a:r>
            <a:r>
              <a:rPr lang="en-US" sz="1400" dirty="0" err="1"/>
              <a:t>werken</a:t>
            </a:r>
            <a:r>
              <a:rPr lang="en-US" sz="1400" dirty="0"/>
              <a:t> in </a:t>
            </a:r>
            <a:r>
              <a:rPr lang="en-US" sz="1400" dirty="0" err="1"/>
              <a:t>oranje</a:t>
            </a:r>
            <a:r>
              <a:rPr lang="en-US" sz="1400" dirty="0"/>
              <a:t> of </a:t>
            </a:r>
            <a:r>
              <a:rPr lang="en-US" sz="1400" dirty="0" err="1"/>
              <a:t>gele</a:t>
            </a:r>
            <a:r>
              <a:rPr lang="en-US" sz="1400" dirty="0"/>
              <a:t> zone </a:t>
            </a:r>
            <a:r>
              <a:rPr lang="en-US" sz="1400" b="1" dirty="0"/>
              <a:t>ZONDER</a:t>
            </a:r>
            <a:r>
              <a:rPr lang="en-US" sz="1400" dirty="0"/>
              <a:t> </a:t>
            </a:r>
            <a:r>
              <a:rPr lang="en-US" sz="1400" dirty="0" err="1"/>
              <a:t>voorziene</a:t>
            </a:r>
            <a:r>
              <a:rPr lang="en-US" sz="1400" dirty="0"/>
              <a:t> </a:t>
            </a:r>
            <a:r>
              <a:rPr lang="en-US" sz="1400" dirty="0" err="1"/>
              <a:t>indringing</a:t>
            </a:r>
            <a:r>
              <a:rPr lang="en-US" sz="1400" dirty="0"/>
              <a:t> in de </a:t>
            </a:r>
            <a:r>
              <a:rPr lang="en-US" sz="1400" dirty="0" err="1"/>
              <a:t>gevarenzone</a:t>
            </a:r>
            <a:r>
              <a:rPr lang="en-US" sz="1400" dirty="0"/>
              <a:t> of vrijeruimteprofiel);</a:t>
            </a:r>
          </a:p>
          <a:p>
            <a:pPr marL="171450" indent="-171450" algn="just">
              <a:buFontTx/>
              <a:buChar char="-"/>
            </a:pPr>
            <a:endParaRPr lang="en-US" sz="1400" dirty="0"/>
          </a:p>
          <a:p>
            <a:pPr marL="171450" indent="-171450" algn="just">
              <a:buFontTx/>
              <a:buChar char="-"/>
            </a:pPr>
            <a:r>
              <a:rPr lang="en-US" sz="1400" dirty="0" err="1"/>
              <a:t>eventueel</a:t>
            </a:r>
            <a:r>
              <a:rPr lang="en-US" sz="1400" dirty="0"/>
              <a:t> </a:t>
            </a:r>
            <a:r>
              <a:rPr lang="en-US" sz="1400" dirty="0" err="1"/>
              <a:t>ter</a:t>
            </a:r>
            <a:r>
              <a:rPr lang="en-US" sz="1400" dirty="0"/>
              <a:t> </a:t>
            </a:r>
            <a:r>
              <a:rPr lang="en-US" sz="1400" dirty="0" err="1"/>
              <a:t>ondersteuning</a:t>
            </a:r>
            <a:r>
              <a:rPr lang="en-US" sz="1400" dirty="0"/>
              <a:t> van </a:t>
            </a:r>
            <a:r>
              <a:rPr lang="en-US" sz="1400" dirty="0" err="1"/>
              <a:t>een</a:t>
            </a:r>
            <a:r>
              <a:rPr lang="en-US" sz="1400" dirty="0"/>
              <a:t> </a:t>
            </a:r>
            <a:r>
              <a:rPr lang="en-US" sz="1400" dirty="0" err="1"/>
              <a:t>ander</a:t>
            </a:r>
            <a:r>
              <a:rPr lang="en-US" sz="1400" dirty="0"/>
              <a:t> </a:t>
            </a:r>
            <a:r>
              <a:rPr lang="en-US" sz="1400" dirty="0" err="1"/>
              <a:t>beveiligingssysteem</a:t>
            </a:r>
            <a:r>
              <a:rPr lang="en-US" sz="1400" dirty="0"/>
              <a:t> (</a:t>
            </a:r>
            <a:r>
              <a:rPr lang="en-US" sz="1400" dirty="0" err="1"/>
              <a:t>indringing</a:t>
            </a:r>
            <a:r>
              <a:rPr lang="en-US" sz="1400" dirty="0"/>
              <a:t> type II).</a:t>
            </a:r>
          </a:p>
        </p:txBody>
      </p:sp>
      <p:sp>
        <p:nvSpPr>
          <p:cNvPr id="20" name="Rounded Rectangle 19"/>
          <p:cNvSpPr/>
          <p:nvPr/>
        </p:nvSpPr>
        <p:spPr bwMode="auto">
          <a:xfrm>
            <a:off x="1776118" y="4077072"/>
            <a:ext cx="9504458" cy="1728192"/>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 name="Picture 1"/>
          <p:cNvPicPr>
            <a:picLocks noChangeAspect="1"/>
          </p:cNvPicPr>
          <p:nvPr/>
        </p:nvPicPr>
        <p:blipFill>
          <a:blip r:embed="rId4"/>
          <a:stretch>
            <a:fillRect/>
          </a:stretch>
        </p:blipFill>
        <p:spPr>
          <a:xfrm>
            <a:off x="1264614" y="1692089"/>
            <a:ext cx="451143" cy="1253284"/>
          </a:xfrm>
          <a:prstGeom prst="rect">
            <a:avLst/>
          </a:prstGeom>
        </p:spPr>
      </p:pic>
      <p:sp>
        <p:nvSpPr>
          <p:cNvPr id="22" name="Rounded Rectangle 12"/>
          <p:cNvSpPr/>
          <p:nvPr/>
        </p:nvSpPr>
        <p:spPr bwMode="auto">
          <a:xfrm>
            <a:off x="1776118" y="2059926"/>
            <a:ext cx="9504458" cy="13961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err="1">
                <a:latin typeface="+mn-lt"/>
              </a:rPr>
              <a:t>Systeem</a:t>
            </a:r>
            <a:r>
              <a:rPr lang="fr-BE" sz="1600" b="1" dirty="0">
                <a:latin typeface="+mn-lt"/>
              </a:rPr>
              <a:t> </a:t>
            </a:r>
            <a:r>
              <a:rPr lang="fr-BE" sz="1600" b="1" dirty="0" err="1">
                <a:latin typeface="+mn-lt"/>
              </a:rPr>
              <a:t>voor</a:t>
            </a:r>
            <a:r>
              <a:rPr lang="fr-BE" sz="1600" b="1" dirty="0">
                <a:latin typeface="+mn-lt"/>
              </a:rPr>
              <a:t> </a:t>
            </a:r>
            <a:r>
              <a:rPr lang="fr-BE" sz="1600" b="1" dirty="0" err="1">
                <a:latin typeface="+mn-lt"/>
              </a:rPr>
              <a:t>afbakening</a:t>
            </a:r>
            <a:r>
              <a:rPr lang="fr-BE" sz="1600" b="1" dirty="0">
                <a:latin typeface="+mn-lt"/>
              </a:rPr>
              <a:t> van </a:t>
            </a:r>
            <a:r>
              <a:rPr lang="fr-BE" sz="1600" b="1" dirty="0" err="1">
                <a:latin typeface="+mn-lt"/>
              </a:rPr>
              <a:t>een</a:t>
            </a:r>
            <a:r>
              <a:rPr lang="fr-BE" sz="1600" b="1" dirty="0">
                <a:latin typeface="+mn-lt"/>
              </a:rPr>
              <a:t> </a:t>
            </a:r>
            <a:r>
              <a:rPr lang="fr-BE" sz="1600" b="1" dirty="0" err="1">
                <a:latin typeface="+mn-lt"/>
              </a:rPr>
              <a:t>werfzone</a:t>
            </a:r>
            <a:r>
              <a:rPr lang="fr-BE" sz="1600" b="1" dirty="0">
                <a:latin typeface="+mn-lt"/>
              </a:rPr>
              <a:t> kan de </a:t>
            </a:r>
            <a:r>
              <a:rPr lang="fr-BE" sz="1600" b="1" dirty="0" err="1">
                <a:latin typeface="+mn-lt"/>
              </a:rPr>
              <a:t>vorm</a:t>
            </a:r>
            <a:r>
              <a:rPr lang="fr-BE" sz="1600" b="1" dirty="0">
                <a:latin typeface="+mn-lt"/>
              </a:rPr>
              <a:t> </a:t>
            </a:r>
            <a:r>
              <a:rPr lang="fr-BE" sz="1600" b="1" dirty="0" err="1">
                <a:latin typeface="+mn-lt"/>
              </a:rPr>
              <a:t>aannemen</a:t>
            </a:r>
            <a:r>
              <a:rPr lang="fr-BE" sz="1600" b="1" dirty="0">
                <a:latin typeface="+mn-lt"/>
              </a:rPr>
              <a:t> van:</a:t>
            </a:r>
          </a:p>
          <a:p>
            <a:pPr lvl="0" algn="just">
              <a:defRPr/>
            </a:pPr>
            <a:endParaRPr lang="fr-BE" sz="1600" b="1" dirty="0">
              <a:latin typeface="+mn-lt"/>
            </a:endParaRPr>
          </a:p>
          <a:p>
            <a:pPr marL="285750" lvl="0" indent="-285750" algn="just">
              <a:buFontTx/>
              <a:buChar char="-"/>
              <a:defRPr/>
            </a:pPr>
            <a:r>
              <a:rPr lang="fr-BE" sz="1600" dirty="0" err="1">
                <a:latin typeface="+mn-lt"/>
              </a:rPr>
              <a:t>een</a:t>
            </a:r>
            <a:r>
              <a:rPr lang="fr-BE" sz="1600" dirty="0">
                <a:latin typeface="+mn-lt"/>
              </a:rPr>
              <a:t> </a:t>
            </a:r>
            <a:r>
              <a:rPr lang="fr-BE" sz="1600" dirty="0" err="1">
                <a:latin typeface="+mn-lt"/>
              </a:rPr>
              <a:t>materiële</a:t>
            </a:r>
            <a:r>
              <a:rPr lang="fr-BE" sz="1600" dirty="0">
                <a:latin typeface="+mn-lt"/>
              </a:rPr>
              <a:t> </a:t>
            </a:r>
            <a:r>
              <a:rPr lang="fr-BE" sz="1600" dirty="0" err="1">
                <a:latin typeface="+mn-lt"/>
              </a:rPr>
              <a:t>afbakening</a:t>
            </a:r>
            <a:r>
              <a:rPr lang="fr-BE" sz="1600" dirty="0">
                <a:latin typeface="+mn-lt"/>
              </a:rPr>
              <a:t> </a:t>
            </a:r>
            <a:r>
              <a:rPr lang="fr-BE" sz="1600" dirty="0" err="1">
                <a:latin typeface="+mn-lt"/>
              </a:rPr>
              <a:t>zijn</a:t>
            </a:r>
            <a:r>
              <a:rPr lang="fr-BE" sz="1600" dirty="0">
                <a:latin typeface="+mn-lt"/>
              </a:rPr>
              <a:t> (</a:t>
            </a:r>
            <a:r>
              <a:rPr lang="fr-BE" sz="1600" dirty="0" err="1">
                <a:latin typeface="+mn-lt"/>
              </a:rPr>
              <a:t>o.a</a:t>
            </a:r>
            <a:r>
              <a:rPr lang="fr-BE" sz="1600" dirty="0">
                <a:latin typeface="+mn-lt"/>
              </a:rPr>
              <a:t>. </a:t>
            </a:r>
            <a:r>
              <a:rPr lang="fr-BE" sz="1600" dirty="0" err="1">
                <a:latin typeface="+mn-lt"/>
              </a:rPr>
              <a:t>oranje</a:t>
            </a:r>
            <a:r>
              <a:rPr lang="fr-BE" sz="1600" dirty="0">
                <a:latin typeface="+mn-lt"/>
              </a:rPr>
              <a:t> net);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toezicht</a:t>
            </a:r>
            <a:r>
              <a:rPr lang="fr-BE" sz="1600" dirty="0">
                <a:latin typeface="+mn-lt"/>
              </a:rPr>
              <a:t> </a:t>
            </a:r>
            <a:r>
              <a:rPr lang="fr-BE" sz="1600" dirty="0" err="1">
                <a:latin typeface="+mn-lt"/>
              </a:rPr>
              <a:t>door</a:t>
            </a:r>
            <a:r>
              <a:rPr lang="fr-BE" sz="1600" dirty="0">
                <a:latin typeface="+mn-lt"/>
              </a:rPr>
              <a:t> </a:t>
            </a:r>
            <a:r>
              <a:rPr lang="fr-BE" sz="1600" dirty="0" err="1">
                <a:latin typeface="+mn-lt"/>
              </a:rPr>
              <a:t>een</a:t>
            </a:r>
            <a:r>
              <a:rPr lang="fr-BE" sz="1600" dirty="0">
                <a:latin typeface="+mn-lt"/>
              </a:rPr>
              <a:t> </a:t>
            </a:r>
            <a:r>
              <a:rPr lang="fr-BE" sz="1600" dirty="0" err="1">
                <a:latin typeface="+mn-lt"/>
              </a:rPr>
              <a:t>persoon</a:t>
            </a:r>
            <a:r>
              <a:rPr lang="fr-BE" sz="1600" dirty="0">
                <a:latin typeface="+mn-lt"/>
              </a:rPr>
              <a:t> – </a:t>
            </a:r>
            <a:r>
              <a:rPr lang="fr-BE" sz="1600" dirty="0" err="1">
                <a:latin typeface="+mn-lt"/>
              </a:rPr>
              <a:t>grenswachter</a:t>
            </a:r>
            <a:r>
              <a:rPr lang="fr-BE" sz="1600" dirty="0">
                <a:latin typeface="+mn-lt"/>
              </a:rPr>
              <a:t>.</a:t>
            </a:r>
          </a:p>
          <a:p>
            <a:pPr marL="285750" lvl="0" indent="-285750" algn="just">
              <a:buFontTx/>
              <a:buChar char="-"/>
              <a:defRPr/>
            </a:pPr>
            <a:endParaRPr lang="fr-BE" sz="1600" dirty="0">
              <a:latin typeface="+mn-lt"/>
            </a:endParaRPr>
          </a:p>
        </p:txBody>
      </p:sp>
      <p:pic>
        <p:nvPicPr>
          <p:cNvPr id="5" name="Picture 4">
            <a:extLst>
              <a:ext uri="{FF2B5EF4-FFF2-40B4-BE49-F238E27FC236}">
                <a16:creationId xmlns:a16="http://schemas.microsoft.com/office/drawing/2014/main" id="{8019702B-4161-4FDA-A9A5-5A53597A4632}"/>
              </a:ext>
            </a:extLst>
          </p:cNvPr>
          <p:cNvPicPr>
            <a:picLocks noChangeAspect="1"/>
          </p:cNvPicPr>
          <p:nvPr/>
        </p:nvPicPr>
        <p:blipFill>
          <a:blip r:embed="rId5"/>
          <a:stretch>
            <a:fillRect/>
          </a:stretch>
        </p:blipFill>
        <p:spPr>
          <a:xfrm>
            <a:off x="1403102" y="5571610"/>
            <a:ext cx="9845893" cy="1201016"/>
          </a:xfrm>
          <a:prstGeom prst="rect">
            <a:avLst/>
          </a:prstGeom>
        </p:spPr>
      </p:pic>
    </p:spTree>
    <p:extLst>
      <p:ext uri="{BB962C8B-B14F-4D97-AF65-F5344CB8AC3E}">
        <p14:creationId xmlns:p14="http://schemas.microsoft.com/office/powerpoint/2010/main" val="2241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66466" y="209655"/>
            <a:ext cx="8064500" cy="506413"/>
          </a:xfrm>
          <a:prstGeom prst="rect">
            <a:avLst/>
          </a:prstGeom>
          <a:noFill/>
          <a:ln w="9525">
            <a:noFill/>
            <a:miter lim="800000"/>
            <a:headEnd/>
            <a:tailEnd/>
          </a:ln>
          <a:effectLst/>
        </p:spPr>
        <p:txBody>
          <a:bodyPr lIns="0" tIns="0" rIns="0" bIns="0"/>
          <a:lstStyle/>
          <a:p>
            <a:pPr algn="l">
              <a:defRPr/>
            </a:pPr>
            <a:r>
              <a:rPr lang="en-US" sz="2000" b="1" kern="0" dirty="0" err="1">
                <a:solidFill>
                  <a:srgbClr val="0070C0"/>
                </a:solidFill>
                <a:latin typeface="+mj-lt"/>
                <a:ea typeface="+mj-ea"/>
                <a:cs typeface="+mj-cs"/>
              </a:rPr>
              <a:t>Ter</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herinnering</a:t>
            </a:r>
            <a:r>
              <a:rPr lang="en-US" sz="2000" b="1" kern="0" dirty="0">
                <a:solidFill>
                  <a:srgbClr val="0070C0"/>
                </a:solidFill>
                <a:latin typeface="+mj-lt"/>
                <a:ea typeface="+mj-ea"/>
                <a:cs typeface="+mj-cs"/>
              </a:rPr>
              <a:t> – </a:t>
            </a:r>
            <a:r>
              <a:rPr lang="en-US" sz="2000" b="1" kern="0" dirty="0" err="1">
                <a:solidFill>
                  <a:srgbClr val="0070C0"/>
                </a:solidFill>
                <a:latin typeface="+mj-lt"/>
                <a:ea typeface="+mj-ea"/>
                <a:cs typeface="+mj-cs"/>
              </a:rPr>
              <a:t>Hiërarchie</a:t>
            </a:r>
            <a:r>
              <a:rPr lang="en-US" sz="2000" b="1" kern="0" dirty="0">
                <a:solidFill>
                  <a:srgbClr val="0070C0"/>
                </a:solidFill>
                <a:latin typeface="+mj-lt"/>
                <a:ea typeface="+mj-ea"/>
                <a:cs typeface="+mj-cs"/>
              </a:rPr>
              <a:t> van de </a:t>
            </a:r>
            <a:r>
              <a:rPr lang="en-US" sz="2000" b="1" kern="0" dirty="0" err="1">
                <a:solidFill>
                  <a:srgbClr val="0070C0"/>
                </a:solidFill>
                <a:latin typeface="+mj-lt"/>
                <a:ea typeface="+mj-ea"/>
                <a:cs typeface="+mj-cs"/>
              </a:rPr>
              <a:t>veiligheidsmaatregelen</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a:xfrm>
            <a:off x="9840416" y="139086"/>
            <a:ext cx="2237175" cy="360363"/>
          </a:xfrm>
        </p:spPr>
        <p:txBody>
          <a:bodyPr/>
          <a:lstStyle/>
          <a:p>
            <a:r>
              <a:rPr lang="en-GB" dirty="0"/>
              <a:t>0. </a:t>
            </a:r>
            <a:r>
              <a:rPr lang="en-GB" dirty="0" err="1"/>
              <a:t>Inleiding</a:t>
            </a:r>
            <a:endParaRPr lang="en-GB" dirty="0"/>
          </a:p>
        </p:txBody>
      </p:sp>
      <p:pic>
        <p:nvPicPr>
          <p:cNvPr id="7" name="Picture 6"/>
          <p:cNvPicPr>
            <a:picLocks noChangeAspect="1"/>
          </p:cNvPicPr>
          <p:nvPr/>
        </p:nvPicPr>
        <p:blipFill>
          <a:blip r:embed="rId2"/>
          <a:stretch>
            <a:fillRect/>
          </a:stretch>
        </p:blipFill>
        <p:spPr>
          <a:xfrm>
            <a:off x="623392" y="716068"/>
            <a:ext cx="6744860" cy="976021"/>
          </a:xfrm>
          <a:prstGeom prst="rect">
            <a:avLst/>
          </a:prstGeom>
        </p:spPr>
      </p:pic>
      <p:sp>
        <p:nvSpPr>
          <p:cNvPr id="22" name="Rounded Rectangle 12"/>
          <p:cNvSpPr/>
          <p:nvPr/>
        </p:nvSpPr>
        <p:spPr bwMode="auto">
          <a:xfrm>
            <a:off x="2567608" y="1916832"/>
            <a:ext cx="8851915" cy="13961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b="1" dirty="0" err="1">
                <a:latin typeface="+mn-lt"/>
              </a:rPr>
              <a:t>Toezicht</a:t>
            </a:r>
            <a:r>
              <a:rPr lang="fr-BE" b="1" dirty="0">
                <a:latin typeface="+mn-lt"/>
              </a:rPr>
              <a:t> </a:t>
            </a:r>
            <a:r>
              <a:rPr lang="fr-BE" b="1" dirty="0" err="1">
                <a:latin typeface="+mn-lt"/>
              </a:rPr>
              <a:t>door</a:t>
            </a:r>
            <a:r>
              <a:rPr lang="fr-BE" b="1" dirty="0">
                <a:latin typeface="+mn-lt"/>
              </a:rPr>
              <a:t> </a:t>
            </a:r>
            <a:r>
              <a:rPr lang="fr-BE" b="1" dirty="0" err="1">
                <a:latin typeface="+mn-lt"/>
              </a:rPr>
              <a:t>een</a:t>
            </a:r>
            <a:r>
              <a:rPr lang="fr-BE" b="1" dirty="0">
                <a:latin typeface="+mn-lt"/>
              </a:rPr>
              <a:t> </a:t>
            </a:r>
            <a:r>
              <a:rPr lang="fr-BE" b="1" dirty="0" err="1">
                <a:latin typeface="+mn-lt"/>
              </a:rPr>
              <a:t>persoon</a:t>
            </a:r>
            <a:r>
              <a:rPr lang="fr-BE" b="1" dirty="0">
                <a:latin typeface="+mn-lt"/>
              </a:rPr>
              <a:t> - </a:t>
            </a:r>
            <a:r>
              <a:rPr lang="fr-BE" b="1" dirty="0" err="1">
                <a:latin typeface="+mn-lt"/>
              </a:rPr>
              <a:t>Grenswachter</a:t>
            </a:r>
            <a:endParaRPr lang="fr-BE" b="1" dirty="0">
              <a:latin typeface="+mn-lt"/>
            </a:endParaRPr>
          </a:p>
          <a:p>
            <a:pPr lvl="0" algn="just">
              <a:defRPr/>
            </a:pPr>
            <a:r>
              <a:rPr lang="fr-BE" sz="1600" dirty="0" err="1">
                <a:latin typeface="+mn-lt"/>
              </a:rPr>
              <a:t>een</a:t>
            </a:r>
            <a:r>
              <a:rPr lang="fr-BE" sz="1600" dirty="0">
                <a:latin typeface="+mn-lt"/>
              </a:rPr>
              <a:t> </a:t>
            </a:r>
            <a:r>
              <a:rPr lang="fr-BE" sz="1600" dirty="0" err="1">
                <a:latin typeface="+mn-lt"/>
              </a:rPr>
              <a:t>persoon</a:t>
            </a:r>
            <a:r>
              <a:rPr lang="fr-BE" sz="1600" dirty="0">
                <a:latin typeface="+mn-lt"/>
              </a:rPr>
              <a:t> die de </a:t>
            </a:r>
            <a:r>
              <a:rPr lang="fr-BE" sz="1600" dirty="0" err="1">
                <a:latin typeface="+mn-lt"/>
              </a:rPr>
              <a:t>aandacht</a:t>
            </a:r>
            <a:r>
              <a:rPr lang="fr-BE" sz="1600" dirty="0">
                <a:latin typeface="+mn-lt"/>
              </a:rPr>
              <a:t> </a:t>
            </a:r>
            <a:r>
              <a:rPr lang="fr-BE" sz="1600" dirty="0" err="1">
                <a:latin typeface="+mn-lt"/>
              </a:rPr>
              <a:t>vestigt</a:t>
            </a:r>
            <a:r>
              <a:rPr lang="fr-BE" sz="1600" dirty="0">
                <a:latin typeface="+mn-lt"/>
              </a:rPr>
              <a:t> van het personeel op de </a:t>
            </a:r>
            <a:r>
              <a:rPr lang="fr-BE" sz="1600" dirty="0" err="1">
                <a:latin typeface="+mn-lt"/>
              </a:rPr>
              <a:t>plaats</a:t>
            </a:r>
            <a:r>
              <a:rPr lang="fr-BE" sz="1600" dirty="0">
                <a:latin typeface="+mn-lt"/>
              </a:rPr>
              <a:t> van de </a:t>
            </a:r>
            <a:r>
              <a:rPr lang="fr-BE" sz="1600" dirty="0" err="1">
                <a:latin typeface="+mn-lt"/>
              </a:rPr>
              <a:t>grenzen</a:t>
            </a:r>
            <a:r>
              <a:rPr lang="fr-BE" sz="1600" dirty="0">
                <a:latin typeface="+mn-lt"/>
              </a:rPr>
              <a:t> van de </a:t>
            </a:r>
            <a:r>
              <a:rPr lang="fr-BE" sz="1600" dirty="0" err="1">
                <a:latin typeface="+mn-lt"/>
              </a:rPr>
              <a:t>werfzone</a:t>
            </a:r>
            <a:r>
              <a:rPr lang="fr-BE" sz="1600" dirty="0">
                <a:latin typeface="+mn-lt"/>
              </a:rPr>
              <a:t> </a:t>
            </a:r>
            <a:r>
              <a:rPr lang="fr-BE" sz="1600" dirty="0" err="1">
                <a:latin typeface="+mn-lt"/>
              </a:rPr>
              <a:t>zodanig</a:t>
            </a:r>
            <a:r>
              <a:rPr lang="fr-BE" sz="1600" dirty="0">
                <a:latin typeface="+mn-lt"/>
              </a:rPr>
              <a:t> </a:t>
            </a:r>
            <a:r>
              <a:rPr lang="fr-BE" sz="1600" dirty="0" err="1">
                <a:latin typeface="+mn-lt"/>
              </a:rPr>
              <a:t>dat</a:t>
            </a:r>
            <a:r>
              <a:rPr lang="fr-BE" sz="1600" dirty="0">
                <a:latin typeface="+mn-lt"/>
              </a:rPr>
              <a:t> het personeel, het </a:t>
            </a:r>
            <a:r>
              <a:rPr lang="fr-BE" sz="1600" dirty="0" err="1">
                <a:latin typeface="+mn-lt"/>
              </a:rPr>
              <a:t>materiaal</a:t>
            </a:r>
            <a:r>
              <a:rPr lang="fr-BE" sz="1600" dirty="0">
                <a:latin typeface="+mn-lt"/>
              </a:rPr>
              <a:t> (</a:t>
            </a:r>
            <a:r>
              <a:rPr lang="fr-BE" sz="1600" dirty="0" err="1">
                <a:latin typeface="+mn-lt"/>
              </a:rPr>
              <a:t>gemanipuleerd</a:t>
            </a:r>
            <a:r>
              <a:rPr lang="fr-BE" sz="1600" dirty="0">
                <a:latin typeface="+mn-lt"/>
              </a:rPr>
              <a:t> </a:t>
            </a:r>
            <a:r>
              <a:rPr lang="fr-BE" sz="1600" dirty="0" err="1">
                <a:latin typeface="+mn-lt"/>
              </a:rPr>
              <a:t>door</a:t>
            </a:r>
            <a:r>
              <a:rPr lang="fr-BE" sz="1600" dirty="0">
                <a:latin typeface="+mn-lt"/>
              </a:rPr>
              <a:t> het personeel), de </a:t>
            </a:r>
            <a:r>
              <a:rPr lang="fr-BE" sz="1600" dirty="0" err="1">
                <a:latin typeface="+mn-lt"/>
              </a:rPr>
              <a:t>voertuigen</a:t>
            </a:r>
            <a:r>
              <a:rPr lang="fr-BE" sz="1600" dirty="0">
                <a:latin typeface="+mn-lt"/>
              </a:rPr>
              <a:t> en/of de </a:t>
            </a:r>
            <a:r>
              <a:rPr lang="fr-BE" sz="1600" dirty="0" err="1">
                <a:latin typeface="+mn-lt"/>
              </a:rPr>
              <a:t>lasten</a:t>
            </a:r>
            <a:r>
              <a:rPr lang="fr-BE" sz="1600" dirty="0">
                <a:latin typeface="+mn-lt"/>
              </a:rPr>
              <a:t> (</a:t>
            </a:r>
            <a:r>
              <a:rPr lang="fr-BE" sz="1600" dirty="0" err="1">
                <a:latin typeface="+mn-lt"/>
              </a:rPr>
              <a:t>gemanipuleerd</a:t>
            </a:r>
            <a:r>
              <a:rPr lang="fr-BE" sz="1600" dirty="0">
                <a:latin typeface="+mn-lt"/>
              </a:rPr>
              <a:t> </a:t>
            </a:r>
            <a:r>
              <a:rPr lang="fr-BE" sz="1600" dirty="0" err="1">
                <a:latin typeface="+mn-lt"/>
              </a:rPr>
              <a:t>door</a:t>
            </a:r>
            <a:r>
              <a:rPr lang="fr-BE" sz="1600" dirty="0">
                <a:latin typeface="+mn-lt"/>
              </a:rPr>
              <a:t> de </a:t>
            </a:r>
            <a:r>
              <a:rPr lang="fr-BE" sz="1600" dirty="0" err="1">
                <a:latin typeface="+mn-lt"/>
              </a:rPr>
              <a:t>voertuigen</a:t>
            </a:r>
            <a:r>
              <a:rPr lang="fr-BE" sz="1600" dirty="0">
                <a:latin typeface="+mn-lt"/>
              </a:rPr>
              <a:t>) </a:t>
            </a:r>
            <a:r>
              <a:rPr lang="fr-BE" sz="1600" dirty="0" err="1">
                <a:latin typeface="+mn-lt"/>
              </a:rPr>
              <a:t>deze</a:t>
            </a:r>
            <a:r>
              <a:rPr lang="fr-BE" sz="1600" dirty="0">
                <a:latin typeface="+mn-lt"/>
              </a:rPr>
              <a:t> </a:t>
            </a:r>
            <a:r>
              <a:rPr lang="fr-BE" sz="1600" dirty="0" err="1">
                <a:latin typeface="+mn-lt"/>
              </a:rPr>
              <a:t>grensen</a:t>
            </a:r>
            <a:r>
              <a:rPr lang="fr-BE" sz="1600" dirty="0">
                <a:latin typeface="+mn-lt"/>
              </a:rPr>
              <a:t> niet </a:t>
            </a:r>
            <a:r>
              <a:rPr lang="fr-BE" sz="1600" dirty="0" err="1">
                <a:latin typeface="+mn-lt"/>
              </a:rPr>
              <a:t>overschrijden</a:t>
            </a:r>
            <a:r>
              <a:rPr lang="fr-BE" sz="1600" dirty="0">
                <a:latin typeface="+mn-lt"/>
              </a:rPr>
              <a:t>.</a:t>
            </a:r>
          </a:p>
          <a:p>
            <a:pPr marL="285750" lvl="0" indent="-285750" algn="just">
              <a:buFontTx/>
              <a:buChar char="-"/>
              <a:defRPr/>
            </a:pPr>
            <a:endParaRPr lang="fr-BE" sz="1600" dirty="0">
              <a:latin typeface="+mn-lt"/>
            </a:endParaRPr>
          </a:p>
        </p:txBody>
      </p:sp>
      <p:pic>
        <p:nvPicPr>
          <p:cNvPr id="6" name="Picture 5">
            <a:extLst>
              <a:ext uri="{FF2B5EF4-FFF2-40B4-BE49-F238E27FC236}">
                <a16:creationId xmlns:a16="http://schemas.microsoft.com/office/drawing/2014/main" id="{2CD954DB-F1BC-4EE0-9BFA-E8E29FF2DFDC}"/>
              </a:ext>
            </a:extLst>
          </p:cNvPr>
          <p:cNvPicPr>
            <a:picLocks noChangeAspect="1"/>
          </p:cNvPicPr>
          <p:nvPr/>
        </p:nvPicPr>
        <p:blipFill>
          <a:blip r:embed="rId3"/>
          <a:stretch>
            <a:fillRect/>
          </a:stretch>
        </p:blipFill>
        <p:spPr>
          <a:xfrm>
            <a:off x="3342851" y="1405264"/>
            <a:ext cx="1096966" cy="819838"/>
          </a:xfrm>
          <a:prstGeom prst="rect">
            <a:avLst/>
          </a:prstGeom>
        </p:spPr>
      </p:pic>
      <p:pic>
        <p:nvPicPr>
          <p:cNvPr id="9" name="Picture 8">
            <a:extLst>
              <a:ext uri="{FF2B5EF4-FFF2-40B4-BE49-F238E27FC236}">
                <a16:creationId xmlns:a16="http://schemas.microsoft.com/office/drawing/2014/main" id="{30BD5690-67E4-4811-BA50-CD1A67B1A201}"/>
              </a:ext>
            </a:extLst>
          </p:cNvPr>
          <p:cNvPicPr>
            <a:picLocks noChangeAspect="1"/>
          </p:cNvPicPr>
          <p:nvPr/>
        </p:nvPicPr>
        <p:blipFill>
          <a:blip r:embed="rId4"/>
          <a:stretch>
            <a:fillRect/>
          </a:stretch>
        </p:blipFill>
        <p:spPr>
          <a:xfrm>
            <a:off x="586831" y="1799733"/>
            <a:ext cx="1402202" cy="1841152"/>
          </a:xfrm>
          <a:prstGeom prst="rect">
            <a:avLst/>
          </a:prstGeom>
        </p:spPr>
      </p:pic>
      <p:sp>
        <p:nvSpPr>
          <p:cNvPr id="14" name="TextBox 13">
            <a:extLst>
              <a:ext uri="{FF2B5EF4-FFF2-40B4-BE49-F238E27FC236}">
                <a16:creationId xmlns:a16="http://schemas.microsoft.com/office/drawing/2014/main" id="{1A9012DB-F95C-4028-9B92-66F91F3A31C5}"/>
              </a:ext>
            </a:extLst>
          </p:cNvPr>
          <p:cNvSpPr txBox="1"/>
          <p:nvPr/>
        </p:nvSpPr>
        <p:spPr>
          <a:xfrm>
            <a:off x="2567607" y="3503522"/>
            <a:ext cx="8912875" cy="2962513"/>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Dit </a:t>
            </a:r>
            <a:r>
              <a:rPr lang="fr-BE" sz="1400" dirty="0" err="1">
                <a:latin typeface="+mn-lt"/>
              </a:rPr>
              <a:t>toezicht</a:t>
            </a:r>
            <a:r>
              <a:rPr lang="fr-BE" sz="1400" dirty="0">
                <a:latin typeface="+mn-lt"/>
              </a:rPr>
              <a:t> </a:t>
            </a:r>
            <a:r>
              <a:rPr lang="fr-BE" sz="1400" dirty="0" err="1">
                <a:latin typeface="+mn-lt"/>
              </a:rPr>
              <a:t>omvat</a:t>
            </a:r>
            <a:r>
              <a:rPr lang="fr-BE" sz="1400" dirty="0">
                <a:latin typeface="+mn-lt"/>
              </a:rPr>
              <a:t>:</a:t>
            </a:r>
          </a:p>
          <a:p>
            <a:pPr algn="just">
              <a:defRPr/>
            </a:pPr>
            <a:endParaRPr lang="fr-BE" sz="1400" dirty="0">
              <a:latin typeface="+mn-lt"/>
            </a:endParaRPr>
          </a:p>
          <a:p>
            <a:pPr marL="285750" indent="-285750" algn="just">
              <a:buFontTx/>
              <a:buChar char="-"/>
              <a:defRPr/>
            </a:pPr>
            <a:r>
              <a:rPr lang="fr-BE" sz="1400" dirty="0" err="1">
                <a:latin typeface="+mn-lt"/>
              </a:rPr>
              <a:t>controle</a:t>
            </a:r>
            <a:r>
              <a:rPr lang="fr-BE" sz="1400" dirty="0">
                <a:latin typeface="+mn-lt"/>
              </a:rPr>
              <a:t> op de </a:t>
            </a:r>
            <a:r>
              <a:rPr lang="fr-BE" sz="1400" dirty="0" err="1">
                <a:latin typeface="+mn-lt"/>
              </a:rPr>
              <a:t>naleving</a:t>
            </a:r>
            <a:r>
              <a:rPr lang="fr-BE" sz="1400" dirty="0">
                <a:latin typeface="+mn-lt"/>
              </a:rPr>
              <a:t> van de </a:t>
            </a:r>
            <a:r>
              <a:rPr lang="fr-BE" sz="1400" dirty="0" err="1">
                <a:latin typeface="+mn-lt"/>
              </a:rPr>
              <a:t>grenzen</a:t>
            </a:r>
            <a:r>
              <a:rPr lang="fr-BE" sz="1400" dirty="0">
                <a:latin typeface="+mn-lt"/>
              </a:rPr>
              <a:t> van de </a:t>
            </a:r>
            <a:r>
              <a:rPr lang="fr-BE" sz="1400" dirty="0" err="1">
                <a:latin typeface="+mn-lt"/>
              </a:rPr>
              <a:t>werfzone</a:t>
            </a:r>
            <a:r>
              <a:rPr lang="fr-BE" sz="1400" dirty="0">
                <a:latin typeface="+mn-lt"/>
              </a:rPr>
              <a:t> </a:t>
            </a:r>
            <a:r>
              <a:rPr lang="fr-BE" sz="1400" dirty="0" err="1">
                <a:latin typeface="+mn-lt"/>
              </a:rPr>
              <a:t>door</a:t>
            </a:r>
            <a:r>
              <a:rPr lang="fr-BE" sz="1400" dirty="0">
                <a:latin typeface="+mn-lt"/>
              </a:rPr>
              <a:t> het personeel (</a:t>
            </a:r>
            <a:r>
              <a:rPr lang="fr-BE" sz="1400" dirty="0" err="1">
                <a:latin typeface="+mn-lt"/>
              </a:rPr>
              <a:t>werkzaam</a:t>
            </a:r>
            <a:r>
              <a:rPr lang="fr-BE" sz="1400" dirty="0">
                <a:latin typeface="+mn-lt"/>
              </a:rPr>
              <a:t> op de </a:t>
            </a:r>
            <a:r>
              <a:rPr lang="fr-BE" sz="1400" dirty="0" err="1">
                <a:latin typeface="+mn-lt"/>
              </a:rPr>
              <a:t>werkposten</a:t>
            </a:r>
            <a:r>
              <a:rPr lang="fr-BE" sz="1400" dirty="0">
                <a:latin typeface="+mn-lt"/>
              </a:rPr>
              <a:t>) en de </a:t>
            </a:r>
            <a:r>
              <a:rPr lang="fr-BE" sz="1400" dirty="0" err="1">
                <a:latin typeface="+mn-lt"/>
              </a:rPr>
              <a:t>operatoren</a:t>
            </a:r>
            <a:r>
              <a:rPr lang="fr-BE" sz="1400" dirty="0">
                <a:latin typeface="+mn-lt"/>
              </a:rPr>
              <a:t> van de </a:t>
            </a:r>
            <a:r>
              <a:rPr lang="fr-BE" sz="1400" dirty="0" err="1">
                <a:latin typeface="+mn-lt"/>
              </a:rPr>
              <a:t>werfvoertuigen</a:t>
            </a:r>
            <a:r>
              <a:rPr lang="fr-BE" sz="1400" dirty="0">
                <a:latin typeface="+mn-lt"/>
              </a:rPr>
              <a:t>;</a:t>
            </a:r>
          </a:p>
          <a:p>
            <a:pPr marL="285750" indent="-285750" algn="just">
              <a:buFontTx/>
              <a:buChar char="-"/>
              <a:defRPr/>
            </a:pPr>
            <a:endParaRPr lang="fr-BE" sz="1400" dirty="0">
              <a:latin typeface="+mn-lt"/>
            </a:endParaRPr>
          </a:p>
          <a:p>
            <a:pPr marL="285750" indent="-285750" algn="just">
              <a:buFontTx/>
              <a:buChar char="-"/>
              <a:defRPr/>
            </a:pPr>
            <a:r>
              <a:rPr lang="fr-BE" sz="1400" dirty="0" err="1">
                <a:latin typeface="+mn-lt"/>
              </a:rPr>
              <a:t>vestigen</a:t>
            </a:r>
            <a:r>
              <a:rPr lang="fr-BE" sz="1400" dirty="0">
                <a:latin typeface="+mn-lt"/>
              </a:rPr>
              <a:t> van de </a:t>
            </a:r>
            <a:r>
              <a:rPr lang="fr-BE" sz="1400" dirty="0" err="1">
                <a:latin typeface="+mn-lt"/>
              </a:rPr>
              <a:t>aandacht</a:t>
            </a:r>
            <a:r>
              <a:rPr lang="fr-BE" sz="1400" dirty="0">
                <a:latin typeface="+mn-lt"/>
              </a:rPr>
              <a:t> van het personeel/</a:t>
            </a:r>
            <a:r>
              <a:rPr lang="fr-BE" sz="1400" dirty="0" err="1">
                <a:latin typeface="+mn-lt"/>
              </a:rPr>
              <a:t>operatoren</a:t>
            </a:r>
            <a:r>
              <a:rPr lang="fr-BE" sz="1400" dirty="0">
                <a:latin typeface="+mn-lt"/>
              </a:rPr>
              <a:t> indien personeel, </a:t>
            </a:r>
            <a:r>
              <a:rPr lang="fr-BE" sz="1400" dirty="0" err="1">
                <a:latin typeface="+mn-lt"/>
              </a:rPr>
              <a:t>materiaal</a:t>
            </a:r>
            <a:r>
              <a:rPr lang="fr-BE" sz="1400" dirty="0">
                <a:latin typeface="+mn-lt"/>
              </a:rPr>
              <a:t> (</a:t>
            </a:r>
            <a:r>
              <a:rPr lang="fr-BE" sz="1400" dirty="0" err="1">
                <a:latin typeface="+mn-lt"/>
              </a:rPr>
              <a:t>gemanipuleerd</a:t>
            </a:r>
            <a:r>
              <a:rPr lang="fr-BE" sz="1400" dirty="0">
                <a:latin typeface="+mn-lt"/>
              </a:rPr>
              <a:t> </a:t>
            </a:r>
            <a:r>
              <a:rPr lang="fr-BE" sz="1400" dirty="0" err="1">
                <a:latin typeface="+mn-lt"/>
              </a:rPr>
              <a:t>door</a:t>
            </a:r>
            <a:r>
              <a:rPr lang="fr-BE" sz="1400" dirty="0">
                <a:latin typeface="+mn-lt"/>
              </a:rPr>
              <a:t> het personeel), de </a:t>
            </a:r>
            <a:r>
              <a:rPr lang="fr-BE" sz="1400" dirty="0" err="1">
                <a:latin typeface="+mn-lt"/>
              </a:rPr>
              <a:t>voertuigen</a:t>
            </a:r>
            <a:r>
              <a:rPr lang="fr-BE" sz="1400" dirty="0">
                <a:latin typeface="+mn-lt"/>
              </a:rPr>
              <a:t> en/of de </a:t>
            </a:r>
            <a:r>
              <a:rPr lang="fr-BE" sz="1400" dirty="0" err="1">
                <a:latin typeface="+mn-lt"/>
              </a:rPr>
              <a:t>lasten</a:t>
            </a:r>
            <a:r>
              <a:rPr lang="fr-BE" sz="1400" dirty="0">
                <a:latin typeface="+mn-lt"/>
              </a:rPr>
              <a:t> (</a:t>
            </a:r>
            <a:r>
              <a:rPr lang="fr-BE" sz="1400" dirty="0" err="1">
                <a:latin typeface="+mn-lt"/>
              </a:rPr>
              <a:t>gemanipuleerd</a:t>
            </a:r>
            <a:r>
              <a:rPr lang="fr-BE" sz="1400" dirty="0">
                <a:latin typeface="+mn-lt"/>
              </a:rPr>
              <a:t> </a:t>
            </a:r>
            <a:r>
              <a:rPr lang="fr-BE" sz="1400" dirty="0" err="1">
                <a:latin typeface="+mn-lt"/>
              </a:rPr>
              <a:t>door</a:t>
            </a:r>
            <a:r>
              <a:rPr lang="fr-BE" sz="1400" dirty="0">
                <a:latin typeface="+mn-lt"/>
              </a:rPr>
              <a:t> de </a:t>
            </a:r>
            <a:r>
              <a:rPr lang="fr-BE" sz="1400" dirty="0" err="1">
                <a:latin typeface="+mn-lt"/>
              </a:rPr>
              <a:t>voertuigen</a:t>
            </a:r>
            <a:r>
              <a:rPr lang="fr-BE" sz="1400" dirty="0">
                <a:latin typeface="+mn-lt"/>
              </a:rPr>
              <a:t>) de </a:t>
            </a:r>
            <a:r>
              <a:rPr lang="fr-BE" sz="1400" dirty="0" err="1">
                <a:latin typeface="+mn-lt"/>
              </a:rPr>
              <a:t>grenzen</a:t>
            </a:r>
            <a:r>
              <a:rPr lang="fr-BE" sz="1400" dirty="0">
                <a:latin typeface="+mn-lt"/>
              </a:rPr>
              <a:t> van de </a:t>
            </a:r>
            <a:r>
              <a:rPr lang="fr-BE" sz="1400" dirty="0" err="1">
                <a:latin typeface="+mn-lt"/>
              </a:rPr>
              <a:t>werfzone</a:t>
            </a:r>
            <a:r>
              <a:rPr lang="fr-BE" sz="1400" dirty="0">
                <a:latin typeface="+mn-lt"/>
              </a:rPr>
              <a:t> </a:t>
            </a:r>
            <a:r>
              <a:rPr lang="fr-BE" sz="1400" dirty="0" err="1">
                <a:latin typeface="+mn-lt"/>
              </a:rPr>
              <a:t>naderen</a:t>
            </a:r>
            <a:r>
              <a:rPr lang="fr-BE" sz="1400" dirty="0">
                <a:latin typeface="+mn-lt"/>
              </a:rPr>
              <a:t> of </a:t>
            </a:r>
            <a:r>
              <a:rPr lang="fr-BE" sz="1400" dirty="0" err="1">
                <a:latin typeface="+mn-lt"/>
              </a:rPr>
              <a:t>overschrijden</a:t>
            </a:r>
            <a:r>
              <a:rPr lang="fr-BE" sz="1400" dirty="0">
                <a:latin typeface="+mn-lt"/>
              </a:rPr>
              <a:t>; </a:t>
            </a:r>
          </a:p>
          <a:p>
            <a:pPr marL="285750" indent="-285750" algn="just">
              <a:buFontTx/>
              <a:buChar char="-"/>
              <a:defRPr/>
            </a:pPr>
            <a:endParaRPr lang="fr-BE" sz="1400" dirty="0">
              <a:latin typeface="+mn-lt"/>
            </a:endParaRPr>
          </a:p>
          <a:p>
            <a:pPr marL="285750" indent="-285750" algn="just">
              <a:buFontTx/>
              <a:buChar char="-"/>
              <a:defRPr/>
            </a:pPr>
            <a:r>
              <a:rPr lang="fr-BE" sz="1400" dirty="0" err="1">
                <a:latin typeface="+mn-lt"/>
              </a:rPr>
              <a:t>controle</a:t>
            </a:r>
            <a:r>
              <a:rPr lang="fr-BE" sz="1400" dirty="0">
                <a:latin typeface="+mn-lt"/>
              </a:rPr>
              <a:t> op het </a:t>
            </a:r>
            <a:r>
              <a:rPr lang="fr-BE" sz="1400" dirty="0" err="1">
                <a:latin typeface="+mn-lt"/>
              </a:rPr>
              <a:t>stopzetten</a:t>
            </a:r>
            <a:r>
              <a:rPr lang="fr-BE" sz="1400" dirty="0">
                <a:latin typeface="+mn-lt"/>
              </a:rPr>
              <a:t> van de </a:t>
            </a:r>
            <a:r>
              <a:rPr lang="fr-BE" sz="1400" dirty="0" err="1">
                <a:latin typeface="+mn-lt"/>
              </a:rPr>
              <a:t>activiteiten</a:t>
            </a:r>
            <a:r>
              <a:rPr lang="fr-BE" sz="1400" dirty="0">
                <a:latin typeface="+mn-lt"/>
              </a:rPr>
              <a:t> die </a:t>
            </a:r>
            <a:r>
              <a:rPr lang="fr-BE" sz="1400" dirty="0" err="1">
                <a:latin typeface="+mn-lt"/>
              </a:rPr>
              <a:t>een</a:t>
            </a:r>
            <a:r>
              <a:rPr lang="fr-BE" sz="1400" dirty="0">
                <a:latin typeface="+mn-lt"/>
              </a:rPr>
              <a:t> </a:t>
            </a:r>
            <a:r>
              <a:rPr lang="fr-BE" sz="1400" dirty="0" err="1">
                <a:latin typeface="+mn-lt"/>
              </a:rPr>
              <a:t>indringing</a:t>
            </a:r>
            <a:r>
              <a:rPr lang="fr-BE" sz="1400" dirty="0">
                <a:latin typeface="+mn-lt"/>
              </a:rPr>
              <a:t> type II </a:t>
            </a:r>
            <a:r>
              <a:rPr lang="fr-BE" sz="1400" dirty="0" err="1">
                <a:latin typeface="+mn-lt"/>
              </a:rPr>
              <a:t>kunnen</a:t>
            </a:r>
            <a:r>
              <a:rPr lang="fr-BE" sz="1400" dirty="0">
                <a:latin typeface="+mn-lt"/>
              </a:rPr>
              <a:t> </a:t>
            </a:r>
            <a:r>
              <a:rPr lang="fr-BE" sz="1400" dirty="0" err="1">
                <a:latin typeface="+mn-lt"/>
              </a:rPr>
              <a:t>veroorzaken</a:t>
            </a:r>
            <a:r>
              <a:rPr lang="fr-BE" sz="1400" dirty="0">
                <a:latin typeface="+mn-lt"/>
              </a:rPr>
              <a:t> </a:t>
            </a:r>
            <a:r>
              <a:rPr lang="fr-BE" sz="1400" dirty="0" err="1">
                <a:latin typeface="+mn-lt"/>
              </a:rPr>
              <a:t>wanneer</a:t>
            </a:r>
            <a:r>
              <a:rPr lang="fr-BE" sz="1400" dirty="0">
                <a:latin typeface="+mn-lt"/>
              </a:rPr>
              <a:t> </a:t>
            </a:r>
            <a:r>
              <a:rPr lang="fr-BE" sz="1400" dirty="0" err="1">
                <a:latin typeface="+mn-lt"/>
              </a:rPr>
              <a:t>een</a:t>
            </a:r>
            <a:r>
              <a:rPr lang="fr-BE" sz="1400" dirty="0">
                <a:latin typeface="+mn-lt"/>
              </a:rPr>
              <a:t> </a:t>
            </a:r>
            <a:r>
              <a:rPr lang="fr-BE" sz="1400" dirty="0" err="1">
                <a:latin typeface="+mn-lt"/>
              </a:rPr>
              <a:t>aanvullend</a:t>
            </a:r>
            <a:r>
              <a:rPr lang="fr-BE" sz="1400" dirty="0">
                <a:latin typeface="+mn-lt"/>
              </a:rPr>
              <a:t> </a:t>
            </a:r>
            <a:r>
              <a:rPr lang="fr-BE" sz="1400" dirty="0" err="1">
                <a:latin typeface="+mn-lt"/>
              </a:rPr>
              <a:t>aankondigingssysteem</a:t>
            </a:r>
            <a:r>
              <a:rPr lang="fr-BE" sz="1400" dirty="0">
                <a:latin typeface="+mn-lt"/>
              </a:rPr>
              <a:t> </a:t>
            </a:r>
            <a:r>
              <a:rPr lang="fr-BE" sz="1400" dirty="0" err="1">
                <a:latin typeface="+mn-lt"/>
              </a:rPr>
              <a:t>wordt</a:t>
            </a:r>
            <a:r>
              <a:rPr lang="fr-BE" sz="1400" dirty="0">
                <a:latin typeface="+mn-lt"/>
              </a:rPr>
              <a:t> </a:t>
            </a:r>
            <a:r>
              <a:rPr lang="fr-BE" sz="1400" dirty="0" err="1">
                <a:latin typeface="+mn-lt"/>
              </a:rPr>
              <a:t>toegepast</a:t>
            </a:r>
            <a:r>
              <a:rPr lang="fr-BE" sz="1400" dirty="0">
                <a:latin typeface="+mn-lt"/>
              </a:rPr>
              <a:t>.</a:t>
            </a:r>
          </a:p>
          <a:p>
            <a:endParaRPr lang="en-US" sz="1400" dirty="0">
              <a:latin typeface="+mn-lt"/>
            </a:endParaRPr>
          </a:p>
        </p:txBody>
      </p:sp>
    </p:spTree>
    <p:extLst>
      <p:ext uri="{BB962C8B-B14F-4D97-AF65-F5344CB8AC3E}">
        <p14:creationId xmlns:p14="http://schemas.microsoft.com/office/powerpoint/2010/main" val="323606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280784" y="328671"/>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a:t>
            </a:r>
            <a:r>
              <a:rPr lang="en-US" b="1" kern="0" dirty="0" err="1">
                <a:solidFill>
                  <a:srgbClr val="0070C0"/>
                </a:solidFill>
                <a:latin typeface="+mj-lt"/>
                <a:ea typeface="+mj-ea"/>
                <a:cs typeface="+mj-cs"/>
              </a:rPr>
              <a:t>Rol</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verantwoordelijke</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bediende</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2" name="TextBox 11"/>
          <p:cNvSpPr txBox="1"/>
          <p:nvPr/>
        </p:nvSpPr>
        <p:spPr>
          <a:xfrm>
            <a:off x="2351584" y="853363"/>
            <a:ext cx="8784976" cy="3166824"/>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en-US" sz="1400" dirty="0">
                <a:latin typeface="+mn-lt"/>
              </a:rPr>
              <a:t>De </a:t>
            </a:r>
            <a:r>
              <a:rPr lang="en-US" sz="1400" dirty="0" err="1">
                <a:latin typeface="+mn-lt"/>
              </a:rPr>
              <a:t>verantwoordelijke</a:t>
            </a:r>
            <a:r>
              <a:rPr lang="en-US" sz="1400" dirty="0">
                <a:latin typeface="+mn-lt"/>
              </a:rPr>
              <a:t> </a:t>
            </a:r>
            <a:r>
              <a:rPr lang="en-US" sz="1400" dirty="0" err="1">
                <a:latin typeface="+mn-lt"/>
              </a:rPr>
              <a:t>bediende</a:t>
            </a:r>
            <a:r>
              <a:rPr lang="en-US" sz="1400" dirty="0">
                <a:latin typeface="+mn-lt"/>
              </a:rPr>
              <a:t> die het </a:t>
            </a:r>
            <a:r>
              <a:rPr lang="en-US" sz="1400" dirty="0" err="1">
                <a:latin typeface="+mn-lt"/>
              </a:rPr>
              <a:t>werk</a:t>
            </a:r>
            <a:r>
              <a:rPr lang="en-US" sz="1400" dirty="0">
                <a:latin typeface="+mn-lt"/>
              </a:rPr>
              <a:t> </a:t>
            </a:r>
            <a:r>
              <a:rPr lang="en-US" sz="1400" dirty="0" err="1">
                <a:latin typeface="+mn-lt"/>
              </a:rPr>
              <a:t>organiseert</a:t>
            </a:r>
            <a:r>
              <a:rPr lang="en-US" sz="1400" dirty="0">
                <a:latin typeface="+mn-lt"/>
              </a:rPr>
              <a:t> of </a:t>
            </a:r>
            <a:r>
              <a:rPr lang="en-US" sz="1400" dirty="0" err="1">
                <a:latin typeface="+mn-lt"/>
              </a:rPr>
              <a:t>leidt</a:t>
            </a:r>
            <a:r>
              <a:rPr lang="en-US" sz="1400" dirty="0">
                <a:latin typeface="+mn-lt"/>
              </a:rPr>
              <a:t> (</a:t>
            </a:r>
            <a:r>
              <a:rPr lang="en-US" sz="1400" dirty="0" err="1">
                <a:latin typeface="+mn-lt"/>
              </a:rPr>
              <a:t>leider</a:t>
            </a:r>
            <a:r>
              <a:rPr lang="en-US" sz="1400" dirty="0">
                <a:latin typeface="+mn-lt"/>
              </a:rPr>
              <a:t> van het </a:t>
            </a:r>
            <a:r>
              <a:rPr lang="en-US" sz="1400" dirty="0" err="1">
                <a:latin typeface="+mn-lt"/>
              </a:rPr>
              <a:t>werk</a:t>
            </a:r>
            <a:r>
              <a:rPr lang="en-US" sz="1400" dirty="0">
                <a:latin typeface="+mn-lt"/>
              </a:rPr>
              <a:t> </a:t>
            </a:r>
            <a:r>
              <a:rPr lang="en-US" sz="1400" dirty="0" err="1">
                <a:latin typeface="+mn-lt"/>
              </a:rPr>
              <a:t>aannemer</a:t>
            </a:r>
            <a:r>
              <a:rPr lang="en-US" sz="1400" dirty="0">
                <a:latin typeface="+mn-lt"/>
              </a:rPr>
              <a:t>) </a:t>
            </a:r>
            <a:r>
              <a:rPr lang="en-US" sz="1400" dirty="0" err="1">
                <a:latin typeface="+mn-lt"/>
              </a:rPr>
              <a:t>communiceert</a:t>
            </a:r>
            <a:r>
              <a:rPr lang="en-US" sz="1400" dirty="0">
                <a:latin typeface="+mn-lt"/>
              </a:rPr>
              <a:t> </a:t>
            </a:r>
            <a:r>
              <a:rPr lang="en-US" sz="1400" dirty="0" err="1">
                <a:latin typeface="+mn-lt"/>
              </a:rPr>
              <a:t>aan</a:t>
            </a:r>
            <a:r>
              <a:rPr lang="en-US" sz="1400" dirty="0">
                <a:latin typeface="+mn-lt"/>
              </a:rPr>
              <a:t> de </a:t>
            </a:r>
            <a:r>
              <a:rPr lang="en-US" sz="1400" dirty="0" err="1">
                <a:latin typeface="+mn-lt"/>
              </a:rPr>
              <a:t>ploeg</a:t>
            </a:r>
            <a:r>
              <a:rPr lang="en-US" sz="1400" dirty="0">
                <a:latin typeface="+mn-lt"/>
              </a:rPr>
              <a:t> </a:t>
            </a:r>
            <a:r>
              <a:rPr lang="en-US" sz="1400" dirty="0" err="1">
                <a:latin typeface="+mn-lt"/>
              </a:rPr>
              <a:t>welk</a:t>
            </a:r>
            <a:r>
              <a:rPr lang="en-US" sz="1400" dirty="0">
                <a:latin typeface="+mn-lt"/>
              </a:rPr>
              <a:t> type </a:t>
            </a:r>
            <a:r>
              <a:rPr lang="en-US" sz="1400" dirty="0" err="1">
                <a:latin typeface="+mn-lt"/>
              </a:rPr>
              <a:t>afbakening</a:t>
            </a:r>
            <a:r>
              <a:rPr lang="en-US" sz="1400" dirty="0">
                <a:latin typeface="+mn-lt"/>
              </a:rPr>
              <a:t> </a:t>
            </a:r>
            <a:r>
              <a:rPr lang="en-US" sz="1400" dirty="0" err="1">
                <a:latin typeface="+mn-lt"/>
              </a:rPr>
              <a:t>wordt</a:t>
            </a:r>
            <a:r>
              <a:rPr lang="en-US" sz="1400" dirty="0">
                <a:latin typeface="+mn-lt"/>
              </a:rPr>
              <a:t> </a:t>
            </a:r>
            <a:r>
              <a:rPr lang="en-US" sz="1400" dirty="0" err="1">
                <a:latin typeface="+mn-lt"/>
              </a:rPr>
              <a:t>toegepast</a:t>
            </a:r>
            <a:r>
              <a:rPr lang="en-US" sz="1400" dirty="0">
                <a:latin typeface="+mn-lt"/>
              </a:rPr>
              <a:t>.</a:t>
            </a:r>
          </a:p>
          <a:p>
            <a:endParaRPr lang="en-US" sz="1400" dirty="0">
              <a:latin typeface="+mn-lt"/>
            </a:endParaRPr>
          </a:p>
          <a:p>
            <a:pPr marL="285750" indent="-285750">
              <a:buFontTx/>
              <a:buChar char="-"/>
            </a:pPr>
            <a:r>
              <a:rPr lang="en-US" sz="1400" dirty="0" err="1">
                <a:latin typeface="+mn-lt"/>
              </a:rPr>
              <a:t>bepaalt</a:t>
            </a:r>
            <a:r>
              <a:rPr lang="en-US" sz="1400" dirty="0">
                <a:latin typeface="+mn-lt"/>
              </a:rPr>
              <a:t> </a:t>
            </a:r>
            <a:r>
              <a:rPr lang="en-US" sz="1400" dirty="0" err="1">
                <a:latin typeface="+mn-lt"/>
              </a:rPr>
              <a:t>welke</a:t>
            </a:r>
            <a:r>
              <a:rPr lang="en-US" sz="1400" dirty="0">
                <a:latin typeface="+mn-lt"/>
              </a:rPr>
              <a:t> </a:t>
            </a:r>
            <a:r>
              <a:rPr lang="en-US" sz="1400" dirty="0" err="1">
                <a:latin typeface="+mn-lt"/>
              </a:rPr>
              <a:t>afbakening</a:t>
            </a:r>
            <a:r>
              <a:rPr lang="en-US" sz="1400" dirty="0">
                <a:latin typeface="+mn-lt"/>
              </a:rPr>
              <a:t> </a:t>
            </a:r>
            <a:r>
              <a:rPr lang="en-US" sz="1400" dirty="0" err="1">
                <a:latin typeface="+mn-lt"/>
              </a:rPr>
              <a:t>zal</a:t>
            </a:r>
            <a:r>
              <a:rPr lang="en-US" sz="1400" dirty="0">
                <a:latin typeface="+mn-lt"/>
              </a:rPr>
              <a:t> </a:t>
            </a:r>
            <a:r>
              <a:rPr lang="en-US" sz="1400" dirty="0" err="1">
                <a:latin typeface="+mn-lt"/>
              </a:rPr>
              <a:t>toegepast</a:t>
            </a:r>
            <a:r>
              <a:rPr lang="en-US" sz="1400" dirty="0">
                <a:latin typeface="+mn-lt"/>
              </a:rPr>
              <a:t> </a:t>
            </a:r>
            <a:r>
              <a:rPr lang="en-US" sz="1400" dirty="0" err="1">
                <a:latin typeface="+mn-lt"/>
              </a:rPr>
              <a:t>worden</a:t>
            </a:r>
            <a:r>
              <a:rPr lang="en-US" sz="1400" dirty="0">
                <a:latin typeface="+mn-lt"/>
              </a:rPr>
              <a:t>;</a:t>
            </a:r>
          </a:p>
          <a:p>
            <a:pPr marL="285750" indent="-285750">
              <a:buFontTx/>
              <a:buChar char="-"/>
            </a:pPr>
            <a:endParaRPr lang="en-US" sz="1400" dirty="0">
              <a:latin typeface="+mn-lt"/>
            </a:endParaRPr>
          </a:p>
          <a:p>
            <a:pPr marL="285750" indent="-285750">
              <a:buFontTx/>
              <a:buChar char="-"/>
            </a:pPr>
            <a:r>
              <a:rPr lang="en-US" sz="1400" dirty="0" err="1">
                <a:latin typeface="+mn-lt"/>
              </a:rPr>
              <a:t>hij</a:t>
            </a:r>
            <a:r>
              <a:rPr lang="en-US" sz="1400" dirty="0">
                <a:latin typeface="+mn-lt"/>
              </a:rPr>
              <a:t> </a:t>
            </a:r>
            <a:r>
              <a:rPr lang="en-US" sz="1400" dirty="0" err="1">
                <a:latin typeface="+mn-lt"/>
              </a:rPr>
              <a:t>bakent</a:t>
            </a:r>
            <a:r>
              <a:rPr lang="en-US" sz="1400" dirty="0">
                <a:latin typeface="+mn-lt"/>
              </a:rPr>
              <a:t> de </a:t>
            </a:r>
            <a:r>
              <a:rPr lang="en-US" sz="1400" dirty="0" err="1">
                <a:latin typeface="+mn-lt"/>
              </a:rPr>
              <a:t>werfzone</a:t>
            </a:r>
            <a:r>
              <a:rPr lang="en-US" sz="1400" dirty="0">
                <a:latin typeface="+mn-lt"/>
              </a:rPr>
              <a:t> </a:t>
            </a:r>
            <a:r>
              <a:rPr lang="en-US" sz="1400" dirty="0" err="1">
                <a:latin typeface="+mn-lt"/>
              </a:rPr>
              <a:t>af</a:t>
            </a:r>
            <a:r>
              <a:rPr lang="en-US" sz="1400" dirty="0">
                <a:latin typeface="+mn-lt"/>
              </a:rPr>
              <a:t> in </a:t>
            </a:r>
            <a:r>
              <a:rPr lang="en-US" sz="1400" dirty="0" err="1">
                <a:latin typeface="+mn-lt"/>
              </a:rPr>
              <a:t>functie</a:t>
            </a:r>
            <a:r>
              <a:rPr lang="en-US" sz="1400" dirty="0">
                <a:latin typeface="+mn-lt"/>
              </a:rPr>
              <a:t> van de </a:t>
            </a:r>
            <a:r>
              <a:rPr lang="en-US" sz="1400" dirty="0" err="1">
                <a:latin typeface="+mn-lt"/>
              </a:rPr>
              <a:t>te</a:t>
            </a:r>
            <a:r>
              <a:rPr lang="en-US" sz="1400" dirty="0">
                <a:latin typeface="+mn-lt"/>
              </a:rPr>
              <a:t> </a:t>
            </a:r>
            <a:r>
              <a:rPr lang="en-US" sz="1400" dirty="0" err="1">
                <a:latin typeface="+mn-lt"/>
              </a:rPr>
              <a:t>respecteren</a:t>
            </a:r>
            <a:r>
              <a:rPr lang="en-US" sz="1400" dirty="0">
                <a:latin typeface="+mn-lt"/>
              </a:rPr>
              <a:t> </a:t>
            </a:r>
            <a:r>
              <a:rPr lang="en-US" sz="1400" dirty="0" err="1">
                <a:latin typeface="+mn-lt"/>
              </a:rPr>
              <a:t>veiligheidsafstand</a:t>
            </a:r>
            <a:r>
              <a:rPr lang="en-US" sz="1400" dirty="0">
                <a:latin typeface="+mn-lt"/>
              </a:rPr>
              <a:t> (</a:t>
            </a:r>
            <a:r>
              <a:rPr lang="en-US" sz="1400" dirty="0" err="1">
                <a:latin typeface="+mn-lt"/>
              </a:rPr>
              <a:t>volgens</a:t>
            </a:r>
            <a:r>
              <a:rPr lang="en-US" sz="1400" dirty="0">
                <a:latin typeface="+mn-lt"/>
              </a:rPr>
              <a:t> type van </a:t>
            </a:r>
            <a:r>
              <a:rPr lang="en-US" sz="1400" dirty="0" err="1">
                <a:latin typeface="+mn-lt"/>
              </a:rPr>
              <a:t>indringing</a:t>
            </a:r>
            <a:r>
              <a:rPr lang="en-US" sz="1400" dirty="0">
                <a:latin typeface="+mn-lt"/>
              </a:rPr>
              <a:t> </a:t>
            </a:r>
            <a:r>
              <a:rPr lang="en-US" sz="1400" dirty="0" err="1">
                <a:latin typeface="+mn-lt"/>
              </a:rPr>
              <a:t>en</a:t>
            </a:r>
            <a:r>
              <a:rPr lang="en-US" sz="1400" dirty="0">
                <a:latin typeface="+mn-lt"/>
              </a:rPr>
              <a:t>/of type </a:t>
            </a:r>
            <a:r>
              <a:rPr lang="en-US" sz="1400" dirty="0" err="1">
                <a:latin typeface="+mn-lt"/>
              </a:rPr>
              <a:t>ingezette</a:t>
            </a:r>
            <a:r>
              <a:rPr lang="en-US" sz="1400" dirty="0">
                <a:latin typeface="+mn-lt"/>
              </a:rPr>
              <a:t> </a:t>
            </a:r>
            <a:r>
              <a:rPr lang="en-US" sz="1400" dirty="0" err="1">
                <a:latin typeface="+mn-lt"/>
              </a:rPr>
              <a:t>voertuig</a:t>
            </a:r>
            <a:r>
              <a:rPr lang="en-US" sz="1400" dirty="0">
                <a:latin typeface="+mn-lt"/>
              </a:rPr>
              <a:t>);</a:t>
            </a:r>
          </a:p>
          <a:p>
            <a:pPr marL="285750" indent="-285750">
              <a:buFontTx/>
              <a:buChar char="-"/>
            </a:pPr>
            <a:endParaRPr lang="en-US" sz="1400" dirty="0">
              <a:latin typeface="+mn-lt"/>
            </a:endParaRPr>
          </a:p>
          <a:p>
            <a:pPr marL="285750" indent="-285750">
              <a:buFontTx/>
              <a:buChar char="-"/>
            </a:pPr>
            <a:r>
              <a:rPr lang="en-US" sz="1400" dirty="0" err="1">
                <a:latin typeface="+mn-lt"/>
              </a:rPr>
              <a:t>hij</a:t>
            </a:r>
            <a:r>
              <a:rPr lang="en-US" sz="1400" dirty="0">
                <a:latin typeface="+mn-lt"/>
              </a:rPr>
              <a:t> </a:t>
            </a:r>
            <a:r>
              <a:rPr lang="en-US" sz="1400" dirty="0" err="1">
                <a:latin typeface="+mn-lt"/>
              </a:rPr>
              <a:t>controleert</a:t>
            </a:r>
            <a:r>
              <a:rPr lang="en-US" sz="1400" dirty="0">
                <a:latin typeface="+mn-lt"/>
              </a:rPr>
              <a:t> de </a:t>
            </a:r>
            <a:r>
              <a:rPr lang="en-US" sz="1400" dirty="0" err="1">
                <a:latin typeface="+mn-lt"/>
              </a:rPr>
              <a:t>goede</a:t>
            </a:r>
            <a:r>
              <a:rPr lang="en-US" sz="1400" dirty="0">
                <a:latin typeface="+mn-lt"/>
              </a:rPr>
              <a:t> </a:t>
            </a:r>
            <a:r>
              <a:rPr lang="en-US" sz="1400" dirty="0" err="1">
                <a:latin typeface="+mn-lt"/>
              </a:rPr>
              <a:t>toepassing</a:t>
            </a:r>
            <a:r>
              <a:rPr lang="en-US" sz="1400" dirty="0">
                <a:latin typeface="+mn-lt"/>
              </a:rPr>
              <a:t> van de </a:t>
            </a:r>
            <a:r>
              <a:rPr lang="en-US" sz="1400" dirty="0" err="1">
                <a:latin typeface="+mn-lt"/>
              </a:rPr>
              <a:t>veiligheidsmaatregel</a:t>
            </a:r>
            <a:r>
              <a:rPr lang="en-US" sz="1400" dirty="0">
                <a:latin typeface="+mn-lt"/>
              </a:rPr>
              <a:t> (</a:t>
            </a:r>
            <a:r>
              <a:rPr lang="en-US" sz="1400" dirty="0" err="1">
                <a:latin typeface="+mn-lt"/>
              </a:rPr>
              <a:t>positie</a:t>
            </a:r>
            <a:r>
              <a:rPr lang="en-US" sz="1400" dirty="0">
                <a:latin typeface="+mn-lt"/>
              </a:rPr>
              <a:t>, </a:t>
            </a:r>
            <a:r>
              <a:rPr lang="en-US" sz="1400" dirty="0" err="1">
                <a:latin typeface="+mn-lt"/>
              </a:rPr>
              <a:t>afstand</a:t>
            </a:r>
            <a:r>
              <a:rPr lang="en-US" sz="1400" dirty="0">
                <a:latin typeface="+mn-lt"/>
              </a:rPr>
              <a:t> tov </a:t>
            </a:r>
            <a:r>
              <a:rPr lang="en-US" sz="1400" dirty="0" err="1">
                <a:latin typeface="+mn-lt"/>
              </a:rPr>
              <a:t>gevarenzone</a:t>
            </a:r>
            <a:r>
              <a:rPr lang="en-US" sz="1400" dirty="0">
                <a:latin typeface="+mn-lt"/>
              </a:rPr>
              <a:t>,…);</a:t>
            </a:r>
          </a:p>
          <a:p>
            <a:pPr marL="285750" indent="-285750">
              <a:buFontTx/>
              <a:buChar char="-"/>
            </a:pPr>
            <a:endParaRPr lang="en-US" sz="1400" dirty="0">
              <a:latin typeface="+mn-lt"/>
            </a:endParaRPr>
          </a:p>
          <a:p>
            <a:pPr marL="285750" indent="-285750">
              <a:buFontTx/>
              <a:buChar char="-"/>
            </a:pPr>
            <a:r>
              <a:rPr lang="en-US" sz="1400" dirty="0" err="1">
                <a:latin typeface="+mn-lt"/>
              </a:rPr>
              <a:t>duidt</a:t>
            </a:r>
            <a:r>
              <a:rPr lang="en-US" sz="1400" dirty="0">
                <a:latin typeface="+mn-lt"/>
              </a:rPr>
              <a:t> </a:t>
            </a:r>
            <a:r>
              <a:rPr lang="en-US" sz="1400" dirty="0" err="1">
                <a:latin typeface="+mn-lt"/>
              </a:rPr>
              <a:t>nominatief</a:t>
            </a:r>
            <a:r>
              <a:rPr lang="en-US" sz="1400" dirty="0">
                <a:latin typeface="+mn-lt"/>
              </a:rPr>
              <a:t> </a:t>
            </a:r>
            <a:r>
              <a:rPr lang="en-US" sz="1400" dirty="0" err="1">
                <a:latin typeface="+mn-lt"/>
              </a:rPr>
              <a:t>diegene</a:t>
            </a:r>
            <a:r>
              <a:rPr lang="en-US" sz="1400" dirty="0">
                <a:latin typeface="+mn-lt"/>
              </a:rPr>
              <a:t> </a:t>
            </a:r>
            <a:r>
              <a:rPr lang="en-US" sz="1400" dirty="0" err="1">
                <a:latin typeface="+mn-lt"/>
              </a:rPr>
              <a:t>aan</a:t>
            </a:r>
            <a:r>
              <a:rPr lang="en-US" sz="1400" dirty="0">
                <a:latin typeface="+mn-lt"/>
              </a:rPr>
              <a:t> die de </a:t>
            </a:r>
            <a:r>
              <a:rPr lang="en-US" sz="1400" dirty="0" err="1">
                <a:latin typeface="+mn-lt"/>
              </a:rPr>
              <a:t>rol</a:t>
            </a:r>
            <a:r>
              <a:rPr lang="en-US" sz="1400" dirty="0">
                <a:latin typeface="+mn-lt"/>
              </a:rPr>
              <a:t> van </a:t>
            </a:r>
            <a:r>
              <a:rPr lang="en-US" sz="1400" dirty="0" err="1">
                <a:latin typeface="+mn-lt"/>
              </a:rPr>
              <a:t>grenswachter</a:t>
            </a:r>
            <a:r>
              <a:rPr lang="en-US" sz="1400" dirty="0">
                <a:latin typeface="+mn-lt"/>
              </a:rPr>
              <a:t> </a:t>
            </a:r>
            <a:r>
              <a:rPr lang="en-US" sz="1400" dirty="0" err="1">
                <a:latin typeface="+mn-lt"/>
              </a:rPr>
              <a:t>uitvoert</a:t>
            </a:r>
            <a:r>
              <a:rPr lang="en-US" sz="1400" dirty="0">
                <a:latin typeface="+mn-lt"/>
              </a:rPr>
              <a:t>.</a:t>
            </a:r>
          </a:p>
          <a:p>
            <a:endParaRPr lang="en-US" sz="1400" dirty="0">
              <a:latin typeface="+mn-lt"/>
            </a:endParaRPr>
          </a:p>
        </p:txBody>
      </p:sp>
      <p:sp>
        <p:nvSpPr>
          <p:cNvPr id="14" name="TextBox 13"/>
          <p:cNvSpPr txBox="1"/>
          <p:nvPr/>
        </p:nvSpPr>
        <p:spPr>
          <a:xfrm>
            <a:off x="6384032" y="4377699"/>
            <a:ext cx="4896544" cy="2145268"/>
          </a:xfrm>
          <a:prstGeom prst="roundRect">
            <a:avLst/>
          </a:prstGeom>
          <a:noFill/>
          <a:ln w="12700">
            <a:solidFill>
              <a:schemeClr val="accent1"/>
            </a:solidFill>
            <a:prstDash val="dash"/>
          </a:ln>
        </p:spPr>
        <p:txBody>
          <a:bodyPr wrap="square" rtlCol="0">
            <a:spAutoFit/>
          </a:bodyPr>
          <a:lstStyle/>
          <a:p>
            <a:r>
              <a:rPr lang="en-US" sz="1200" b="1" u="sng" dirty="0" err="1">
                <a:latin typeface="+mn-lt"/>
              </a:rPr>
              <a:t>Toezicht</a:t>
            </a:r>
            <a:r>
              <a:rPr lang="en-US" sz="1200" b="1" u="sng" dirty="0">
                <a:latin typeface="+mn-lt"/>
              </a:rPr>
              <a:t> door </a:t>
            </a:r>
            <a:r>
              <a:rPr lang="en-US" sz="1200" b="1" u="sng" dirty="0" err="1">
                <a:latin typeface="+mn-lt"/>
              </a:rPr>
              <a:t>een</a:t>
            </a:r>
            <a:r>
              <a:rPr lang="en-US" sz="1200" b="1" u="sng" dirty="0">
                <a:latin typeface="+mn-lt"/>
              </a:rPr>
              <a:t> person - </a:t>
            </a:r>
            <a:r>
              <a:rPr lang="en-US" sz="1200" b="1" u="sng" dirty="0" err="1">
                <a:latin typeface="+mn-lt"/>
              </a:rPr>
              <a:t>grenswachter</a:t>
            </a:r>
            <a:r>
              <a:rPr lang="en-US" sz="1200" b="1" u="sng" dirty="0">
                <a:latin typeface="+mn-lt"/>
              </a:rPr>
              <a:t>:</a:t>
            </a:r>
          </a:p>
          <a:p>
            <a:endParaRPr lang="en-US" sz="1200" b="1" u="sng" dirty="0">
              <a:latin typeface="+mn-lt"/>
            </a:endParaRPr>
          </a:p>
          <a:p>
            <a:r>
              <a:rPr lang="en-US" sz="1200" dirty="0" err="1">
                <a:latin typeface="+mn-lt"/>
              </a:rPr>
              <a:t>Voor</a:t>
            </a:r>
            <a:r>
              <a:rPr lang="en-US" sz="1200" dirty="0">
                <a:latin typeface="+mn-lt"/>
              </a:rPr>
              <a:t> de </a:t>
            </a:r>
            <a:r>
              <a:rPr lang="en-US" sz="1200" dirty="0" err="1">
                <a:latin typeface="+mn-lt"/>
              </a:rPr>
              <a:t>werken</a:t>
            </a:r>
            <a:r>
              <a:rPr lang="en-US" sz="1200" dirty="0">
                <a:latin typeface="+mn-lt"/>
              </a:rPr>
              <a:t>:</a:t>
            </a:r>
          </a:p>
          <a:p>
            <a:pPr marL="171450" indent="-171450">
              <a:buFontTx/>
              <a:buChar char="-"/>
            </a:pPr>
            <a:r>
              <a:rPr lang="en-US" sz="1200" dirty="0" err="1">
                <a:latin typeface="+mn-lt"/>
              </a:rPr>
              <a:t>communiceert</a:t>
            </a:r>
            <a:r>
              <a:rPr lang="en-US" sz="1200" dirty="0">
                <a:latin typeface="+mn-lt"/>
              </a:rPr>
              <a:t> </a:t>
            </a:r>
            <a:r>
              <a:rPr lang="en-US" sz="1200" dirty="0" err="1">
                <a:latin typeface="+mn-lt"/>
              </a:rPr>
              <a:t>aan</a:t>
            </a:r>
            <a:r>
              <a:rPr lang="en-US" sz="1200" dirty="0">
                <a:latin typeface="+mn-lt"/>
              </a:rPr>
              <a:t> de </a:t>
            </a:r>
            <a:r>
              <a:rPr lang="en-US" sz="1200" dirty="0" err="1">
                <a:latin typeface="+mn-lt"/>
              </a:rPr>
              <a:t>grenswachter</a:t>
            </a:r>
            <a:r>
              <a:rPr lang="en-US" sz="1200" dirty="0">
                <a:latin typeface="+mn-lt"/>
              </a:rPr>
              <a:t> de </a:t>
            </a:r>
            <a:r>
              <a:rPr lang="en-US" sz="1200" dirty="0" err="1">
                <a:latin typeface="+mn-lt"/>
              </a:rPr>
              <a:t>te</a:t>
            </a:r>
            <a:r>
              <a:rPr lang="en-US" sz="1200" dirty="0">
                <a:latin typeface="+mn-lt"/>
              </a:rPr>
              <a:t> </a:t>
            </a:r>
            <a:r>
              <a:rPr lang="en-US" sz="1200" dirty="0" err="1">
                <a:latin typeface="+mn-lt"/>
              </a:rPr>
              <a:t>respecteren</a:t>
            </a:r>
            <a:r>
              <a:rPr lang="en-US" sz="1200" dirty="0">
                <a:latin typeface="+mn-lt"/>
              </a:rPr>
              <a:t> </a:t>
            </a:r>
            <a:r>
              <a:rPr lang="en-US" sz="1200" dirty="0" err="1">
                <a:latin typeface="+mn-lt"/>
              </a:rPr>
              <a:t>afstand</a:t>
            </a:r>
            <a:r>
              <a:rPr lang="en-US" sz="1200" dirty="0">
                <a:latin typeface="+mn-lt"/>
              </a:rPr>
              <a:t> </a:t>
            </a:r>
            <a:r>
              <a:rPr lang="en-US" sz="1200" dirty="0" err="1">
                <a:latin typeface="+mn-lt"/>
              </a:rPr>
              <a:t>t.o.v</a:t>
            </a:r>
            <a:r>
              <a:rPr lang="en-US" sz="1200" dirty="0">
                <a:latin typeface="+mn-lt"/>
              </a:rPr>
              <a:t>. de </a:t>
            </a:r>
            <a:r>
              <a:rPr lang="en-US" sz="1200" dirty="0" err="1">
                <a:latin typeface="+mn-lt"/>
              </a:rPr>
              <a:t>buitenkant</a:t>
            </a:r>
            <a:r>
              <a:rPr lang="en-US" sz="1200" dirty="0">
                <a:latin typeface="+mn-lt"/>
              </a:rPr>
              <a:t> van de </a:t>
            </a:r>
            <a:r>
              <a:rPr lang="en-US" sz="1200" dirty="0" err="1">
                <a:latin typeface="+mn-lt"/>
              </a:rPr>
              <a:t>dichtstbijgelegen</a:t>
            </a:r>
            <a:r>
              <a:rPr lang="en-US" sz="1200" dirty="0">
                <a:latin typeface="+mn-lt"/>
              </a:rPr>
              <a:t> rail </a:t>
            </a:r>
          </a:p>
          <a:p>
            <a:endParaRPr lang="en-US" sz="1200" dirty="0"/>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p:txBody>
      </p:sp>
      <p:sp>
        <p:nvSpPr>
          <p:cNvPr id="15" name="Rechthoek 41"/>
          <p:cNvSpPr>
            <a:spLocks noChangeArrowheads="1"/>
          </p:cNvSpPr>
          <p:nvPr/>
        </p:nvSpPr>
        <p:spPr bwMode="auto">
          <a:xfrm>
            <a:off x="830602" y="2375776"/>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pic>
        <p:nvPicPr>
          <p:cNvPr id="16" name="Picture 15"/>
          <p:cNvPicPr>
            <a:picLocks noChangeAspect="1"/>
          </p:cNvPicPr>
          <p:nvPr/>
        </p:nvPicPr>
        <p:blipFill>
          <a:blip r:embed="rId3"/>
          <a:stretch>
            <a:fillRect/>
          </a:stretch>
        </p:blipFill>
        <p:spPr>
          <a:xfrm>
            <a:off x="1280784" y="1017115"/>
            <a:ext cx="475529" cy="1176630"/>
          </a:xfrm>
          <a:prstGeom prst="rect">
            <a:avLst/>
          </a:prstGeom>
        </p:spPr>
      </p:pic>
      <p:sp>
        <p:nvSpPr>
          <p:cNvPr id="19" name="TextBox 18"/>
          <p:cNvSpPr txBox="1"/>
          <p:nvPr/>
        </p:nvSpPr>
        <p:spPr>
          <a:xfrm>
            <a:off x="695400" y="4377698"/>
            <a:ext cx="5544616" cy="2145268"/>
          </a:xfrm>
          <a:prstGeom prst="roundRect">
            <a:avLst/>
          </a:prstGeom>
          <a:noFill/>
          <a:ln w="12700">
            <a:solidFill>
              <a:schemeClr val="accent1"/>
            </a:solidFill>
            <a:prstDash val="dash"/>
          </a:ln>
        </p:spPr>
        <p:txBody>
          <a:bodyPr wrap="square" rtlCol="0">
            <a:spAutoFit/>
          </a:bodyPr>
          <a:lstStyle/>
          <a:p>
            <a:r>
              <a:rPr lang="en-US" sz="1200" b="1" u="sng" dirty="0" err="1">
                <a:latin typeface="+mn-lt"/>
              </a:rPr>
              <a:t>Materiële</a:t>
            </a:r>
            <a:r>
              <a:rPr lang="en-US" sz="1200" b="1" u="sng" dirty="0">
                <a:latin typeface="+mn-lt"/>
              </a:rPr>
              <a:t> </a:t>
            </a:r>
            <a:r>
              <a:rPr lang="en-US" sz="1200" b="1" u="sng" dirty="0" err="1">
                <a:latin typeface="+mn-lt"/>
              </a:rPr>
              <a:t>afbakening</a:t>
            </a:r>
            <a:r>
              <a:rPr lang="en-US" sz="1200" b="1" u="sng" dirty="0">
                <a:latin typeface="+mn-lt"/>
              </a:rPr>
              <a:t>:</a:t>
            </a:r>
          </a:p>
          <a:p>
            <a:endParaRPr lang="en-US" sz="1200" b="1" u="sng" dirty="0">
              <a:latin typeface="+mn-lt"/>
            </a:endParaRPr>
          </a:p>
          <a:p>
            <a:r>
              <a:rPr lang="en-US" sz="1200" dirty="0" err="1">
                <a:latin typeface="+mn-lt"/>
              </a:rPr>
              <a:t>Voor</a:t>
            </a:r>
            <a:r>
              <a:rPr lang="en-US" sz="1200" dirty="0">
                <a:latin typeface="+mn-lt"/>
              </a:rPr>
              <a:t> de </a:t>
            </a:r>
            <a:r>
              <a:rPr lang="en-US" sz="1200" dirty="0" err="1">
                <a:latin typeface="+mn-lt"/>
              </a:rPr>
              <a:t>werken</a:t>
            </a:r>
            <a:r>
              <a:rPr lang="en-US" sz="1200" dirty="0">
                <a:latin typeface="+mn-lt"/>
              </a:rPr>
              <a:t>:</a:t>
            </a:r>
          </a:p>
          <a:p>
            <a:pPr marL="171450" indent="-171450">
              <a:buFontTx/>
              <a:buChar char="-"/>
            </a:pPr>
            <a:r>
              <a:rPr lang="en-US" sz="1200" dirty="0" err="1">
                <a:latin typeface="+mn-lt"/>
              </a:rPr>
              <a:t>bepaalt</a:t>
            </a:r>
            <a:r>
              <a:rPr lang="en-US" sz="1200" dirty="0">
                <a:latin typeface="+mn-lt"/>
              </a:rPr>
              <a:t> de </a:t>
            </a:r>
            <a:r>
              <a:rPr lang="en-US" sz="1200" dirty="0" err="1">
                <a:latin typeface="+mn-lt"/>
              </a:rPr>
              <a:t>afstand</a:t>
            </a:r>
            <a:r>
              <a:rPr lang="en-US" sz="1200" dirty="0">
                <a:latin typeface="+mn-lt"/>
              </a:rPr>
              <a:t> tov </a:t>
            </a:r>
            <a:r>
              <a:rPr lang="en-US" sz="1200" dirty="0" err="1">
                <a:latin typeface="+mn-lt"/>
              </a:rPr>
              <a:t>buitenkant</a:t>
            </a:r>
            <a:r>
              <a:rPr lang="en-US" sz="1200" dirty="0">
                <a:latin typeface="+mn-lt"/>
              </a:rPr>
              <a:t> van de </a:t>
            </a:r>
            <a:r>
              <a:rPr lang="en-US" sz="1200" dirty="0" err="1">
                <a:latin typeface="+mn-lt"/>
              </a:rPr>
              <a:t>dichtstbijgelegen</a:t>
            </a:r>
            <a:r>
              <a:rPr lang="en-US" sz="1200" dirty="0">
                <a:latin typeface="+mn-lt"/>
              </a:rPr>
              <a:t> rail </a:t>
            </a:r>
            <a:r>
              <a:rPr lang="en-US" sz="1200" dirty="0" err="1">
                <a:latin typeface="+mn-lt"/>
              </a:rPr>
              <a:t>voor</a:t>
            </a:r>
            <a:r>
              <a:rPr lang="en-US" sz="1200" dirty="0">
                <a:latin typeface="+mn-lt"/>
              </a:rPr>
              <a:t> de </a:t>
            </a:r>
            <a:r>
              <a:rPr lang="en-US" sz="1200" dirty="0" err="1">
                <a:latin typeface="+mn-lt"/>
              </a:rPr>
              <a:t>afbakening</a:t>
            </a:r>
            <a:endParaRPr lang="en-US" sz="1200" dirty="0">
              <a:latin typeface="+mn-lt"/>
            </a:endParaRPr>
          </a:p>
          <a:p>
            <a:endParaRPr lang="en-US" sz="1200" dirty="0">
              <a:latin typeface="+mn-lt"/>
            </a:endParaRPr>
          </a:p>
          <a:p>
            <a:r>
              <a:rPr lang="en-US" sz="1200" dirty="0" err="1">
                <a:latin typeface="+mn-lt"/>
              </a:rPr>
              <a:t>Tijdens</a:t>
            </a:r>
            <a:r>
              <a:rPr lang="en-US" sz="1200" dirty="0">
                <a:latin typeface="+mn-lt"/>
              </a:rPr>
              <a:t> de </a:t>
            </a:r>
            <a:r>
              <a:rPr lang="en-US" sz="1200" dirty="0" err="1">
                <a:latin typeface="+mn-lt"/>
              </a:rPr>
              <a:t>werken</a:t>
            </a:r>
            <a:r>
              <a:rPr lang="en-US" sz="1200" dirty="0">
                <a:latin typeface="+mn-lt"/>
              </a:rPr>
              <a:t>:</a:t>
            </a:r>
          </a:p>
          <a:p>
            <a:r>
              <a:rPr lang="en-US" sz="1200" dirty="0">
                <a:latin typeface="+mn-lt"/>
              </a:rPr>
              <a:t>- </a:t>
            </a:r>
            <a:r>
              <a:rPr lang="en-US" sz="1200" dirty="0" err="1">
                <a:latin typeface="+mn-lt"/>
              </a:rPr>
              <a:t>controleert</a:t>
            </a:r>
            <a:r>
              <a:rPr lang="en-US" sz="1200" dirty="0">
                <a:latin typeface="+mn-lt"/>
              </a:rPr>
              <a:t>  (of </a:t>
            </a:r>
            <a:r>
              <a:rPr lang="en-US" sz="1200" dirty="0" err="1">
                <a:latin typeface="+mn-lt"/>
              </a:rPr>
              <a:t>laat</a:t>
            </a:r>
            <a:r>
              <a:rPr lang="en-US" sz="1200" dirty="0">
                <a:latin typeface="+mn-lt"/>
              </a:rPr>
              <a:t> </a:t>
            </a:r>
            <a:r>
              <a:rPr lang="en-US" sz="1200" dirty="0" err="1">
                <a:latin typeface="+mn-lt"/>
              </a:rPr>
              <a:t>controleren</a:t>
            </a:r>
            <a:r>
              <a:rPr lang="en-US" sz="1200" dirty="0">
                <a:latin typeface="+mn-lt"/>
              </a:rPr>
              <a:t>) de </a:t>
            </a:r>
            <a:r>
              <a:rPr lang="en-US" sz="1200" dirty="0" err="1">
                <a:latin typeface="+mn-lt"/>
              </a:rPr>
              <a:t>goede</a:t>
            </a:r>
            <a:r>
              <a:rPr lang="en-US" sz="1200" dirty="0">
                <a:latin typeface="+mn-lt"/>
              </a:rPr>
              <a:t> </a:t>
            </a:r>
            <a:r>
              <a:rPr lang="en-US" sz="1200" dirty="0" err="1">
                <a:latin typeface="+mn-lt"/>
              </a:rPr>
              <a:t>staat</a:t>
            </a:r>
            <a:r>
              <a:rPr lang="en-US" sz="1200" dirty="0">
                <a:latin typeface="+mn-lt"/>
              </a:rPr>
              <a:t> van de </a:t>
            </a:r>
            <a:r>
              <a:rPr lang="en-US" sz="1200" dirty="0" err="1">
                <a:latin typeface="+mn-lt"/>
              </a:rPr>
              <a:t>afbakening</a:t>
            </a:r>
            <a:r>
              <a:rPr lang="en-US" sz="1200" dirty="0">
                <a:latin typeface="+mn-lt"/>
              </a:rPr>
              <a:t> (</a:t>
            </a:r>
            <a:r>
              <a:rPr lang="en-US" sz="1200" dirty="0" err="1">
                <a:latin typeface="+mn-lt"/>
              </a:rPr>
              <a:t>en</a:t>
            </a:r>
            <a:r>
              <a:rPr lang="en-US" sz="1200" dirty="0">
                <a:latin typeface="+mn-lt"/>
              </a:rPr>
              <a:t> </a:t>
            </a:r>
            <a:r>
              <a:rPr lang="en-US" sz="1200" dirty="0" err="1">
                <a:latin typeface="+mn-lt"/>
              </a:rPr>
              <a:t>stuurt</a:t>
            </a:r>
            <a:r>
              <a:rPr lang="en-US" sz="1200" dirty="0">
                <a:latin typeface="+mn-lt"/>
              </a:rPr>
              <a:t> </a:t>
            </a:r>
            <a:r>
              <a:rPr lang="en-US" sz="1200" dirty="0" err="1">
                <a:latin typeface="+mn-lt"/>
              </a:rPr>
              <a:t>eventueel</a:t>
            </a:r>
            <a:r>
              <a:rPr lang="en-US" sz="1200" dirty="0">
                <a:latin typeface="+mn-lt"/>
              </a:rPr>
              <a:t> </a:t>
            </a:r>
            <a:r>
              <a:rPr lang="en-US" sz="1200" dirty="0" err="1">
                <a:latin typeface="+mn-lt"/>
              </a:rPr>
              <a:t>bij</a:t>
            </a:r>
            <a:r>
              <a:rPr lang="en-US" sz="1200" dirty="0">
                <a:latin typeface="+mn-lt"/>
              </a:rPr>
              <a:t>)</a:t>
            </a:r>
          </a:p>
          <a:p>
            <a:endParaRPr lang="en-US" sz="1200" dirty="0">
              <a:latin typeface="+mn-lt"/>
            </a:endParaRPr>
          </a:p>
        </p:txBody>
      </p:sp>
    </p:spTree>
    <p:extLst>
      <p:ext uri="{BB962C8B-B14F-4D97-AF65-F5344CB8AC3E}">
        <p14:creationId xmlns:p14="http://schemas.microsoft.com/office/powerpoint/2010/main" val="43590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396398" y="167742"/>
            <a:ext cx="1008112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Rol</a:t>
            </a:r>
            <a:r>
              <a:rPr lang="en-US" b="1" kern="0" dirty="0">
                <a:solidFill>
                  <a:srgbClr val="0070C0"/>
                </a:solidFill>
                <a:latin typeface="+mj-lt"/>
                <a:ea typeface="+mj-ea"/>
                <a:cs typeface="+mj-cs"/>
              </a:rPr>
              <a:t> van </a:t>
            </a:r>
            <a:r>
              <a:rPr lang="en-US" b="1" kern="0" dirty="0" err="1">
                <a:solidFill>
                  <a:srgbClr val="0070C0"/>
                </a:solidFill>
                <a:latin typeface="+mj-lt"/>
                <a:ea typeface="+mj-ea"/>
                <a:cs typeface="+mj-cs"/>
              </a:rPr>
              <a:t>bediende</a:t>
            </a:r>
            <a:r>
              <a:rPr lang="en-US" b="1" kern="0" dirty="0">
                <a:solidFill>
                  <a:srgbClr val="0070C0"/>
                </a:solidFill>
                <a:latin typeface="+mj-lt"/>
                <a:ea typeface="+mj-ea"/>
                <a:cs typeface="+mj-cs"/>
              </a:rPr>
              <a:t> die </a:t>
            </a:r>
            <a:r>
              <a:rPr lang="en-US" b="1" kern="0" dirty="0" err="1">
                <a:solidFill>
                  <a:srgbClr val="0070C0"/>
                </a:solidFill>
                <a:latin typeface="+mj-lt"/>
                <a:ea typeface="+mj-ea"/>
                <a:cs typeface="+mj-cs"/>
              </a:rPr>
              <a:t>toezicht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houdt</a:t>
            </a:r>
            <a:r>
              <a:rPr lang="en-US" b="1" kern="0" dirty="0">
                <a:solidFill>
                  <a:srgbClr val="0070C0"/>
                </a:solidFill>
                <a:latin typeface="+mj-lt"/>
                <a:ea typeface="+mj-ea"/>
                <a:cs typeface="+mj-cs"/>
              </a:rPr>
              <a:t> - </a:t>
            </a:r>
            <a:r>
              <a:rPr lang="en-US" b="1" kern="0" dirty="0" err="1">
                <a:solidFill>
                  <a:srgbClr val="0070C0"/>
                </a:solidFill>
                <a:latin typeface="+mj-lt"/>
                <a:ea typeface="+mj-ea"/>
                <a:cs typeface="+mj-cs"/>
              </a:rPr>
              <a:t>grenswachter</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2" name="TextBox 11"/>
          <p:cNvSpPr txBox="1"/>
          <p:nvPr/>
        </p:nvSpPr>
        <p:spPr>
          <a:xfrm>
            <a:off x="2207568" y="543604"/>
            <a:ext cx="8784976" cy="5346144"/>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De </a:t>
            </a:r>
            <a:r>
              <a:rPr lang="fr-BE" sz="1400" dirty="0" err="1">
                <a:latin typeface="+mn-lt"/>
              </a:rPr>
              <a:t>bediende</a:t>
            </a:r>
            <a:r>
              <a:rPr lang="fr-BE" sz="1400" dirty="0">
                <a:latin typeface="+mn-lt"/>
              </a:rPr>
              <a:t> </a:t>
            </a:r>
            <a:r>
              <a:rPr lang="fr-BE" sz="1400" dirty="0" err="1">
                <a:latin typeface="+mn-lt"/>
              </a:rPr>
              <a:t>houdt</a:t>
            </a:r>
            <a:r>
              <a:rPr lang="fr-BE" sz="1400" dirty="0">
                <a:latin typeface="+mn-lt"/>
              </a:rPr>
              <a:t> </a:t>
            </a:r>
            <a:r>
              <a:rPr lang="fr-BE" sz="1400" dirty="0" err="1">
                <a:latin typeface="+mn-lt"/>
              </a:rPr>
              <a:t>toezicht</a:t>
            </a:r>
            <a:r>
              <a:rPr lang="fr-BE" sz="1400" dirty="0">
                <a:latin typeface="+mn-lt"/>
              </a:rPr>
              <a:t> op </a:t>
            </a:r>
            <a:r>
              <a:rPr lang="fr-BE" sz="1400" dirty="0" err="1">
                <a:latin typeface="+mn-lt"/>
              </a:rPr>
              <a:t>alle</a:t>
            </a:r>
            <a:r>
              <a:rPr lang="fr-BE" sz="1400" dirty="0">
                <a:latin typeface="+mn-lt"/>
              </a:rPr>
              <a:t> </a:t>
            </a:r>
            <a:r>
              <a:rPr lang="fr-BE" sz="1400" dirty="0" err="1">
                <a:latin typeface="+mn-lt"/>
              </a:rPr>
              <a:t>activiteiten</a:t>
            </a:r>
            <a:r>
              <a:rPr lang="fr-BE" sz="1400" dirty="0">
                <a:latin typeface="+mn-lt"/>
              </a:rPr>
              <a:t> en </a:t>
            </a:r>
            <a:r>
              <a:rPr lang="fr-BE" sz="1400" dirty="0" err="1">
                <a:latin typeface="+mn-lt"/>
              </a:rPr>
              <a:t>voertuigen</a:t>
            </a:r>
            <a:r>
              <a:rPr lang="fr-BE" sz="1400" dirty="0">
                <a:latin typeface="+mn-lt"/>
              </a:rPr>
              <a:t> die </a:t>
            </a:r>
            <a:r>
              <a:rPr lang="fr-BE" sz="1400" dirty="0" err="1">
                <a:latin typeface="+mn-lt"/>
              </a:rPr>
              <a:t>een</a:t>
            </a:r>
            <a:r>
              <a:rPr lang="fr-BE" sz="1400" dirty="0">
                <a:latin typeface="+mn-lt"/>
              </a:rPr>
              <a:t> </a:t>
            </a:r>
            <a:r>
              <a:rPr lang="fr-BE" sz="1400" dirty="0" err="1">
                <a:latin typeface="+mn-lt"/>
              </a:rPr>
              <a:t>risico</a:t>
            </a:r>
            <a:r>
              <a:rPr lang="fr-BE" sz="1400" dirty="0">
                <a:latin typeface="+mn-lt"/>
              </a:rPr>
              <a:t> op </a:t>
            </a:r>
            <a:r>
              <a:rPr lang="fr-BE" sz="1400" dirty="0" err="1">
                <a:latin typeface="+mn-lt"/>
              </a:rPr>
              <a:t>indringing</a:t>
            </a:r>
            <a:r>
              <a:rPr lang="fr-BE" sz="1400" dirty="0">
                <a:latin typeface="+mn-lt"/>
              </a:rPr>
              <a:t> </a:t>
            </a:r>
            <a:r>
              <a:rPr lang="fr-BE" sz="1400" dirty="0" err="1">
                <a:latin typeface="+mn-lt"/>
              </a:rPr>
              <a:t>kunnen</a:t>
            </a:r>
            <a:r>
              <a:rPr lang="fr-BE" sz="1400" dirty="0">
                <a:latin typeface="+mn-lt"/>
              </a:rPr>
              <a:t> </a:t>
            </a:r>
            <a:r>
              <a:rPr lang="fr-BE" sz="1400" dirty="0" err="1">
                <a:latin typeface="+mn-lt"/>
              </a:rPr>
              <a:t>veroorzaken</a:t>
            </a:r>
            <a:r>
              <a:rPr lang="fr-BE" sz="1400" dirty="0">
                <a:latin typeface="+mn-lt"/>
              </a:rPr>
              <a:t>. Dit </a:t>
            </a:r>
            <a:r>
              <a:rPr lang="fr-BE" sz="1400" dirty="0" err="1">
                <a:latin typeface="+mn-lt"/>
              </a:rPr>
              <a:t>toezicht</a:t>
            </a:r>
            <a:r>
              <a:rPr lang="fr-BE" sz="1400" dirty="0">
                <a:latin typeface="+mn-lt"/>
              </a:rPr>
              <a:t> </a:t>
            </a:r>
            <a:r>
              <a:rPr lang="fr-BE" sz="1400" dirty="0" err="1">
                <a:latin typeface="+mn-lt"/>
              </a:rPr>
              <a:t>moet</a:t>
            </a:r>
            <a:r>
              <a:rPr lang="fr-BE" sz="1400" dirty="0">
                <a:latin typeface="+mn-lt"/>
              </a:rPr>
              <a:t> </a:t>
            </a:r>
            <a:r>
              <a:rPr lang="fr-BE" sz="1400" dirty="0" err="1">
                <a:latin typeface="+mn-lt"/>
              </a:rPr>
              <a:t>gegarandeerd</a:t>
            </a:r>
            <a:r>
              <a:rPr lang="fr-BE" sz="1400" dirty="0">
                <a:latin typeface="+mn-lt"/>
              </a:rPr>
              <a:t> </a:t>
            </a:r>
            <a:r>
              <a:rPr lang="fr-BE" sz="1400" dirty="0" err="1">
                <a:latin typeface="+mn-lt"/>
              </a:rPr>
              <a:t>zijn</a:t>
            </a:r>
            <a:r>
              <a:rPr lang="fr-BE" sz="1400" dirty="0">
                <a:latin typeface="+mn-lt"/>
              </a:rPr>
              <a:t> </a:t>
            </a:r>
            <a:r>
              <a:rPr lang="fr-BE" sz="1400" b="1" dirty="0" err="1">
                <a:latin typeface="+mn-lt"/>
              </a:rPr>
              <a:t>tijdens</a:t>
            </a:r>
            <a:r>
              <a:rPr lang="fr-BE" sz="1400" b="1" dirty="0">
                <a:latin typeface="+mn-lt"/>
              </a:rPr>
              <a:t> de </a:t>
            </a:r>
            <a:r>
              <a:rPr lang="fr-BE" sz="1400" b="1" dirty="0" err="1">
                <a:latin typeface="+mn-lt"/>
              </a:rPr>
              <a:t>gehele</a:t>
            </a:r>
            <a:r>
              <a:rPr lang="fr-BE" sz="1400" b="1" dirty="0">
                <a:latin typeface="+mn-lt"/>
              </a:rPr>
              <a:t> </a:t>
            </a:r>
            <a:r>
              <a:rPr lang="fr-BE" sz="1400" b="1" dirty="0" err="1">
                <a:latin typeface="+mn-lt"/>
              </a:rPr>
              <a:t>prestatie</a:t>
            </a:r>
            <a:r>
              <a:rPr lang="fr-BE" sz="1400" dirty="0">
                <a:latin typeface="+mn-lt"/>
              </a:rPr>
              <a:t>. De </a:t>
            </a:r>
            <a:r>
              <a:rPr lang="fr-BE" sz="1400" dirty="0" err="1">
                <a:latin typeface="+mn-lt"/>
              </a:rPr>
              <a:t>persoon</a:t>
            </a:r>
            <a:r>
              <a:rPr lang="fr-BE" sz="1400" dirty="0">
                <a:latin typeface="+mn-lt"/>
              </a:rPr>
              <a:t> die de </a:t>
            </a:r>
            <a:r>
              <a:rPr lang="fr-BE" sz="1400" dirty="0" err="1">
                <a:latin typeface="+mn-lt"/>
              </a:rPr>
              <a:t>rol</a:t>
            </a:r>
            <a:r>
              <a:rPr lang="fr-BE" sz="1400" dirty="0">
                <a:latin typeface="+mn-lt"/>
              </a:rPr>
              <a:t> van </a:t>
            </a:r>
            <a:r>
              <a:rPr lang="fr-BE" sz="1400" dirty="0" err="1">
                <a:latin typeface="+mn-lt"/>
              </a:rPr>
              <a:t>grenswachter</a:t>
            </a:r>
            <a:r>
              <a:rPr lang="fr-BE" sz="1400" dirty="0">
                <a:latin typeface="+mn-lt"/>
              </a:rPr>
              <a:t> </a:t>
            </a:r>
            <a:r>
              <a:rPr lang="fr-BE" sz="1400" dirty="0" err="1">
                <a:latin typeface="+mn-lt"/>
              </a:rPr>
              <a:t>uitvoert</a:t>
            </a:r>
            <a:r>
              <a:rPr lang="fr-BE" sz="1400" dirty="0">
                <a:latin typeface="+mn-lt"/>
              </a:rPr>
              <a:t> </a:t>
            </a:r>
            <a:r>
              <a:rPr lang="fr-BE" sz="1400" dirty="0" err="1">
                <a:latin typeface="+mn-lt"/>
              </a:rPr>
              <a:t>heeft</a:t>
            </a:r>
            <a:r>
              <a:rPr lang="fr-BE" sz="1400" dirty="0">
                <a:latin typeface="+mn-lt"/>
              </a:rPr>
              <a:t> onder </a:t>
            </a:r>
            <a:r>
              <a:rPr lang="fr-BE" sz="1400" dirty="0" err="1">
                <a:latin typeface="+mn-lt"/>
              </a:rPr>
              <a:t>andere</a:t>
            </a:r>
            <a:r>
              <a:rPr lang="fr-BE" sz="1400" dirty="0">
                <a:latin typeface="+mn-lt"/>
              </a:rPr>
              <a:t> </a:t>
            </a:r>
            <a:r>
              <a:rPr lang="fr-BE" sz="1400" b="1" dirty="0" err="1">
                <a:latin typeface="+mn-lt"/>
              </a:rPr>
              <a:t>volgende</a:t>
            </a:r>
            <a:r>
              <a:rPr lang="fr-BE" sz="1400" b="1" dirty="0">
                <a:latin typeface="+mn-lt"/>
              </a:rPr>
              <a:t> </a:t>
            </a:r>
            <a:r>
              <a:rPr lang="fr-BE" sz="1400" b="1" dirty="0" err="1">
                <a:latin typeface="+mn-lt"/>
              </a:rPr>
              <a:t>verplichtingen</a:t>
            </a:r>
            <a:r>
              <a:rPr lang="fr-BE" sz="1400" dirty="0">
                <a:latin typeface="+mn-lt"/>
              </a:rPr>
              <a:t>:</a:t>
            </a:r>
          </a:p>
          <a:p>
            <a:pPr algn="just">
              <a:defRPr/>
            </a:pPr>
            <a:endParaRPr lang="fr-BE" sz="1400" dirty="0">
              <a:latin typeface="+mn-lt"/>
            </a:endParaRPr>
          </a:p>
          <a:p>
            <a:pPr marL="177800" indent="-177800" algn="just">
              <a:buFontTx/>
              <a:buChar char="-"/>
              <a:defRPr/>
            </a:pPr>
            <a:r>
              <a:rPr lang="en-US" sz="1400" dirty="0" err="1">
                <a:latin typeface="+mn-lt"/>
              </a:rPr>
              <a:t>waakt</a:t>
            </a:r>
            <a:r>
              <a:rPr lang="en-US" sz="1400" dirty="0">
                <a:latin typeface="+mn-lt"/>
              </a:rPr>
              <a:t> over </a:t>
            </a:r>
            <a:r>
              <a:rPr lang="en-US" sz="1400" dirty="0" err="1">
                <a:latin typeface="+mn-lt"/>
              </a:rPr>
              <a:t>zijn</a:t>
            </a:r>
            <a:r>
              <a:rPr lang="en-US" sz="1400" dirty="0">
                <a:latin typeface="+mn-lt"/>
              </a:rPr>
              <a:t> eigen </a:t>
            </a:r>
            <a:r>
              <a:rPr lang="en-US" sz="1400" dirty="0" err="1">
                <a:latin typeface="+mn-lt"/>
              </a:rPr>
              <a:t>veiligheid</a:t>
            </a:r>
            <a:r>
              <a:rPr lang="en-US" sz="1400" dirty="0">
                <a:latin typeface="+mn-lt"/>
              </a:rPr>
              <a:t> (door </a:t>
            </a:r>
            <a:r>
              <a:rPr lang="en-US" sz="1400" dirty="0" err="1">
                <a:latin typeface="+mn-lt"/>
              </a:rPr>
              <a:t>buiten</a:t>
            </a:r>
            <a:r>
              <a:rPr lang="en-US" sz="1400" dirty="0">
                <a:latin typeface="+mn-lt"/>
              </a:rPr>
              <a:t> de </a:t>
            </a:r>
            <a:r>
              <a:rPr lang="en-US" sz="1400" dirty="0" err="1">
                <a:latin typeface="+mn-lt"/>
              </a:rPr>
              <a:t>gevarenzone</a:t>
            </a:r>
            <a:r>
              <a:rPr lang="en-US" sz="1400" dirty="0">
                <a:latin typeface="+mn-lt"/>
              </a:rPr>
              <a:t> van het spoor </a:t>
            </a:r>
            <a:r>
              <a:rPr lang="en-US" sz="1400" dirty="0" err="1">
                <a:latin typeface="+mn-lt"/>
              </a:rPr>
              <a:t>te</a:t>
            </a:r>
            <a:r>
              <a:rPr lang="en-US" sz="1400" dirty="0">
                <a:latin typeface="+mn-lt"/>
              </a:rPr>
              <a:t> </a:t>
            </a:r>
            <a:r>
              <a:rPr lang="en-US" sz="1400" dirty="0" err="1">
                <a:latin typeface="+mn-lt"/>
              </a:rPr>
              <a:t>blijven</a:t>
            </a:r>
            <a:r>
              <a:rPr lang="en-US" sz="1400" dirty="0">
                <a:latin typeface="+mn-lt"/>
              </a:rPr>
              <a:t>);</a:t>
            </a:r>
          </a:p>
          <a:p>
            <a:pPr marL="177800" indent="-177800" algn="just">
              <a:buFontTx/>
              <a:buChar char="-"/>
              <a:defRPr/>
            </a:pPr>
            <a:endParaRPr lang="en-US" sz="1400" dirty="0">
              <a:latin typeface="+mn-lt"/>
            </a:endParaRPr>
          </a:p>
          <a:p>
            <a:pPr marL="177800" indent="-177800" algn="just">
              <a:buFontTx/>
              <a:buChar char="-"/>
              <a:defRPr/>
            </a:pPr>
            <a:r>
              <a:rPr lang="en-US" sz="1400" dirty="0">
                <a:latin typeface="+mn-lt"/>
              </a:rPr>
              <a:t>is constant </a:t>
            </a:r>
            <a:r>
              <a:rPr lang="en-US" sz="1400" dirty="0" err="1">
                <a:latin typeface="+mn-lt"/>
              </a:rPr>
              <a:t>aandachtig</a:t>
            </a:r>
            <a:r>
              <a:rPr lang="en-US" sz="1400" dirty="0">
                <a:latin typeface="+mn-lt"/>
              </a:rPr>
              <a:t>, </a:t>
            </a:r>
            <a:r>
              <a:rPr lang="en-US" sz="1400" dirty="0" err="1">
                <a:latin typeface="+mn-lt"/>
              </a:rPr>
              <a:t>laat</a:t>
            </a:r>
            <a:r>
              <a:rPr lang="en-US" sz="1400" dirty="0">
                <a:latin typeface="+mn-lt"/>
              </a:rPr>
              <a:t> </a:t>
            </a:r>
            <a:r>
              <a:rPr lang="en-US" sz="1400" dirty="0" err="1">
                <a:latin typeface="+mn-lt"/>
              </a:rPr>
              <a:t>zich</a:t>
            </a:r>
            <a:r>
              <a:rPr lang="en-US" sz="1400" dirty="0">
                <a:latin typeface="+mn-lt"/>
              </a:rPr>
              <a:t> </a:t>
            </a:r>
            <a:r>
              <a:rPr lang="en-US" sz="1400" dirty="0" err="1">
                <a:latin typeface="+mn-lt"/>
              </a:rPr>
              <a:t>niet</a:t>
            </a:r>
            <a:r>
              <a:rPr lang="en-US" sz="1400" dirty="0">
                <a:latin typeface="+mn-lt"/>
              </a:rPr>
              <a:t> </a:t>
            </a:r>
            <a:r>
              <a:rPr lang="en-US" sz="1400" dirty="0" err="1">
                <a:latin typeface="+mn-lt"/>
              </a:rPr>
              <a:t>afleiden</a:t>
            </a:r>
            <a:r>
              <a:rPr lang="en-US" sz="1400" dirty="0">
                <a:latin typeface="+mn-lt"/>
              </a:rPr>
              <a:t>;</a:t>
            </a:r>
          </a:p>
          <a:p>
            <a:pPr marL="177800" indent="-177800" algn="just">
              <a:buFontTx/>
              <a:buChar char="-"/>
              <a:defRPr/>
            </a:pPr>
            <a:endParaRPr lang="en-US" sz="1400" dirty="0">
              <a:latin typeface="+mn-lt"/>
            </a:endParaRPr>
          </a:p>
          <a:p>
            <a:pPr marL="177800" indent="-177800" algn="just">
              <a:buFontTx/>
              <a:buChar char="-"/>
              <a:defRPr/>
            </a:pPr>
            <a:r>
              <a:rPr lang="en-US" sz="1400" dirty="0" err="1">
                <a:latin typeface="+mn-lt"/>
              </a:rPr>
              <a:t>heeft</a:t>
            </a:r>
            <a:r>
              <a:rPr lang="en-US" sz="1400" dirty="0">
                <a:latin typeface="+mn-lt"/>
              </a:rPr>
              <a:t> permanent </a:t>
            </a:r>
            <a:r>
              <a:rPr lang="en-US" sz="1400" dirty="0" err="1">
                <a:latin typeface="+mn-lt"/>
              </a:rPr>
              <a:t>zicht</a:t>
            </a:r>
            <a:r>
              <a:rPr lang="en-US" sz="1400" dirty="0">
                <a:latin typeface="+mn-lt"/>
              </a:rPr>
              <a:t> over de </a:t>
            </a:r>
            <a:r>
              <a:rPr lang="en-US" sz="1400" dirty="0" err="1">
                <a:latin typeface="+mn-lt"/>
              </a:rPr>
              <a:t>werkposten</a:t>
            </a:r>
            <a:r>
              <a:rPr lang="en-US" sz="1400" dirty="0">
                <a:latin typeface="+mn-lt"/>
              </a:rPr>
              <a:t> </a:t>
            </a:r>
            <a:r>
              <a:rPr lang="en-US" sz="1400" dirty="0" err="1">
                <a:latin typeface="+mn-lt"/>
              </a:rPr>
              <a:t>waarover</a:t>
            </a:r>
            <a:r>
              <a:rPr lang="en-US" sz="1400" dirty="0">
                <a:latin typeface="+mn-lt"/>
              </a:rPr>
              <a:t> </a:t>
            </a:r>
            <a:r>
              <a:rPr lang="en-US" sz="1400" dirty="0" err="1">
                <a:latin typeface="+mn-lt"/>
              </a:rPr>
              <a:t>hij</a:t>
            </a:r>
            <a:r>
              <a:rPr lang="en-US" sz="1400" dirty="0">
                <a:latin typeface="+mn-lt"/>
              </a:rPr>
              <a:t> </a:t>
            </a:r>
            <a:r>
              <a:rPr lang="en-US" sz="1400" dirty="0" err="1">
                <a:latin typeface="+mn-lt"/>
              </a:rPr>
              <a:t>toezicht</a:t>
            </a:r>
            <a:r>
              <a:rPr lang="en-US" sz="1400" dirty="0">
                <a:latin typeface="+mn-lt"/>
              </a:rPr>
              <a:t> </a:t>
            </a:r>
            <a:r>
              <a:rPr lang="en-US" sz="1400" dirty="0" err="1">
                <a:latin typeface="+mn-lt"/>
              </a:rPr>
              <a:t>houdt</a:t>
            </a:r>
            <a:r>
              <a:rPr lang="en-US" sz="1400" dirty="0">
                <a:latin typeface="+mn-lt"/>
              </a:rPr>
              <a:t>;</a:t>
            </a:r>
          </a:p>
          <a:p>
            <a:pPr marL="177800" indent="-177800" algn="just">
              <a:buFontTx/>
              <a:buChar char="-"/>
              <a:defRPr/>
            </a:pPr>
            <a:endParaRPr lang="en-US" sz="1400" dirty="0">
              <a:latin typeface="+mn-lt"/>
            </a:endParaRPr>
          </a:p>
          <a:p>
            <a:pPr marL="177800" indent="-177800" algn="just">
              <a:buFontTx/>
              <a:buChar char="-"/>
              <a:defRPr/>
            </a:pPr>
            <a:r>
              <a:rPr lang="en-US" sz="1400" b="1" dirty="0" err="1">
                <a:latin typeface="+mn-lt"/>
              </a:rPr>
              <a:t>waakt</a:t>
            </a:r>
            <a:r>
              <a:rPr lang="en-US" sz="1400" b="1" dirty="0">
                <a:latin typeface="+mn-lt"/>
              </a:rPr>
              <a:t> steeds over het </a:t>
            </a:r>
            <a:r>
              <a:rPr lang="en-US" sz="1400" b="1" dirty="0" err="1">
                <a:latin typeface="+mn-lt"/>
              </a:rPr>
              <a:t>naleven</a:t>
            </a:r>
            <a:r>
              <a:rPr lang="en-US" sz="1400" b="1" dirty="0">
                <a:latin typeface="+mn-lt"/>
              </a:rPr>
              <a:t> van de </a:t>
            </a:r>
            <a:r>
              <a:rPr lang="en-US" sz="1400" b="1" dirty="0" err="1">
                <a:latin typeface="+mn-lt"/>
              </a:rPr>
              <a:t>grenzen</a:t>
            </a:r>
            <a:r>
              <a:rPr lang="en-US" sz="1400" b="1" dirty="0">
                <a:latin typeface="+mn-lt"/>
              </a:rPr>
              <a:t> </a:t>
            </a:r>
            <a:r>
              <a:rPr lang="en-US" sz="1400" dirty="0">
                <a:latin typeface="+mn-lt"/>
              </a:rPr>
              <a:t>van de </a:t>
            </a:r>
            <a:r>
              <a:rPr lang="en-US" sz="1400" dirty="0" err="1">
                <a:latin typeface="+mn-lt"/>
              </a:rPr>
              <a:t>werfzone</a:t>
            </a:r>
            <a:r>
              <a:rPr lang="en-US" sz="1400" dirty="0">
                <a:latin typeface="+mn-lt"/>
              </a:rPr>
              <a:t> die </a:t>
            </a:r>
            <a:r>
              <a:rPr lang="en-US" sz="1400" dirty="0" err="1">
                <a:latin typeface="+mn-lt"/>
              </a:rPr>
              <a:t>werden</a:t>
            </a:r>
            <a:r>
              <a:rPr lang="en-US" sz="1400" dirty="0">
                <a:latin typeface="+mn-lt"/>
              </a:rPr>
              <a:t> </a:t>
            </a:r>
            <a:r>
              <a:rPr lang="en-US" sz="1400" dirty="0" err="1">
                <a:latin typeface="+mn-lt"/>
              </a:rPr>
              <a:t>bepaald</a:t>
            </a:r>
            <a:r>
              <a:rPr lang="en-US" sz="1400" dirty="0">
                <a:latin typeface="+mn-lt"/>
              </a:rPr>
              <a:t> door de </a:t>
            </a:r>
            <a:r>
              <a:rPr lang="en-US" sz="1400" dirty="0" err="1">
                <a:latin typeface="+mn-lt"/>
              </a:rPr>
              <a:t>verantwoordelijke</a:t>
            </a:r>
            <a:r>
              <a:rPr lang="en-US" sz="1400" dirty="0">
                <a:latin typeface="+mn-lt"/>
              </a:rPr>
              <a:t> </a:t>
            </a:r>
            <a:r>
              <a:rPr lang="en-US" sz="1400" dirty="0" err="1">
                <a:latin typeface="+mn-lt"/>
              </a:rPr>
              <a:t>veiligheid</a:t>
            </a:r>
            <a:r>
              <a:rPr lang="en-US" sz="1400" dirty="0">
                <a:latin typeface="+mn-lt"/>
              </a:rPr>
              <a:t>;</a:t>
            </a:r>
          </a:p>
          <a:p>
            <a:pPr algn="just">
              <a:defRPr/>
            </a:pPr>
            <a:endParaRPr lang="en-US" sz="1400" dirty="0">
              <a:latin typeface="+mn-lt"/>
            </a:endParaRPr>
          </a:p>
          <a:p>
            <a:pPr marL="177800" indent="-177800" algn="just">
              <a:buFontTx/>
              <a:buChar char="-"/>
              <a:defRPr/>
            </a:pPr>
            <a:r>
              <a:rPr lang="en-US" sz="1400" b="1" dirty="0" err="1">
                <a:latin typeface="+mn-lt"/>
              </a:rPr>
              <a:t>verwittigt</a:t>
            </a:r>
            <a:r>
              <a:rPr lang="en-US" sz="1400" b="1" dirty="0">
                <a:latin typeface="+mn-lt"/>
              </a:rPr>
              <a:t> het personeel </a:t>
            </a:r>
            <a:r>
              <a:rPr lang="en-US" sz="1400" dirty="0">
                <a:latin typeface="+mn-lt"/>
              </a:rPr>
              <a:t>die de </a:t>
            </a:r>
            <a:r>
              <a:rPr lang="en-US" sz="1400" dirty="0" err="1">
                <a:latin typeface="+mn-lt"/>
              </a:rPr>
              <a:t>grenzen</a:t>
            </a:r>
            <a:r>
              <a:rPr lang="en-US" sz="1400" dirty="0">
                <a:latin typeface="+mn-lt"/>
              </a:rPr>
              <a:t> van de </a:t>
            </a:r>
            <a:r>
              <a:rPr lang="en-US" sz="1400" dirty="0" err="1">
                <a:latin typeface="+mn-lt"/>
              </a:rPr>
              <a:t>werfzone</a:t>
            </a:r>
            <a:r>
              <a:rPr lang="en-US" sz="1400" dirty="0">
                <a:latin typeface="+mn-lt"/>
              </a:rPr>
              <a:t> </a:t>
            </a:r>
            <a:r>
              <a:rPr lang="en-US" sz="1400" b="1" dirty="0" err="1">
                <a:latin typeface="+mn-lt"/>
              </a:rPr>
              <a:t>naderen</a:t>
            </a:r>
            <a:r>
              <a:rPr lang="en-US" sz="1400" b="1" dirty="0">
                <a:latin typeface="+mn-lt"/>
              </a:rPr>
              <a:t> </a:t>
            </a:r>
            <a:r>
              <a:rPr lang="en-US" sz="1400" dirty="0" err="1">
                <a:latin typeface="+mn-lt"/>
              </a:rPr>
              <a:t>en</a:t>
            </a:r>
            <a:r>
              <a:rPr lang="en-US" sz="1400" dirty="0">
                <a:latin typeface="+mn-lt"/>
              </a:rPr>
              <a:t> </a:t>
            </a:r>
            <a:r>
              <a:rPr lang="en-US" sz="1400" b="1" dirty="0" err="1">
                <a:latin typeface="+mn-lt"/>
              </a:rPr>
              <a:t>laat</a:t>
            </a:r>
            <a:r>
              <a:rPr lang="en-US" sz="1400" b="1" dirty="0">
                <a:latin typeface="+mn-lt"/>
              </a:rPr>
              <a:t> de </a:t>
            </a:r>
            <a:r>
              <a:rPr lang="en-US" sz="1400" b="1" dirty="0" err="1">
                <a:latin typeface="+mn-lt"/>
              </a:rPr>
              <a:t>activiteiten</a:t>
            </a:r>
            <a:r>
              <a:rPr lang="en-US" sz="1400" dirty="0">
                <a:latin typeface="+mn-lt"/>
              </a:rPr>
              <a:t> </a:t>
            </a:r>
            <a:r>
              <a:rPr lang="en-US" sz="1400" b="1" dirty="0" err="1">
                <a:latin typeface="+mn-lt"/>
              </a:rPr>
              <a:t>stopzetten</a:t>
            </a:r>
            <a:r>
              <a:rPr lang="en-US" sz="1400" b="1" dirty="0">
                <a:latin typeface="+mn-lt"/>
              </a:rPr>
              <a:t> </a:t>
            </a:r>
            <a:r>
              <a:rPr lang="en-US" sz="1400" dirty="0">
                <a:latin typeface="+mn-lt"/>
              </a:rPr>
              <a:t>die</a:t>
            </a:r>
            <a:r>
              <a:rPr lang="en-US" sz="1400" b="1" dirty="0">
                <a:latin typeface="+mn-lt"/>
              </a:rPr>
              <a:t> </a:t>
            </a:r>
            <a:r>
              <a:rPr lang="en-US" sz="1400" dirty="0" err="1">
                <a:latin typeface="+mn-lt"/>
              </a:rPr>
              <a:t>deze</a:t>
            </a:r>
            <a:r>
              <a:rPr lang="en-US" sz="1400" dirty="0">
                <a:latin typeface="+mn-lt"/>
              </a:rPr>
              <a:t> </a:t>
            </a:r>
            <a:r>
              <a:rPr lang="en-US" sz="1400" dirty="0" err="1">
                <a:latin typeface="+mn-lt"/>
              </a:rPr>
              <a:t>grenzen</a:t>
            </a:r>
            <a:r>
              <a:rPr lang="en-US" sz="1400" dirty="0">
                <a:latin typeface="+mn-lt"/>
              </a:rPr>
              <a:t> (</a:t>
            </a:r>
            <a:r>
              <a:rPr lang="en-US" sz="1400" dirty="0" err="1">
                <a:latin typeface="+mn-lt"/>
              </a:rPr>
              <a:t>dreigen</a:t>
            </a:r>
            <a:r>
              <a:rPr lang="en-US" sz="1400" dirty="0">
                <a:latin typeface="+mn-lt"/>
              </a:rPr>
              <a:t> </a:t>
            </a:r>
            <a:r>
              <a:rPr lang="en-US" sz="1400" dirty="0" err="1">
                <a:latin typeface="+mn-lt"/>
              </a:rPr>
              <a:t>te</a:t>
            </a:r>
            <a:r>
              <a:rPr lang="en-US" sz="1400" dirty="0">
                <a:latin typeface="+mn-lt"/>
              </a:rPr>
              <a:t>) </a:t>
            </a:r>
            <a:r>
              <a:rPr lang="en-US" sz="1400" b="1" dirty="0" err="1">
                <a:latin typeface="+mn-lt"/>
              </a:rPr>
              <a:t>overschrijden</a:t>
            </a:r>
            <a:r>
              <a:rPr lang="en-US" sz="1400" b="1" dirty="0">
                <a:latin typeface="+mn-lt"/>
              </a:rPr>
              <a:t>;</a:t>
            </a:r>
            <a:endParaRPr lang="en-US" sz="1400" dirty="0">
              <a:latin typeface="+mn-lt"/>
            </a:endParaRPr>
          </a:p>
          <a:p>
            <a:pPr marL="177800" indent="-177800" algn="just">
              <a:buFontTx/>
              <a:buChar char="-"/>
              <a:defRPr/>
            </a:pPr>
            <a:endParaRPr lang="en-US" sz="1400" dirty="0">
              <a:latin typeface="+mn-lt"/>
            </a:endParaRPr>
          </a:p>
          <a:p>
            <a:pPr marL="177800" indent="-177800" algn="just">
              <a:buFontTx/>
              <a:buChar char="-"/>
              <a:defRPr/>
            </a:pPr>
            <a:r>
              <a:rPr lang="en-US" sz="1400" dirty="0" err="1">
                <a:latin typeface="+mn-lt"/>
              </a:rPr>
              <a:t>laat</a:t>
            </a:r>
            <a:r>
              <a:rPr lang="en-US" sz="1400" dirty="0">
                <a:latin typeface="+mn-lt"/>
              </a:rPr>
              <a:t> de </a:t>
            </a:r>
            <a:r>
              <a:rPr lang="en-US" sz="1400" dirty="0" err="1">
                <a:latin typeface="+mn-lt"/>
              </a:rPr>
              <a:t>activiteiten</a:t>
            </a:r>
            <a:r>
              <a:rPr lang="en-US" sz="1400" dirty="0">
                <a:latin typeface="+mn-lt"/>
              </a:rPr>
              <a:t> </a:t>
            </a:r>
            <a:r>
              <a:rPr lang="en-US" sz="1400" dirty="0" err="1">
                <a:latin typeface="+mn-lt"/>
              </a:rPr>
              <a:t>stopzetten</a:t>
            </a:r>
            <a:r>
              <a:rPr lang="en-US" sz="1400" dirty="0">
                <a:latin typeface="+mn-lt"/>
              </a:rPr>
              <a:t> </a:t>
            </a:r>
            <a:r>
              <a:rPr lang="en-US" sz="1400" dirty="0" err="1">
                <a:latin typeface="+mn-lt"/>
              </a:rPr>
              <a:t>wanneer</a:t>
            </a:r>
            <a:r>
              <a:rPr lang="en-US" sz="1400" dirty="0">
                <a:latin typeface="+mn-lt"/>
              </a:rPr>
              <a:t> </a:t>
            </a:r>
            <a:r>
              <a:rPr lang="en-US" sz="1400" dirty="0" err="1">
                <a:latin typeface="+mn-lt"/>
              </a:rPr>
              <a:t>hij</a:t>
            </a:r>
            <a:r>
              <a:rPr lang="en-US" sz="1400" dirty="0">
                <a:latin typeface="+mn-lt"/>
              </a:rPr>
              <a:t> het </a:t>
            </a:r>
            <a:r>
              <a:rPr lang="en-US" sz="1400" dirty="0" err="1">
                <a:latin typeface="+mn-lt"/>
              </a:rPr>
              <a:t>visueel</a:t>
            </a:r>
            <a:r>
              <a:rPr lang="en-US" sz="1400" dirty="0">
                <a:latin typeface="+mn-lt"/>
              </a:rPr>
              <a:t> </a:t>
            </a:r>
            <a:r>
              <a:rPr lang="en-US" sz="1400" dirty="0" err="1">
                <a:latin typeface="+mn-lt"/>
              </a:rPr>
              <a:t>en</a:t>
            </a:r>
            <a:r>
              <a:rPr lang="en-US" sz="1400" dirty="0">
                <a:latin typeface="+mn-lt"/>
              </a:rPr>
              <a:t>/of </a:t>
            </a:r>
            <a:r>
              <a:rPr lang="en-US" sz="1400" dirty="0" err="1">
                <a:latin typeface="+mn-lt"/>
              </a:rPr>
              <a:t>auditief</a:t>
            </a:r>
            <a:r>
              <a:rPr lang="en-US" sz="1400" dirty="0">
                <a:latin typeface="+mn-lt"/>
              </a:rPr>
              <a:t> contact </a:t>
            </a:r>
            <a:r>
              <a:rPr lang="en-US" sz="1400" dirty="0" err="1">
                <a:latin typeface="+mn-lt"/>
              </a:rPr>
              <a:t>verliest</a:t>
            </a:r>
            <a:r>
              <a:rPr lang="en-US" sz="1400" dirty="0">
                <a:latin typeface="+mn-lt"/>
              </a:rPr>
              <a:t> of </a:t>
            </a:r>
            <a:r>
              <a:rPr lang="en-US" sz="1400" dirty="0" err="1">
                <a:latin typeface="+mn-lt"/>
              </a:rPr>
              <a:t>dreigt</a:t>
            </a:r>
            <a:r>
              <a:rPr lang="en-US" sz="1400" dirty="0">
                <a:latin typeface="+mn-lt"/>
              </a:rPr>
              <a:t> </a:t>
            </a:r>
            <a:r>
              <a:rPr lang="en-US" sz="1400" dirty="0" err="1">
                <a:latin typeface="+mn-lt"/>
              </a:rPr>
              <a:t>te</a:t>
            </a:r>
            <a:r>
              <a:rPr lang="en-US" sz="1400" dirty="0">
                <a:latin typeface="+mn-lt"/>
              </a:rPr>
              <a:t> </a:t>
            </a:r>
            <a:r>
              <a:rPr lang="en-US" sz="1400" dirty="0" err="1">
                <a:latin typeface="+mn-lt"/>
              </a:rPr>
              <a:t>verliezen</a:t>
            </a:r>
            <a:r>
              <a:rPr lang="en-US" sz="1400" dirty="0">
                <a:latin typeface="+mn-lt"/>
              </a:rPr>
              <a:t> met de </a:t>
            </a:r>
            <a:r>
              <a:rPr lang="en-US" sz="1400" dirty="0" err="1">
                <a:latin typeface="+mn-lt"/>
              </a:rPr>
              <a:t>bediende</a:t>
            </a:r>
            <a:r>
              <a:rPr lang="en-US" sz="1400" dirty="0">
                <a:latin typeface="+mn-lt"/>
              </a:rPr>
              <a:t>(n)  of de operator(</a:t>
            </a:r>
            <a:r>
              <a:rPr lang="en-US" sz="1400" dirty="0" err="1">
                <a:latin typeface="+mn-lt"/>
              </a:rPr>
              <a:t>en</a:t>
            </a:r>
            <a:r>
              <a:rPr lang="en-US" sz="1400" dirty="0">
                <a:latin typeface="+mn-lt"/>
              </a:rPr>
              <a:t>) van de </a:t>
            </a:r>
            <a:r>
              <a:rPr lang="en-US" sz="1400" dirty="0" err="1">
                <a:latin typeface="+mn-lt"/>
              </a:rPr>
              <a:t>voertuigen</a:t>
            </a:r>
            <a:r>
              <a:rPr lang="en-US" sz="1400" dirty="0">
                <a:latin typeface="+mn-lt"/>
              </a:rPr>
              <a:t> </a:t>
            </a:r>
            <a:r>
              <a:rPr lang="en-US" sz="1400" dirty="0" err="1">
                <a:latin typeface="+mn-lt"/>
              </a:rPr>
              <a:t>onder</a:t>
            </a:r>
            <a:r>
              <a:rPr lang="en-US" sz="1400" dirty="0">
                <a:latin typeface="+mn-lt"/>
              </a:rPr>
              <a:t> </a:t>
            </a:r>
            <a:r>
              <a:rPr lang="en-US" sz="1400" dirty="0" err="1">
                <a:latin typeface="+mn-lt"/>
              </a:rPr>
              <a:t>zijn</a:t>
            </a:r>
            <a:r>
              <a:rPr lang="en-US" sz="1400" dirty="0">
                <a:latin typeface="+mn-lt"/>
              </a:rPr>
              <a:t> </a:t>
            </a:r>
            <a:r>
              <a:rPr lang="en-US" sz="1400" dirty="0" err="1">
                <a:latin typeface="+mn-lt"/>
              </a:rPr>
              <a:t>toezicht</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dirty="0">
                <a:latin typeface="+mn-lt"/>
              </a:rPr>
              <a:t>in </a:t>
            </a:r>
            <a:r>
              <a:rPr lang="en-US" sz="1400" dirty="0" err="1">
                <a:latin typeface="+mn-lt"/>
              </a:rPr>
              <a:t>geval</a:t>
            </a:r>
            <a:r>
              <a:rPr lang="en-US" sz="1400" dirty="0">
                <a:latin typeface="+mn-lt"/>
              </a:rPr>
              <a:t> van </a:t>
            </a:r>
            <a:r>
              <a:rPr lang="en-US" sz="1400" dirty="0" err="1">
                <a:latin typeface="+mn-lt"/>
              </a:rPr>
              <a:t>twijfel</a:t>
            </a:r>
            <a:r>
              <a:rPr lang="en-US" sz="1400" dirty="0">
                <a:latin typeface="+mn-lt"/>
              </a:rPr>
              <a:t>, </a:t>
            </a:r>
            <a:r>
              <a:rPr lang="en-US" sz="1400" dirty="0" err="1">
                <a:latin typeface="+mn-lt"/>
              </a:rPr>
              <a:t>stopt</a:t>
            </a:r>
            <a:r>
              <a:rPr lang="en-US" sz="1400" dirty="0">
                <a:latin typeface="+mn-lt"/>
              </a:rPr>
              <a:t> de </a:t>
            </a:r>
            <a:r>
              <a:rPr lang="en-US" sz="1400" dirty="0" err="1">
                <a:latin typeface="+mn-lt"/>
              </a:rPr>
              <a:t>werkzaamheden</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dirty="0">
                <a:latin typeface="+mn-lt"/>
              </a:rPr>
              <a:t>...</a:t>
            </a:r>
          </a:p>
        </p:txBody>
      </p:sp>
      <p:sp>
        <p:nvSpPr>
          <p:cNvPr id="15" name="TextBox 14">
            <a:extLst>
              <a:ext uri="{FF2B5EF4-FFF2-40B4-BE49-F238E27FC236}">
                <a16:creationId xmlns:a16="http://schemas.microsoft.com/office/drawing/2014/main" id="{AEF37A34-4CC7-49B0-8A3A-B11F02D89845}"/>
              </a:ext>
            </a:extLst>
          </p:cNvPr>
          <p:cNvSpPr txBox="1"/>
          <p:nvPr/>
        </p:nvSpPr>
        <p:spPr>
          <a:xfrm>
            <a:off x="2348987" y="6098651"/>
            <a:ext cx="8280920" cy="523220"/>
          </a:xfrm>
          <a:prstGeom prst="rect">
            <a:avLst/>
          </a:prstGeom>
          <a:noFill/>
        </p:spPr>
        <p:txBody>
          <a:bodyPr wrap="square" rtlCol="0">
            <a:spAutoFit/>
          </a:bodyPr>
          <a:lstStyle/>
          <a:p>
            <a:pPr algn="just"/>
            <a:r>
              <a:rPr lang="en-US" sz="1400" dirty="0">
                <a:latin typeface="+mn-lt"/>
              </a:rPr>
              <a:t>De </a:t>
            </a:r>
            <a:r>
              <a:rPr lang="en-US" sz="1400" dirty="0" err="1">
                <a:latin typeface="+mn-lt"/>
              </a:rPr>
              <a:t>rol</a:t>
            </a:r>
            <a:r>
              <a:rPr lang="en-US" sz="1400" dirty="0">
                <a:latin typeface="+mn-lt"/>
              </a:rPr>
              <a:t> van </a:t>
            </a:r>
            <a:r>
              <a:rPr lang="en-US" sz="1400" dirty="0" err="1">
                <a:latin typeface="+mn-lt"/>
              </a:rPr>
              <a:t>grenswachter</a:t>
            </a:r>
            <a:r>
              <a:rPr lang="en-US" sz="1400" dirty="0">
                <a:latin typeface="+mn-lt"/>
              </a:rPr>
              <a:t> </a:t>
            </a:r>
            <a:r>
              <a:rPr lang="en-US" sz="1400" dirty="0" err="1">
                <a:latin typeface="+mn-lt"/>
              </a:rPr>
              <a:t>kan</a:t>
            </a:r>
            <a:r>
              <a:rPr lang="en-US" sz="1400" dirty="0">
                <a:latin typeface="+mn-lt"/>
              </a:rPr>
              <a:t> </a:t>
            </a:r>
            <a:r>
              <a:rPr lang="en-US" sz="1400" dirty="0" err="1">
                <a:latin typeface="+mn-lt"/>
              </a:rPr>
              <a:t>uitgevoerd</a:t>
            </a:r>
            <a:r>
              <a:rPr lang="en-US" sz="1400" dirty="0">
                <a:latin typeface="+mn-lt"/>
              </a:rPr>
              <a:t> </a:t>
            </a:r>
            <a:r>
              <a:rPr lang="en-US" sz="1400" dirty="0" err="1">
                <a:latin typeface="+mn-lt"/>
              </a:rPr>
              <a:t>worden</a:t>
            </a:r>
            <a:r>
              <a:rPr lang="en-US" sz="1400" dirty="0">
                <a:latin typeface="+mn-lt"/>
              </a:rPr>
              <a:t> door </a:t>
            </a:r>
            <a:r>
              <a:rPr lang="en-US" sz="1400" dirty="0" err="1">
                <a:latin typeface="+mn-lt"/>
              </a:rPr>
              <a:t>opgeleid</a:t>
            </a:r>
            <a:r>
              <a:rPr lang="en-US" sz="1400" dirty="0">
                <a:latin typeface="+mn-lt"/>
              </a:rPr>
              <a:t> personeel van de </a:t>
            </a:r>
            <a:r>
              <a:rPr lang="en-US" sz="1400" dirty="0" err="1">
                <a:latin typeface="+mn-lt"/>
              </a:rPr>
              <a:t>aannemer</a:t>
            </a:r>
            <a:r>
              <a:rPr lang="en-US" sz="1400" dirty="0">
                <a:latin typeface="+mn-lt"/>
              </a:rPr>
              <a:t> in het </a:t>
            </a:r>
            <a:r>
              <a:rPr lang="en-US" sz="1400" dirty="0" err="1">
                <a:latin typeface="+mn-lt"/>
              </a:rPr>
              <a:t>kader</a:t>
            </a:r>
            <a:r>
              <a:rPr lang="en-US" sz="1400" dirty="0">
                <a:latin typeface="+mn-lt"/>
              </a:rPr>
              <a:t> van </a:t>
            </a:r>
            <a:r>
              <a:rPr lang="en-US" sz="1400" dirty="0" err="1">
                <a:latin typeface="+mn-lt"/>
              </a:rPr>
              <a:t>werken</a:t>
            </a:r>
            <a:r>
              <a:rPr lang="en-US" sz="1400" dirty="0">
                <a:latin typeface="+mn-lt"/>
              </a:rPr>
              <a:t> </a:t>
            </a:r>
            <a:r>
              <a:rPr lang="en-US" sz="1400" dirty="0" err="1">
                <a:latin typeface="+mn-lt"/>
              </a:rPr>
              <a:t>zonder</a:t>
            </a:r>
            <a:r>
              <a:rPr lang="en-US" sz="1400" dirty="0">
                <a:latin typeface="+mn-lt"/>
              </a:rPr>
              <a:t> </a:t>
            </a:r>
            <a:r>
              <a:rPr lang="en-US" sz="1400" dirty="0" err="1">
                <a:latin typeface="+mn-lt"/>
              </a:rPr>
              <a:t>voorziene</a:t>
            </a:r>
            <a:r>
              <a:rPr lang="en-US" sz="1400" dirty="0">
                <a:latin typeface="+mn-lt"/>
              </a:rPr>
              <a:t> </a:t>
            </a:r>
            <a:r>
              <a:rPr lang="en-US" sz="1400" dirty="0" err="1">
                <a:latin typeface="+mn-lt"/>
              </a:rPr>
              <a:t>indringing</a:t>
            </a:r>
            <a:r>
              <a:rPr lang="en-US" sz="1400" dirty="0">
                <a:latin typeface="+mn-lt"/>
              </a:rPr>
              <a:t>. </a:t>
            </a:r>
          </a:p>
        </p:txBody>
      </p:sp>
      <p:sp>
        <p:nvSpPr>
          <p:cNvPr id="16" name="Rounded Rectangle 20">
            <a:extLst>
              <a:ext uri="{FF2B5EF4-FFF2-40B4-BE49-F238E27FC236}">
                <a16:creationId xmlns:a16="http://schemas.microsoft.com/office/drawing/2014/main" id="{CBF99859-2D55-4CF5-95A8-A6215F74AFE1}"/>
              </a:ext>
            </a:extLst>
          </p:cNvPr>
          <p:cNvSpPr/>
          <p:nvPr/>
        </p:nvSpPr>
        <p:spPr bwMode="auto">
          <a:xfrm>
            <a:off x="2207568" y="6098651"/>
            <a:ext cx="8784976" cy="636145"/>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8" name="Picture 17">
            <a:extLst>
              <a:ext uri="{FF2B5EF4-FFF2-40B4-BE49-F238E27FC236}">
                <a16:creationId xmlns:a16="http://schemas.microsoft.com/office/drawing/2014/main" id="{CD9763B4-AE21-468F-913C-4073CD5AB5B6}"/>
              </a:ext>
            </a:extLst>
          </p:cNvPr>
          <p:cNvPicPr>
            <a:picLocks noChangeAspect="1"/>
          </p:cNvPicPr>
          <p:nvPr/>
        </p:nvPicPr>
        <p:blipFill>
          <a:blip r:embed="rId3"/>
          <a:stretch>
            <a:fillRect/>
          </a:stretch>
        </p:blipFill>
        <p:spPr>
          <a:xfrm>
            <a:off x="1771573" y="5916006"/>
            <a:ext cx="573467" cy="658425"/>
          </a:xfrm>
          <a:prstGeom prst="rect">
            <a:avLst/>
          </a:prstGeom>
        </p:spPr>
      </p:pic>
      <p:grpSp>
        <p:nvGrpSpPr>
          <p:cNvPr id="22" name="Group 21">
            <a:extLst>
              <a:ext uri="{FF2B5EF4-FFF2-40B4-BE49-F238E27FC236}">
                <a16:creationId xmlns:a16="http://schemas.microsoft.com/office/drawing/2014/main" id="{DF39C906-9DBE-4F39-A72A-35BE512263E5}"/>
              </a:ext>
            </a:extLst>
          </p:cNvPr>
          <p:cNvGrpSpPr/>
          <p:nvPr/>
        </p:nvGrpSpPr>
        <p:grpSpPr>
          <a:xfrm>
            <a:off x="772166" y="1727577"/>
            <a:ext cx="1224137" cy="1709184"/>
            <a:chOff x="3550805" y="2041802"/>
            <a:chExt cx="1224137" cy="1709184"/>
          </a:xfrm>
        </p:grpSpPr>
        <p:sp>
          <p:nvSpPr>
            <p:cNvPr id="23" name="Rechthoek 35">
              <a:extLst>
                <a:ext uri="{FF2B5EF4-FFF2-40B4-BE49-F238E27FC236}">
                  <a16:creationId xmlns:a16="http://schemas.microsoft.com/office/drawing/2014/main" id="{139B6818-54B4-425E-B120-78A44B620D39}"/>
                </a:ext>
              </a:extLst>
            </p:cNvPr>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GRENSWACHTER</a:t>
              </a:r>
            </a:p>
            <a:p>
              <a:pPr algn="ctr"/>
              <a:r>
                <a:rPr lang="nl-BE" sz="1100" b="1" dirty="0">
                  <a:solidFill>
                    <a:schemeClr val="bg1"/>
                  </a:solidFill>
                </a:rPr>
                <a:t>AANNEMER</a:t>
              </a:r>
            </a:p>
          </p:txBody>
        </p:sp>
        <p:pic>
          <p:nvPicPr>
            <p:cNvPr id="24" name="Picture 23">
              <a:extLst>
                <a:ext uri="{FF2B5EF4-FFF2-40B4-BE49-F238E27FC236}">
                  <a16:creationId xmlns:a16="http://schemas.microsoft.com/office/drawing/2014/main" id="{9C1000D6-E3B2-4840-87A9-78B37CD110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225915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8067" y="442610"/>
            <a:ext cx="8064500" cy="506413"/>
          </a:xfrm>
          <a:prstGeom prst="rect">
            <a:avLst/>
          </a:prstGeom>
          <a:noFill/>
          <a:ln w="9525">
            <a:noFill/>
            <a:miter lim="800000"/>
            <a:headEnd/>
            <a:tailEnd/>
          </a:ln>
          <a:effectLst/>
        </p:spPr>
        <p:txBody>
          <a:bodyPr lIns="0" tIns="0" rIns="0" bIns="0"/>
          <a:lstStyle/>
          <a:p>
            <a:pPr>
              <a:defRPr/>
            </a:pPr>
            <a:r>
              <a:rPr lang="en-US" sz="2000" b="1" kern="0" dirty="0">
                <a:solidFill>
                  <a:srgbClr val="0070C0"/>
                </a:solidFill>
                <a:latin typeface="+mj-lt"/>
                <a:ea typeface="+mj-ea"/>
                <a:cs typeface="+mj-cs"/>
              </a:rPr>
              <a:t>0.4 </a:t>
            </a:r>
            <a:r>
              <a:rPr lang="en-US" sz="2000" b="1" kern="0" dirty="0" err="1">
                <a:solidFill>
                  <a:srgbClr val="0070C0"/>
                </a:solidFill>
                <a:latin typeface="+mn-lt"/>
              </a:rPr>
              <a:t>Rol</a:t>
            </a:r>
            <a:r>
              <a:rPr lang="en-US" sz="2000" b="1" kern="0" dirty="0">
                <a:solidFill>
                  <a:srgbClr val="0070C0"/>
                </a:solidFill>
                <a:latin typeface="+mn-lt"/>
              </a:rPr>
              <a:t> van </a:t>
            </a:r>
            <a:r>
              <a:rPr lang="en-US" sz="2000" b="1" kern="0" dirty="0" err="1">
                <a:solidFill>
                  <a:srgbClr val="0070C0"/>
                </a:solidFill>
                <a:latin typeface="+mn-lt"/>
              </a:rPr>
              <a:t>bediende</a:t>
            </a:r>
            <a:r>
              <a:rPr lang="en-US" sz="2000" b="1" kern="0" dirty="0">
                <a:solidFill>
                  <a:srgbClr val="0070C0"/>
                </a:solidFill>
                <a:latin typeface="+mn-lt"/>
              </a:rPr>
              <a:t> die </a:t>
            </a:r>
            <a:r>
              <a:rPr lang="en-US" sz="2000" b="1" kern="0" dirty="0" err="1">
                <a:solidFill>
                  <a:srgbClr val="0070C0"/>
                </a:solidFill>
                <a:latin typeface="+mn-lt"/>
              </a:rPr>
              <a:t>toezicht</a:t>
            </a:r>
            <a:r>
              <a:rPr lang="en-US" sz="2000" b="1" kern="0" dirty="0">
                <a:solidFill>
                  <a:srgbClr val="0070C0"/>
                </a:solidFill>
                <a:latin typeface="+mn-lt"/>
              </a:rPr>
              <a:t> </a:t>
            </a:r>
            <a:r>
              <a:rPr lang="en-US" sz="2000" b="1" kern="0" dirty="0" err="1">
                <a:solidFill>
                  <a:srgbClr val="0070C0"/>
                </a:solidFill>
                <a:latin typeface="+mn-lt"/>
              </a:rPr>
              <a:t>houdt</a:t>
            </a:r>
            <a:r>
              <a:rPr lang="en-US" sz="2000" b="1" kern="0" dirty="0">
                <a:solidFill>
                  <a:srgbClr val="0070C0"/>
                </a:solidFill>
                <a:latin typeface="+mn-lt"/>
              </a:rPr>
              <a:t> – </a:t>
            </a:r>
            <a:r>
              <a:rPr lang="en-US" sz="2000" b="1" kern="0" dirty="0" err="1">
                <a:solidFill>
                  <a:srgbClr val="0070C0"/>
                </a:solidFill>
                <a:latin typeface="+mn-lt"/>
              </a:rPr>
              <a:t>grenswachter</a:t>
            </a:r>
            <a:r>
              <a:rPr lang="en-US" sz="2000" b="1" kern="0" dirty="0">
                <a:solidFill>
                  <a:srgbClr val="0070C0"/>
                </a:solidFill>
                <a:latin typeface="+mn-lt"/>
              </a:rPr>
              <a:t>: </a:t>
            </a:r>
            <a:r>
              <a:rPr lang="en-US" sz="2000" b="1" kern="0" dirty="0" err="1">
                <a:solidFill>
                  <a:srgbClr val="0070C0"/>
                </a:solidFill>
                <a:latin typeface="+mn-lt"/>
              </a:rPr>
              <a:t>a</a:t>
            </a:r>
            <a:r>
              <a:rPr lang="en-US" sz="2000" b="1" kern="0" dirty="0" err="1">
                <a:solidFill>
                  <a:srgbClr val="0070C0"/>
                </a:solidFill>
                <a:latin typeface="+mn-lt"/>
                <a:ea typeface="+mj-ea"/>
                <a:cs typeface="+mj-cs"/>
              </a:rPr>
              <a:t>lgemene</a:t>
            </a:r>
            <a:r>
              <a:rPr lang="en-US" sz="2000" b="1" kern="0" dirty="0">
                <a:solidFill>
                  <a:srgbClr val="0070C0"/>
                </a:solidFill>
                <a:latin typeface="+mn-lt"/>
                <a:ea typeface="+mj-ea"/>
                <a:cs typeface="+mj-cs"/>
              </a:rPr>
              <a:t> </a:t>
            </a:r>
            <a:r>
              <a:rPr lang="en-US" sz="2000" b="1" kern="0" dirty="0" err="1">
                <a:solidFill>
                  <a:srgbClr val="0070C0"/>
                </a:solidFill>
                <a:latin typeface="+mn-lt"/>
                <a:ea typeface="+mj-ea"/>
                <a:cs typeface="+mj-cs"/>
              </a:rPr>
              <a:t>richtlijnen</a:t>
            </a:r>
            <a:endParaRPr lang="en-US" sz="2000" b="1" kern="0" dirty="0">
              <a:solidFill>
                <a:srgbClr val="0070C0"/>
              </a:solidFill>
              <a:latin typeface="+mn-lt"/>
              <a:ea typeface="+mj-ea"/>
              <a:cs typeface="+mj-cs"/>
            </a:endParaRPr>
          </a:p>
        </p:txBody>
      </p:sp>
      <p:sp>
        <p:nvSpPr>
          <p:cNvPr id="22" name="Rounded Rectangle 12"/>
          <p:cNvSpPr/>
          <p:nvPr/>
        </p:nvSpPr>
        <p:spPr bwMode="auto">
          <a:xfrm>
            <a:off x="1055440" y="1772816"/>
            <a:ext cx="9255025" cy="36004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dirty="0">
                <a:latin typeface="+mn-lt"/>
              </a:rPr>
              <a:t>De </a:t>
            </a:r>
            <a:r>
              <a:rPr lang="fr-BE" sz="1400" dirty="0" err="1">
                <a:latin typeface="+mn-lt"/>
              </a:rPr>
              <a:t>bediende</a:t>
            </a:r>
            <a:r>
              <a:rPr lang="fr-BE" sz="1400" dirty="0">
                <a:latin typeface="+mn-lt"/>
              </a:rPr>
              <a:t> die de </a:t>
            </a:r>
            <a:r>
              <a:rPr lang="fr-BE" sz="1400" dirty="0" err="1">
                <a:latin typeface="+mn-lt"/>
              </a:rPr>
              <a:t>rol</a:t>
            </a:r>
            <a:r>
              <a:rPr lang="fr-BE" sz="1400" dirty="0">
                <a:latin typeface="+mn-lt"/>
              </a:rPr>
              <a:t> van </a:t>
            </a:r>
            <a:r>
              <a:rPr lang="fr-BE" sz="1400" dirty="0" err="1">
                <a:latin typeface="+mn-lt"/>
              </a:rPr>
              <a:t>grenswachter</a:t>
            </a:r>
            <a:r>
              <a:rPr lang="fr-BE" sz="1400" dirty="0">
                <a:latin typeface="+mn-lt"/>
              </a:rPr>
              <a:t> </a:t>
            </a:r>
            <a:r>
              <a:rPr lang="fr-BE" sz="1400" dirty="0" err="1">
                <a:latin typeface="+mn-lt"/>
              </a:rPr>
              <a:t>uitvoert</a:t>
            </a:r>
            <a:r>
              <a:rPr lang="fr-BE" sz="1400" dirty="0">
                <a:latin typeface="+mn-lt"/>
              </a:rPr>
              <a:t> </a:t>
            </a:r>
          </a:p>
          <a:p>
            <a:pPr algn="just">
              <a:defRPr/>
            </a:pPr>
            <a:endParaRPr lang="fr-BE" sz="1400" dirty="0">
              <a:latin typeface="+mn-lt"/>
            </a:endParaRPr>
          </a:p>
          <a:p>
            <a:pPr marL="285750" indent="-285750" algn="just">
              <a:buFontTx/>
              <a:buChar char="-"/>
              <a:defRPr/>
            </a:pPr>
            <a:r>
              <a:rPr lang="nl-NL" sz="1400" dirty="0">
                <a:latin typeface="+mn-lt"/>
              </a:rPr>
              <a:t>is belast met het toezicht op de naleving van de grenzen van de werfzone;</a:t>
            </a:r>
          </a:p>
          <a:p>
            <a:pPr marL="285750" indent="-285750" algn="just">
              <a:buFontTx/>
              <a:buChar char="-"/>
              <a:defRPr/>
            </a:pPr>
            <a:endParaRPr lang="nl-NL" sz="1400" dirty="0">
              <a:latin typeface="+mn-lt"/>
            </a:endParaRPr>
          </a:p>
          <a:p>
            <a:pPr marL="285750" indent="-285750" algn="just">
              <a:buFontTx/>
              <a:buChar char="-"/>
              <a:defRPr/>
            </a:pPr>
            <a:r>
              <a:rPr lang="nl-NL" sz="1400" dirty="0">
                <a:latin typeface="+mn-lt"/>
              </a:rPr>
              <a:t>moet het personeel verwittigen die deze grenzen van de werfzone naderen en de activiteiten laten stopzetten die deze grenzen (dreigen te) overschrijden (specifieke aandacht voor de gemanipuleerde lasten);</a:t>
            </a:r>
          </a:p>
          <a:p>
            <a:pPr algn="just">
              <a:defRPr/>
            </a:pPr>
            <a:endParaRPr lang="en-US" sz="1400" dirty="0">
              <a:latin typeface="+mn-lt"/>
            </a:endParaRPr>
          </a:p>
          <a:p>
            <a:pPr marL="285750" indent="-285750" algn="just">
              <a:buFontTx/>
              <a:buChar char="-"/>
              <a:defRPr/>
            </a:pPr>
            <a:r>
              <a:rPr lang="fr-BE" sz="1400" dirty="0" err="1">
                <a:latin typeface="+mn-lt"/>
              </a:rPr>
              <a:t>neemt</a:t>
            </a:r>
            <a:r>
              <a:rPr lang="fr-BE" sz="1400" dirty="0">
                <a:latin typeface="+mn-lt"/>
              </a:rPr>
              <a:t> </a:t>
            </a:r>
            <a:r>
              <a:rPr lang="fr-BE" sz="1400" dirty="0" err="1">
                <a:latin typeface="+mn-lt"/>
              </a:rPr>
              <a:t>plaats</a:t>
            </a:r>
            <a:r>
              <a:rPr lang="fr-BE" sz="1400" dirty="0">
                <a:latin typeface="+mn-lt"/>
              </a:rPr>
              <a:t> </a:t>
            </a:r>
            <a:r>
              <a:rPr lang="fr-BE" sz="1400" b="1" dirty="0" err="1">
                <a:latin typeface="+mn-lt"/>
              </a:rPr>
              <a:t>buiten</a:t>
            </a:r>
            <a:r>
              <a:rPr lang="fr-BE" sz="1400" b="1" dirty="0">
                <a:latin typeface="+mn-lt"/>
              </a:rPr>
              <a:t> de </a:t>
            </a:r>
            <a:r>
              <a:rPr lang="fr-BE" sz="1400" b="1" dirty="0" err="1">
                <a:latin typeface="+mn-lt"/>
              </a:rPr>
              <a:t>gevarenzone</a:t>
            </a:r>
            <a:r>
              <a:rPr lang="fr-BE" sz="1400" b="1" dirty="0">
                <a:latin typeface="+mn-lt"/>
              </a:rPr>
              <a:t> van het </a:t>
            </a:r>
            <a:r>
              <a:rPr lang="fr-BE" sz="1400" b="1" dirty="0" err="1">
                <a:latin typeface="+mn-lt"/>
              </a:rPr>
              <a:t>spoor</a:t>
            </a:r>
            <a:r>
              <a:rPr lang="fr-BE" sz="1400" b="1" dirty="0">
                <a:latin typeface="+mn-lt"/>
              </a:rPr>
              <a:t> in </a:t>
            </a:r>
            <a:r>
              <a:rPr lang="fr-BE" sz="1400" b="1" dirty="0" err="1">
                <a:latin typeface="+mn-lt"/>
              </a:rPr>
              <a:t>dienst</a:t>
            </a:r>
            <a:r>
              <a:rPr lang="fr-BE" sz="1400" dirty="0">
                <a:latin typeface="+mn-lt"/>
              </a:rPr>
              <a:t>, op </a:t>
            </a:r>
            <a:r>
              <a:rPr lang="fr-BE" sz="1400" dirty="0" err="1">
                <a:latin typeface="+mn-lt"/>
              </a:rPr>
              <a:t>een</a:t>
            </a:r>
            <a:r>
              <a:rPr lang="fr-BE" sz="1400" dirty="0">
                <a:latin typeface="+mn-lt"/>
              </a:rPr>
              <a:t> </a:t>
            </a:r>
            <a:r>
              <a:rPr lang="fr-BE" sz="1400" dirty="0" err="1">
                <a:latin typeface="+mn-lt"/>
              </a:rPr>
              <a:t>plaats</a:t>
            </a:r>
            <a:r>
              <a:rPr lang="fr-BE" sz="1400" dirty="0">
                <a:latin typeface="+mn-lt"/>
              </a:rPr>
              <a:t> van </a:t>
            </a:r>
            <a:r>
              <a:rPr lang="fr-BE" sz="1400" dirty="0" err="1">
                <a:latin typeface="+mn-lt"/>
              </a:rPr>
              <a:t>waaruit</a:t>
            </a:r>
            <a:r>
              <a:rPr lang="fr-BE" sz="1400" dirty="0">
                <a:latin typeface="+mn-lt"/>
              </a:rPr>
              <a:t> </a:t>
            </a:r>
            <a:r>
              <a:rPr lang="fr-BE" sz="1400" dirty="0" err="1">
                <a:latin typeface="+mn-lt"/>
              </a:rPr>
              <a:t>hij</a:t>
            </a:r>
            <a:r>
              <a:rPr lang="fr-BE" sz="1400" dirty="0">
                <a:latin typeface="+mn-lt"/>
              </a:rPr>
              <a:t>:</a:t>
            </a:r>
          </a:p>
          <a:p>
            <a:pPr marL="742950" lvl="1" indent="-285750" algn="just">
              <a:buFontTx/>
              <a:buChar char="-"/>
              <a:defRPr/>
            </a:pPr>
            <a:r>
              <a:rPr lang="fr-BE" sz="1400" dirty="0">
                <a:latin typeface="+mn-lt"/>
              </a:rPr>
              <a:t>de </a:t>
            </a:r>
            <a:r>
              <a:rPr lang="fr-BE" sz="1400" dirty="0" err="1">
                <a:latin typeface="+mn-lt"/>
              </a:rPr>
              <a:t>grenzen</a:t>
            </a:r>
            <a:r>
              <a:rPr lang="fr-BE" sz="1400" dirty="0">
                <a:latin typeface="+mn-lt"/>
              </a:rPr>
              <a:t> van de </a:t>
            </a:r>
            <a:r>
              <a:rPr lang="fr-BE" sz="1400" dirty="0" err="1">
                <a:latin typeface="+mn-lt"/>
              </a:rPr>
              <a:t>werfzone</a:t>
            </a:r>
            <a:r>
              <a:rPr lang="fr-BE" sz="1400" dirty="0">
                <a:latin typeface="+mn-lt"/>
              </a:rPr>
              <a:t> kan </a:t>
            </a:r>
            <a:r>
              <a:rPr lang="fr-BE" sz="1400" dirty="0" err="1">
                <a:latin typeface="+mn-lt"/>
              </a:rPr>
              <a:t>waarnemen</a:t>
            </a:r>
            <a:r>
              <a:rPr lang="fr-BE" sz="1400" dirty="0">
                <a:latin typeface="+mn-lt"/>
              </a:rPr>
              <a:t>; en</a:t>
            </a:r>
          </a:p>
          <a:p>
            <a:pPr marL="742950" lvl="1" indent="-285750" algn="just">
              <a:buFontTx/>
              <a:buChar char="-"/>
              <a:defRPr/>
            </a:pPr>
            <a:r>
              <a:rPr lang="fr-BE" sz="1400" dirty="0" err="1">
                <a:latin typeface="+mn-lt"/>
              </a:rPr>
              <a:t>steeds</a:t>
            </a:r>
            <a:r>
              <a:rPr lang="fr-BE" sz="1400" dirty="0">
                <a:latin typeface="+mn-lt"/>
              </a:rPr>
              <a:t> </a:t>
            </a:r>
            <a:r>
              <a:rPr lang="fr-BE" sz="1400" dirty="0" err="1">
                <a:latin typeface="+mn-lt"/>
              </a:rPr>
              <a:t>alle</a:t>
            </a:r>
            <a:r>
              <a:rPr lang="fr-BE" sz="1400" dirty="0">
                <a:latin typeface="+mn-lt"/>
              </a:rPr>
              <a:t> </a:t>
            </a:r>
            <a:r>
              <a:rPr lang="fr-BE" sz="1400" dirty="0" err="1">
                <a:latin typeface="+mn-lt"/>
              </a:rPr>
              <a:t>werkposten</a:t>
            </a:r>
            <a:r>
              <a:rPr lang="fr-BE" sz="1400" dirty="0">
                <a:latin typeface="+mn-lt"/>
              </a:rPr>
              <a:t> kan </a:t>
            </a:r>
            <a:r>
              <a:rPr lang="fr-BE" sz="1400" dirty="0" err="1">
                <a:latin typeface="+mn-lt"/>
              </a:rPr>
              <a:t>waarnemen</a:t>
            </a:r>
            <a:r>
              <a:rPr lang="fr-BE" sz="1400" dirty="0">
                <a:latin typeface="+mn-lt"/>
              </a:rPr>
              <a:t>.</a:t>
            </a:r>
          </a:p>
          <a:p>
            <a:pPr lvl="0" algn="just">
              <a:defRPr/>
            </a:pPr>
            <a:r>
              <a:rPr lang="fr-BE" sz="1400" dirty="0">
                <a:latin typeface="+mn-lt"/>
              </a:rPr>
              <a:t>	</a:t>
            </a:r>
            <a:endParaRPr lang="en-US" sz="1400" dirty="0">
              <a:latin typeface="+mn-lt"/>
            </a:endParaRPr>
          </a:p>
          <a:p>
            <a:pPr marL="285750" indent="-285750" algn="just">
              <a:buFontTx/>
              <a:buChar char="-"/>
              <a:defRPr/>
            </a:pPr>
            <a:r>
              <a:rPr lang="en-US" sz="1400" dirty="0" err="1">
                <a:latin typeface="+mn-lt"/>
              </a:rPr>
              <a:t>kan</a:t>
            </a:r>
            <a:r>
              <a:rPr lang="en-US" sz="1400" dirty="0">
                <a:latin typeface="+mn-lt"/>
              </a:rPr>
              <a:t> </a:t>
            </a:r>
            <a:r>
              <a:rPr lang="en-US" sz="1400" dirty="0" err="1">
                <a:latin typeface="+mn-lt"/>
              </a:rPr>
              <a:t>plaatsnemen</a:t>
            </a:r>
            <a:r>
              <a:rPr lang="en-US" sz="1400" dirty="0">
                <a:latin typeface="+mn-lt"/>
              </a:rPr>
              <a:t> in de </a:t>
            </a:r>
            <a:r>
              <a:rPr lang="en-US" sz="1400" dirty="0" err="1">
                <a:latin typeface="+mn-lt"/>
              </a:rPr>
              <a:t>stuurpost</a:t>
            </a:r>
            <a:r>
              <a:rPr lang="en-US" sz="1400" dirty="0">
                <a:latin typeface="+mn-lt"/>
              </a:rPr>
              <a:t> van het </a:t>
            </a:r>
            <a:r>
              <a:rPr lang="en-US" sz="1400" dirty="0" err="1">
                <a:latin typeface="+mn-lt"/>
              </a:rPr>
              <a:t>voertuig</a:t>
            </a:r>
            <a:r>
              <a:rPr lang="en-US" sz="1400" dirty="0">
                <a:latin typeface="+mn-lt"/>
              </a:rPr>
              <a:t> (</a:t>
            </a:r>
            <a:r>
              <a:rPr lang="en-US" sz="1400" dirty="0" err="1">
                <a:latin typeface="+mn-lt"/>
              </a:rPr>
              <a:t>indien</a:t>
            </a:r>
            <a:r>
              <a:rPr lang="en-US" sz="1400" dirty="0">
                <a:latin typeface="+mn-lt"/>
              </a:rPr>
              <a:t> </a:t>
            </a:r>
            <a:r>
              <a:rPr lang="en-US" sz="1400" dirty="0" err="1">
                <a:latin typeface="+mn-lt"/>
              </a:rPr>
              <a:t>hij</a:t>
            </a:r>
            <a:r>
              <a:rPr lang="en-US" sz="1400" dirty="0">
                <a:latin typeface="+mn-lt"/>
              </a:rPr>
              <a:t> </a:t>
            </a:r>
            <a:r>
              <a:rPr lang="en-US" sz="1400" dirty="0" err="1">
                <a:latin typeface="+mn-lt"/>
              </a:rPr>
              <a:t>enkel</a:t>
            </a:r>
            <a:r>
              <a:rPr lang="en-US" sz="1400" dirty="0">
                <a:latin typeface="+mn-lt"/>
              </a:rPr>
              <a:t> </a:t>
            </a:r>
            <a:r>
              <a:rPr lang="en-US" sz="1400" dirty="0" err="1">
                <a:latin typeface="+mn-lt"/>
              </a:rPr>
              <a:t>toezicht</a:t>
            </a:r>
            <a:r>
              <a:rPr lang="en-US" sz="1400" dirty="0">
                <a:latin typeface="+mn-lt"/>
              </a:rPr>
              <a:t> </a:t>
            </a:r>
            <a:r>
              <a:rPr lang="en-US" sz="1400" dirty="0" err="1">
                <a:latin typeface="+mn-lt"/>
              </a:rPr>
              <a:t>houdt</a:t>
            </a:r>
            <a:r>
              <a:rPr lang="en-US" sz="1400" dirty="0">
                <a:latin typeface="+mn-lt"/>
              </a:rPr>
              <a:t> over </a:t>
            </a:r>
            <a:r>
              <a:rPr lang="en-US" sz="1400" dirty="0" err="1">
                <a:latin typeface="+mn-lt"/>
              </a:rPr>
              <a:t>dit</a:t>
            </a:r>
            <a:r>
              <a:rPr lang="en-US" sz="1400" dirty="0">
                <a:latin typeface="+mn-lt"/>
              </a:rPr>
              <a:t> </a:t>
            </a:r>
            <a:r>
              <a:rPr lang="en-US" sz="1400" dirty="0" err="1">
                <a:latin typeface="+mn-lt"/>
              </a:rPr>
              <a:t>voertuig</a:t>
            </a:r>
            <a:r>
              <a:rPr lang="en-US" sz="1400" dirty="0">
                <a:latin typeface="+mn-lt"/>
              </a:rPr>
              <a:t>);</a:t>
            </a:r>
          </a:p>
          <a:p>
            <a:pPr marL="285750" indent="-285750" algn="just">
              <a:buFontTx/>
              <a:buChar char="-"/>
              <a:defRPr/>
            </a:pPr>
            <a:endParaRPr lang="en-US" sz="1400" dirty="0">
              <a:latin typeface="+mn-lt"/>
            </a:endParaRPr>
          </a:p>
          <a:p>
            <a:pPr marL="285750" indent="-285750" algn="just">
              <a:buFontTx/>
              <a:buChar char="-"/>
              <a:defRPr/>
            </a:pPr>
            <a:r>
              <a:rPr lang="en-US" sz="1400" dirty="0">
                <a:latin typeface="+mn-lt"/>
              </a:rPr>
              <a:t>…</a:t>
            </a:r>
          </a:p>
          <a:p>
            <a:pPr marL="285750" indent="-285750" algn="just">
              <a:buFontTx/>
              <a:buChar char="-"/>
              <a:defRPr/>
            </a:pPr>
            <a:endParaRPr lang="en-US" sz="1400" dirty="0">
              <a:latin typeface="+mn-lt"/>
            </a:endParaRPr>
          </a:p>
          <a:p>
            <a:pPr lvl="0" algn="just">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sp>
        <p:nvSpPr>
          <p:cNvPr id="5" name="Text Placeholder 4"/>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0. </a:t>
            </a:r>
            <a:r>
              <a:rPr lang="en-GB" dirty="0" err="1"/>
              <a:t>Inleiding</a:t>
            </a:r>
            <a:endParaRPr lang="en-GB" dirty="0"/>
          </a:p>
        </p:txBody>
      </p:sp>
      <p:grpSp>
        <p:nvGrpSpPr>
          <p:cNvPr id="6" name="Group 5"/>
          <p:cNvGrpSpPr/>
          <p:nvPr/>
        </p:nvGrpSpPr>
        <p:grpSpPr>
          <a:xfrm>
            <a:off x="10776520" y="695817"/>
            <a:ext cx="1248463" cy="1768419"/>
            <a:chOff x="3550805" y="1982567"/>
            <a:chExt cx="1248463" cy="1768419"/>
          </a:xfrm>
        </p:grpSpPr>
        <p:sp>
          <p:nvSpPr>
            <p:cNvPr id="7" name="Rechthoek 35"/>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GRENSWACHTER</a:t>
              </a:r>
            </a:p>
            <a:p>
              <a:pPr algn="ctr"/>
              <a:r>
                <a:rPr lang="nl-BE" sz="1100" b="1" dirty="0">
                  <a:solidFill>
                    <a:schemeClr val="bg1"/>
                  </a:solidFill>
                </a:rPr>
                <a:t>AANNEMER</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Tree>
    <p:extLst>
      <p:ext uri="{BB962C8B-B14F-4D97-AF65-F5344CB8AC3E}">
        <p14:creationId xmlns:p14="http://schemas.microsoft.com/office/powerpoint/2010/main" val="30025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0.5 </a:t>
            </a:r>
            <a:r>
              <a:rPr lang="en-US" b="1" kern="0" dirty="0" err="1">
                <a:solidFill>
                  <a:srgbClr val="0070C0"/>
                </a:solidFill>
                <a:latin typeface="+mj-lt"/>
                <a:ea typeface="+mj-ea"/>
                <a:cs typeface="+mj-cs"/>
              </a:rPr>
              <a:t>Uitrusting</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grenswachter</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2" name="TextBox 11"/>
          <p:cNvSpPr txBox="1"/>
          <p:nvPr/>
        </p:nvSpPr>
        <p:spPr>
          <a:xfrm>
            <a:off x="2207568" y="2412434"/>
            <a:ext cx="8784976"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defRPr/>
            </a:pPr>
            <a:r>
              <a:rPr lang="nl-BE" sz="1400" dirty="0">
                <a:latin typeface="+mn-lt"/>
              </a:rPr>
              <a:t>De grenswachter draagt de </a:t>
            </a:r>
            <a:r>
              <a:rPr lang="nl-BE" sz="1400" b="1" dirty="0">
                <a:latin typeface="+mn-lt"/>
              </a:rPr>
              <a:t>gele</a:t>
            </a:r>
            <a:r>
              <a:rPr lang="nl-BE" sz="1400" dirty="0">
                <a:latin typeface="+mn-lt"/>
              </a:rPr>
              <a:t> reglementaire werkkledij. </a:t>
            </a:r>
          </a:p>
          <a:p>
            <a:pPr>
              <a:defRPr/>
            </a:pPr>
            <a:endParaRPr lang="nl-BE" sz="1400" dirty="0">
              <a:latin typeface="+mn-lt"/>
            </a:endParaRPr>
          </a:p>
          <a:p>
            <a:pPr>
              <a:defRPr/>
            </a:pPr>
            <a:r>
              <a:rPr lang="nl-BE" sz="1400" dirty="0">
                <a:latin typeface="+mn-lt"/>
              </a:rPr>
              <a:t>Voor wat betreft bijkomende uitrusting (bv toeter, radio), moet men de instructies van de werkgever volgen. </a:t>
            </a:r>
          </a:p>
          <a:p>
            <a:endParaRPr lang="en-US" sz="1400" dirty="0">
              <a:latin typeface="+mn-lt"/>
            </a:endParaRPr>
          </a:p>
        </p:txBody>
      </p:sp>
      <p:sp>
        <p:nvSpPr>
          <p:cNvPr id="11" name="Rechthoek 35"/>
          <p:cNvSpPr>
            <a:spLocks noChangeArrowheads="1"/>
          </p:cNvSpPr>
          <p:nvPr/>
        </p:nvSpPr>
        <p:spPr bwMode="auto">
          <a:xfrm>
            <a:off x="551384" y="3741153"/>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GRENSWACHTER</a:t>
            </a:r>
          </a:p>
          <a:p>
            <a:pPr algn="ctr"/>
            <a:r>
              <a:rPr lang="nl-BE" sz="1000" b="1" dirty="0">
                <a:solidFill>
                  <a:schemeClr val="bg1"/>
                </a:solidFill>
              </a:rPr>
              <a:t>AANNEMER</a:t>
            </a:r>
          </a:p>
        </p:txBody>
      </p:sp>
      <p:pic>
        <p:nvPicPr>
          <p:cNvPr id="2" name="Picture 1"/>
          <p:cNvPicPr>
            <a:picLocks noChangeAspect="1"/>
          </p:cNvPicPr>
          <p:nvPr/>
        </p:nvPicPr>
        <p:blipFill>
          <a:blip r:embed="rId3"/>
          <a:stretch>
            <a:fillRect/>
          </a:stretch>
        </p:blipFill>
        <p:spPr>
          <a:xfrm>
            <a:off x="10056440" y="2592858"/>
            <a:ext cx="585267" cy="518205"/>
          </a:xfrm>
          <a:prstGeom prst="rect">
            <a:avLst/>
          </a:prstGeom>
        </p:spPr>
      </p:pic>
      <p:pic>
        <p:nvPicPr>
          <p:cNvPr id="3" name="Picture 2"/>
          <p:cNvPicPr>
            <a:picLocks noChangeAspect="1"/>
          </p:cNvPicPr>
          <p:nvPr/>
        </p:nvPicPr>
        <p:blipFill>
          <a:blip r:embed="rId4"/>
          <a:stretch>
            <a:fillRect/>
          </a:stretch>
        </p:blipFill>
        <p:spPr>
          <a:xfrm>
            <a:off x="911424" y="2389795"/>
            <a:ext cx="463336" cy="1274174"/>
          </a:xfrm>
          <a:prstGeom prst="rect">
            <a:avLst/>
          </a:prstGeom>
        </p:spPr>
      </p:pic>
    </p:spTree>
    <p:extLst>
      <p:ext uri="{BB962C8B-B14F-4D97-AF65-F5344CB8AC3E}">
        <p14:creationId xmlns:p14="http://schemas.microsoft.com/office/powerpoint/2010/main" val="193401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55583" y="364845"/>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0.6 Over </a:t>
            </a:r>
            <a:r>
              <a:rPr lang="en-US" b="1" kern="0" dirty="0" err="1">
                <a:solidFill>
                  <a:srgbClr val="0070C0"/>
                </a:solidFill>
                <a:latin typeface="+mj-lt"/>
                <a:ea typeface="+mj-ea"/>
                <a:cs typeface="+mj-cs"/>
              </a:rPr>
              <a:t>hoeveel</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bedienden</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kan</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grenswachter</a:t>
            </a:r>
            <a:r>
              <a:rPr lang="en-US" b="1" kern="0" dirty="0">
                <a:solidFill>
                  <a:srgbClr val="0070C0"/>
                </a:solidFill>
                <a:latin typeface="+mj-lt"/>
                <a:ea typeface="+mj-ea"/>
                <a:cs typeface="+mj-cs"/>
              </a:rPr>
              <a:t> waken </a:t>
            </a:r>
            <a:r>
              <a:rPr lang="en-US" b="1" kern="0" dirty="0" err="1">
                <a:solidFill>
                  <a:srgbClr val="0070C0"/>
                </a:solidFill>
                <a:latin typeface="+mj-lt"/>
                <a:ea typeface="+mj-ea"/>
                <a:cs typeface="+mj-cs"/>
              </a:rPr>
              <a:t>bij</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indringing</a:t>
            </a:r>
            <a:r>
              <a:rPr lang="en-US" b="1" kern="0" dirty="0">
                <a:solidFill>
                  <a:srgbClr val="0070C0"/>
                </a:solidFill>
                <a:latin typeface="+mj-lt"/>
                <a:ea typeface="+mj-ea"/>
                <a:cs typeface="+mj-cs"/>
              </a:rPr>
              <a:t> </a:t>
            </a:r>
            <a:r>
              <a:rPr lang="en-US" b="1" kern="0" dirty="0">
                <a:solidFill>
                  <a:srgbClr val="FF0000"/>
                </a:solidFill>
                <a:latin typeface="+mj-lt"/>
                <a:ea typeface="+mj-ea"/>
                <a:cs typeface="+mj-cs"/>
              </a:rPr>
              <a:t>type I</a:t>
            </a:r>
            <a:r>
              <a:rPr lang="en-US" b="1" kern="0" dirty="0">
                <a:solidFill>
                  <a:srgbClr val="0070C0"/>
                </a:solidFill>
                <a:latin typeface="+mj-lt"/>
                <a:ea typeface="+mj-ea"/>
                <a:cs typeface="+mj-cs"/>
              </a:rPr>
              <a:t>?</a:t>
            </a: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3" name="Rectangle 2">
            <a:extLst>
              <a:ext uri="{FF2B5EF4-FFF2-40B4-BE49-F238E27FC236}">
                <a16:creationId xmlns:a16="http://schemas.microsoft.com/office/drawing/2014/main" id="{28E2C8B7-94BE-42A0-823C-5F96B633E100}"/>
              </a:ext>
            </a:extLst>
          </p:cNvPr>
          <p:cNvSpPr>
            <a:spLocks noChangeArrowheads="1"/>
          </p:cNvSpPr>
          <p:nvPr/>
        </p:nvSpPr>
        <p:spPr bwMode="auto">
          <a:xfrm>
            <a:off x="3156870" y="4033279"/>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nl-BE" altLang="en-US" sz="1800" b="0" i="0" u="none" strike="noStrike" cap="none" normalizeH="0" baseline="0" dirty="0">
              <a:ln>
                <a:noFill/>
              </a:ln>
              <a:solidFill>
                <a:schemeClr val="tx1"/>
              </a:solidFill>
              <a:effectLst/>
              <a:latin typeface="Arial" panose="020B0604020202020204" pitchFamily="34" charset="0"/>
            </a:endParaRPr>
          </a:p>
        </p:txBody>
      </p:sp>
      <p:sp>
        <p:nvSpPr>
          <p:cNvPr id="22" name="Rounded Rectangle 12">
            <a:extLst>
              <a:ext uri="{FF2B5EF4-FFF2-40B4-BE49-F238E27FC236}">
                <a16:creationId xmlns:a16="http://schemas.microsoft.com/office/drawing/2014/main" id="{3ECB7678-CF98-474A-928A-429A5D75D867}"/>
              </a:ext>
            </a:extLst>
          </p:cNvPr>
          <p:cNvSpPr/>
          <p:nvPr/>
        </p:nvSpPr>
        <p:spPr bwMode="auto">
          <a:xfrm>
            <a:off x="775353" y="881936"/>
            <a:ext cx="9255025" cy="193873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dirty="0" err="1">
                <a:latin typeface="+mn-lt"/>
              </a:rPr>
              <a:t>Wie</a:t>
            </a:r>
            <a:r>
              <a:rPr lang="fr-BE" sz="1400" b="1" dirty="0">
                <a:latin typeface="+mn-lt"/>
              </a:rPr>
              <a:t> kan de </a:t>
            </a:r>
            <a:r>
              <a:rPr lang="fr-BE" sz="1400" b="1" dirty="0" err="1">
                <a:latin typeface="+mn-lt"/>
              </a:rPr>
              <a:t>rol</a:t>
            </a:r>
            <a:r>
              <a:rPr lang="fr-BE" sz="1400" b="1" dirty="0">
                <a:latin typeface="+mn-lt"/>
              </a:rPr>
              <a:t> van </a:t>
            </a:r>
            <a:r>
              <a:rPr lang="fr-BE" sz="1400" b="1" dirty="0" err="1">
                <a:latin typeface="+mn-lt"/>
              </a:rPr>
              <a:t>grenswachter</a:t>
            </a:r>
            <a:r>
              <a:rPr lang="fr-BE" sz="1400" b="1" dirty="0">
                <a:latin typeface="+mn-lt"/>
              </a:rPr>
              <a:t> </a:t>
            </a:r>
            <a:r>
              <a:rPr lang="fr-BE" sz="1400" b="1" dirty="0" err="1">
                <a:latin typeface="+mn-lt"/>
              </a:rPr>
              <a:t>garanderen</a:t>
            </a:r>
            <a:r>
              <a:rPr lang="fr-BE" sz="1400" b="1" dirty="0">
                <a:latin typeface="+mn-lt"/>
              </a:rPr>
              <a:t>?</a:t>
            </a:r>
          </a:p>
          <a:p>
            <a:endParaRPr lang="en-US" sz="1400" dirty="0">
              <a:latin typeface="+mn-lt"/>
            </a:endParaRPr>
          </a:p>
          <a:p>
            <a:pPr marL="177800" indent="-177800" algn="just">
              <a:buFontTx/>
              <a:buChar char="-"/>
              <a:defRPr/>
            </a:pPr>
            <a:r>
              <a:rPr lang="en-US" sz="1400" dirty="0">
                <a:latin typeface="+mn-lt"/>
              </a:rPr>
              <a:t>de </a:t>
            </a:r>
            <a:r>
              <a:rPr lang="en-US" sz="1400" dirty="0" err="1">
                <a:latin typeface="+mn-lt"/>
              </a:rPr>
              <a:t>bediende</a:t>
            </a:r>
            <a:r>
              <a:rPr lang="en-US" sz="1400" dirty="0">
                <a:latin typeface="+mn-lt"/>
              </a:rPr>
              <a:t> </a:t>
            </a:r>
            <a:r>
              <a:rPr lang="en-US" sz="1400" dirty="0" err="1">
                <a:latin typeface="+mn-lt"/>
              </a:rPr>
              <a:t>zelf</a:t>
            </a:r>
            <a:r>
              <a:rPr lang="en-US" sz="1400" dirty="0">
                <a:latin typeface="+mn-lt"/>
              </a:rPr>
              <a:t> (</a:t>
            </a:r>
            <a:r>
              <a:rPr lang="en-US" sz="1400" dirty="0" err="1">
                <a:latin typeface="+mn-lt"/>
              </a:rPr>
              <a:t>enkel</a:t>
            </a:r>
            <a:r>
              <a:rPr lang="en-US" sz="1400" dirty="0">
                <a:latin typeface="+mn-lt"/>
              </a:rPr>
              <a:t> </a:t>
            </a:r>
            <a:r>
              <a:rPr lang="en-US" sz="1400" dirty="0" err="1">
                <a:latin typeface="+mn-lt"/>
              </a:rPr>
              <a:t>voor</a:t>
            </a:r>
            <a:r>
              <a:rPr lang="en-US" sz="1400" dirty="0">
                <a:latin typeface="+mn-lt"/>
              </a:rPr>
              <a:t> </a:t>
            </a:r>
            <a:r>
              <a:rPr lang="en-US" sz="1400" dirty="0" err="1">
                <a:latin typeface="+mn-lt"/>
              </a:rPr>
              <a:t>risico</a:t>
            </a:r>
            <a:r>
              <a:rPr lang="en-US" sz="1400" dirty="0">
                <a:latin typeface="+mn-lt"/>
              </a:rPr>
              <a:t> op </a:t>
            </a:r>
            <a:r>
              <a:rPr lang="en-US" sz="1400" dirty="0" err="1">
                <a:latin typeface="+mn-lt"/>
              </a:rPr>
              <a:t>indringing</a:t>
            </a:r>
            <a:r>
              <a:rPr lang="en-US" sz="1400" dirty="0">
                <a:latin typeface="+mn-lt"/>
              </a:rPr>
              <a:t> type I);</a:t>
            </a:r>
          </a:p>
          <a:p>
            <a:pPr marL="177800" indent="-177800" algn="just">
              <a:buFontTx/>
              <a:buChar char="-"/>
              <a:defRPr/>
            </a:pPr>
            <a:endParaRPr lang="en-US" sz="1400" dirty="0">
              <a:latin typeface="+mn-lt"/>
            </a:endParaRPr>
          </a:p>
          <a:p>
            <a:pPr marL="177800" indent="-177800" algn="just">
              <a:buFontTx/>
              <a:buChar char="-"/>
              <a:defRPr/>
            </a:pPr>
            <a:r>
              <a:rPr lang="en-US" sz="1400" dirty="0" err="1">
                <a:latin typeface="+mn-lt"/>
              </a:rPr>
              <a:t>ofwel</a:t>
            </a:r>
            <a:r>
              <a:rPr lang="en-US" sz="1400" dirty="0">
                <a:latin typeface="+mn-lt"/>
              </a:rPr>
              <a:t> de </a:t>
            </a:r>
            <a:r>
              <a:rPr lang="en-US" sz="1400" dirty="0" err="1">
                <a:latin typeface="+mn-lt"/>
              </a:rPr>
              <a:t>leider</a:t>
            </a:r>
            <a:r>
              <a:rPr lang="en-US" sz="1400" dirty="0">
                <a:latin typeface="+mn-lt"/>
              </a:rPr>
              <a:t> van het </a:t>
            </a:r>
            <a:r>
              <a:rPr lang="en-US" sz="1400" dirty="0" err="1">
                <a:latin typeface="+mn-lt"/>
              </a:rPr>
              <a:t>werk</a:t>
            </a:r>
            <a:r>
              <a:rPr lang="en-US" sz="1400" dirty="0">
                <a:latin typeface="+mn-lt"/>
              </a:rPr>
              <a:t>;</a:t>
            </a:r>
            <a:endParaRPr lang="fr-BE" sz="1400" dirty="0">
              <a:latin typeface="+mn-lt"/>
            </a:endParaRPr>
          </a:p>
          <a:p>
            <a:pPr lvl="0" algn="just">
              <a:defRPr/>
            </a:pPr>
            <a:r>
              <a:rPr lang="fr-BE" sz="1400" dirty="0">
                <a:latin typeface="+mn-lt"/>
              </a:rPr>
              <a:t>	</a:t>
            </a:r>
            <a:endParaRPr lang="en-US" sz="1400" dirty="0">
              <a:latin typeface="+mn-lt"/>
            </a:endParaRPr>
          </a:p>
          <a:p>
            <a:pPr marL="177800" indent="-177800" algn="just">
              <a:buFontTx/>
              <a:buChar char="-"/>
              <a:defRPr/>
            </a:pPr>
            <a:r>
              <a:rPr lang="en-US" sz="1400" dirty="0" err="1">
                <a:latin typeface="+mn-lt"/>
              </a:rPr>
              <a:t>ofwel</a:t>
            </a:r>
            <a:r>
              <a:rPr lang="en-US" sz="1400" dirty="0">
                <a:latin typeface="+mn-lt"/>
              </a:rPr>
              <a:t> door </a:t>
            </a:r>
            <a:r>
              <a:rPr lang="en-US" sz="1400" dirty="0" err="1">
                <a:latin typeface="+mn-lt"/>
              </a:rPr>
              <a:t>een</a:t>
            </a:r>
            <a:r>
              <a:rPr lang="en-US" sz="1400" dirty="0">
                <a:latin typeface="+mn-lt"/>
              </a:rPr>
              <a:t> </a:t>
            </a:r>
            <a:r>
              <a:rPr lang="en-US" sz="1400" dirty="0" err="1">
                <a:latin typeface="+mn-lt"/>
              </a:rPr>
              <a:t>bediende</a:t>
            </a:r>
            <a:r>
              <a:rPr lang="en-US" sz="1400" dirty="0">
                <a:latin typeface="+mn-lt"/>
              </a:rPr>
              <a:t>, </a:t>
            </a:r>
            <a:r>
              <a:rPr lang="en-US" sz="1400" dirty="0" err="1">
                <a:latin typeface="+mn-lt"/>
              </a:rPr>
              <a:t>speciaal</a:t>
            </a:r>
            <a:r>
              <a:rPr lang="en-US" sz="1400" dirty="0">
                <a:latin typeface="+mn-lt"/>
              </a:rPr>
              <a:t> </a:t>
            </a:r>
            <a:r>
              <a:rPr lang="en-US" sz="1400" dirty="0" err="1">
                <a:latin typeface="+mn-lt"/>
              </a:rPr>
              <a:t>voor</a:t>
            </a:r>
            <a:r>
              <a:rPr lang="en-US" sz="1400" dirty="0">
                <a:latin typeface="+mn-lt"/>
              </a:rPr>
              <a:t> </a:t>
            </a:r>
            <a:r>
              <a:rPr lang="en-US" sz="1400" dirty="0" err="1">
                <a:latin typeface="+mn-lt"/>
              </a:rPr>
              <a:t>deze</a:t>
            </a:r>
            <a:r>
              <a:rPr lang="en-US" sz="1400" dirty="0">
                <a:latin typeface="+mn-lt"/>
              </a:rPr>
              <a:t> </a:t>
            </a:r>
            <a:r>
              <a:rPr lang="en-US" sz="1400" dirty="0" err="1">
                <a:latin typeface="+mn-lt"/>
              </a:rPr>
              <a:t>taak</a:t>
            </a:r>
            <a:r>
              <a:rPr lang="en-US" sz="1400" dirty="0">
                <a:latin typeface="+mn-lt"/>
              </a:rPr>
              <a:t> </a:t>
            </a:r>
            <a:r>
              <a:rPr lang="en-US" sz="1400" dirty="0" err="1">
                <a:latin typeface="+mn-lt"/>
              </a:rPr>
              <a:t>aangeduid</a:t>
            </a:r>
            <a:r>
              <a:rPr lang="en-US" sz="1400" dirty="0">
                <a:latin typeface="+mn-lt"/>
              </a:rPr>
              <a:t> (</a:t>
            </a:r>
            <a:r>
              <a:rPr lang="en-US" sz="1400" dirty="0" err="1">
                <a:latin typeface="+mn-lt"/>
              </a:rPr>
              <a:t>grenswachter</a:t>
            </a:r>
            <a:r>
              <a:rPr lang="en-US" sz="1400" dirty="0">
                <a:latin typeface="+mn-lt"/>
              </a:rPr>
              <a:t> </a:t>
            </a:r>
            <a:r>
              <a:rPr lang="en-US" sz="1400" dirty="0" err="1">
                <a:latin typeface="+mn-lt"/>
              </a:rPr>
              <a:t>genaamd</a:t>
            </a:r>
            <a:r>
              <a:rPr lang="en-US" sz="1400" dirty="0">
                <a:latin typeface="+mn-lt"/>
              </a:rPr>
              <a:t>).</a:t>
            </a:r>
          </a:p>
          <a:p>
            <a:pPr marL="177800" indent="-177800" algn="just">
              <a:buFontTx/>
              <a:buChar char="-"/>
              <a:defRPr/>
            </a:pPr>
            <a:endParaRPr lang="en-US" sz="1400" dirty="0">
              <a:latin typeface="+mn-lt"/>
            </a:endParaRPr>
          </a:p>
          <a:p>
            <a:pPr algn="just">
              <a:defRPr/>
            </a:pPr>
            <a:endParaRPr lang="en-US"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sp>
        <p:nvSpPr>
          <p:cNvPr id="23" name="Rectangle 2">
            <a:extLst>
              <a:ext uri="{FF2B5EF4-FFF2-40B4-BE49-F238E27FC236}">
                <a16:creationId xmlns:a16="http://schemas.microsoft.com/office/drawing/2014/main" id="{8BF0B90F-59CD-47A6-9358-CF3D2AC6DC6B}"/>
              </a:ext>
            </a:extLst>
          </p:cNvPr>
          <p:cNvSpPr>
            <a:spLocks noChangeArrowheads="1"/>
          </p:cNvSpPr>
          <p:nvPr/>
        </p:nvSpPr>
        <p:spPr bwMode="auto">
          <a:xfrm>
            <a:off x="3156870" y="4033279"/>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nl-BE" altLang="en-US" sz="1800" b="0" i="0" u="none" strike="noStrike" cap="none" normalizeH="0" baseline="0" dirty="0">
              <a:ln>
                <a:noFill/>
              </a:ln>
              <a:solidFill>
                <a:schemeClr val="tx1"/>
              </a:solidFill>
              <a:effectLst/>
              <a:latin typeface="Arial" panose="020B0604020202020204" pitchFamily="34" charset="0"/>
            </a:endParaRPr>
          </a:p>
        </p:txBody>
      </p:sp>
      <p:grpSp>
        <p:nvGrpSpPr>
          <p:cNvPr id="24" name="Group 23">
            <a:extLst>
              <a:ext uri="{FF2B5EF4-FFF2-40B4-BE49-F238E27FC236}">
                <a16:creationId xmlns:a16="http://schemas.microsoft.com/office/drawing/2014/main" id="{B806E320-9FE5-4671-8F0B-22B6A402C564}"/>
              </a:ext>
            </a:extLst>
          </p:cNvPr>
          <p:cNvGrpSpPr/>
          <p:nvPr/>
        </p:nvGrpSpPr>
        <p:grpSpPr>
          <a:xfrm>
            <a:off x="10776520" y="764704"/>
            <a:ext cx="1248463" cy="1768419"/>
            <a:chOff x="3550805" y="1982567"/>
            <a:chExt cx="1248463" cy="1768419"/>
          </a:xfrm>
        </p:grpSpPr>
        <p:sp>
          <p:nvSpPr>
            <p:cNvPr id="25" name="Rechthoek 35">
              <a:extLst>
                <a:ext uri="{FF2B5EF4-FFF2-40B4-BE49-F238E27FC236}">
                  <a16:creationId xmlns:a16="http://schemas.microsoft.com/office/drawing/2014/main" id="{7560CE07-59F0-47FE-9887-E4B476EBE3D7}"/>
                </a:ext>
              </a:extLst>
            </p:cNvPr>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GRENSWACHTER</a:t>
              </a:r>
            </a:p>
            <a:p>
              <a:pPr algn="ctr"/>
              <a:r>
                <a:rPr lang="nl-BE" sz="1100" b="1" dirty="0">
                  <a:solidFill>
                    <a:schemeClr val="bg1"/>
                  </a:solidFill>
                </a:rPr>
                <a:t>AANNEMER</a:t>
              </a:r>
            </a:p>
          </p:txBody>
        </p:sp>
        <p:pic>
          <p:nvPicPr>
            <p:cNvPr id="26" name="Picture 25">
              <a:extLst>
                <a:ext uri="{FF2B5EF4-FFF2-40B4-BE49-F238E27FC236}">
                  <a16:creationId xmlns:a16="http://schemas.microsoft.com/office/drawing/2014/main" id="{613CB4BB-006B-4243-953B-059C12201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27" name="Picture 26">
              <a:extLst>
                <a:ext uri="{FF2B5EF4-FFF2-40B4-BE49-F238E27FC236}">
                  <a16:creationId xmlns:a16="http://schemas.microsoft.com/office/drawing/2014/main" id="{F8729B9B-1662-4F71-8324-0FBB502A1A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28" name="TextBox 27">
            <a:extLst>
              <a:ext uri="{FF2B5EF4-FFF2-40B4-BE49-F238E27FC236}">
                <a16:creationId xmlns:a16="http://schemas.microsoft.com/office/drawing/2014/main" id="{1F531A71-4578-4116-AE2B-00A42DB899FD}"/>
              </a:ext>
            </a:extLst>
          </p:cNvPr>
          <p:cNvSpPr txBox="1"/>
          <p:nvPr/>
        </p:nvSpPr>
        <p:spPr>
          <a:xfrm>
            <a:off x="758928" y="3016909"/>
            <a:ext cx="10009112" cy="3677603"/>
          </a:xfrm>
          <a:prstGeom prst="roundRect">
            <a:avLst/>
          </a:prstGeom>
          <a:noFill/>
          <a:ln w="19050">
            <a:solidFill>
              <a:schemeClr val="accent1"/>
            </a:solidFill>
            <a:prstDash val="solid"/>
          </a:ln>
        </p:spPr>
        <p:txBody>
          <a:bodyPr wrap="square" rtlCol="0">
            <a:spAutoFit/>
          </a:bodyPr>
          <a:lstStyle/>
          <a:p>
            <a:r>
              <a:rPr lang="en-GB" sz="1400" dirty="0">
                <a:latin typeface="+mn-lt"/>
              </a:rPr>
              <a:t>Het </a:t>
            </a:r>
            <a:r>
              <a:rPr lang="en-GB" sz="1400" dirty="0" err="1">
                <a:latin typeface="+mn-lt"/>
              </a:rPr>
              <a:t>aantal</a:t>
            </a:r>
            <a:r>
              <a:rPr lang="en-GB" sz="1400" dirty="0">
                <a:latin typeface="+mn-lt"/>
              </a:rPr>
              <a:t> </a:t>
            </a:r>
            <a:r>
              <a:rPr lang="en-GB" sz="1400" dirty="0" err="1">
                <a:latin typeface="+mn-lt"/>
              </a:rPr>
              <a:t>bedienden</a:t>
            </a:r>
            <a:r>
              <a:rPr lang="en-GB" sz="1400" dirty="0">
                <a:latin typeface="+mn-lt"/>
              </a:rPr>
              <a:t> </a:t>
            </a:r>
            <a:r>
              <a:rPr lang="en-GB" sz="1400" dirty="0" err="1">
                <a:latin typeface="+mn-lt"/>
              </a:rPr>
              <a:t>waarover</a:t>
            </a:r>
            <a:r>
              <a:rPr lang="en-GB" sz="1400" dirty="0">
                <a:latin typeface="+mn-lt"/>
              </a:rPr>
              <a:t> de </a:t>
            </a:r>
            <a:r>
              <a:rPr lang="en-GB" sz="1400" dirty="0" err="1">
                <a:latin typeface="+mn-lt"/>
              </a:rPr>
              <a:t>grenswachter</a:t>
            </a:r>
            <a:r>
              <a:rPr lang="en-GB" sz="1400" dirty="0">
                <a:latin typeface="+mn-lt"/>
              </a:rPr>
              <a:t> </a:t>
            </a:r>
            <a:r>
              <a:rPr lang="en-GB" sz="1400" dirty="0" err="1">
                <a:latin typeface="+mn-lt"/>
              </a:rPr>
              <a:t>toezicht</a:t>
            </a:r>
            <a:r>
              <a:rPr lang="en-GB" sz="1400" dirty="0">
                <a:latin typeface="+mn-lt"/>
              </a:rPr>
              <a:t> mag </a:t>
            </a:r>
            <a:r>
              <a:rPr lang="en-GB" sz="1400" dirty="0" err="1">
                <a:latin typeface="+mn-lt"/>
              </a:rPr>
              <a:t>houden</a:t>
            </a:r>
            <a:r>
              <a:rPr lang="en-GB" sz="1400" dirty="0">
                <a:latin typeface="+mn-lt"/>
              </a:rPr>
              <a:t>:</a:t>
            </a:r>
            <a:endParaRPr lang="en-GB" sz="1400" b="1"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p:txBody>
      </p:sp>
      <p:pic>
        <p:nvPicPr>
          <p:cNvPr id="29" name="Picture 28">
            <a:extLst>
              <a:ext uri="{FF2B5EF4-FFF2-40B4-BE49-F238E27FC236}">
                <a16:creationId xmlns:a16="http://schemas.microsoft.com/office/drawing/2014/main" id="{87074DD3-89DC-42A9-8108-2E090EFB1F20}"/>
              </a:ext>
            </a:extLst>
          </p:cNvPr>
          <p:cNvPicPr>
            <a:picLocks noChangeAspect="1"/>
          </p:cNvPicPr>
          <p:nvPr/>
        </p:nvPicPr>
        <p:blipFill>
          <a:blip r:embed="rId5"/>
          <a:stretch>
            <a:fillRect/>
          </a:stretch>
        </p:blipFill>
        <p:spPr>
          <a:xfrm>
            <a:off x="1055440" y="3558411"/>
            <a:ext cx="7623319" cy="2982063"/>
          </a:xfrm>
          <a:prstGeom prst="rect">
            <a:avLst/>
          </a:prstGeom>
        </p:spPr>
      </p:pic>
      <p:sp>
        <p:nvSpPr>
          <p:cNvPr id="30" name="TextBox 29">
            <a:extLst>
              <a:ext uri="{FF2B5EF4-FFF2-40B4-BE49-F238E27FC236}">
                <a16:creationId xmlns:a16="http://schemas.microsoft.com/office/drawing/2014/main" id="{790A2A2D-A140-4623-A836-B2DD89DEDC48}"/>
              </a:ext>
            </a:extLst>
          </p:cNvPr>
          <p:cNvSpPr txBox="1"/>
          <p:nvPr/>
        </p:nvSpPr>
        <p:spPr>
          <a:xfrm>
            <a:off x="8823299" y="4018319"/>
            <a:ext cx="1800200" cy="1957745"/>
          </a:xfrm>
          <a:prstGeom prst="roundRect">
            <a:avLst/>
          </a:prstGeom>
          <a:noFill/>
          <a:ln w="19050">
            <a:solidFill>
              <a:srgbClr val="FF0000"/>
            </a:solidFill>
            <a:prstDash val="solid"/>
          </a:ln>
        </p:spPr>
        <p:txBody>
          <a:bodyPr wrap="square" rtlCol="0">
            <a:spAutoFit/>
          </a:bodyPr>
          <a:lstStyle/>
          <a:p>
            <a:endParaRPr lang="en-US" sz="1200" b="1" u="sng" dirty="0">
              <a:latin typeface="+mn-lt"/>
            </a:endParaRPr>
          </a:p>
          <a:p>
            <a:r>
              <a:rPr lang="nl-BE" sz="1400" b="1" dirty="0">
                <a:solidFill>
                  <a:srgbClr val="FF0000"/>
                </a:solidFill>
                <a:latin typeface="+mn-lt"/>
              </a:rPr>
              <a:t>Voorwaarde: de waakzaamheid van de grenswachter is gegarandeerd is tijdens de gehele prestatie van het werk</a:t>
            </a:r>
            <a:endParaRPr lang="en-US" sz="1400" dirty="0">
              <a:latin typeface="+mn-lt"/>
            </a:endParaRPr>
          </a:p>
        </p:txBody>
      </p:sp>
      <p:pic>
        <p:nvPicPr>
          <p:cNvPr id="31" name="Picture 30">
            <a:extLst>
              <a:ext uri="{FF2B5EF4-FFF2-40B4-BE49-F238E27FC236}">
                <a16:creationId xmlns:a16="http://schemas.microsoft.com/office/drawing/2014/main" id="{6A31CF80-31C2-4408-BDC5-EC610D1A3405}"/>
              </a:ext>
            </a:extLst>
          </p:cNvPr>
          <p:cNvPicPr>
            <a:picLocks noChangeAspect="1"/>
          </p:cNvPicPr>
          <p:nvPr/>
        </p:nvPicPr>
        <p:blipFill>
          <a:blip r:embed="rId6"/>
          <a:stretch>
            <a:fillRect/>
          </a:stretch>
        </p:blipFill>
        <p:spPr>
          <a:xfrm>
            <a:off x="8728361" y="3590298"/>
            <a:ext cx="493819" cy="658425"/>
          </a:xfrm>
          <a:prstGeom prst="rect">
            <a:avLst/>
          </a:prstGeom>
        </p:spPr>
      </p:pic>
    </p:spTree>
    <p:extLst>
      <p:ext uri="{BB962C8B-B14F-4D97-AF65-F5344CB8AC3E}">
        <p14:creationId xmlns:p14="http://schemas.microsoft.com/office/powerpoint/2010/main" val="32233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55583" y="364845"/>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0.7 Over </a:t>
            </a:r>
            <a:r>
              <a:rPr lang="en-US" b="1" kern="0" dirty="0" err="1">
                <a:solidFill>
                  <a:srgbClr val="0070C0"/>
                </a:solidFill>
                <a:latin typeface="+mj-lt"/>
                <a:ea typeface="+mj-ea"/>
                <a:cs typeface="+mj-cs"/>
              </a:rPr>
              <a:t>hoeveel</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werkposten</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kan</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grenswachter</a:t>
            </a:r>
            <a:r>
              <a:rPr lang="en-US" b="1" kern="0" dirty="0">
                <a:solidFill>
                  <a:srgbClr val="0070C0"/>
                </a:solidFill>
                <a:latin typeface="+mj-lt"/>
                <a:ea typeface="+mj-ea"/>
                <a:cs typeface="+mj-cs"/>
              </a:rPr>
              <a:t> waken </a:t>
            </a:r>
            <a:r>
              <a:rPr lang="en-US" b="1" kern="0" dirty="0" err="1">
                <a:solidFill>
                  <a:srgbClr val="0070C0"/>
                </a:solidFill>
                <a:latin typeface="+mj-lt"/>
                <a:ea typeface="+mj-ea"/>
                <a:cs typeface="+mj-cs"/>
              </a:rPr>
              <a:t>bij</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indringing</a:t>
            </a:r>
            <a:r>
              <a:rPr lang="en-US" b="1" kern="0" dirty="0">
                <a:solidFill>
                  <a:srgbClr val="0070C0"/>
                </a:solidFill>
                <a:latin typeface="+mj-lt"/>
                <a:ea typeface="+mj-ea"/>
                <a:cs typeface="+mj-cs"/>
              </a:rPr>
              <a:t> </a:t>
            </a:r>
            <a:r>
              <a:rPr lang="en-US" b="1" kern="0" dirty="0">
                <a:solidFill>
                  <a:srgbClr val="FF0000"/>
                </a:solidFill>
                <a:latin typeface="+mj-lt"/>
                <a:ea typeface="+mj-ea"/>
                <a:cs typeface="+mj-cs"/>
              </a:rPr>
              <a:t>type II</a:t>
            </a:r>
            <a:r>
              <a:rPr lang="en-US" b="1" kern="0" dirty="0">
                <a:solidFill>
                  <a:srgbClr val="0070C0"/>
                </a:solidFill>
                <a:latin typeface="+mj-lt"/>
                <a:ea typeface="+mj-ea"/>
                <a:cs typeface="+mj-cs"/>
              </a:rPr>
              <a:t>?</a:t>
            </a: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8" name="Rounded Rectangle 12">
            <a:extLst>
              <a:ext uri="{FF2B5EF4-FFF2-40B4-BE49-F238E27FC236}">
                <a16:creationId xmlns:a16="http://schemas.microsoft.com/office/drawing/2014/main" id="{A41BF177-7313-4520-B149-CD3B072E6857}"/>
              </a:ext>
            </a:extLst>
          </p:cNvPr>
          <p:cNvSpPr/>
          <p:nvPr/>
        </p:nvSpPr>
        <p:spPr bwMode="auto">
          <a:xfrm>
            <a:off x="775353" y="881936"/>
            <a:ext cx="9255025" cy="141652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dirty="0" err="1">
                <a:latin typeface="+mn-lt"/>
              </a:rPr>
              <a:t>Wie</a:t>
            </a:r>
            <a:r>
              <a:rPr lang="fr-BE" sz="1400" b="1" dirty="0">
                <a:latin typeface="+mn-lt"/>
              </a:rPr>
              <a:t> kan de </a:t>
            </a:r>
            <a:r>
              <a:rPr lang="fr-BE" sz="1400" b="1" dirty="0" err="1">
                <a:latin typeface="+mn-lt"/>
              </a:rPr>
              <a:t>rol</a:t>
            </a:r>
            <a:r>
              <a:rPr lang="fr-BE" sz="1400" b="1" dirty="0">
                <a:latin typeface="+mn-lt"/>
              </a:rPr>
              <a:t> van </a:t>
            </a:r>
            <a:r>
              <a:rPr lang="fr-BE" sz="1400" b="1" dirty="0" err="1">
                <a:latin typeface="+mn-lt"/>
              </a:rPr>
              <a:t>grenswachter</a:t>
            </a:r>
            <a:r>
              <a:rPr lang="fr-BE" sz="1400" b="1" dirty="0">
                <a:latin typeface="+mn-lt"/>
              </a:rPr>
              <a:t> </a:t>
            </a:r>
            <a:r>
              <a:rPr lang="fr-BE" sz="1400" b="1" dirty="0" err="1">
                <a:latin typeface="+mn-lt"/>
              </a:rPr>
              <a:t>garanderen</a:t>
            </a:r>
            <a:r>
              <a:rPr lang="fr-BE" sz="1400" b="1" dirty="0">
                <a:latin typeface="+mn-lt"/>
              </a:rPr>
              <a:t>?</a:t>
            </a:r>
          </a:p>
          <a:p>
            <a:pPr algn="just">
              <a:defRPr/>
            </a:pPr>
            <a:endParaRPr lang="en-US" sz="1400" dirty="0">
              <a:latin typeface="+mn-lt"/>
            </a:endParaRPr>
          </a:p>
          <a:p>
            <a:pPr marL="177800" indent="-177800" algn="just">
              <a:buFontTx/>
              <a:buChar char="-"/>
              <a:defRPr/>
            </a:pPr>
            <a:r>
              <a:rPr lang="en-US" sz="1400" dirty="0">
                <a:latin typeface="+mn-lt"/>
              </a:rPr>
              <a:t>de </a:t>
            </a:r>
            <a:r>
              <a:rPr lang="en-US" sz="1400" dirty="0" err="1">
                <a:latin typeface="+mn-lt"/>
              </a:rPr>
              <a:t>leider</a:t>
            </a:r>
            <a:r>
              <a:rPr lang="en-US" sz="1400" dirty="0">
                <a:latin typeface="+mn-lt"/>
              </a:rPr>
              <a:t> van het </a:t>
            </a:r>
            <a:r>
              <a:rPr lang="en-US" sz="1400" dirty="0" err="1">
                <a:latin typeface="+mn-lt"/>
              </a:rPr>
              <a:t>werk</a:t>
            </a:r>
            <a:r>
              <a:rPr lang="en-US" sz="1400" dirty="0">
                <a:latin typeface="+mn-lt"/>
              </a:rPr>
              <a:t>;</a:t>
            </a:r>
            <a:endParaRPr lang="fr-BE" sz="1400" dirty="0">
              <a:latin typeface="+mn-lt"/>
            </a:endParaRPr>
          </a:p>
          <a:p>
            <a:pPr lvl="0" algn="just">
              <a:defRPr/>
            </a:pPr>
            <a:r>
              <a:rPr lang="fr-BE" sz="1400" dirty="0">
                <a:latin typeface="+mn-lt"/>
              </a:rPr>
              <a:t>	</a:t>
            </a:r>
            <a:endParaRPr lang="en-US" sz="1400" dirty="0">
              <a:latin typeface="+mn-lt"/>
            </a:endParaRPr>
          </a:p>
          <a:p>
            <a:pPr marL="177800" indent="-177800" algn="just">
              <a:buFontTx/>
              <a:buChar char="-"/>
              <a:defRPr/>
            </a:pPr>
            <a:r>
              <a:rPr lang="en-US" sz="1400" dirty="0" err="1">
                <a:latin typeface="+mn-lt"/>
              </a:rPr>
              <a:t>ofwel</a:t>
            </a:r>
            <a:r>
              <a:rPr lang="en-US" sz="1400" dirty="0">
                <a:latin typeface="+mn-lt"/>
              </a:rPr>
              <a:t> door </a:t>
            </a:r>
            <a:r>
              <a:rPr lang="en-US" sz="1400" dirty="0" err="1">
                <a:latin typeface="+mn-lt"/>
              </a:rPr>
              <a:t>een</a:t>
            </a:r>
            <a:r>
              <a:rPr lang="en-US" sz="1400" dirty="0">
                <a:latin typeface="+mn-lt"/>
              </a:rPr>
              <a:t> </a:t>
            </a:r>
            <a:r>
              <a:rPr lang="en-US" sz="1400" dirty="0" err="1">
                <a:latin typeface="+mn-lt"/>
              </a:rPr>
              <a:t>bediende</a:t>
            </a:r>
            <a:r>
              <a:rPr lang="en-US" sz="1400" dirty="0">
                <a:latin typeface="+mn-lt"/>
              </a:rPr>
              <a:t>, </a:t>
            </a:r>
            <a:r>
              <a:rPr lang="en-US" sz="1400" dirty="0" err="1">
                <a:latin typeface="+mn-lt"/>
              </a:rPr>
              <a:t>speciaal</a:t>
            </a:r>
            <a:r>
              <a:rPr lang="en-US" sz="1400" dirty="0">
                <a:latin typeface="+mn-lt"/>
              </a:rPr>
              <a:t> </a:t>
            </a:r>
            <a:r>
              <a:rPr lang="en-US" sz="1400" dirty="0" err="1">
                <a:latin typeface="+mn-lt"/>
              </a:rPr>
              <a:t>voor</a:t>
            </a:r>
            <a:r>
              <a:rPr lang="en-US" sz="1400" dirty="0">
                <a:latin typeface="+mn-lt"/>
              </a:rPr>
              <a:t> </a:t>
            </a:r>
            <a:r>
              <a:rPr lang="en-US" sz="1400" dirty="0" err="1">
                <a:latin typeface="+mn-lt"/>
              </a:rPr>
              <a:t>deze</a:t>
            </a:r>
            <a:r>
              <a:rPr lang="en-US" sz="1400" dirty="0">
                <a:latin typeface="+mn-lt"/>
              </a:rPr>
              <a:t> </a:t>
            </a:r>
            <a:r>
              <a:rPr lang="en-US" sz="1400" dirty="0" err="1">
                <a:latin typeface="+mn-lt"/>
              </a:rPr>
              <a:t>taak</a:t>
            </a:r>
            <a:r>
              <a:rPr lang="en-US" sz="1400" dirty="0">
                <a:latin typeface="+mn-lt"/>
              </a:rPr>
              <a:t> </a:t>
            </a:r>
            <a:r>
              <a:rPr lang="en-US" sz="1400" dirty="0" err="1">
                <a:latin typeface="+mn-lt"/>
              </a:rPr>
              <a:t>aangeduid</a:t>
            </a:r>
            <a:r>
              <a:rPr lang="en-US" sz="1400" dirty="0">
                <a:latin typeface="+mn-lt"/>
              </a:rPr>
              <a:t> (</a:t>
            </a:r>
            <a:r>
              <a:rPr lang="en-US" sz="1400" dirty="0" err="1">
                <a:latin typeface="+mn-lt"/>
              </a:rPr>
              <a:t>grenswachter</a:t>
            </a:r>
            <a:r>
              <a:rPr lang="en-US" sz="1400" dirty="0">
                <a:latin typeface="+mn-lt"/>
              </a:rPr>
              <a:t> </a:t>
            </a:r>
            <a:r>
              <a:rPr lang="en-US" sz="1400" dirty="0" err="1">
                <a:latin typeface="+mn-lt"/>
              </a:rPr>
              <a:t>genaamd</a:t>
            </a:r>
            <a:r>
              <a:rPr lang="en-US" sz="1400" dirty="0">
                <a:latin typeface="+mn-lt"/>
              </a:rPr>
              <a:t>).</a:t>
            </a:r>
          </a:p>
          <a:p>
            <a:pPr marL="177800" indent="-177800" algn="just">
              <a:buFontTx/>
              <a:buChar char="-"/>
              <a:defRPr/>
            </a:pPr>
            <a:endParaRPr lang="en-US" sz="1400" dirty="0">
              <a:latin typeface="+mn-lt"/>
            </a:endParaRPr>
          </a:p>
          <a:p>
            <a:pPr algn="just">
              <a:defRPr/>
            </a:pPr>
            <a:endParaRPr lang="en-US"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sp>
        <p:nvSpPr>
          <p:cNvPr id="13" name="Rectangle 2">
            <a:extLst>
              <a:ext uri="{FF2B5EF4-FFF2-40B4-BE49-F238E27FC236}">
                <a16:creationId xmlns:a16="http://schemas.microsoft.com/office/drawing/2014/main" id="{28E2C8B7-94BE-42A0-823C-5F96B633E100}"/>
              </a:ext>
            </a:extLst>
          </p:cNvPr>
          <p:cNvSpPr>
            <a:spLocks noChangeArrowheads="1"/>
          </p:cNvSpPr>
          <p:nvPr/>
        </p:nvSpPr>
        <p:spPr bwMode="auto">
          <a:xfrm>
            <a:off x="3156870" y="4033279"/>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nl-BE" altLang="en-US" sz="1800" b="0" i="0" u="none" strike="noStrike" cap="none" normalizeH="0" baseline="0" dirty="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E651FC8E-B219-4840-AE97-9A3F1FFA5FF8}"/>
              </a:ext>
            </a:extLst>
          </p:cNvPr>
          <p:cNvGrpSpPr/>
          <p:nvPr/>
        </p:nvGrpSpPr>
        <p:grpSpPr>
          <a:xfrm>
            <a:off x="10776520" y="764704"/>
            <a:ext cx="1248463" cy="1768419"/>
            <a:chOff x="3550805" y="1982567"/>
            <a:chExt cx="1248463" cy="1768419"/>
          </a:xfrm>
        </p:grpSpPr>
        <p:sp>
          <p:nvSpPr>
            <p:cNvPr id="15" name="Rechthoek 35">
              <a:extLst>
                <a:ext uri="{FF2B5EF4-FFF2-40B4-BE49-F238E27FC236}">
                  <a16:creationId xmlns:a16="http://schemas.microsoft.com/office/drawing/2014/main" id="{FA2DE741-A152-4F69-A63A-CDB3BF9D8BA5}"/>
                </a:ext>
              </a:extLst>
            </p:cNvPr>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GRENSWACHTER</a:t>
              </a:r>
            </a:p>
            <a:p>
              <a:pPr algn="ctr"/>
              <a:r>
                <a:rPr lang="nl-BE" sz="1100" b="1" dirty="0">
                  <a:solidFill>
                    <a:schemeClr val="bg1"/>
                  </a:solidFill>
                </a:rPr>
                <a:t>AANNEMER</a:t>
              </a:r>
            </a:p>
          </p:txBody>
        </p:sp>
        <p:pic>
          <p:nvPicPr>
            <p:cNvPr id="16" name="Picture 15">
              <a:extLst>
                <a:ext uri="{FF2B5EF4-FFF2-40B4-BE49-F238E27FC236}">
                  <a16:creationId xmlns:a16="http://schemas.microsoft.com/office/drawing/2014/main" id="{CD7D4BCD-E554-4628-8CAA-DCAD3EE97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17" name="Picture 16">
              <a:extLst>
                <a:ext uri="{FF2B5EF4-FFF2-40B4-BE49-F238E27FC236}">
                  <a16:creationId xmlns:a16="http://schemas.microsoft.com/office/drawing/2014/main" id="{F2AAFE74-D7BE-4051-88C0-90AD8675F1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18" name="TextBox 17">
            <a:extLst>
              <a:ext uri="{FF2B5EF4-FFF2-40B4-BE49-F238E27FC236}">
                <a16:creationId xmlns:a16="http://schemas.microsoft.com/office/drawing/2014/main" id="{A0D6A2CC-8260-459C-8418-D73E4F0F7B42}"/>
              </a:ext>
            </a:extLst>
          </p:cNvPr>
          <p:cNvSpPr txBox="1"/>
          <p:nvPr/>
        </p:nvSpPr>
        <p:spPr>
          <a:xfrm>
            <a:off x="758928" y="3016909"/>
            <a:ext cx="10009112" cy="3677603"/>
          </a:xfrm>
          <a:prstGeom prst="roundRect">
            <a:avLst/>
          </a:prstGeom>
          <a:noFill/>
          <a:ln w="19050">
            <a:solidFill>
              <a:schemeClr val="accent1"/>
            </a:solidFill>
            <a:prstDash val="solid"/>
          </a:ln>
        </p:spPr>
        <p:txBody>
          <a:bodyPr wrap="square" rtlCol="0">
            <a:spAutoFit/>
          </a:bodyPr>
          <a:lstStyle/>
          <a:p>
            <a:r>
              <a:rPr lang="en-GB" sz="1400" dirty="0">
                <a:latin typeface="+mn-lt"/>
              </a:rPr>
              <a:t>Het </a:t>
            </a:r>
            <a:r>
              <a:rPr lang="en-GB" sz="1400" dirty="0" err="1">
                <a:latin typeface="+mn-lt"/>
              </a:rPr>
              <a:t>aantal</a:t>
            </a:r>
            <a:r>
              <a:rPr lang="en-GB" sz="1400" dirty="0">
                <a:latin typeface="+mn-lt"/>
              </a:rPr>
              <a:t> </a:t>
            </a:r>
            <a:r>
              <a:rPr lang="en-GB" sz="1400" dirty="0" err="1">
                <a:latin typeface="+mn-lt"/>
              </a:rPr>
              <a:t>werkposten</a:t>
            </a:r>
            <a:r>
              <a:rPr lang="en-GB" sz="1400" dirty="0">
                <a:latin typeface="+mn-lt"/>
              </a:rPr>
              <a:t> </a:t>
            </a:r>
            <a:r>
              <a:rPr lang="en-GB" sz="1400" dirty="0" err="1">
                <a:latin typeface="+mn-lt"/>
              </a:rPr>
              <a:t>waarover</a:t>
            </a:r>
            <a:r>
              <a:rPr lang="en-GB" sz="1400" dirty="0">
                <a:latin typeface="+mn-lt"/>
              </a:rPr>
              <a:t> de </a:t>
            </a:r>
            <a:r>
              <a:rPr lang="en-GB" sz="1400" dirty="0" err="1">
                <a:latin typeface="+mn-lt"/>
              </a:rPr>
              <a:t>grenswachter</a:t>
            </a:r>
            <a:r>
              <a:rPr lang="en-GB" sz="1400" dirty="0">
                <a:latin typeface="+mn-lt"/>
              </a:rPr>
              <a:t> </a:t>
            </a:r>
            <a:r>
              <a:rPr lang="en-GB" sz="1400" dirty="0" err="1">
                <a:latin typeface="+mn-lt"/>
              </a:rPr>
              <a:t>toezicht</a:t>
            </a:r>
            <a:r>
              <a:rPr lang="en-GB" sz="1400" dirty="0">
                <a:latin typeface="+mn-lt"/>
              </a:rPr>
              <a:t> mag </a:t>
            </a:r>
            <a:r>
              <a:rPr lang="en-GB" sz="1400" dirty="0" err="1">
                <a:latin typeface="+mn-lt"/>
              </a:rPr>
              <a:t>houden</a:t>
            </a:r>
            <a:r>
              <a:rPr lang="en-GB" sz="1400" dirty="0">
                <a:latin typeface="+mn-lt"/>
              </a:rPr>
              <a:t>:</a:t>
            </a:r>
            <a:endParaRPr lang="en-GB" sz="1400" b="1"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p:txBody>
      </p:sp>
      <p:sp>
        <p:nvSpPr>
          <p:cNvPr id="19" name="TextBox 18">
            <a:extLst>
              <a:ext uri="{FF2B5EF4-FFF2-40B4-BE49-F238E27FC236}">
                <a16:creationId xmlns:a16="http://schemas.microsoft.com/office/drawing/2014/main" id="{35E5F28A-EFBB-44F7-87BB-FDA9EBFF6AB3}"/>
              </a:ext>
            </a:extLst>
          </p:cNvPr>
          <p:cNvSpPr txBox="1"/>
          <p:nvPr/>
        </p:nvSpPr>
        <p:spPr>
          <a:xfrm>
            <a:off x="7392144" y="2710080"/>
            <a:ext cx="4521395" cy="783193"/>
          </a:xfrm>
          <a:prstGeom prst="roundRect">
            <a:avLst/>
          </a:prstGeom>
          <a:noFill/>
          <a:ln w="19050">
            <a:solidFill>
              <a:srgbClr val="FF0000"/>
            </a:solidFill>
            <a:prstDash val="solid"/>
          </a:ln>
        </p:spPr>
        <p:txBody>
          <a:bodyPr wrap="square" rtlCol="0">
            <a:spAutoFit/>
          </a:bodyPr>
          <a:lstStyle/>
          <a:p>
            <a:endParaRPr lang="en-US" sz="1200" b="1" u="sng" dirty="0">
              <a:latin typeface="+mn-lt"/>
            </a:endParaRPr>
          </a:p>
          <a:p>
            <a:r>
              <a:rPr lang="nl-BE" sz="1400" b="1" dirty="0">
                <a:solidFill>
                  <a:srgbClr val="FF0000"/>
                </a:solidFill>
                <a:latin typeface="+mn-lt"/>
              </a:rPr>
              <a:t>Voorwaarde: de waakzaamheid van de grenswachter is gegarandeerd is tijdens de gehele prestatie van het werk</a:t>
            </a:r>
            <a:endParaRPr lang="en-US" sz="1400" dirty="0">
              <a:latin typeface="+mn-lt"/>
            </a:endParaRPr>
          </a:p>
        </p:txBody>
      </p:sp>
      <p:pic>
        <p:nvPicPr>
          <p:cNvPr id="20" name="Picture 19">
            <a:extLst>
              <a:ext uri="{FF2B5EF4-FFF2-40B4-BE49-F238E27FC236}">
                <a16:creationId xmlns:a16="http://schemas.microsoft.com/office/drawing/2014/main" id="{CFD5B441-E8E9-41EA-BDD9-1DA4E2C6013A}"/>
              </a:ext>
            </a:extLst>
          </p:cNvPr>
          <p:cNvPicPr>
            <a:picLocks noChangeAspect="1"/>
          </p:cNvPicPr>
          <p:nvPr/>
        </p:nvPicPr>
        <p:blipFill>
          <a:blip r:embed="rId5"/>
          <a:stretch>
            <a:fillRect/>
          </a:stretch>
        </p:blipFill>
        <p:spPr>
          <a:xfrm>
            <a:off x="7392144" y="2322341"/>
            <a:ext cx="493819" cy="658425"/>
          </a:xfrm>
          <a:prstGeom prst="rect">
            <a:avLst/>
          </a:prstGeom>
        </p:spPr>
      </p:pic>
      <p:pic>
        <p:nvPicPr>
          <p:cNvPr id="21" name="Picture 20">
            <a:extLst>
              <a:ext uri="{FF2B5EF4-FFF2-40B4-BE49-F238E27FC236}">
                <a16:creationId xmlns:a16="http://schemas.microsoft.com/office/drawing/2014/main" id="{CA4F6A08-30BB-45CD-BC0C-06DE658B07BB}"/>
              </a:ext>
            </a:extLst>
          </p:cNvPr>
          <p:cNvPicPr>
            <a:picLocks noChangeAspect="1"/>
          </p:cNvPicPr>
          <p:nvPr/>
        </p:nvPicPr>
        <p:blipFill>
          <a:blip r:embed="rId6"/>
          <a:stretch>
            <a:fillRect/>
          </a:stretch>
        </p:blipFill>
        <p:spPr>
          <a:xfrm>
            <a:off x="1271464" y="3589754"/>
            <a:ext cx="9096020" cy="2950720"/>
          </a:xfrm>
          <a:prstGeom prst="rect">
            <a:avLst/>
          </a:prstGeom>
        </p:spPr>
      </p:pic>
    </p:spTree>
    <p:extLst>
      <p:ext uri="{BB962C8B-B14F-4D97-AF65-F5344CB8AC3E}">
        <p14:creationId xmlns:p14="http://schemas.microsoft.com/office/powerpoint/2010/main" val="181913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0.8 </a:t>
            </a:r>
            <a:r>
              <a:rPr lang="en-US" b="1" kern="0" dirty="0" err="1">
                <a:solidFill>
                  <a:srgbClr val="0070C0"/>
                </a:solidFill>
                <a:latin typeface="+mj-lt"/>
                <a:ea typeface="+mj-ea"/>
                <a:cs typeface="+mj-cs"/>
              </a:rPr>
              <a:t>Operatoren</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voertuigen</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algemene</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bepalingen</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2" name="TextBox 11"/>
          <p:cNvSpPr txBox="1"/>
          <p:nvPr/>
        </p:nvSpPr>
        <p:spPr>
          <a:xfrm>
            <a:off x="2207568" y="1282323"/>
            <a:ext cx="8784976" cy="4869418"/>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De </a:t>
            </a:r>
            <a:r>
              <a:rPr lang="fr-BE" sz="1400" dirty="0" err="1">
                <a:latin typeface="+mn-lt"/>
              </a:rPr>
              <a:t>operatoren</a:t>
            </a:r>
            <a:r>
              <a:rPr lang="fr-BE" sz="1400" dirty="0">
                <a:latin typeface="+mn-lt"/>
              </a:rPr>
              <a:t> van de </a:t>
            </a:r>
            <a:r>
              <a:rPr lang="fr-BE" sz="1400" dirty="0" err="1">
                <a:latin typeface="+mn-lt"/>
              </a:rPr>
              <a:t>voertuigen</a:t>
            </a:r>
            <a:r>
              <a:rPr lang="fr-BE" sz="1400" dirty="0">
                <a:latin typeface="+mn-lt"/>
              </a:rPr>
              <a:t>:</a:t>
            </a:r>
          </a:p>
          <a:p>
            <a:pPr algn="just">
              <a:defRPr/>
            </a:pPr>
            <a:endParaRPr lang="fr-BE" sz="1400" dirty="0">
              <a:latin typeface="+mn-lt"/>
            </a:endParaRPr>
          </a:p>
          <a:p>
            <a:pPr marL="285750" indent="-285750" algn="just">
              <a:buFontTx/>
              <a:buChar char="-"/>
              <a:defRPr/>
            </a:pPr>
            <a:r>
              <a:rPr lang="fr-BE" sz="1400" dirty="0" err="1">
                <a:latin typeface="+mn-lt"/>
              </a:rPr>
              <a:t>zijn</a:t>
            </a:r>
            <a:r>
              <a:rPr lang="fr-BE" sz="1400" dirty="0">
                <a:latin typeface="+mn-lt"/>
              </a:rPr>
              <a:t> </a:t>
            </a:r>
            <a:r>
              <a:rPr lang="fr-BE" sz="1400" b="1" dirty="0" err="1">
                <a:latin typeface="+mn-lt"/>
              </a:rPr>
              <a:t>opgeleid</a:t>
            </a:r>
            <a:r>
              <a:rPr lang="fr-BE" sz="1400" b="1" dirty="0">
                <a:latin typeface="+mn-lt"/>
              </a:rPr>
              <a:t> </a:t>
            </a:r>
            <a:r>
              <a:rPr lang="fr-BE" sz="1400" b="1" dirty="0" err="1">
                <a:latin typeface="+mn-lt"/>
              </a:rPr>
              <a:t>betreffende</a:t>
            </a:r>
            <a:r>
              <a:rPr lang="fr-BE" sz="1400" b="1" dirty="0">
                <a:latin typeface="+mn-lt"/>
              </a:rPr>
              <a:t> de </a:t>
            </a:r>
            <a:r>
              <a:rPr lang="fr-BE" sz="1400" b="1" dirty="0" err="1">
                <a:latin typeface="+mn-lt"/>
              </a:rPr>
              <a:t>risico’s</a:t>
            </a:r>
            <a:r>
              <a:rPr lang="fr-BE" sz="1400" b="1" dirty="0">
                <a:latin typeface="+mn-lt"/>
              </a:rPr>
              <a:t>, </a:t>
            </a:r>
            <a:r>
              <a:rPr lang="fr-BE" sz="1400" b="1" dirty="0" err="1">
                <a:latin typeface="+mn-lt"/>
              </a:rPr>
              <a:t>verbonden</a:t>
            </a:r>
            <a:r>
              <a:rPr lang="fr-BE" sz="1400" b="1" dirty="0">
                <a:latin typeface="+mn-lt"/>
              </a:rPr>
              <a:t> </a:t>
            </a:r>
            <a:r>
              <a:rPr lang="fr-BE" sz="1400" b="1" dirty="0" err="1">
                <a:latin typeface="+mn-lt"/>
              </a:rPr>
              <a:t>aan</a:t>
            </a:r>
            <a:r>
              <a:rPr lang="fr-BE" sz="1400" b="1" dirty="0">
                <a:latin typeface="+mn-lt"/>
              </a:rPr>
              <a:t> </a:t>
            </a:r>
            <a:r>
              <a:rPr lang="fr-BE" sz="1400" b="1" dirty="0" err="1">
                <a:latin typeface="+mn-lt"/>
              </a:rPr>
              <a:t>spoorvoertuigen</a:t>
            </a:r>
            <a:r>
              <a:rPr lang="fr-BE" sz="1400" b="1" dirty="0">
                <a:latin typeface="+mn-lt"/>
              </a:rPr>
              <a:t> in </a:t>
            </a:r>
            <a:r>
              <a:rPr lang="fr-BE" sz="1400" b="1" dirty="0" err="1">
                <a:latin typeface="+mn-lt"/>
              </a:rPr>
              <a:t>beweging</a:t>
            </a:r>
            <a:r>
              <a:rPr lang="fr-BE" sz="1400" dirty="0">
                <a:latin typeface="+mn-lt"/>
              </a:rPr>
              <a:t>, en in het </a:t>
            </a:r>
            <a:r>
              <a:rPr lang="fr-BE" sz="1400" dirty="0" err="1">
                <a:latin typeface="+mn-lt"/>
              </a:rPr>
              <a:t>bijzonder</a:t>
            </a:r>
            <a:r>
              <a:rPr lang="fr-BE" sz="1400" dirty="0">
                <a:latin typeface="+mn-lt"/>
              </a:rPr>
              <a:t> </a:t>
            </a:r>
            <a:r>
              <a:rPr lang="fr-BE" sz="1400" dirty="0" err="1">
                <a:latin typeface="+mn-lt"/>
              </a:rPr>
              <a:t>betreffende</a:t>
            </a:r>
            <a:r>
              <a:rPr lang="fr-BE" sz="1400" dirty="0">
                <a:latin typeface="+mn-lt"/>
              </a:rPr>
              <a:t> de </a:t>
            </a:r>
            <a:r>
              <a:rPr lang="fr-BE" sz="1400" dirty="0" err="1">
                <a:latin typeface="+mn-lt"/>
              </a:rPr>
              <a:t>gevolgen</a:t>
            </a:r>
            <a:r>
              <a:rPr lang="fr-BE" sz="1400" dirty="0">
                <a:latin typeface="+mn-lt"/>
              </a:rPr>
              <a:t> van </a:t>
            </a:r>
            <a:r>
              <a:rPr lang="fr-BE" sz="1400" dirty="0" err="1">
                <a:latin typeface="+mn-lt"/>
              </a:rPr>
              <a:t>een</a:t>
            </a:r>
            <a:r>
              <a:rPr lang="fr-BE" sz="1400" dirty="0">
                <a:latin typeface="+mn-lt"/>
              </a:rPr>
              <a:t> </a:t>
            </a:r>
            <a:r>
              <a:rPr lang="fr-BE" sz="1400" dirty="0" err="1">
                <a:latin typeface="+mn-lt"/>
              </a:rPr>
              <a:t>aanrijding</a:t>
            </a:r>
            <a:r>
              <a:rPr lang="fr-BE" sz="1400" dirty="0">
                <a:latin typeface="+mn-lt"/>
              </a:rPr>
              <a:t> van </a:t>
            </a:r>
            <a:r>
              <a:rPr lang="fr-BE" sz="1400" dirty="0" err="1">
                <a:latin typeface="+mn-lt"/>
              </a:rPr>
              <a:t>een</a:t>
            </a:r>
            <a:r>
              <a:rPr lang="fr-BE" sz="1400" dirty="0">
                <a:latin typeface="+mn-lt"/>
              </a:rPr>
              <a:t> </a:t>
            </a:r>
            <a:r>
              <a:rPr lang="fr-BE" sz="1400" dirty="0" err="1">
                <a:latin typeface="+mn-lt"/>
              </a:rPr>
              <a:t>spoorvoertuig</a:t>
            </a:r>
            <a:r>
              <a:rPr lang="fr-BE" sz="1400" dirty="0">
                <a:latin typeface="+mn-lt"/>
              </a:rPr>
              <a:t> en </a:t>
            </a:r>
            <a:r>
              <a:rPr lang="fr-BE" sz="1400" dirty="0" err="1">
                <a:latin typeface="+mn-lt"/>
              </a:rPr>
              <a:t>een</a:t>
            </a:r>
            <a:r>
              <a:rPr lang="fr-BE" sz="1400" dirty="0">
                <a:latin typeface="+mn-lt"/>
              </a:rPr>
              <a:t> </a:t>
            </a:r>
            <a:r>
              <a:rPr lang="fr-BE" sz="1400" dirty="0" err="1">
                <a:latin typeface="+mn-lt"/>
              </a:rPr>
              <a:t>werfvoertuig</a:t>
            </a:r>
            <a:r>
              <a:rPr lang="fr-BE" sz="1400" dirty="0">
                <a:latin typeface="+mn-lt"/>
              </a:rPr>
              <a:t>;</a:t>
            </a:r>
          </a:p>
          <a:p>
            <a:pPr marL="285750" indent="-285750" algn="just">
              <a:buFontTx/>
              <a:buChar char="-"/>
              <a:defRPr/>
            </a:pPr>
            <a:endParaRPr lang="fr-BE" sz="1400" dirty="0">
              <a:latin typeface="+mn-lt"/>
            </a:endParaRPr>
          </a:p>
          <a:p>
            <a:pPr marL="285750" indent="-285750" algn="just">
              <a:buFontTx/>
              <a:buChar char="-"/>
              <a:defRPr/>
            </a:pPr>
            <a:r>
              <a:rPr lang="fr-BE" sz="1400" dirty="0" err="1">
                <a:latin typeface="+mn-lt"/>
              </a:rPr>
              <a:t>hebben</a:t>
            </a:r>
            <a:r>
              <a:rPr lang="fr-BE" sz="1400" dirty="0">
                <a:latin typeface="+mn-lt"/>
              </a:rPr>
              <a:t> </a:t>
            </a:r>
            <a:r>
              <a:rPr lang="fr-BE" sz="1400" dirty="0" err="1">
                <a:latin typeface="+mn-lt"/>
              </a:rPr>
              <a:t>kennis</a:t>
            </a:r>
            <a:r>
              <a:rPr lang="fr-BE" sz="1400" dirty="0">
                <a:latin typeface="+mn-lt"/>
              </a:rPr>
              <a:t> van de te </a:t>
            </a:r>
            <a:r>
              <a:rPr lang="fr-BE" sz="1400" dirty="0" err="1">
                <a:latin typeface="+mn-lt"/>
              </a:rPr>
              <a:t>respecteren</a:t>
            </a:r>
            <a:r>
              <a:rPr lang="fr-BE" sz="1400" dirty="0">
                <a:latin typeface="+mn-lt"/>
              </a:rPr>
              <a:t> </a:t>
            </a:r>
            <a:r>
              <a:rPr lang="fr-BE" sz="1400" b="1" dirty="0" err="1">
                <a:latin typeface="+mn-lt"/>
              </a:rPr>
              <a:t>veiligheidsafstand</a:t>
            </a:r>
            <a:r>
              <a:rPr lang="fr-BE" sz="1400" dirty="0">
                <a:latin typeface="+mn-lt"/>
              </a:rPr>
              <a:t> </a:t>
            </a:r>
            <a:r>
              <a:rPr lang="fr-BE" sz="1400" dirty="0" err="1">
                <a:latin typeface="+mn-lt"/>
              </a:rPr>
              <a:t>tijdens</a:t>
            </a:r>
            <a:r>
              <a:rPr lang="fr-BE" sz="1400" dirty="0">
                <a:latin typeface="+mn-lt"/>
              </a:rPr>
              <a:t> </a:t>
            </a:r>
            <a:r>
              <a:rPr lang="fr-BE" sz="1400" dirty="0" err="1">
                <a:latin typeface="+mn-lt"/>
              </a:rPr>
              <a:t>werken</a:t>
            </a:r>
            <a:r>
              <a:rPr lang="fr-BE" sz="1400" dirty="0">
                <a:latin typeface="+mn-lt"/>
              </a:rPr>
              <a:t> en </a:t>
            </a:r>
            <a:r>
              <a:rPr lang="fr-BE" sz="1400" dirty="0" err="1">
                <a:latin typeface="+mn-lt"/>
              </a:rPr>
              <a:t>verplaatsingen</a:t>
            </a:r>
            <a:r>
              <a:rPr lang="fr-BE" sz="1400" dirty="0">
                <a:latin typeface="+mn-lt"/>
              </a:rPr>
              <a:t> </a:t>
            </a:r>
            <a:r>
              <a:rPr lang="fr-BE" sz="1400" dirty="0" err="1">
                <a:latin typeface="+mn-lt"/>
              </a:rPr>
              <a:t>langs</a:t>
            </a:r>
            <a:r>
              <a:rPr lang="fr-BE" sz="1400" dirty="0">
                <a:latin typeface="+mn-lt"/>
              </a:rPr>
              <a:t> het </a:t>
            </a:r>
            <a:r>
              <a:rPr lang="fr-BE" sz="1400" dirty="0" err="1">
                <a:latin typeface="+mn-lt"/>
              </a:rPr>
              <a:t>spoor</a:t>
            </a:r>
            <a:r>
              <a:rPr lang="fr-BE" sz="1400" dirty="0">
                <a:latin typeface="+mn-lt"/>
              </a:rPr>
              <a:t>;</a:t>
            </a:r>
          </a:p>
          <a:p>
            <a:pPr marL="285750" indent="-285750" algn="just">
              <a:buFontTx/>
              <a:buChar char="-"/>
              <a:defRPr/>
            </a:pPr>
            <a:endParaRPr lang="fr-BE" sz="1400" dirty="0">
              <a:latin typeface="+mn-lt"/>
            </a:endParaRPr>
          </a:p>
          <a:p>
            <a:pPr marL="285750" indent="-285750" algn="just">
              <a:buFontTx/>
              <a:buChar char="-"/>
              <a:defRPr/>
            </a:pPr>
            <a:r>
              <a:rPr lang="fr-BE" sz="1400" b="1" dirty="0" err="1">
                <a:latin typeface="+mn-lt"/>
              </a:rPr>
              <a:t>respecteren</a:t>
            </a:r>
            <a:r>
              <a:rPr lang="fr-BE" sz="1400" dirty="0">
                <a:latin typeface="+mn-lt"/>
              </a:rPr>
              <a:t> </a:t>
            </a:r>
            <a:r>
              <a:rPr lang="fr-BE" sz="1400" dirty="0" err="1">
                <a:latin typeface="+mn-lt"/>
              </a:rPr>
              <a:t>ten</a:t>
            </a:r>
            <a:r>
              <a:rPr lang="fr-BE" sz="1400" dirty="0">
                <a:latin typeface="+mn-lt"/>
              </a:rPr>
              <a:t> </a:t>
            </a:r>
            <a:r>
              <a:rPr lang="fr-BE" sz="1400" dirty="0" err="1">
                <a:latin typeface="+mn-lt"/>
              </a:rPr>
              <a:t>alle</a:t>
            </a:r>
            <a:r>
              <a:rPr lang="fr-BE" sz="1400" dirty="0">
                <a:latin typeface="+mn-lt"/>
              </a:rPr>
              <a:t> </a:t>
            </a:r>
            <a:r>
              <a:rPr lang="fr-BE" sz="1400" dirty="0" err="1">
                <a:latin typeface="+mn-lt"/>
              </a:rPr>
              <a:t>tijde</a:t>
            </a:r>
            <a:r>
              <a:rPr lang="fr-BE" sz="1400" dirty="0">
                <a:latin typeface="+mn-lt"/>
              </a:rPr>
              <a:t> </a:t>
            </a:r>
            <a:r>
              <a:rPr lang="fr-BE" sz="1400" b="1" dirty="0">
                <a:latin typeface="+mn-lt"/>
              </a:rPr>
              <a:t>de </a:t>
            </a:r>
            <a:r>
              <a:rPr lang="fr-BE" sz="1400" b="1" dirty="0" err="1">
                <a:latin typeface="+mn-lt"/>
              </a:rPr>
              <a:t>grenzen</a:t>
            </a:r>
            <a:r>
              <a:rPr lang="fr-BE" sz="1400" b="1" dirty="0">
                <a:latin typeface="+mn-lt"/>
              </a:rPr>
              <a:t> van de </a:t>
            </a:r>
            <a:r>
              <a:rPr lang="fr-BE" sz="1400" b="1" dirty="0" err="1">
                <a:latin typeface="+mn-lt"/>
              </a:rPr>
              <a:t>werfzone</a:t>
            </a:r>
            <a:r>
              <a:rPr lang="fr-BE" sz="1400" b="1" dirty="0">
                <a:latin typeface="+mn-lt"/>
              </a:rPr>
              <a:t> </a:t>
            </a:r>
            <a:r>
              <a:rPr lang="fr-BE" sz="1400" dirty="0">
                <a:latin typeface="+mn-lt"/>
              </a:rPr>
              <a:t>die </a:t>
            </a:r>
            <a:r>
              <a:rPr lang="fr-BE" sz="1400" dirty="0" err="1">
                <a:latin typeface="+mn-lt"/>
              </a:rPr>
              <a:t>werd</a:t>
            </a:r>
            <a:r>
              <a:rPr lang="fr-BE" sz="1400" dirty="0">
                <a:latin typeface="+mn-lt"/>
              </a:rPr>
              <a:t> </a:t>
            </a:r>
            <a:r>
              <a:rPr lang="fr-BE" sz="1400" dirty="0" err="1">
                <a:latin typeface="+mn-lt"/>
              </a:rPr>
              <a:t>bepaald</a:t>
            </a:r>
            <a:r>
              <a:rPr lang="fr-BE" sz="1400" dirty="0">
                <a:latin typeface="+mn-lt"/>
              </a:rPr>
              <a:t> </a:t>
            </a:r>
            <a:r>
              <a:rPr lang="fr-BE" sz="1400" dirty="0" err="1">
                <a:latin typeface="+mn-lt"/>
              </a:rPr>
              <a:t>door</a:t>
            </a:r>
            <a:r>
              <a:rPr lang="fr-BE" sz="1400" dirty="0">
                <a:latin typeface="+mn-lt"/>
              </a:rPr>
              <a:t> de </a:t>
            </a:r>
            <a:r>
              <a:rPr lang="fr-BE" sz="1400" dirty="0" err="1">
                <a:latin typeface="+mn-lt"/>
              </a:rPr>
              <a:t>verantwoordelijke</a:t>
            </a:r>
            <a:r>
              <a:rPr lang="fr-BE" sz="1400" dirty="0">
                <a:latin typeface="+mn-lt"/>
              </a:rPr>
              <a:t> </a:t>
            </a:r>
            <a:r>
              <a:rPr lang="fr-BE" sz="1400" dirty="0" err="1">
                <a:latin typeface="+mn-lt"/>
              </a:rPr>
              <a:t>voor</a:t>
            </a:r>
            <a:r>
              <a:rPr lang="fr-BE" sz="1400" dirty="0">
                <a:latin typeface="+mn-lt"/>
              </a:rPr>
              <a:t> de </a:t>
            </a:r>
            <a:r>
              <a:rPr lang="fr-BE" sz="1400" dirty="0" err="1">
                <a:latin typeface="+mn-lt"/>
              </a:rPr>
              <a:t>veiligheid</a:t>
            </a:r>
            <a:r>
              <a:rPr lang="fr-BE" sz="1400" dirty="0">
                <a:latin typeface="+mn-lt"/>
              </a:rPr>
              <a:t> en die </a:t>
            </a:r>
            <a:r>
              <a:rPr lang="fr-BE" sz="1400" dirty="0" err="1">
                <a:latin typeface="+mn-lt"/>
              </a:rPr>
              <a:t>eventueel</a:t>
            </a:r>
            <a:r>
              <a:rPr lang="fr-BE" sz="1400" dirty="0">
                <a:latin typeface="+mn-lt"/>
              </a:rPr>
              <a:t> </a:t>
            </a:r>
            <a:r>
              <a:rPr lang="fr-BE" sz="1400" b="1" dirty="0" err="1">
                <a:latin typeface="+mn-lt"/>
              </a:rPr>
              <a:t>gematerialiseerd</a:t>
            </a:r>
            <a:r>
              <a:rPr lang="fr-BE" sz="1400" dirty="0">
                <a:latin typeface="+mn-lt"/>
              </a:rPr>
              <a:t> </a:t>
            </a:r>
            <a:r>
              <a:rPr lang="fr-BE" sz="1400" dirty="0" err="1">
                <a:latin typeface="+mn-lt"/>
              </a:rPr>
              <a:t>is</a:t>
            </a:r>
            <a:r>
              <a:rPr lang="fr-BE" sz="1400" dirty="0">
                <a:latin typeface="+mn-lt"/>
              </a:rPr>
              <a:t> op het </a:t>
            </a:r>
            <a:r>
              <a:rPr lang="fr-BE" sz="1400" dirty="0" err="1">
                <a:latin typeface="+mn-lt"/>
              </a:rPr>
              <a:t>terrein</a:t>
            </a:r>
            <a:r>
              <a:rPr lang="fr-BE" sz="1400" dirty="0">
                <a:latin typeface="+mn-lt"/>
              </a:rPr>
              <a:t> (</a:t>
            </a:r>
            <a:r>
              <a:rPr lang="fr-BE" sz="1400" dirty="0" err="1">
                <a:latin typeface="+mn-lt"/>
              </a:rPr>
              <a:t>oranje</a:t>
            </a:r>
            <a:r>
              <a:rPr lang="fr-BE" sz="1400" dirty="0">
                <a:latin typeface="+mn-lt"/>
              </a:rPr>
              <a:t> net, …); </a:t>
            </a:r>
          </a:p>
          <a:p>
            <a:pPr marL="285750" indent="-285750" algn="just">
              <a:buFontTx/>
              <a:buChar char="-"/>
              <a:defRPr/>
            </a:pPr>
            <a:endParaRPr lang="fr-BE" sz="1400" dirty="0">
              <a:latin typeface="+mn-lt"/>
            </a:endParaRPr>
          </a:p>
          <a:p>
            <a:pPr marL="285750" indent="-285750" algn="just">
              <a:buFontTx/>
              <a:buChar char="-"/>
              <a:defRPr/>
            </a:pPr>
            <a:r>
              <a:rPr lang="fr-BE" sz="1400" b="1" dirty="0" err="1">
                <a:latin typeface="+mn-lt"/>
              </a:rPr>
              <a:t>stoppen</a:t>
            </a:r>
            <a:r>
              <a:rPr lang="fr-BE" sz="1400" b="1" dirty="0">
                <a:latin typeface="+mn-lt"/>
              </a:rPr>
              <a:t> </a:t>
            </a:r>
            <a:r>
              <a:rPr lang="fr-BE" sz="1400" b="1" dirty="0" err="1">
                <a:latin typeface="+mn-lt"/>
              </a:rPr>
              <a:t>onmiddellijk</a:t>
            </a:r>
            <a:r>
              <a:rPr lang="fr-BE" sz="1400" b="1" dirty="0">
                <a:latin typeface="+mn-lt"/>
              </a:rPr>
              <a:t> de </a:t>
            </a:r>
            <a:r>
              <a:rPr lang="fr-BE" sz="1400" b="1" dirty="0" err="1">
                <a:latin typeface="+mn-lt"/>
              </a:rPr>
              <a:t>activiteiten</a:t>
            </a:r>
            <a:r>
              <a:rPr lang="fr-BE" sz="1400" b="1" dirty="0">
                <a:latin typeface="+mn-lt"/>
              </a:rPr>
              <a:t> </a:t>
            </a:r>
            <a:r>
              <a:rPr lang="fr-BE" sz="1400" u="sng" dirty="0">
                <a:latin typeface="+mn-lt"/>
              </a:rPr>
              <a:t>van </a:t>
            </a:r>
            <a:r>
              <a:rPr lang="fr-BE" sz="1400" u="sng" dirty="0" err="1">
                <a:latin typeface="+mn-lt"/>
              </a:rPr>
              <a:t>zodra</a:t>
            </a:r>
            <a:r>
              <a:rPr lang="fr-BE" sz="1400" u="sng" dirty="0">
                <a:latin typeface="+mn-lt"/>
              </a:rPr>
              <a:t> </a:t>
            </a:r>
            <a:r>
              <a:rPr lang="fr-BE" sz="1400" u="sng" dirty="0" err="1">
                <a:latin typeface="+mn-lt"/>
              </a:rPr>
              <a:t>ze</a:t>
            </a:r>
            <a:r>
              <a:rPr lang="fr-BE" sz="1400" u="sng" dirty="0">
                <a:latin typeface="+mn-lt"/>
              </a:rPr>
              <a:t> de </a:t>
            </a:r>
            <a:r>
              <a:rPr lang="fr-BE" sz="1400" u="sng" dirty="0" err="1">
                <a:latin typeface="+mn-lt"/>
              </a:rPr>
              <a:t>melding</a:t>
            </a:r>
            <a:r>
              <a:rPr lang="fr-BE" sz="1400" u="sng" dirty="0">
                <a:latin typeface="+mn-lt"/>
              </a:rPr>
              <a:t> </a:t>
            </a:r>
            <a:r>
              <a:rPr lang="fr-BE" sz="1400" u="sng" dirty="0" err="1">
                <a:latin typeface="+mn-lt"/>
              </a:rPr>
              <a:t>hebben</a:t>
            </a:r>
            <a:r>
              <a:rPr lang="fr-BE" sz="1400" u="sng" dirty="0">
                <a:latin typeface="+mn-lt"/>
              </a:rPr>
              <a:t> </a:t>
            </a:r>
            <a:r>
              <a:rPr lang="fr-BE" sz="1400" u="sng" dirty="0" err="1">
                <a:latin typeface="+mn-lt"/>
              </a:rPr>
              <a:t>ontvangen</a:t>
            </a:r>
            <a:r>
              <a:rPr lang="fr-BE" sz="1400" u="sng" dirty="0">
                <a:latin typeface="+mn-lt"/>
              </a:rPr>
              <a:t> van de </a:t>
            </a:r>
            <a:r>
              <a:rPr lang="fr-BE" sz="1400" u="sng" dirty="0" err="1">
                <a:latin typeface="+mn-lt"/>
              </a:rPr>
              <a:t>grenswachter</a:t>
            </a:r>
            <a:r>
              <a:rPr lang="fr-BE" sz="1400" u="sng" dirty="0">
                <a:latin typeface="+mn-lt"/>
              </a:rPr>
              <a:t> </a:t>
            </a:r>
            <a:r>
              <a:rPr lang="fr-BE" sz="1400" u="sng" dirty="0" err="1">
                <a:latin typeface="+mn-lt"/>
              </a:rPr>
              <a:t>dat</a:t>
            </a:r>
            <a:r>
              <a:rPr lang="fr-BE" sz="1400" u="sng" dirty="0">
                <a:latin typeface="+mn-lt"/>
              </a:rPr>
              <a:t> </a:t>
            </a:r>
            <a:r>
              <a:rPr lang="fr-BE" sz="1400" u="sng" dirty="0" err="1">
                <a:latin typeface="+mn-lt"/>
              </a:rPr>
              <a:t>ze</a:t>
            </a:r>
            <a:r>
              <a:rPr lang="fr-BE" sz="1400" u="sng" dirty="0">
                <a:latin typeface="+mn-lt"/>
              </a:rPr>
              <a:t> de </a:t>
            </a:r>
            <a:r>
              <a:rPr lang="fr-BE" sz="1400" u="sng" dirty="0" err="1">
                <a:latin typeface="+mn-lt"/>
              </a:rPr>
              <a:t>grenzen</a:t>
            </a:r>
            <a:r>
              <a:rPr lang="fr-BE" sz="1400" u="sng" dirty="0">
                <a:latin typeface="+mn-lt"/>
              </a:rPr>
              <a:t> van de </a:t>
            </a:r>
            <a:r>
              <a:rPr lang="fr-BE" sz="1400" u="sng" dirty="0" err="1">
                <a:latin typeface="+mn-lt"/>
              </a:rPr>
              <a:t>werfzone</a:t>
            </a:r>
            <a:r>
              <a:rPr lang="fr-BE" sz="1400" u="sng" dirty="0">
                <a:latin typeface="+mn-lt"/>
              </a:rPr>
              <a:t> </a:t>
            </a:r>
            <a:r>
              <a:rPr lang="fr-BE" sz="1400" u="sng" dirty="0" err="1">
                <a:latin typeface="+mn-lt"/>
              </a:rPr>
              <a:t>naderen</a:t>
            </a:r>
            <a:r>
              <a:rPr lang="fr-BE" sz="1400" u="sng" dirty="0">
                <a:latin typeface="+mn-lt"/>
              </a:rPr>
              <a:t> of </a:t>
            </a:r>
            <a:r>
              <a:rPr lang="fr-BE" sz="1400" u="sng" dirty="0" err="1">
                <a:latin typeface="+mn-lt"/>
              </a:rPr>
              <a:t>overschrijden</a:t>
            </a:r>
            <a:r>
              <a:rPr lang="fr-BE" sz="1400" dirty="0">
                <a:latin typeface="+mn-lt"/>
              </a:rPr>
              <a:t>;</a:t>
            </a:r>
          </a:p>
          <a:p>
            <a:pPr marL="285750" indent="-285750" algn="just">
              <a:buFontTx/>
              <a:buChar char="-"/>
              <a:defRPr/>
            </a:pPr>
            <a:endParaRPr lang="en-US" sz="1400" dirty="0">
              <a:latin typeface="+mn-lt"/>
            </a:endParaRPr>
          </a:p>
          <a:p>
            <a:pPr marL="285750" indent="-285750" algn="just">
              <a:buFontTx/>
              <a:buChar char="-"/>
              <a:defRPr/>
            </a:pPr>
            <a:r>
              <a:rPr lang="en-US" sz="1400" dirty="0" err="1">
                <a:latin typeface="+mn-lt"/>
              </a:rPr>
              <a:t>stoppen</a:t>
            </a:r>
            <a:r>
              <a:rPr lang="en-US" sz="1400" dirty="0">
                <a:latin typeface="+mn-lt"/>
              </a:rPr>
              <a:t> de </a:t>
            </a:r>
            <a:r>
              <a:rPr lang="en-US" sz="1400" dirty="0" err="1">
                <a:latin typeface="+mn-lt"/>
              </a:rPr>
              <a:t>werken</a:t>
            </a:r>
            <a:r>
              <a:rPr lang="en-US" sz="1400" dirty="0">
                <a:latin typeface="+mn-lt"/>
              </a:rPr>
              <a:t> </a:t>
            </a:r>
            <a:r>
              <a:rPr lang="en-US" sz="1400" dirty="0" err="1">
                <a:latin typeface="+mn-lt"/>
              </a:rPr>
              <a:t>bij</a:t>
            </a:r>
            <a:r>
              <a:rPr lang="en-US" sz="1400" dirty="0">
                <a:latin typeface="+mn-lt"/>
              </a:rPr>
              <a:t> </a:t>
            </a:r>
            <a:r>
              <a:rPr lang="en-US" sz="1400" dirty="0" err="1">
                <a:latin typeface="+mn-lt"/>
              </a:rPr>
              <a:t>verlies</a:t>
            </a:r>
            <a:r>
              <a:rPr lang="en-US" sz="1400" dirty="0">
                <a:latin typeface="+mn-lt"/>
              </a:rPr>
              <a:t> </a:t>
            </a:r>
            <a:r>
              <a:rPr lang="en-US" sz="1400" dirty="0" err="1">
                <a:latin typeface="+mn-lt"/>
              </a:rPr>
              <a:t>aan</a:t>
            </a:r>
            <a:r>
              <a:rPr lang="en-US" sz="1400" dirty="0">
                <a:latin typeface="+mn-lt"/>
              </a:rPr>
              <a:t> </a:t>
            </a:r>
            <a:r>
              <a:rPr lang="en-US" sz="1400" dirty="0" err="1">
                <a:latin typeface="+mn-lt"/>
              </a:rPr>
              <a:t>visueel</a:t>
            </a:r>
            <a:r>
              <a:rPr lang="en-US" sz="1400" dirty="0">
                <a:latin typeface="+mn-lt"/>
              </a:rPr>
              <a:t> </a:t>
            </a:r>
            <a:r>
              <a:rPr lang="en-US" sz="1400" dirty="0" err="1">
                <a:latin typeface="+mn-lt"/>
              </a:rPr>
              <a:t>en</a:t>
            </a:r>
            <a:r>
              <a:rPr lang="en-US" sz="1400" dirty="0">
                <a:latin typeface="+mn-lt"/>
              </a:rPr>
              <a:t>/of </a:t>
            </a:r>
            <a:r>
              <a:rPr lang="en-US" sz="1400" dirty="0" err="1">
                <a:latin typeface="+mn-lt"/>
              </a:rPr>
              <a:t>auditief</a:t>
            </a:r>
            <a:r>
              <a:rPr lang="en-US" sz="1400" dirty="0">
                <a:latin typeface="+mn-lt"/>
              </a:rPr>
              <a:t> contact met de </a:t>
            </a:r>
            <a:r>
              <a:rPr lang="en-US" sz="1400" dirty="0" err="1">
                <a:latin typeface="+mn-lt"/>
              </a:rPr>
              <a:t>grenswachter</a:t>
            </a:r>
            <a:r>
              <a:rPr lang="en-US" sz="1400" dirty="0">
                <a:latin typeface="+mn-lt"/>
              </a:rPr>
              <a:t>;</a:t>
            </a:r>
          </a:p>
          <a:p>
            <a:pPr marL="285750" indent="-285750" algn="just">
              <a:buFontTx/>
              <a:buChar char="-"/>
              <a:defRPr/>
            </a:pPr>
            <a:endParaRPr lang="fr-BE" sz="1400" dirty="0">
              <a:latin typeface="+mn-lt"/>
            </a:endParaRPr>
          </a:p>
          <a:p>
            <a:pPr marL="285750" indent="-285750" algn="just">
              <a:buFontTx/>
              <a:buChar char="-"/>
              <a:defRPr/>
            </a:pPr>
            <a:r>
              <a:rPr lang="fr-BE" sz="1400" dirty="0" err="1">
                <a:latin typeface="+mn-lt"/>
              </a:rPr>
              <a:t>moeten</a:t>
            </a:r>
            <a:r>
              <a:rPr lang="fr-BE" sz="1400" dirty="0">
                <a:latin typeface="+mn-lt"/>
              </a:rPr>
              <a:t> </a:t>
            </a:r>
            <a:r>
              <a:rPr lang="fr-BE" sz="1400" dirty="0" err="1">
                <a:latin typeface="+mn-lt"/>
              </a:rPr>
              <a:t>onmiddellijk</a:t>
            </a:r>
            <a:r>
              <a:rPr lang="fr-BE" sz="1400" dirty="0">
                <a:latin typeface="+mn-lt"/>
              </a:rPr>
              <a:t> </a:t>
            </a:r>
            <a:r>
              <a:rPr lang="fr-BE" sz="1400" dirty="0" err="1">
                <a:latin typeface="+mn-lt"/>
              </a:rPr>
              <a:t>alle</a:t>
            </a:r>
            <a:r>
              <a:rPr lang="fr-BE" sz="1400" dirty="0">
                <a:latin typeface="+mn-lt"/>
              </a:rPr>
              <a:t> </a:t>
            </a:r>
            <a:r>
              <a:rPr lang="fr-BE" sz="1400" dirty="0" err="1">
                <a:latin typeface="+mn-lt"/>
              </a:rPr>
              <a:t>activiteiten</a:t>
            </a:r>
            <a:r>
              <a:rPr lang="fr-BE" sz="1400" dirty="0">
                <a:latin typeface="+mn-lt"/>
              </a:rPr>
              <a:t> </a:t>
            </a:r>
            <a:r>
              <a:rPr lang="fr-BE" sz="1400" dirty="0" err="1">
                <a:latin typeface="+mn-lt"/>
              </a:rPr>
              <a:t>stoppen</a:t>
            </a:r>
            <a:r>
              <a:rPr lang="fr-BE" sz="1400" dirty="0">
                <a:latin typeface="+mn-lt"/>
              </a:rPr>
              <a:t> </a:t>
            </a:r>
            <a:r>
              <a:rPr lang="fr-BE" sz="1400" u="sng" dirty="0" err="1">
                <a:latin typeface="+mn-lt"/>
              </a:rPr>
              <a:t>als</a:t>
            </a:r>
            <a:r>
              <a:rPr lang="fr-BE" sz="1400" u="sng" dirty="0">
                <a:latin typeface="+mn-lt"/>
              </a:rPr>
              <a:t> de </a:t>
            </a:r>
            <a:r>
              <a:rPr lang="fr-BE" sz="1400" u="sng" dirty="0" err="1">
                <a:latin typeface="+mn-lt"/>
              </a:rPr>
              <a:t>stabiliteit</a:t>
            </a:r>
            <a:r>
              <a:rPr lang="fr-BE" sz="1400" u="sng" dirty="0">
                <a:latin typeface="+mn-lt"/>
              </a:rPr>
              <a:t> van de </a:t>
            </a:r>
            <a:r>
              <a:rPr lang="fr-BE" sz="1400" u="sng" dirty="0" err="1">
                <a:latin typeface="+mn-lt"/>
              </a:rPr>
              <a:t>voertuigen</a:t>
            </a:r>
            <a:r>
              <a:rPr lang="fr-BE" sz="1400" u="sng" dirty="0">
                <a:latin typeface="+mn-lt"/>
              </a:rPr>
              <a:t> en/of de </a:t>
            </a:r>
            <a:r>
              <a:rPr lang="fr-BE" sz="1400" u="sng" dirty="0" err="1">
                <a:latin typeface="+mn-lt"/>
              </a:rPr>
              <a:t>gemanipuleerde</a:t>
            </a:r>
            <a:r>
              <a:rPr lang="fr-BE" sz="1400" u="sng" dirty="0">
                <a:latin typeface="+mn-lt"/>
              </a:rPr>
              <a:t> </a:t>
            </a:r>
            <a:r>
              <a:rPr lang="fr-BE" sz="1400" u="sng" dirty="0" err="1">
                <a:latin typeface="+mn-lt"/>
              </a:rPr>
              <a:t>lasten</a:t>
            </a:r>
            <a:r>
              <a:rPr lang="fr-BE" sz="1400" u="sng" dirty="0">
                <a:latin typeface="+mn-lt"/>
              </a:rPr>
              <a:t> niet </a:t>
            </a:r>
            <a:r>
              <a:rPr lang="fr-BE" sz="1400" u="sng" dirty="0" err="1">
                <a:latin typeface="+mn-lt"/>
              </a:rPr>
              <a:t>meer</a:t>
            </a:r>
            <a:r>
              <a:rPr lang="fr-BE" sz="1400" u="sng" dirty="0">
                <a:latin typeface="+mn-lt"/>
              </a:rPr>
              <a:t> </a:t>
            </a:r>
            <a:r>
              <a:rPr lang="fr-BE" sz="1400" u="sng" dirty="0" err="1">
                <a:latin typeface="+mn-lt"/>
              </a:rPr>
              <a:t>is</a:t>
            </a:r>
            <a:r>
              <a:rPr lang="fr-BE" sz="1400" u="sng" dirty="0">
                <a:latin typeface="+mn-lt"/>
              </a:rPr>
              <a:t> </a:t>
            </a:r>
            <a:r>
              <a:rPr lang="fr-BE" sz="1400" u="sng" dirty="0" err="1">
                <a:latin typeface="+mn-lt"/>
              </a:rPr>
              <a:t>gegarandeerd</a:t>
            </a:r>
            <a:r>
              <a:rPr lang="fr-BE" sz="1400" dirty="0">
                <a:latin typeface="+mn-lt"/>
              </a:rPr>
              <a:t>;</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indien </a:t>
            </a:r>
            <a:r>
              <a:rPr lang="fr-BE" sz="1400" dirty="0" err="1">
                <a:latin typeface="+mn-lt"/>
              </a:rPr>
              <a:t>hij</a:t>
            </a:r>
            <a:r>
              <a:rPr lang="fr-BE" sz="1400" dirty="0">
                <a:latin typeface="+mn-lt"/>
              </a:rPr>
              <a:t> </a:t>
            </a:r>
            <a:r>
              <a:rPr lang="fr-BE" sz="1400" dirty="0" err="1">
                <a:latin typeface="+mn-lt"/>
              </a:rPr>
              <a:t>beschikt</a:t>
            </a:r>
            <a:r>
              <a:rPr lang="fr-BE" sz="1400" dirty="0">
                <a:latin typeface="+mn-lt"/>
              </a:rPr>
              <a:t> over </a:t>
            </a:r>
            <a:r>
              <a:rPr lang="fr-BE" sz="1400" dirty="0" err="1">
                <a:latin typeface="+mn-lt"/>
              </a:rPr>
              <a:t>een</a:t>
            </a:r>
            <a:r>
              <a:rPr lang="fr-BE" sz="1400" dirty="0">
                <a:latin typeface="+mn-lt"/>
              </a:rPr>
              <a:t> radio, </a:t>
            </a:r>
            <a:r>
              <a:rPr lang="fr-BE" sz="1400" dirty="0" err="1">
                <a:latin typeface="+mn-lt"/>
              </a:rPr>
              <a:t>controleert</a:t>
            </a:r>
            <a:r>
              <a:rPr lang="fr-BE" sz="1400" dirty="0">
                <a:latin typeface="+mn-lt"/>
              </a:rPr>
              <a:t> de </a:t>
            </a:r>
            <a:r>
              <a:rPr lang="fr-BE" sz="1400" dirty="0" err="1">
                <a:latin typeface="+mn-lt"/>
              </a:rPr>
              <a:t>aankondiger</a:t>
            </a:r>
            <a:r>
              <a:rPr lang="fr-BE" sz="1400" dirty="0">
                <a:latin typeface="+mn-lt"/>
              </a:rPr>
              <a:t> </a:t>
            </a:r>
            <a:r>
              <a:rPr lang="fr-BE" sz="1400" dirty="0" err="1">
                <a:latin typeface="+mn-lt"/>
              </a:rPr>
              <a:t>regelmatig</a:t>
            </a:r>
            <a:r>
              <a:rPr lang="fr-BE" sz="1400" dirty="0">
                <a:latin typeface="+mn-lt"/>
              </a:rPr>
              <a:t> de </a:t>
            </a:r>
            <a:r>
              <a:rPr lang="fr-BE" sz="1400" dirty="0" err="1">
                <a:latin typeface="+mn-lt"/>
              </a:rPr>
              <a:t>kwaliteit</a:t>
            </a:r>
            <a:r>
              <a:rPr lang="fr-BE" sz="1400" dirty="0">
                <a:latin typeface="+mn-lt"/>
              </a:rPr>
              <a:t> van de </a:t>
            </a:r>
            <a:r>
              <a:rPr lang="fr-BE" sz="1400" dirty="0" err="1">
                <a:latin typeface="+mn-lt"/>
              </a:rPr>
              <a:t>radioverbindigen</a:t>
            </a:r>
            <a:r>
              <a:rPr lang="fr-BE" sz="1400" dirty="0">
                <a:latin typeface="+mn-lt"/>
              </a:rPr>
              <a:t>.</a:t>
            </a:r>
          </a:p>
        </p:txBody>
      </p:sp>
      <p:sp>
        <p:nvSpPr>
          <p:cNvPr id="7" name="Rechthoek 38"/>
          <p:cNvSpPr>
            <a:spLocks noChangeArrowheads="1"/>
          </p:cNvSpPr>
          <p:nvPr/>
        </p:nvSpPr>
        <p:spPr bwMode="auto">
          <a:xfrm>
            <a:off x="119336" y="2996952"/>
            <a:ext cx="1971993" cy="720080"/>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WERKPOSTEN</a:t>
            </a:r>
          </a:p>
          <a:p>
            <a:pPr algn="ctr"/>
            <a:endParaRPr lang="nl-BE" sz="800" b="1" dirty="0">
              <a:solidFill>
                <a:schemeClr val="bg1"/>
              </a:solidFill>
            </a:endParaRPr>
          </a:p>
          <a:p>
            <a:pPr algn="ctr"/>
            <a:r>
              <a:rPr lang="nl-BE" sz="800" b="1" dirty="0">
                <a:solidFill>
                  <a:schemeClr val="bg1"/>
                </a:solidFill>
              </a:rPr>
              <a:t>WERFVOERTUIGEN</a:t>
            </a:r>
          </a:p>
        </p:txBody>
      </p:sp>
      <p:pic>
        <p:nvPicPr>
          <p:cNvPr id="13"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12" y="1916832"/>
            <a:ext cx="1373440" cy="816835"/>
          </a:xfrm>
          <a:prstGeom prst="rect">
            <a:avLst/>
          </a:prstGeom>
          <a:ln w="25400">
            <a:solidFill>
              <a:schemeClr val="tx2">
                <a:lumMod val="85000"/>
              </a:schemeClr>
            </a:solidFill>
          </a:ln>
        </p:spPr>
      </p:pic>
    </p:spTree>
    <p:extLst>
      <p:ext uri="{BB962C8B-B14F-4D97-AF65-F5344CB8AC3E}">
        <p14:creationId xmlns:p14="http://schemas.microsoft.com/office/powerpoint/2010/main" val="239237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4"/>
          <p:cNvGraphicFramePr>
            <a:graphicFrameLocks noGrp="1"/>
          </p:cNvGraphicFramePr>
          <p:nvPr>
            <p:extLst>
              <p:ext uri="{D42A27DB-BD31-4B8C-83A1-F6EECF244321}">
                <p14:modId xmlns:p14="http://schemas.microsoft.com/office/powerpoint/2010/main" val="2376593245"/>
              </p:ext>
            </p:extLst>
          </p:nvPr>
        </p:nvGraphicFramePr>
        <p:xfrm>
          <a:off x="1919536" y="1412776"/>
          <a:ext cx="7848871" cy="2545845"/>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60040">
                <a:tc gridSpan="4">
                  <a:txBody>
                    <a:bodyPr/>
                    <a:lstStyle/>
                    <a:p>
                      <a:pPr marL="0" algn="ctr" defTabSz="914400" rtl="0" eaLnBrk="1" latinLnBrk="0" hangingPunct="1"/>
                      <a:r>
                        <a:rPr lang="en-US" sz="1600" b="1" dirty="0" err="1"/>
                        <a:t>Basisgegevens</a:t>
                      </a:r>
                      <a:endParaRPr 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Eenheid 70 bediende die toezicht houdt op de grens van werfzone (rol van grenswachter) V2</a:t>
                      </a:r>
                      <a:r>
                        <a:rPr lang="nl-BE" sz="1200" b="0" baseline="0" dirty="0">
                          <a:solidFill>
                            <a:schemeClr val="tx1"/>
                          </a:solidFill>
                          <a:latin typeface="+mn-lt"/>
                          <a:ea typeface="Times New Roman"/>
                          <a:cs typeface="Times New Roman"/>
                          <a:sym typeface="Wingdings"/>
                        </a:rPr>
                        <a:t>.0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t>Werkgroep</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Eigenaar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inhoud</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Eigenaar</a:t>
                      </a:r>
                      <a:r>
                        <a:rPr lang="en-US" sz="1200" b="1" kern="120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
        <p:nvSpPr>
          <p:cNvPr id="7" name="TextBox 7"/>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err="1"/>
              <a:t>Dit</a:t>
            </a:r>
            <a:r>
              <a:rPr lang="en-US" sz="1200" b="1" dirty="0"/>
              <a:t> document is </a:t>
            </a:r>
            <a:r>
              <a:rPr lang="en-US" sz="1200" b="1" dirty="0" err="1"/>
              <a:t>eigendom</a:t>
            </a:r>
            <a:r>
              <a:rPr lang="en-US" sz="1200" b="1" dirty="0"/>
              <a:t> van INFRABEL.</a:t>
            </a:r>
          </a:p>
        </p:txBody>
      </p:sp>
    </p:spTree>
    <p:extLst>
      <p:ext uri="{BB962C8B-B14F-4D97-AF65-F5344CB8AC3E}">
        <p14:creationId xmlns:p14="http://schemas.microsoft.com/office/powerpoint/2010/main" val="235972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br>
              <a:rPr lang="nl-BE" sz="2000" b="1" dirty="0">
                <a:solidFill>
                  <a:schemeClr val="tx1"/>
                </a:solidFill>
              </a:rPr>
            </a:br>
            <a:r>
              <a:rPr lang="nl-BE" sz="2000" b="1" dirty="0">
                <a:solidFill>
                  <a:schemeClr val="tx1"/>
                </a:solidFill>
              </a:rPr>
              <a:t>Familiefoto aannemer</a:t>
            </a:r>
          </a:p>
          <a:p>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t>1. Beveiligingssysteem: toezicht op de afbakening van de werfzone door een persoon (grenswachter)</a:t>
            </a:r>
          </a:p>
          <a:p>
            <a:endParaRPr lang="nl-BE" sz="2000" b="1" dirty="0">
              <a:solidFill>
                <a:schemeClr val="tx1"/>
              </a:solidFill>
            </a:endParaRPr>
          </a:p>
          <a:p>
            <a:r>
              <a:rPr lang="nl-BE" sz="2000" b="1" dirty="0">
                <a:solidFill>
                  <a:schemeClr val="tx1"/>
                </a:solidFill>
              </a:rPr>
              <a:t>2. Incidenten	</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292555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2"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briefing – organisatie</a:t>
            </a:r>
          </a:p>
        </p:txBody>
      </p:sp>
      <p:sp>
        <p:nvSpPr>
          <p:cNvPr id="17423" name="Rechthoekige toelichting 16"/>
          <p:cNvSpPr>
            <a:spLocks noChangeArrowheads="1"/>
          </p:cNvSpPr>
          <p:nvPr/>
        </p:nvSpPr>
        <p:spPr bwMode="auto">
          <a:xfrm>
            <a:off x="8360958" y="4099253"/>
            <a:ext cx="720725" cy="287338"/>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19" name="Rechthoek 35"/>
          <p:cNvSpPr>
            <a:spLocks noChangeArrowheads="1"/>
          </p:cNvSpPr>
          <p:nvPr/>
        </p:nvSpPr>
        <p:spPr bwMode="auto">
          <a:xfrm>
            <a:off x="8860807" y="5766657"/>
            <a:ext cx="1368425" cy="360362"/>
          </a:xfrm>
          <a:prstGeom prst="rect">
            <a:avLst/>
          </a:prstGeom>
          <a:solidFill>
            <a:srgbClr val="B2B2B2"/>
          </a:solidFill>
          <a:ln w="31750" algn="ctr">
            <a:noFill/>
            <a:round/>
            <a:headEnd/>
            <a:tailEnd/>
          </a:ln>
        </p:spPr>
        <p:txBody>
          <a:bodyPr lIns="0" tIns="0" rIns="0" bIns="0" anchor="ctr"/>
          <a:lstStyle/>
          <a:p>
            <a:pPr algn="ctr"/>
            <a:r>
              <a:rPr lang="nl-BE" sz="1100" b="1" dirty="0">
                <a:solidFill>
                  <a:schemeClr val="bg1"/>
                </a:solidFill>
              </a:rPr>
              <a:t>GRENSWACHTER</a:t>
            </a:r>
          </a:p>
          <a:p>
            <a:pPr algn="ctr"/>
            <a:r>
              <a:rPr lang="nl-BE" sz="1100" b="1" dirty="0">
                <a:solidFill>
                  <a:schemeClr val="bg1"/>
                </a:solidFill>
              </a:rPr>
              <a:t>AANNEMER</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sp>
        <p:nvSpPr>
          <p:cNvPr id="28" name="Rechthoekige toelichting 14"/>
          <p:cNvSpPr/>
          <p:nvPr/>
        </p:nvSpPr>
        <p:spPr bwMode="auto">
          <a:xfrm>
            <a:off x="3945694" y="5083140"/>
            <a:ext cx="4011849" cy="733715"/>
          </a:xfrm>
          <a:prstGeom prst="wedgeRectCallout">
            <a:avLst>
              <a:gd name="adj1" fmla="val -64198"/>
              <a:gd name="adj2" fmla="val -139514"/>
            </a:avLst>
          </a:prstGeom>
          <a:solidFill>
            <a:srgbClr val="00B0F0"/>
          </a:solidFill>
          <a:ln w="31750" algn="ctr">
            <a:noFill/>
            <a:round/>
            <a:headEnd/>
            <a:tailEnd/>
          </a:ln>
        </p:spPr>
        <p:txBody>
          <a:bodyPr wrap="none" anchor="ctr"/>
          <a:lstStyle/>
          <a:p>
            <a:pPr algn="ctr"/>
            <a:endParaRPr lang="nl-BE" sz="800" dirty="0">
              <a:solidFill>
                <a:schemeClr val="bg1"/>
              </a:solidFill>
            </a:endParaRPr>
          </a:p>
          <a:p>
            <a:pPr algn="ctr"/>
            <a:r>
              <a:rPr lang="nl-BE" sz="800" dirty="0">
                <a:solidFill>
                  <a:schemeClr val="bg1"/>
                </a:solidFill>
              </a:rPr>
              <a:t>ALS DE HOORBAARHEID ONVOLDOENDE WORDT, </a:t>
            </a:r>
          </a:p>
          <a:p>
            <a:pPr algn="ctr"/>
            <a:r>
              <a:rPr lang="nl-BE" sz="800" dirty="0">
                <a:solidFill>
                  <a:schemeClr val="bg1"/>
                </a:solidFill>
              </a:rPr>
              <a:t>GEEF DAN ONMIDDELLIJKHET ALARM OM HET SPOOR VRIJ TE MAKEN</a:t>
            </a:r>
          </a:p>
          <a:p>
            <a:pPr algn="ctr"/>
            <a:endParaRPr lang="nl-BE" sz="800" dirty="0">
              <a:solidFill>
                <a:schemeClr val="bg1"/>
              </a:solidFill>
            </a:endParaRPr>
          </a:p>
          <a:p>
            <a:pPr algn="ctr"/>
            <a:r>
              <a:rPr lang="nl-BE" sz="800" dirty="0">
                <a:solidFill>
                  <a:schemeClr val="bg1"/>
                </a:solidFill>
              </a:rPr>
              <a:t>ALS DE ZICHTBAARHEID ONVOLDOENDE WORDT, </a:t>
            </a:r>
          </a:p>
          <a:p>
            <a:pPr algn="ctr"/>
            <a:r>
              <a:rPr lang="nl-BE" sz="800" dirty="0">
                <a:solidFill>
                  <a:schemeClr val="bg1"/>
                </a:solidFill>
              </a:rPr>
              <a:t>GEEF DAN ONMIDDELLIJKHET ALARM OM HET SPOOR VRIJ TE MAKEN</a:t>
            </a:r>
          </a:p>
          <a:p>
            <a:pPr algn="ctr"/>
            <a:endParaRPr lang="nl-BE" sz="800" dirty="0">
              <a:solidFill>
                <a:schemeClr val="bg1"/>
              </a:solidFill>
            </a:endParaRPr>
          </a:p>
        </p:txBody>
      </p:sp>
      <p:sp>
        <p:nvSpPr>
          <p:cNvPr id="30" name="Rechthoekige toelichting 13"/>
          <p:cNvSpPr/>
          <p:nvPr/>
        </p:nvSpPr>
        <p:spPr bwMode="auto">
          <a:xfrm>
            <a:off x="4367809" y="980729"/>
            <a:ext cx="4306465" cy="2520279"/>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DE GEBRUIKTE BEVEILIGINGSMETHODE IS ...</a:t>
            </a:r>
          </a:p>
          <a:p>
            <a:pPr algn="ctr"/>
            <a:r>
              <a:rPr lang="nl-BE" sz="800" dirty="0">
                <a:solidFill>
                  <a:schemeClr val="bg1"/>
                </a:solidFill>
              </a:rPr>
              <a:t>DE VERANTWOORDELIJKE VOOR DE VEILIGHEID IS ...</a:t>
            </a:r>
          </a:p>
          <a:p>
            <a:pPr algn="ctr"/>
            <a:r>
              <a:rPr lang="nl-BE" sz="800" dirty="0">
                <a:solidFill>
                  <a:schemeClr val="bg1"/>
                </a:solidFill>
              </a:rPr>
              <a:t>JULLIE WERKEN MET ... PERSONEN/WERFVOERTUIGEN</a:t>
            </a:r>
          </a:p>
          <a:p>
            <a:pPr algn="ctr"/>
            <a:endParaRPr lang="en-US" sz="800" dirty="0">
              <a:solidFill>
                <a:schemeClr val="bg1"/>
              </a:solidFill>
            </a:endParaRPr>
          </a:p>
          <a:p>
            <a:pPr algn="ctr"/>
            <a:r>
              <a:rPr lang="nl-BE" sz="800" dirty="0">
                <a:solidFill>
                  <a:schemeClr val="bg1"/>
                </a:solidFill>
              </a:rPr>
              <a:t>DE ZONE VAN HET WERK IS ...</a:t>
            </a:r>
          </a:p>
          <a:p>
            <a:pPr algn="ctr"/>
            <a:r>
              <a:rPr lang="nl-BE" sz="800" dirty="0">
                <a:solidFill>
                  <a:schemeClr val="bg1"/>
                </a:solidFill>
              </a:rPr>
              <a:t>DE MANIER OM DE ZONE VAN HET WERK TE BEREIKEN IS ... VIA  ...</a:t>
            </a:r>
          </a:p>
          <a:p>
            <a:pPr algn="ctr"/>
            <a:r>
              <a:rPr lang="nl-BE" sz="800" dirty="0">
                <a:solidFill>
                  <a:schemeClr val="bg1"/>
                </a:solidFill>
              </a:rPr>
              <a:t>DE MANIER OM DE ZONE VAN HET WERK TE VERLATEN IS ... VIA ...</a:t>
            </a:r>
          </a:p>
          <a:p>
            <a:pPr algn="ctr"/>
            <a:r>
              <a:rPr lang="nl-BE" sz="800" dirty="0">
                <a:solidFill>
                  <a:srgbClr val="FF0000"/>
                </a:solidFill>
              </a:rPr>
              <a:t>INDRINGING IN GEVARENZONE/ORANJE ZONE IS NIET TOEGELATEN</a:t>
            </a:r>
          </a:p>
          <a:p>
            <a:pPr algn="ctr"/>
            <a:endParaRPr lang="nl-BE" sz="800" dirty="0">
              <a:solidFill>
                <a:schemeClr val="bg1"/>
              </a:solidFill>
            </a:endParaRPr>
          </a:p>
          <a:p>
            <a:pPr algn="ctr"/>
            <a:r>
              <a:rPr lang="nl-BE" sz="800" dirty="0">
                <a:solidFill>
                  <a:schemeClr val="bg1"/>
                </a:solidFill>
              </a:rPr>
              <a:t>HET UIT TE VOEREN WERK IS ...</a:t>
            </a:r>
          </a:p>
          <a:p>
            <a:pPr algn="ctr"/>
            <a:r>
              <a:rPr lang="nl-BE" sz="800" dirty="0">
                <a:solidFill>
                  <a:schemeClr val="bg1"/>
                </a:solidFill>
              </a:rPr>
              <a:t>DE WERKMETHODE IS ...</a:t>
            </a:r>
          </a:p>
          <a:p>
            <a:pPr algn="ctr"/>
            <a:r>
              <a:rPr lang="nl-BE" sz="800" dirty="0">
                <a:solidFill>
                  <a:schemeClr val="bg1"/>
                </a:solidFill>
              </a:rPr>
              <a:t>DE RISICO'S VERBONDEN AAN HET WERK ZIJN ...</a:t>
            </a:r>
          </a:p>
          <a:p>
            <a:pPr algn="ctr"/>
            <a:endParaRPr lang="nl-BE" sz="800" dirty="0">
              <a:solidFill>
                <a:schemeClr val="bg1"/>
              </a:solidFill>
            </a:endParaRPr>
          </a:p>
          <a:p>
            <a:pPr algn="ctr"/>
            <a:endParaRPr lang="en-US" sz="800" dirty="0">
              <a:solidFill>
                <a:schemeClr val="bg1"/>
              </a:solidFill>
            </a:endParaRPr>
          </a:p>
          <a:p>
            <a:pPr algn="ctr"/>
            <a:r>
              <a:rPr lang="en-US" sz="800" dirty="0">
                <a:solidFill>
                  <a:schemeClr val="bg1"/>
                </a:solidFill>
              </a:rPr>
              <a:t>IN GEVAL VAN INCIDENT OF ONGEVAL MOET DE VOLGENDE PROCEDURE </a:t>
            </a:r>
          </a:p>
          <a:p>
            <a:pPr algn="ctr"/>
            <a:r>
              <a:rPr lang="en-US" sz="800" dirty="0">
                <a:solidFill>
                  <a:schemeClr val="bg1"/>
                </a:solidFill>
              </a:rPr>
              <a:t>GEVOLGD WORDEN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JAN JANSSEN, VANDAAG BEN JIJ GRENSWACHTER</a:t>
            </a:r>
          </a:p>
        </p:txBody>
      </p:sp>
      <p:pic>
        <p:nvPicPr>
          <p:cNvPr id="3" name="Picture 2"/>
          <p:cNvPicPr>
            <a:picLocks noChangeAspect="1"/>
          </p:cNvPicPr>
          <p:nvPr/>
        </p:nvPicPr>
        <p:blipFill>
          <a:blip r:embed="rId4"/>
          <a:stretch>
            <a:fillRect/>
          </a:stretch>
        </p:blipFill>
        <p:spPr>
          <a:xfrm>
            <a:off x="2347951" y="3272485"/>
            <a:ext cx="475529" cy="1176630"/>
          </a:xfrm>
          <a:prstGeom prst="rect">
            <a:avLst/>
          </a:prstGeom>
        </p:spPr>
      </p:pic>
      <p:pic>
        <p:nvPicPr>
          <p:cNvPr id="4" name="Picture 3"/>
          <p:cNvPicPr>
            <a:picLocks noChangeAspect="1"/>
          </p:cNvPicPr>
          <p:nvPr/>
        </p:nvPicPr>
        <p:blipFill>
          <a:blip r:embed="rId5"/>
          <a:stretch>
            <a:fillRect/>
          </a:stretch>
        </p:blipFill>
        <p:spPr>
          <a:xfrm>
            <a:off x="9081683" y="4473561"/>
            <a:ext cx="463336" cy="1274174"/>
          </a:xfrm>
          <a:prstGeom prst="rect">
            <a:avLst/>
          </a:prstGeom>
        </p:spPr>
      </p:pic>
      <p:sp>
        <p:nvSpPr>
          <p:cNvPr id="17" name="Rechthoekige toelichting 10">
            <a:extLst>
              <a:ext uri="{FF2B5EF4-FFF2-40B4-BE49-F238E27FC236}">
                <a16:creationId xmlns:a16="http://schemas.microsoft.com/office/drawing/2014/main" id="{DE111FED-D0FA-4857-8EAF-D543E513F8DC}"/>
              </a:ext>
            </a:extLst>
          </p:cNvPr>
          <p:cNvSpPr/>
          <p:nvPr/>
        </p:nvSpPr>
        <p:spPr bwMode="auto">
          <a:xfrm>
            <a:off x="4370446" y="3918886"/>
            <a:ext cx="3744416" cy="648072"/>
          </a:xfrm>
          <a:prstGeom prst="wedgeRectCallout">
            <a:avLst>
              <a:gd name="adj1" fmla="val -79691"/>
              <a:gd name="adj2" fmla="val -41427"/>
            </a:avLst>
          </a:prstGeom>
          <a:solidFill>
            <a:srgbClr val="00B0F0"/>
          </a:solidFill>
          <a:ln w="31750" algn="ctr">
            <a:noFill/>
            <a:round/>
            <a:headEnd/>
            <a:tailEnd/>
          </a:ln>
        </p:spPr>
        <p:txBody>
          <a:bodyPr wrap="square" anchor="ctr"/>
          <a:lstStyle/>
          <a:p>
            <a:pPr algn="ctr"/>
            <a:r>
              <a:rPr lang="nl-BE" sz="800" dirty="0">
                <a:solidFill>
                  <a:srgbClr val="C00000"/>
                </a:solidFill>
              </a:rPr>
              <a:t>DE GRENS VAN DE WERFZONE LIGT OP …..</a:t>
            </a:r>
          </a:p>
          <a:p>
            <a:pPr algn="ctr"/>
            <a:r>
              <a:rPr lang="nl-BE" sz="800" dirty="0">
                <a:solidFill>
                  <a:srgbClr val="C00000"/>
                </a:solidFill>
              </a:rPr>
              <a:t>DE GRENS WERD WEL/NIET GEMATERIALISEERD </a:t>
            </a:r>
          </a:p>
        </p:txBody>
      </p:sp>
      <p:sp>
        <p:nvSpPr>
          <p:cNvPr id="18" name="TextBox 17">
            <a:extLst>
              <a:ext uri="{FF2B5EF4-FFF2-40B4-BE49-F238E27FC236}">
                <a16:creationId xmlns:a16="http://schemas.microsoft.com/office/drawing/2014/main" id="{1063A062-A686-4F9E-B917-B4A2E90CC861}"/>
              </a:ext>
            </a:extLst>
          </p:cNvPr>
          <p:cNvSpPr txBox="1"/>
          <p:nvPr/>
        </p:nvSpPr>
        <p:spPr>
          <a:xfrm>
            <a:off x="191344"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briefing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briefing – organisatie</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sp>
        <p:nvSpPr>
          <p:cNvPr id="30" name="Rechthoekige toelichting 13"/>
          <p:cNvSpPr/>
          <p:nvPr/>
        </p:nvSpPr>
        <p:spPr bwMode="auto">
          <a:xfrm>
            <a:off x="4367809" y="1087436"/>
            <a:ext cx="4306465" cy="2557464"/>
          </a:xfrm>
          <a:prstGeom prst="wedgeRectCallout">
            <a:avLst>
              <a:gd name="adj1" fmla="val -78225"/>
              <a:gd name="adj2" fmla="val 50617"/>
            </a:avLst>
          </a:prstGeom>
          <a:solidFill>
            <a:srgbClr val="00B0F0"/>
          </a:solidFill>
          <a:ln w="31750" algn="ctr">
            <a:noFill/>
            <a:round/>
            <a:headEnd/>
            <a:tailEnd/>
          </a:ln>
        </p:spPr>
        <p:txBody>
          <a:bodyPr wrap="none" anchor="ctr"/>
          <a:lstStyle/>
          <a:p>
            <a:pPr algn="ctr"/>
            <a:r>
              <a:rPr lang="nl-BE" sz="800" dirty="0">
                <a:solidFill>
                  <a:schemeClr val="bg1"/>
                </a:solidFill>
              </a:rPr>
              <a:t>DE GEBRUIKTE BEVEILIGINGSMETHODE IS ...</a:t>
            </a:r>
          </a:p>
          <a:p>
            <a:pPr algn="ctr"/>
            <a:r>
              <a:rPr lang="nl-BE" sz="800" dirty="0">
                <a:solidFill>
                  <a:schemeClr val="bg1"/>
                </a:solidFill>
              </a:rPr>
              <a:t>DE VERANTWOORDELIJKE VOOR DE VEILIGHEID IS ...</a:t>
            </a:r>
          </a:p>
          <a:p>
            <a:pPr algn="ctr"/>
            <a:r>
              <a:rPr lang="nl-BE" sz="800" dirty="0">
                <a:solidFill>
                  <a:schemeClr val="bg1"/>
                </a:solidFill>
              </a:rPr>
              <a:t>JULLIE WERKEN MET ... PERSONEN</a:t>
            </a:r>
          </a:p>
          <a:p>
            <a:pPr algn="ctr"/>
            <a:endParaRPr lang="nl-BE" sz="800" dirty="0">
              <a:solidFill>
                <a:schemeClr val="bg1"/>
              </a:solidFill>
            </a:endParaRPr>
          </a:p>
          <a:p>
            <a:pPr algn="ctr"/>
            <a:endParaRPr lang="en-US" sz="800" dirty="0">
              <a:solidFill>
                <a:schemeClr val="bg1"/>
              </a:solidFill>
            </a:endParaRPr>
          </a:p>
          <a:p>
            <a:pPr algn="ctr"/>
            <a:r>
              <a:rPr lang="nl-BE" sz="800" dirty="0">
                <a:solidFill>
                  <a:schemeClr val="bg1"/>
                </a:solidFill>
              </a:rPr>
              <a:t>DE ZONE VAN HET WERK IS ...</a:t>
            </a:r>
          </a:p>
          <a:p>
            <a:pPr algn="ctr"/>
            <a:r>
              <a:rPr lang="nl-BE" sz="800" dirty="0">
                <a:solidFill>
                  <a:schemeClr val="bg1"/>
                </a:solidFill>
              </a:rPr>
              <a:t>DE MANIER OM DE ZONE VAN HET WERK TE BEREIKEN IS ... VIA  ...</a:t>
            </a:r>
          </a:p>
          <a:p>
            <a:pPr algn="ctr"/>
            <a:r>
              <a:rPr lang="nl-BE" sz="800" dirty="0">
                <a:solidFill>
                  <a:schemeClr val="bg1"/>
                </a:solidFill>
              </a:rPr>
              <a:t>DE MANIER OM DE ZONE VAN HET WERK TE VERLATEN IS ... VIA ...</a:t>
            </a:r>
          </a:p>
          <a:p>
            <a:pPr algn="ctr"/>
            <a:r>
              <a:rPr lang="nl-BE" sz="800" dirty="0">
                <a:solidFill>
                  <a:srgbClr val="FF0000"/>
                </a:solidFill>
              </a:rPr>
              <a:t>INDRINGING IN GEVARENZONE/ORANJE ZONE IS NIET TOEGELATEN</a:t>
            </a:r>
          </a:p>
          <a:p>
            <a:pPr algn="ctr"/>
            <a:endParaRPr lang="nl-BE" sz="800" dirty="0">
              <a:solidFill>
                <a:schemeClr val="bg1"/>
              </a:solidFill>
            </a:endParaRPr>
          </a:p>
          <a:p>
            <a:pPr algn="ctr"/>
            <a:r>
              <a:rPr lang="nl-BE" sz="800" dirty="0">
                <a:solidFill>
                  <a:schemeClr val="bg1"/>
                </a:solidFill>
              </a:rPr>
              <a:t>HET UIT TE VOEREN WERK IS ...</a:t>
            </a:r>
          </a:p>
          <a:p>
            <a:pPr algn="ctr"/>
            <a:r>
              <a:rPr lang="nl-BE" sz="800" dirty="0">
                <a:solidFill>
                  <a:schemeClr val="bg1"/>
                </a:solidFill>
              </a:rPr>
              <a:t>DE WERKMETHODE IS ...</a:t>
            </a:r>
          </a:p>
          <a:p>
            <a:pPr algn="ctr"/>
            <a:r>
              <a:rPr lang="nl-BE" sz="800" dirty="0">
                <a:solidFill>
                  <a:schemeClr val="bg1"/>
                </a:solidFill>
              </a:rPr>
              <a:t>DE RISICO'S VERBONDEN AAN HET WERK ZIJN ...</a:t>
            </a:r>
          </a:p>
          <a:p>
            <a:pPr algn="ctr"/>
            <a:endParaRPr lang="en-US" sz="800" dirty="0">
              <a:solidFill>
                <a:schemeClr val="bg1"/>
              </a:solidFill>
            </a:endParaRPr>
          </a:p>
          <a:p>
            <a:pPr algn="ctr"/>
            <a:r>
              <a:rPr lang="en-US" sz="800" dirty="0">
                <a:solidFill>
                  <a:schemeClr val="bg1"/>
                </a:solidFill>
              </a:rPr>
              <a:t>IN GEVAL VAN INCIDENT OF ONGEVAL MOET DE VOLGENDE PROCEDURE </a:t>
            </a:r>
          </a:p>
          <a:p>
            <a:pPr algn="ctr"/>
            <a:r>
              <a:rPr lang="en-US" sz="800" dirty="0">
                <a:solidFill>
                  <a:schemeClr val="bg1"/>
                </a:solidFill>
              </a:rPr>
              <a:t>GEVOLGD WORDEN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DE GRENSWACHTER IS JAN JANSSEN</a:t>
            </a:r>
          </a:p>
        </p:txBody>
      </p:sp>
      <p:sp>
        <p:nvSpPr>
          <p:cNvPr id="23" name="Rechthoekige toelichting 20"/>
          <p:cNvSpPr>
            <a:spLocks noChangeArrowheads="1"/>
          </p:cNvSpPr>
          <p:nvPr/>
        </p:nvSpPr>
        <p:spPr bwMode="auto">
          <a:xfrm>
            <a:off x="8136503" y="4749492"/>
            <a:ext cx="720725" cy="287337"/>
          </a:xfrm>
          <a:prstGeom prst="wedgeRectCallout">
            <a:avLst>
              <a:gd name="adj1" fmla="val -94205"/>
              <a:gd name="adj2" fmla="val 161821"/>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4" name="Rechthoekige toelichting 21"/>
          <p:cNvSpPr>
            <a:spLocks noChangeArrowheads="1"/>
          </p:cNvSpPr>
          <p:nvPr/>
        </p:nvSpPr>
        <p:spPr bwMode="auto">
          <a:xfrm>
            <a:off x="9120583" y="4749492"/>
            <a:ext cx="719138" cy="287337"/>
          </a:xfrm>
          <a:prstGeom prst="wedgeRectCallout">
            <a:avLst>
              <a:gd name="adj1" fmla="val -36102"/>
              <a:gd name="adj2" fmla="val 151796"/>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4392087" y="3863826"/>
            <a:ext cx="3744416" cy="648072"/>
          </a:xfrm>
          <a:prstGeom prst="wedgeRectCallout">
            <a:avLst>
              <a:gd name="adj1" fmla="val -83858"/>
              <a:gd name="adj2" fmla="val -43618"/>
            </a:avLst>
          </a:prstGeom>
          <a:solidFill>
            <a:srgbClr val="00B0F0"/>
          </a:solidFill>
          <a:ln w="31750" algn="ctr">
            <a:noFill/>
            <a:round/>
            <a:headEnd/>
            <a:tailEnd/>
          </a:ln>
        </p:spPr>
        <p:txBody>
          <a:bodyPr wrap="square" anchor="ctr"/>
          <a:lstStyle/>
          <a:p>
            <a:pPr algn="ctr"/>
            <a:r>
              <a:rPr lang="nl-BE" sz="800" dirty="0">
                <a:solidFill>
                  <a:srgbClr val="FF0000"/>
                </a:solidFill>
              </a:rPr>
              <a:t>JULLIE </a:t>
            </a:r>
            <a:r>
              <a:rPr lang="nl-BE" sz="800" b="1" dirty="0">
                <a:solidFill>
                  <a:srgbClr val="FF0000"/>
                </a:solidFill>
              </a:rPr>
              <a:t>MOETEN DE ACTIVITEITEN ONMIDDELLIJK STOPZETTEN WANNEER ALARM GESLAGEN WORDT</a:t>
            </a:r>
            <a:r>
              <a:rPr lang="nl-BE" sz="800" dirty="0">
                <a:solidFill>
                  <a:schemeClr val="bg1"/>
                </a:solidFill>
              </a:rPr>
              <a:t>.</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17" name="Picture 16"/>
          <p:cNvPicPr>
            <a:picLocks noChangeAspect="1"/>
          </p:cNvPicPr>
          <p:nvPr/>
        </p:nvPicPr>
        <p:blipFill>
          <a:blip r:embed="rId5"/>
          <a:stretch>
            <a:fillRect/>
          </a:stretch>
        </p:blipFill>
        <p:spPr>
          <a:xfrm>
            <a:off x="8400256" y="5373216"/>
            <a:ext cx="1505843" cy="1121761"/>
          </a:xfrm>
          <a:prstGeom prst="rect">
            <a:avLst/>
          </a:prstGeom>
        </p:spPr>
      </p:pic>
      <p:pic>
        <p:nvPicPr>
          <p:cNvPr id="2" name="Picture 1"/>
          <p:cNvPicPr>
            <a:picLocks noChangeAspect="1"/>
          </p:cNvPicPr>
          <p:nvPr/>
        </p:nvPicPr>
        <p:blipFill>
          <a:blip r:embed="rId6"/>
          <a:stretch>
            <a:fillRect/>
          </a:stretch>
        </p:blipFill>
        <p:spPr>
          <a:xfrm>
            <a:off x="6744072" y="5395047"/>
            <a:ext cx="1499746" cy="1274174"/>
          </a:xfrm>
          <a:prstGeom prst="rect">
            <a:avLst/>
          </a:prstGeom>
        </p:spPr>
      </p:pic>
      <p:sp>
        <p:nvSpPr>
          <p:cNvPr id="29"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sp>
        <p:nvSpPr>
          <p:cNvPr id="18" name="Rechthoekige toelichting 10">
            <a:extLst>
              <a:ext uri="{FF2B5EF4-FFF2-40B4-BE49-F238E27FC236}">
                <a16:creationId xmlns:a16="http://schemas.microsoft.com/office/drawing/2014/main" id="{F5B2921B-F1E2-4FAC-B3B7-0D71C67CA88A}"/>
              </a:ext>
            </a:extLst>
          </p:cNvPr>
          <p:cNvSpPr/>
          <p:nvPr/>
        </p:nvSpPr>
        <p:spPr bwMode="auto">
          <a:xfrm>
            <a:off x="3526498" y="4810799"/>
            <a:ext cx="3744416" cy="648072"/>
          </a:xfrm>
          <a:prstGeom prst="wedgeRectCallout">
            <a:avLst>
              <a:gd name="adj1" fmla="val -62060"/>
              <a:gd name="adj2" fmla="val -167786"/>
            </a:avLst>
          </a:prstGeom>
          <a:solidFill>
            <a:srgbClr val="00B0F0"/>
          </a:solidFill>
          <a:ln w="31750" algn="ctr">
            <a:noFill/>
            <a:round/>
            <a:headEnd/>
            <a:tailEnd/>
          </a:ln>
        </p:spPr>
        <p:txBody>
          <a:bodyPr wrap="square" anchor="ctr"/>
          <a:lstStyle/>
          <a:p>
            <a:pPr algn="ctr"/>
            <a:r>
              <a:rPr lang="nl-BE" sz="800" dirty="0">
                <a:solidFill>
                  <a:schemeClr val="bg1"/>
                </a:solidFill>
              </a:rPr>
              <a:t>JULLIE </a:t>
            </a:r>
            <a:r>
              <a:rPr lang="nl-BE" sz="800" b="1" dirty="0">
                <a:solidFill>
                  <a:schemeClr val="bg1"/>
                </a:solidFill>
              </a:rPr>
              <a:t>MOGEN </a:t>
            </a:r>
            <a:r>
              <a:rPr lang="nl-BE" sz="800" b="1" dirty="0">
                <a:solidFill>
                  <a:srgbClr val="FF0000"/>
                </a:solidFill>
              </a:rPr>
              <a:t>DE GRENZEN VAN DE WERFZONE RICHTING SPOOR NOOIT OVERSCHRIJDEN</a:t>
            </a:r>
            <a:endParaRPr lang="nl-BE" sz="800" dirty="0">
              <a:solidFill>
                <a:schemeClr val="bg1"/>
              </a:solidFill>
            </a:endParaRPr>
          </a:p>
        </p:txBody>
      </p:sp>
      <p:sp>
        <p:nvSpPr>
          <p:cNvPr id="19" name="TextBox 18">
            <a:extLst>
              <a:ext uri="{FF2B5EF4-FFF2-40B4-BE49-F238E27FC236}">
                <a16:creationId xmlns:a16="http://schemas.microsoft.com/office/drawing/2014/main" id="{E95C19DE-2CBD-4516-AE34-AB025586ADE7}"/>
              </a:ext>
            </a:extLst>
          </p:cNvPr>
          <p:cNvSpPr txBox="1"/>
          <p:nvPr/>
        </p:nvSpPr>
        <p:spPr>
          <a:xfrm>
            <a:off x="191344"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briefing</a:t>
            </a:r>
          </a:p>
        </p:txBody>
      </p:sp>
    </p:spTree>
    <p:extLst>
      <p:ext uri="{BB962C8B-B14F-4D97-AF65-F5344CB8AC3E}">
        <p14:creationId xmlns:p14="http://schemas.microsoft.com/office/powerpoint/2010/main" val="311789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8" name="Straight Arrow Connector 135"/>
          <p:cNvCxnSpPr>
            <a:cxnSpLocks noChangeShapeType="1"/>
          </p:cNvCxnSpPr>
          <p:nvPr/>
        </p:nvCxnSpPr>
        <p:spPr bwMode="auto">
          <a:xfrm>
            <a:off x="1919288" y="1412875"/>
            <a:ext cx="0" cy="4751388"/>
          </a:xfrm>
          <a:prstGeom prst="straightConnector1">
            <a:avLst/>
          </a:prstGeom>
          <a:noFill/>
          <a:ln w="12700" algn="ctr">
            <a:solidFill>
              <a:schemeClr val="accent2"/>
            </a:solidFill>
            <a:prstDash val="dash"/>
            <a:round/>
            <a:headEnd/>
            <a:tailEnd type="arrow" w="med" len="med"/>
          </a:ln>
        </p:spPr>
      </p:cxnSp>
      <p:sp>
        <p:nvSpPr>
          <p:cNvPr id="1844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18444" name="Straight Connector 16"/>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cxnSp>
        <p:nvCxnSpPr>
          <p:cNvPr id="18447" name="Straight Connector 16"/>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18450" name="Chevron 29"/>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1" name="Chevron 30"/>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2" name="TextBox 32"/>
          <p:cNvSpPr txBox="1">
            <a:spLocks noChangeArrowheads="1"/>
          </p:cNvSpPr>
          <p:nvPr/>
        </p:nvSpPr>
        <p:spPr bwMode="auto">
          <a:xfrm>
            <a:off x="9769861" y="5105404"/>
            <a:ext cx="936625" cy="230187"/>
          </a:xfrm>
          <a:prstGeom prst="rect">
            <a:avLst/>
          </a:prstGeom>
          <a:noFill/>
          <a:ln w="9525">
            <a:noFill/>
            <a:miter lim="800000"/>
            <a:headEnd/>
            <a:tailEnd/>
          </a:ln>
        </p:spPr>
        <p:txBody>
          <a:bodyPr>
            <a:spAutoFit/>
          </a:bodyPr>
          <a:lstStyle/>
          <a:p>
            <a:pPr algn="ctr"/>
            <a:r>
              <a:rPr lang="en-US" sz="900" dirty="0" err="1"/>
              <a:t>Dendermonde</a:t>
            </a:r>
            <a:endParaRPr lang="en-US" sz="900" dirty="0"/>
          </a:p>
        </p:txBody>
      </p:sp>
      <p:sp>
        <p:nvSpPr>
          <p:cNvPr id="18453" name="TextBox 228"/>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en-US" sz="1000"/>
              <a:t>A</a:t>
            </a:r>
          </a:p>
        </p:txBody>
      </p:sp>
      <p:sp>
        <p:nvSpPr>
          <p:cNvPr id="18454" name="TextBox 229"/>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en-US" sz="1000"/>
              <a:t>B</a:t>
            </a:r>
          </a:p>
        </p:txBody>
      </p:sp>
      <p:sp>
        <p:nvSpPr>
          <p:cNvPr id="18455" name="Rounded Rectangle 122"/>
          <p:cNvSpPr>
            <a:spLocks noChangeArrowheads="1"/>
          </p:cNvSpPr>
          <p:nvPr/>
        </p:nvSpPr>
        <p:spPr bwMode="auto">
          <a:xfrm>
            <a:off x="1524001" y="4941888"/>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nl-BE" sz="800"/>
              <a:t>bedienden </a:t>
            </a:r>
          </a:p>
          <a:p>
            <a:pPr algn="ctr"/>
            <a:r>
              <a:rPr lang="nl-BE" sz="800"/>
              <a:t>zijn </a:t>
            </a:r>
          </a:p>
          <a:p>
            <a:pPr algn="ctr"/>
            <a:r>
              <a:rPr lang="nl-BE" sz="800"/>
              <a:t>ter plaatse</a:t>
            </a:r>
            <a:endParaRPr lang="en-US" sz="1400"/>
          </a:p>
        </p:txBody>
      </p:sp>
      <p:sp>
        <p:nvSpPr>
          <p:cNvPr id="18458" name="TextBox 32"/>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en-US" sz="900"/>
              <a:t>Lokeren</a:t>
            </a:r>
          </a:p>
        </p:txBody>
      </p:sp>
      <p:graphicFrame>
        <p:nvGraphicFramePr>
          <p:cNvPr id="27" name="Table 186"/>
          <p:cNvGraphicFramePr>
            <a:graphicFrameLocks noGrp="1"/>
          </p:cNvGraphicFramePr>
          <p:nvPr>
            <p:extLst>
              <p:ext uri="{D42A27DB-BD31-4B8C-83A1-F6EECF244321}">
                <p14:modId xmlns:p14="http://schemas.microsoft.com/office/powerpoint/2010/main" val="145675973"/>
              </p:ext>
            </p:extLst>
          </p:nvPr>
        </p:nvGraphicFramePr>
        <p:xfrm>
          <a:off x="2135189" y="854899"/>
          <a:ext cx="4963077" cy="773901"/>
        </p:xfrm>
        <a:graphic>
          <a:graphicData uri="http://schemas.openxmlformats.org/drawingml/2006/table">
            <a:tbl>
              <a:tblPr firstRow="1" bandRow="1">
                <a:tableStyleId>{5C22544A-7EE6-4342-B048-85BDC9FD1C3A}</a:tableStyleId>
              </a:tblPr>
              <a:tblGrid>
                <a:gridCol w="467247">
                  <a:extLst>
                    <a:ext uri="{9D8B030D-6E8A-4147-A177-3AD203B41FA5}">
                      <a16:colId xmlns:a16="http://schemas.microsoft.com/office/drawing/2014/main" val="20000"/>
                    </a:ext>
                  </a:extLst>
                </a:gridCol>
                <a:gridCol w="21195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25530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gevarenzone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afbakening</a:t>
                      </a:r>
                      <a:r>
                        <a:rPr lang="en-US" sz="1000" b="0" dirty="0">
                          <a:solidFill>
                            <a:schemeClr val="tx1"/>
                          </a:solidFill>
                        </a:rPr>
                        <a:t> van de </a:t>
                      </a:r>
                      <a:r>
                        <a:rPr lang="en-US" sz="1000" b="0" dirty="0" err="1">
                          <a:solidFill>
                            <a:schemeClr val="tx1"/>
                          </a:solidFill>
                        </a:rPr>
                        <a:t>werfzone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err="1"/>
                        <a:t>oranje</a:t>
                      </a:r>
                      <a:r>
                        <a:rPr lang="en-US" sz="1000" dirty="0"/>
                        <a:t> zone of </a:t>
                      </a:r>
                      <a:r>
                        <a:rPr lang="en-US" sz="1000" dirty="0" err="1"/>
                        <a:t>verwittigingszone</a:t>
                      </a:r>
                      <a:r>
                        <a:rPr lang="en-US" sz="10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zichtbaarheid</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dirty="0" err="1"/>
                        <a:t>gele</a:t>
                      </a:r>
                      <a:r>
                        <a:rPr lang="en-US" sz="1000" dirty="0"/>
                        <a:t> zone of </a:t>
                      </a:r>
                      <a:r>
                        <a:rPr lang="en-US" sz="1000" dirty="0" err="1"/>
                        <a:t>waakzaamheidszone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hoorbaarheid</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8491" name="Straight Arrow Connector 287"/>
          <p:cNvCxnSpPr>
            <a:cxnSpLocks noChangeShapeType="1"/>
          </p:cNvCxnSpPr>
          <p:nvPr/>
        </p:nvCxnSpPr>
        <p:spPr bwMode="auto">
          <a:xfrm flipH="1" flipV="1">
            <a:off x="4814503" y="1260471"/>
            <a:ext cx="360363" cy="1588"/>
          </a:xfrm>
          <a:prstGeom prst="straightConnector1">
            <a:avLst/>
          </a:prstGeom>
          <a:noFill/>
          <a:ln w="12700" algn="ctr">
            <a:solidFill>
              <a:schemeClr val="tx1"/>
            </a:solidFill>
            <a:prstDash val="dash"/>
            <a:round/>
            <a:headEnd type="arrow" w="med" len="med"/>
            <a:tailEnd type="arrow" w="med" len="med"/>
          </a:ln>
        </p:spPr>
      </p:cxn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394" y="3021222"/>
            <a:ext cx="124497" cy="291633"/>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249" y="2960994"/>
            <a:ext cx="124497" cy="291633"/>
          </a:xfrm>
          <a:prstGeom prst="rect">
            <a:avLst/>
          </a:prstGeom>
        </p:spPr>
      </p:pic>
      <p:sp>
        <p:nvSpPr>
          <p:cNvPr id="71"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sp>
        <p:nvSpPr>
          <p:cNvPr id="3" name="Rectangle 2"/>
          <p:cNvSpPr/>
          <p:nvPr/>
        </p:nvSpPr>
        <p:spPr>
          <a:xfrm>
            <a:off x="3954521" y="4228005"/>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954521" y="3527031"/>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954521"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111"/>
          <p:cNvCxnSpPr/>
          <p:nvPr/>
        </p:nvCxnSpPr>
        <p:spPr bwMode="auto">
          <a:xfrm>
            <a:off x="5513172" y="4597967"/>
            <a:ext cx="388937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18456" name="Groep 106"/>
          <p:cNvGrpSpPr>
            <a:grpSpLocks/>
          </p:cNvGrpSpPr>
          <p:nvPr/>
        </p:nvGrpSpPr>
        <p:grpSpPr bwMode="auto">
          <a:xfrm>
            <a:off x="8766437" y="4611331"/>
            <a:ext cx="1368425" cy="431800"/>
            <a:chOff x="4427984" y="2636912"/>
            <a:chExt cx="864096" cy="432048"/>
          </a:xfrm>
        </p:grpSpPr>
        <p:cxnSp>
          <p:nvCxnSpPr>
            <p:cNvPr id="56"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57"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t>VA = 1,5 m</a:t>
              </a:r>
            </a:p>
          </p:txBody>
        </p:sp>
      </p:grpSp>
      <p:pic>
        <p:nvPicPr>
          <p:cNvPr id="2" name="Picture 1"/>
          <p:cNvPicPr>
            <a:picLocks noChangeAspect="1"/>
          </p:cNvPicPr>
          <p:nvPr/>
        </p:nvPicPr>
        <p:blipFill>
          <a:blip r:embed="rId4"/>
          <a:stretch>
            <a:fillRect/>
          </a:stretch>
        </p:blipFill>
        <p:spPr>
          <a:xfrm>
            <a:off x="7853705" y="3000948"/>
            <a:ext cx="1184863" cy="962702"/>
          </a:xfrm>
          <a:prstGeom prst="rect">
            <a:avLst/>
          </a:prstGeom>
        </p:spPr>
      </p:pic>
      <p:pic>
        <p:nvPicPr>
          <p:cNvPr id="5" name="Picture 4"/>
          <p:cNvPicPr>
            <a:picLocks noChangeAspect="1"/>
          </p:cNvPicPr>
          <p:nvPr/>
        </p:nvPicPr>
        <p:blipFill>
          <a:blip r:embed="rId5"/>
          <a:stretch>
            <a:fillRect/>
          </a:stretch>
        </p:blipFill>
        <p:spPr>
          <a:xfrm>
            <a:off x="5389412" y="3168318"/>
            <a:ext cx="247520" cy="680680"/>
          </a:xfrm>
          <a:prstGeom prst="rect">
            <a:avLst/>
          </a:prstGeom>
        </p:spPr>
      </p:pic>
      <p:cxnSp>
        <p:nvCxnSpPr>
          <p:cNvPr id="60" name="Straight Arrow Connector 287"/>
          <p:cNvCxnSpPr>
            <a:cxnSpLocks noChangeShapeType="1"/>
          </p:cNvCxnSpPr>
          <p:nvPr/>
        </p:nvCxnSpPr>
        <p:spPr bwMode="auto">
          <a:xfrm flipH="1">
            <a:off x="5726362" y="3305730"/>
            <a:ext cx="2138562" cy="6350"/>
          </a:xfrm>
          <a:prstGeom prst="straightConnector1">
            <a:avLst/>
          </a:prstGeom>
          <a:noFill/>
          <a:ln w="12700" algn="ctr">
            <a:solidFill>
              <a:schemeClr val="tx1"/>
            </a:solidFill>
            <a:prstDash val="dash"/>
            <a:round/>
            <a:headEnd type="arrow" w="med" len="med"/>
            <a:tailEnd type="arrow" w="med" len="med"/>
          </a:ln>
        </p:spPr>
      </p:cxnSp>
      <p:sp>
        <p:nvSpPr>
          <p:cNvPr id="7" name="Rectangle 6"/>
          <p:cNvSpPr/>
          <p:nvPr/>
        </p:nvSpPr>
        <p:spPr>
          <a:xfrm>
            <a:off x="2208213" y="863609"/>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2208214" y="1125844"/>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208214" y="1408688"/>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644945" y="982414"/>
            <a:ext cx="3605239" cy="1293971"/>
          </a:xfrm>
          <a:prstGeom prst="roundRect">
            <a:avLst/>
          </a:prstGeom>
          <a:noFill/>
          <a:ln w="12700">
            <a:solidFill>
              <a:schemeClr val="tx1"/>
            </a:solidFill>
            <a:prstDash val="solid"/>
          </a:ln>
        </p:spPr>
        <p:txBody>
          <a:bodyPr wrap="square" rtlCol="0">
            <a:spAutoFit/>
          </a:bodyPr>
          <a:lstStyle/>
          <a:p>
            <a:pPr algn="just">
              <a:defRPr/>
            </a:pPr>
            <a:r>
              <a:rPr lang="en-US" sz="1400" dirty="0" err="1">
                <a:latin typeface="+mn-lt"/>
              </a:rPr>
              <a:t>Situatie</a:t>
            </a:r>
            <a:r>
              <a:rPr lang="en-US" sz="1400" dirty="0">
                <a:latin typeface="+mn-lt"/>
              </a:rPr>
              <a:t>: </a:t>
            </a:r>
            <a:r>
              <a:rPr lang="en-US" sz="1400" dirty="0" err="1">
                <a:latin typeface="+mn-lt"/>
              </a:rPr>
              <a:t>werken</a:t>
            </a:r>
            <a:r>
              <a:rPr lang="en-US" sz="1400" dirty="0">
                <a:latin typeface="+mn-lt"/>
              </a:rPr>
              <a:t> in de </a:t>
            </a:r>
            <a:r>
              <a:rPr lang="en-US" sz="1400" dirty="0" err="1">
                <a:latin typeface="+mn-lt"/>
              </a:rPr>
              <a:t>gele</a:t>
            </a:r>
            <a:r>
              <a:rPr lang="en-US" sz="1400" dirty="0">
                <a:latin typeface="+mn-lt"/>
              </a:rPr>
              <a:t> zone </a:t>
            </a:r>
            <a:r>
              <a:rPr lang="en-US" sz="1400" dirty="0" err="1">
                <a:latin typeface="+mn-lt"/>
              </a:rPr>
              <a:t>zonder</a:t>
            </a:r>
            <a:r>
              <a:rPr lang="en-US" sz="1400" dirty="0">
                <a:latin typeface="+mn-lt"/>
              </a:rPr>
              <a:t> </a:t>
            </a:r>
            <a:r>
              <a:rPr lang="en-US" sz="1400" dirty="0" err="1">
                <a:latin typeface="+mn-lt"/>
              </a:rPr>
              <a:t>voorziene</a:t>
            </a:r>
            <a:r>
              <a:rPr lang="en-US" sz="1400" dirty="0">
                <a:latin typeface="+mn-lt"/>
              </a:rPr>
              <a:t> </a:t>
            </a:r>
            <a:r>
              <a:rPr lang="en-US" sz="1400" dirty="0" err="1">
                <a:latin typeface="+mn-lt"/>
              </a:rPr>
              <a:t>indringing</a:t>
            </a:r>
            <a:r>
              <a:rPr lang="en-US" sz="1400" dirty="0">
                <a:latin typeface="+mn-lt"/>
              </a:rPr>
              <a:t>. </a:t>
            </a:r>
            <a:r>
              <a:rPr lang="en-US" sz="1400" dirty="0" err="1">
                <a:latin typeface="+mn-lt"/>
              </a:rPr>
              <a:t>Afbakening</a:t>
            </a:r>
            <a:r>
              <a:rPr lang="en-US" sz="1400" dirty="0">
                <a:latin typeface="+mn-lt"/>
              </a:rPr>
              <a:t> </a:t>
            </a:r>
            <a:r>
              <a:rPr lang="en-US" sz="1400" dirty="0" err="1">
                <a:latin typeface="+mn-lt"/>
              </a:rPr>
              <a:t>werfzone</a:t>
            </a:r>
            <a:r>
              <a:rPr lang="en-US" sz="1400" dirty="0">
                <a:latin typeface="+mn-lt"/>
              </a:rPr>
              <a:t> </a:t>
            </a:r>
            <a:r>
              <a:rPr lang="en-US" sz="1400" dirty="0" err="1">
                <a:latin typeface="+mn-lt"/>
              </a:rPr>
              <a:t>wordt</a:t>
            </a:r>
            <a:r>
              <a:rPr lang="en-US" sz="1400" dirty="0">
                <a:latin typeface="+mn-lt"/>
              </a:rPr>
              <a:t> </a:t>
            </a:r>
            <a:r>
              <a:rPr lang="en-US" sz="1400" dirty="0" err="1">
                <a:latin typeface="+mn-lt"/>
              </a:rPr>
              <a:t>bewaakt</a:t>
            </a:r>
            <a:r>
              <a:rPr lang="en-US" sz="1400" dirty="0">
                <a:latin typeface="+mn-lt"/>
              </a:rPr>
              <a:t> door de </a:t>
            </a:r>
            <a:r>
              <a:rPr lang="en-US" sz="1400" dirty="0" err="1">
                <a:latin typeface="+mn-lt"/>
              </a:rPr>
              <a:t>grenswachter</a:t>
            </a:r>
            <a:r>
              <a:rPr lang="en-US" sz="1400" dirty="0">
                <a:latin typeface="+mn-lt"/>
              </a:rPr>
              <a:t> (</a:t>
            </a:r>
            <a:r>
              <a:rPr lang="en-US" sz="1400" dirty="0" err="1">
                <a:latin typeface="+mn-lt"/>
              </a:rPr>
              <a:t>indien</a:t>
            </a:r>
            <a:r>
              <a:rPr lang="en-US" sz="1400" dirty="0">
                <a:latin typeface="+mn-lt"/>
              </a:rPr>
              <a:t> </a:t>
            </a:r>
            <a:r>
              <a:rPr lang="en-US" sz="1400" dirty="0" err="1">
                <a:latin typeface="+mn-lt"/>
              </a:rPr>
              <a:t>risico</a:t>
            </a:r>
            <a:r>
              <a:rPr lang="en-US" sz="1400" dirty="0">
                <a:latin typeface="+mn-lt"/>
              </a:rPr>
              <a:t> op </a:t>
            </a:r>
            <a:r>
              <a:rPr lang="en-US" sz="1400" dirty="0" err="1">
                <a:latin typeface="+mn-lt"/>
              </a:rPr>
              <a:t>indringing</a:t>
            </a:r>
            <a:r>
              <a:rPr lang="en-US" sz="1400" dirty="0">
                <a:latin typeface="+mn-lt"/>
              </a:rPr>
              <a:t> type II </a:t>
            </a:r>
            <a:r>
              <a:rPr lang="en-US" sz="1400" dirty="0" err="1">
                <a:latin typeface="+mn-lt"/>
              </a:rPr>
              <a:t>ook</a:t>
            </a:r>
            <a:r>
              <a:rPr lang="en-US" sz="1400" dirty="0">
                <a:latin typeface="+mn-lt"/>
              </a:rPr>
              <a:t> </a:t>
            </a:r>
            <a:r>
              <a:rPr lang="en-US" sz="1400" dirty="0" err="1">
                <a:latin typeface="+mn-lt"/>
              </a:rPr>
              <a:t>een</a:t>
            </a:r>
            <a:r>
              <a:rPr lang="en-US" sz="1400" dirty="0">
                <a:latin typeface="+mn-lt"/>
              </a:rPr>
              <a:t> </a:t>
            </a:r>
            <a:r>
              <a:rPr lang="en-US" sz="1400" dirty="0" err="1">
                <a:latin typeface="+mn-lt"/>
              </a:rPr>
              <a:t>oranje</a:t>
            </a:r>
            <a:r>
              <a:rPr lang="en-US" sz="1400" dirty="0">
                <a:latin typeface="+mn-lt"/>
              </a:rPr>
              <a:t> net)  </a:t>
            </a:r>
            <a:endParaRPr lang="en-US" sz="1200" dirty="0">
              <a:latin typeface="+mn-lt"/>
            </a:endParaRPr>
          </a:p>
        </p:txBody>
      </p:sp>
      <p:cxnSp>
        <p:nvCxnSpPr>
          <p:cNvPr id="64" name="Straight Connector 111"/>
          <p:cNvCxnSpPr/>
          <p:nvPr/>
        </p:nvCxnSpPr>
        <p:spPr bwMode="auto">
          <a:xfrm flipV="1">
            <a:off x="4814503" y="1004883"/>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33" name="Straight Connector 111">
            <a:extLst>
              <a:ext uri="{FF2B5EF4-FFF2-40B4-BE49-F238E27FC236}">
                <a16:creationId xmlns:a16="http://schemas.microsoft.com/office/drawing/2014/main" id="{7544E606-3B58-4218-9B55-83610A46D937}"/>
              </a:ext>
            </a:extLst>
          </p:cNvPr>
          <p:cNvCxnSpPr>
            <a:cxnSpLocks/>
          </p:cNvCxnSpPr>
          <p:nvPr/>
        </p:nvCxnSpPr>
        <p:spPr bwMode="auto">
          <a:xfrm>
            <a:off x="3185311" y="4227666"/>
            <a:ext cx="6584550" cy="10424"/>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8" name="Straight Arrow Connector 7">
            <a:extLst>
              <a:ext uri="{FF2B5EF4-FFF2-40B4-BE49-F238E27FC236}">
                <a16:creationId xmlns:a16="http://schemas.microsoft.com/office/drawing/2014/main" id="{9F207569-E2B6-42F5-9590-A2F43F735820}"/>
              </a:ext>
            </a:extLst>
          </p:cNvPr>
          <p:cNvCxnSpPr/>
          <p:nvPr/>
        </p:nvCxnSpPr>
        <p:spPr>
          <a:xfrm>
            <a:off x="4814503" y="1507349"/>
            <a:ext cx="299106" cy="102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BB0DEC8-C1C2-4DE7-87A2-784BFB1CD344}"/>
              </a:ext>
            </a:extLst>
          </p:cNvPr>
          <p:cNvCxnSpPr>
            <a:cxnSpLocks/>
          </p:cNvCxnSpPr>
          <p:nvPr/>
        </p:nvCxnSpPr>
        <p:spPr>
          <a:xfrm>
            <a:off x="5427256" y="3059792"/>
            <a:ext cx="2540952" cy="29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F0F8B0A-29DF-4A63-ACE4-6E9EEDE9EC77}"/>
              </a:ext>
            </a:extLst>
          </p:cNvPr>
          <p:cNvCxnSpPr/>
          <p:nvPr/>
        </p:nvCxnSpPr>
        <p:spPr>
          <a:xfrm>
            <a:off x="5726362" y="3429000"/>
            <a:ext cx="1921667" cy="72394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CBA6D43-70B2-4CE3-91B6-2D3B392ECA18}"/>
              </a:ext>
            </a:extLst>
          </p:cNvPr>
          <p:cNvSpPr txBox="1"/>
          <p:nvPr/>
        </p:nvSpPr>
        <p:spPr>
          <a:xfrm>
            <a:off x="335360"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a:t>
            </a:r>
            <a:r>
              <a:rPr lang="en-US" sz="1800" b="1" kern="0" dirty="0" err="1">
                <a:solidFill>
                  <a:srgbClr val="0070C0"/>
                </a:solidFill>
                <a:latin typeface="+mj-lt"/>
                <a:ea typeface="+mj-ea"/>
                <a:cs typeface="+mj-cs"/>
              </a:rPr>
              <a:t>situatie</a:t>
            </a:r>
            <a:endParaRPr lang="en-US" sz="1800" b="1" kern="0" dirty="0">
              <a:solidFill>
                <a:srgbClr val="0070C0"/>
              </a:solidFill>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lkvormige toelichting 67"/>
          <p:cNvSpPr>
            <a:spLocks noChangeArrowheads="1"/>
          </p:cNvSpPr>
          <p:nvPr/>
        </p:nvSpPr>
        <p:spPr bwMode="auto">
          <a:xfrm>
            <a:off x="3071664" y="404664"/>
            <a:ext cx="2519363" cy="1800225"/>
          </a:xfrm>
          <a:prstGeom prst="cloudCallout">
            <a:avLst>
              <a:gd name="adj1" fmla="val -9153"/>
              <a:gd name="adj2" fmla="val 74856"/>
            </a:avLst>
          </a:prstGeom>
          <a:noFill/>
          <a:ln w="9525" algn="ctr">
            <a:solidFill>
              <a:schemeClr val="accent2"/>
            </a:solidFill>
            <a:prstDash val="sysDash"/>
            <a:round/>
            <a:headEnd/>
            <a:tailEnd/>
          </a:ln>
        </p:spPr>
        <p:txBody>
          <a:bodyPr wrap="none" anchor="ctr"/>
          <a:lstStyle/>
          <a:p>
            <a:pPr algn="ctr"/>
            <a:endParaRPr lang="nl-BE"/>
          </a:p>
        </p:txBody>
      </p:sp>
      <p:cxnSp>
        <p:nvCxnSpPr>
          <p:cNvPr id="19461" name="Straight Arrow Connector 135"/>
          <p:cNvCxnSpPr>
            <a:cxnSpLocks noChangeShapeType="1"/>
          </p:cNvCxnSpPr>
          <p:nvPr/>
        </p:nvCxnSpPr>
        <p:spPr bwMode="auto">
          <a:xfrm>
            <a:off x="1909762" y="1342108"/>
            <a:ext cx="9526" cy="3814763"/>
          </a:xfrm>
          <a:prstGeom prst="straightConnector1">
            <a:avLst/>
          </a:prstGeom>
          <a:noFill/>
          <a:ln w="12700" algn="ctr">
            <a:solidFill>
              <a:schemeClr val="accent2"/>
            </a:solidFill>
            <a:prstDash val="dash"/>
            <a:round/>
            <a:headEnd/>
            <a:tailEnd type="arrow" w="med" len="med"/>
          </a:ln>
        </p:spPr>
      </p:cxnSp>
      <p:cxnSp>
        <p:nvCxnSpPr>
          <p:cNvPr id="19462" name="Straight Connector 16"/>
          <p:cNvCxnSpPr>
            <a:cxnSpLocks noChangeShapeType="1"/>
          </p:cNvCxnSpPr>
          <p:nvPr/>
        </p:nvCxnSpPr>
        <p:spPr bwMode="auto">
          <a:xfrm flipV="1">
            <a:off x="2640013" y="4380582"/>
            <a:ext cx="7632700" cy="1588"/>
          </a:xfrm>
          <a:prstGeom prst="line">
            <a:avLst/>
          </a:prstGeom>
          <a:noFill/>
          <a:ln w="31750" algn="ctr">
            <a:solidFill>
              <a:schemeClr val="accent2"/>
            </a:solidFill>
            <a:round/>
            <a:headEnd/>
            <a:tailEnd/>
          </a:ln>
        </p:spPr>
      </p:cxnSp>
      <p:cxnSp>
        <p:nvCxnSpPr>
          <p:cNvPr id="19465" name="Straight Connector 16"/>
          <p:cNvCxnSpPr>
            <a:cxnSpLocks noChangeShapeType="1"/>
          </p:cNvCxnSpPr>
          <p:nvPr/>
        </p:nvCxnSpPr>
        <p:spPr bwMode="auto">
          <a:xfrm flipV="1">
            <a:off x="2640013" y="4715546"/>
            <a:ext cx="7632700" cy="3175"/>
          </a:xfrm>
          <a:prstGeom prst="line">
            <a:avLst/>
          </a:prstGeom>
          <a:noFill/>
          <a:ln w="31750" algn="ctr">
            <a:solidFill>
              <a:schemeClr val="accent2"/>
            </a:solidFill>
            <a:round/>
            <a:headEnd/>
            <a:tailEnd/>
          </a:ln>
        </p:spPr>
      </p:cxnSp>
      <p:sp>
        <p:nvSpPr>
          <p:cNvPr id="19468" name="Chevron 29"/>
          <p:cNvSpPr>
            <a:spLocks noChangeArrowheads="1"/>
          </p:cNvSpPr>
          <p:nvPr/>
        </p:nvSpPr>
        <p:spPr bwMode="auto">
          <a:xfrm>
            <a:off x="2803526" y="4293270"/>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69" name="Chevron 30"/>
          <p:cNvSpPr>
            <a:spLocks noChangeAspect="1"/>
          </p:cNvSpPr>
          <p:nvPr/>
        </p:nvSpPr>
        <p:spPr bwMode="auto">
          <a:xfrm flipH="1">
            <a:off x="2803526" y="4653633"/>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70" name="TextBox 228"/>
          <p:cNvSpPr txBox="1">
            <a:spLocks noChangeArrowheads="1"/>
          </p:cNvSpPr>
          <p:nvPr/>
        </p:nvSpPr>
        <p:spPr bwMode="auto">
          <a:xfrm>
            <a:off x="2387600" y="4223420"/>
            <a:ext cx="323850" cy="246062"/>
          </a:xfrm>
          <a:prstGeom prst="rect">
            <a:avLst/>
          </a:prstGeom>
          <a:noFill/>
          <a:ln w="9525">
            <a:noFill/>
            <a:miter lim="800000"/>
            <a:headEnd/>
            <a:tailEnd/>
          </a:ln>
        </p:spPr>
        <p:txBody>
          <a:bodyPr>
            <a:spAutoFit/>
          </a:bodyPr>
          <a:lstStyle/>
          <a:p>
            <a:pPr algn="ctr"/>
            <a:r>
              <a:rPr lang="en-US" sz="1000"/>
              <a:t>A</a:t>
            </a:r>
          </a:p>
        </p:txBody>
      </p:sp>
      <p:sp>
        <p:nvSpPr>
          <p:cNvPr id="19471" name="TextBox 229"/>
          <p:cNvSpPr txBox="1">
            <a:spLocks noChangeArrowheads="1"/>
          </p:cNvSpPr>
          <p:nvPr/>
        </p:nvSpPr>
        <p:spPr bwMode="auto">
          <a:xfrm>
            <a:off x="2387600" y="4623470"/>
            <a:ext cx="323850" cy="246062"/>
          </a:xfrm>
          <a:prstGeom prst="rect">
            <a:avLst/>
          </a:prstGeom>
          <a:noFill/>
          <a:ln w="9525">
            <a:noFill/>
            <a:miter lim="800000"/>
            <a:headEnd/>
            <a:tailEnd/>
          </a:ln>
        </p:spPr>
        <p:txBody>
          <a:bodyPr>
            <a:spAutoFit/>
          </a:bodyPr>
          <a:lstStyle/>
          <a:p>
            <a:pPr algn="ctr"/>
            <a:r>
              <a:rPr lang="en-US" sz="1000"/>
              <a:t>B</a:t>
            </a:r>
          </a:p>
        </p:txBody>
      </p:sp>
      <p:sp>
        <p:nvSpPr>
          <p:cNvPr id="19472" name="Rounded Rectangle 122"/>
          <p:cNvSpPr>
            <a:spLocks noChangeArrowheads="1"/>
          </p:cNvSpPr>
          <p:nvPr/>
        </p:nvSpPr>
        <p:spPr bwMode="auto">
          <a:xfrm>
            <a:off x="1558926" y="4375820"/>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19473" name="TextBox 123"/>
          <p:cNvSpPr txBox="1">
            <a:spLocks noChangeArrowheads="1"/>
          </p:cNvSpPr>
          <p:nvPr/>
        </p:nvSpPr>
        <p:spPr bwMode="auto">
          <a:xfrm>
            <a:off x="1416051" y="4366296"/>
            <a:ext cx="1008063" cy="338554"/>
          </a:xfrm>
          <a:prstGeom prst="rect">
            <a:avLst/>
          </a:prstGeom>
          <a:noFill/>
          <a:ln w="9525">
            <a:noFill/>
            <a:miter lim="800000"/>
            <a:headEnd/>
            <a:tailEnd/>
          </a:ln>
        </p:spPr>
        <p:txBody>
          <a:bodyPr>
            <a:spAutoFit/>
          </a:bodyPr>
          <a:lstStyle/>
          <a:p>
            <a:pPr algn="ctr"/>
            <a:r>
              <a:rPr lang="nl-BE" sz="800" dirty="0"/>
              <a:t>goede positionering</a:t>
            </a:r>
          </a:p>
        </p:txBody>
      </p:sp>
      <p:sp>
        <p:nvSpPr>
          <p:cNvPr id="19474" name="TextBox 32"/>
          <p:cNvSpPr txBox="1">
            <a:spLocks noChangeArrowheads="1"/>
          </p:cNvSpPr>
          <p:nvPr/>
        </p:nvSpPr>
        <p:spPr bwMode="auto">
          <a:xfrm>
            <a:off x="9551989" y="3934496"/>
            <a:ext cx="936625" cy="230187"/>
          </a:xfrm>
          <a:prstGeom prst="rect">
            <a:avLst/>
          </a:prstGeom>
          <a:noFill/>
          <a:ln w="9525">
            <a:noFill/>
            <a:miter lim="800000"/>
            <a:headEnd/>
            <a:tailEnd/>
          </a:ln>
        </p:spPr>
        <p:txBody>
          <a:bodyPr>
            <a:spAutoFit/>
          </a:bodyPr>
          <a:lstStyle/>
          <a:p>
            <a:pPr algn="ctr"/>
            <a:r>
              <a:rPr lang="en-US" sz="900" dirty="0" err="1"/>
              <a:t>Dendermonde</a:t>
            </a:r>
            <a:endParaRPr lang="en-US" sz="900" dirty="0"/>
          </a:p>
        </p:txBody>
      </p:sp>
      <p:sp>
        <p:nvSpPr>
          <p:cNvPr id="19475" name="TextBox 32"/>
          <p:cNvSpPr txBox="1">
            <a:spLocks noChangeArrowheads="1"/>
          </p:cNvSpPr>
          <p:nvPr/>
        </p:nvSpPr>
        <p:spPr bwMode="auto">
          <a:xfrm>
            <a:off x="2279651" y="3939257"/>
            <a:ext cx="792163" cy="230188"/>
          </a:xfrm>
          <a:prstGeom prst="rect">
            <a:avLst/>
          </a:prstGeom>
          <a:noFill/>
          <a:ln w="9525">
            <a:noFill/>
            <a:miter lim="800000"/>
            <a:headEnd/>
            <a:tailEnd/>
          </a:ln>
        </p:spPr>
        <p:txBody>
          <a:bodyPr>
            <a:spAutoFit/>
          </a:bodyPr>
          <a:lstStyle/>
          <a:p>
            <a:pPr algn="ctr"/>
            <a:r>
              <a:rPr lang="en-US" sz="900"/>
              <a:t>Lokeren</a:t>
            </a:r>
          </a:p>
        </p:txBody>
      </p:sp>
      <p:cxnSp>
        <p:nvCxnSpPr>
          <p:cNvPr id="108" name="Straight Connector 111"/>
          <p:cNvCxnSpPr/>
          <p:nvPr/>
        </p:nvCxnSpPr>
        <p:spPr bwMode="auto">
          <a:xfrm>
            <a:off x="3575720" y="3934496"/>
            <a:ext cx="5040560" cy="18497"/>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
        <p:nvSpPr>
          <p:cNvPr id="19489" name="TextBox 370"/>
          <p:cNvSpPr txBox="1">
            <a:spLocks noChangeArrowheads="1"/>
          </p:cNvSpPr>
          <p:nvPr/>
        </p:nvSpPr>
        <p:spPr bwMode="auto">
          <a:xfrm>
            <a:off x="1847851" y="5013996"/>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9494" name="Wolkvormige toelichting 68"/>
          <p:cNvSpPr>
            <a:spLocks noChangeArrowheads="1"/>
          </p:cNvSpPr>
          <p:nvPr/>
        </p:nvSpPr>
        <p:spPr bwMode="auto">
          <a:xfrm>
            <a:off x="7391401" y="1342108"/>
            <a:ext cx="3025775" cy="1655763"/>
          </a:xfrm>
          <a:prstGeom prst="cloudCallout">
            <a:avLst>
              <a:gd name="adj1" fmla="val -70125"/>
              <a:gd name="adj2" fmla="val 64893"/>
            </a:avLst>
          </a:prstGeom>
          <a:noFill/>
          <a:ln w="9525" algn="ctr">
            <a:solidFill>
              <a:schemeClr val="accent2"/>
            </a:solidFill>
            <a:prstDash val="sysDash"/>
            <a:round/>
            <a:headEnd/>
            <a:tailEnd/>
          </a:ln>
        </p:spPr>
        <p:txBody>
          <a:bodyPr wrap="none" anchor="ctr"/>
          <a:lstStyle/>
          <a:p>
            <a:pPr algn="ctr"/>
            <a:endParaRPr lang="nl-BE"/>
          </a:p>
        </p:txBody>
      </p:sp>
      <p:pic>
        <p:nvPicPr>
          <p:cNvPr id="1949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035" y="1164172"/>
            <a:ext cx="503238" cy="409575"/>
          </a:xfrm>
          <a:prstGeom prst="rect">
            <a:avLst/>
          </a:prstGeom>
          <a:noFill/>
          <a:ln w="9525">
            <a:noFill/>
            <a:miter lim="800000"/>
            <a:headEnd/>
            <a:tailEnd/>
          </a:ln>
        </p:spPr>
      </p:pic>
      <p:sp>
        <p:nvSpPr>
          <p:cNvPr id="53" name="Rechthoek 35"/>
          <p:cNvSpPr>
            <a:spLocks noChangeArrowheads="1"/>
          </p:cNvSpPr>
          <p:nvPr/>
        </p:nvSpPr>
        <p:spPr bwMode="auto">
          <a:xfrm>
            <a:off x="6109823" y="1440611"/>
            <a:ext cx="1078007"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a:t>
            </a:r>
          </a:p>
        </p:txBody>
      </p:sp>
      <p:sp>
        <p:nvSpPr>
          <p:cNvPr id="56" name="Rounded Rectangle 122"/>
          <p:cNvSpPr>
            <a:spLocks noChangeArrowheads="1"/>
          </p:cNvSpPr>
          <p:nvPr/>
        </p:nvSpPr>
        <p:spPr bwMode="auto">
          <a:xfrm>
            <a:off x="1568724" y="1747813"/>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dirty="0"/>
          </a:p>
        </p:txBody>
      </p:sp>
      <p:sp>
        <p:nvSpPr>
          <p:cNvPr id="57" name="TextBox 123"/>
          <p:cNvSpPr txBox="1">
            <a:spLocks noChangeArrowheads="1"/>
          </p:cNvSpPr>
          <p:nvPr/>
        </p:nvSpPr>
        <p:spPr bwMode="auto">
          <a:xfrm>
            <a:off x="1415530" y="1762686"/>
            <a:ext cx="1008063" cy="338554"/>
          </a:xfrm>
          <a:prstGeom prst="rect">
            <a:avLst/>
          </a:prstGeom>
          <a:noFill/>
          <a:ln w="9525">
            <a:noFill/>
            <a:miter lim="800000"/>
            <a:headEnd/>
            <a:tailEnd/>
          </a:ln>
        </p:spPr>
        <p:txBody>
          <a:bodyPr>
            <a:spAutoFit/>
          </a:bodyPr>
          <a:lstStyle/>
          <a:p>
            <a:pPr algn="ctr"/>
            <a:r>
              <a:rPr lang="en-US" sz="800" dirty="0" err="1"/>
              <a:t>voorafgaande</a:t>
            </a:r>
            <a:r>
              <a:rPr lang="en-US" sz="800" dirty="0"/>
              <a:t> </a:t>
            </a:r>
            <a:r>
              <a:rPr lang="en-US" sz="800" dirty="0" err="1"/>
              <a:t>testen</a:t>
            </a:r>
            <a:endParaRPr lang="nl-BE" sz="8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848" y="4155158"/>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3"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908720"/>
            <a:ext cx="554038" cy="450850"/>
          </a:xfrm>
          <a:prstGeom prst="rect">
            <a:avLst/>
          </a:prstGeom>
          <a:noFill/>
          <a:ln w="9525">
            <a:noFill/>
            <a:miter lim="800000"/>
            <a:headEnd/>
            <a:tailEnd/>
          </a:ln>
        </p:spPr>
      </p:pic>
      <p:sp>
        <p:nvSpPr>
          <p:cNvPr id="66" name="TextBox 65"/>
          <p:cNvSpPr txBox="1"/>
          <p:nvPr/>
        </p:nvSpPr>
        <p:spPr>
          <a:xfrm>
            <a:off x="3114100" y="5142595"/>
            <a:ext cx="6482920" cy="1259919"/>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nl-BE" sz="1400" dirty="0">
                <a:latin typeface="+mn-lt"/>
              </a:rPr>
              <a:t>De grenswachter en het personeel/werkposten/werfvoertuigen blijven steeds :</a:t>
            </a:r>
          </a:p>
          <a:p>
            <a:pPr marL="285750" indent="-285750">
              <a:buFontTx/>
              <a:buChar char="-"/>
            </a:pPr>
            <a:r>
              <a:rPr lang="nl-BE" sz="1400" dirty="0">
                <a:latin typeface="+mn-lt"/>
              </a:rPr>
              <a:t>buiten de gevarenzone/vrijeruimteprofiel van het nevenliggend spoor; en</a:t>
            </a:r>
          </a:p>
          <a:p>
            <a:pPr marL="285750" indent="-285750">
              <a:buFontTx/>
              <a:buChar char="-"/>
            </a:pPr>
            <a:r>
              <a:rPr lang="nl-BE" sz="1400" dirty="0">
                <a:latin typeface="+mn-lt"/>
              </a:rPr>
              <a:t>binnen de begrenzingen van de werfzone.</a:t>
            </a:r>
          </a:p>
          <a:p>
            <a:pPr algn="ctr"/>
            <a:endParaRPr lang="en-US" sz="1400" dirty="0">
              <a:latin typeface="+mn-lt"/>
            </a:endParaRPr>
          </a:p>
        </p:txBody>
      </p:sp>
      <p:pic>
        <p:nvPicPr>
          <p:cNvPr id="4" name="Picture 3"/>
          <p:cNvPicPr>
            <a:picLocks noChangeAspect="1"/>
          </p:cNvPicPr>
          <p:nvPr/>
        </p:nvPicPr>
        <p:blipFill>
          <a:blip r:embed="rId5"/>
          <a:stretch>
            <a:fillRect/>
          </a:stretch>
        </p:blipFill>
        <p:spPr>
          <a:xfrm>
            <a:off x="5995525" y="3059470"/>
            <a:ext cx="720071" cy="585058"/>
          </a:xfrm>
          <a:prstGeom prst="rect">
            <a:avLst/>
          </a:prstGeom>
        </p:spPr>
      </p:pic>
      <p:sp>
        <p:nvSpPr>
          <p:cNvPr id="68"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grpSp>
        <p:nvGrpSpPr>
          <p:cNvPr id="19499" name="Group 188"/>
          <p:cNvGrpSpPr>
            <a:grpSpLocks noChangeAspect="1"/>
          </p:cNvGrpSpPr>
          <p:nvPr/>
        </p:nvGrpSpPr>
        <p:grpSpPr bwMode="auto">
          <a:xfrm>
            <a:off x="7938677" y="4354936"/>
            <a:ext cx="107950" cy="73025"/>
            <a:chOff x="7956376" y="548680"/>
            <a:chExt cx="216024" cy="144016"/>
          </a:xfrm>
        </p:grpSpPr>
        <p:cxnSp>
          <p:nvCxnSpPr>
            <p:cNvPr id="195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9498" name="Group 188"/>
          <p:cNvGrpSpPr>
            <a:grpSpLocks noChangeAspect="1"/>
          </p:cNvGrpSpPr>
          <p:nvPr/>
        </p:nvGrpSpPr>
        <p:grpSpPr bwMode="auto">
          <a:xfrm>
            <a:off x="5321300" y="4338638"/>
            <a:ext cx="107950" cy="73025"/>
            <a:chOff x="7956376" y="548680"/>
            <a:chExt cx="216024" cy="144016"/>
          </a:xfrm>
        </p:grpSpPr>
        <p:cxnSp>
          <p:nvCxnSpPr>
            <p:cNvPr id="195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pic>
        <p:nvPicPr>
          <p:cNvPr id="3" name="Picture 2"/>
          <p:cNvPicPr>
            <a:picLocks noChangeAspect="1"/>
          </p:cNvPicPr>
          <p:nvPr/>
        </p:nvPicPr>
        <p:blipFill>
          <a:blip r:embed="rId6"/>
          <a:stretch>
            <a:fillRect/>
          </a:stretch>
        </p:blipFill>
        <p:spPr>
          <a:xfrm>
            <a:off x="3683398" y="814466"/>
            <a:ext cx="1492891" cy="916377"/>
          </a:xfrm>
          <a:prstGeom prst="rect">
            <a:avLst/>
          </a:prstGeom>
        </p:spPr>
      </p:pic>
      <p:pic>
        <p:nvPicPr>
          <p:cNvPr id="5" name="Picture 4"/>
          <p:cNvPicPr>
            <a:picLocks noChangeAspect="1"/>
          </p:cNvPicPr>
          <p:nvPr/>
        </p:nvPicPr>
        <p:blipFill>
          <a:blip r:embed="rId7"/>
          <a:stretch>
            <a:fillRect/>
          </a:stretch>
        </p:blipFill>
        <p:spPr>
          <a:xfrm>
            <a:off x="3899524" y="2685426"/>
            <a:ext cx="234876" cy="645908"/>
          </a:xfrm>
          <a:prstGeom prst="rect">
            <a:avLst/>
          </a:prstGeom>
        </p:spPr>
      </p:pic>
      <p:pic>
        <p:nvPicPr>
          <p:cNvPr id="7" name="Picture 6"/>
          <p:cNvPicPr>
            <a:picLocks noChangeAspect="1"/>
          </p:cNvPicPr>
          <p:nvPr/>
        </p:nvPicPr>
        <p:blipFill>
          <a:blip r:embed="rId8"/>
          <a:stretch>
            <a:fillRect/>
          </a:stretch>
        </p:blipFill>
        <p:spPr>
          <a:xfrm>
            <a:off x="7979199" y="1622941"/>
            <a:ext cx="1565115" cy="1100241"/>
          </a:xfrm>
          <a:prstGeom prst="rect">
            <a:avLst/>
          </a:prstGeom>
        </p:spPr>
      </p:pic>
      <p:grpSp>
        <p:nvGrpSpPr>
          <p:cNvPr id="62" name="Groep 106"/>
          <p:cNvGrpSpPr>
            <a:grpSpLocks/>
          </p:cNvGrpSpPr>
          <p:nvPr/>
        </p:nvGrpSpPr>
        <p:grpSpPr bwMode="auto">
          <a:xfrm>
            <a:off x="7955361" y="3939258"/>
            <a:ext cx="1368425" cy="431800"/>
            <a:chOff x="4427984" y="2636912"/>
            <a:chExt cx="864096" cy="432048"/>
          </a:xfrm>
        </p:grpSpPr>
        <p:cxnSp>
          <p:nvCxnSpPr>
            <p:cNvPr id="64"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5"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solidFill>
                    <a:schemeClr val="accent3"/>
                  </a:solidFill>
                </a:rPr>
                <a:t>VA = 1,5 m</a:t>
              </a:r>
            </a:p>
          </p:txBody>
        </p:sp>
      </p:grpSp>
      <p:cxnSp>
        <p:nvCxnSpPr>
          <p:cNvPr id="67" name="Straight Connector 111"/>
          <p:cNvCxnSpPr/>
          <p:nvPr/>
        </p:nvCxnSpPr>
        <p:spPr bwMode="auto">
          <a:xfrm>
            <a:off x="3575720" y="3832742"/>
            <a:ext cx="5040560" cy="1849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9" name="TextBox 32"/>
          <p:cNvSpPr txBox="1">
            <a:spLocks noChangeArrowheads="1"/>
          </p:cNvSpPr>
          <p:nvPr/>
        </p:nvSpPr>
        <p:spPr bwMode="auto">
          <a:xfrm>
            <a:off x="8725410" y="3654302"/>
            <a:ext cx="1187014" cy="230832"/>
          </a:xfrm>
          <a:prstGeom prst="rect">
            <a:avLst/>
          </a:prstGeom>
          <a:noFill/>
          <a:ln w="9525">
            <a:noFill/>
            <a:miter lim="800000"/>
            <a:headEnd/>
            <a:tailEnd/>
          </a:ln>
        </p:spPr>
        <p:txBody>
          <a:bodyPr wrap="square">
            <a:spAutoFit/>
          </a:bodyPr>
          <a:lstStyle/>
          <a:p>
            <a:pPr algn="ctr"/>
            <a:r>
              <a:rPr lang="en-US" sz="900" dirty="0" err="1">
                <a:solidFill>
                  <a:srgbClr val="FF0000"/>
                </a:solidFill>
              </a:rPr>
              <a:t>grens</a:t>
            </a:r>
            <a:r>
              <a:rPr lang="en-US" sz="900" dirty="0">
                <a:solidFill>
                  <a:srgbClr val="FF0000"/>
                </a:solidFill>
              </a:rPr>
              <a:t> </a:t>
            </a:r>
            <a:r>
              <a:rPr lang="en-US" sz="900" dirty="0" err="1">
                <a:solidFill>
                  <a:srgbClr val="FF0000"/>
                </a:solidFill>
              </a:rPr>
              <a:t>werfzone</a:t>
            </a:r>
            <a:endParaRPr lang="en-US" sz="900" dirty="0">
              <a:solidFill>
                <a:srgbClr val="FF0000"/>
              </a:solidFill>
            </a:endParaRPr>
          </a:p>
        </p:txBody>
      </p:sp>
      <p:cxnSp>
        <p:nvCxnSpPr>
          <p:cNvPr id="6" name="Straight Arrow Connector 5">
            <a:extLst>
              <a:ext uri="{FF2B5EF4-FFF2-40B4-BE49-F238E27FC236}">
                <a16:creationId xmlns:a16="http://schemas.microsoft.com/office/drawing/2014/main" id="{6AD4507B-7EE7-4220-9C82-5C32A876E505}"/>
              </a:ext>
            </a:extLst>
          </p:cNvPr>
          <p:cNvCxnSpPr>
            <a:cxnSpLocks/>
          </p:cNvCxnSpPr>
          <p:nvPr/>
        </p:nvCxnSpPr>
        <p:spPr>
          <a:xfrm>
            <a:off x="4202662" y="2864441"/>
            <a:ext cx="1691077" cy="478398"/>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186C752C-3DED-46C4-9F1C-7C3DE66A6C9B}"/>
              </a:ext>
            </a:extLst>
          </p:cNvPr>
          <p:cNvPicPr>
            <a:picLocks noChangeAspect="1"/>
          </p:cNvPicPr>
          <p:nvPr/>
        </p:nvPicPr>
        <p:blipFill>
          <a:blip r:embed="rId9"/>
          <a:stretch>
            <a:fillRect/>
          </a:stretch>
        </p:blipFill>
        <p:spPr>
          <a:xfrm>
            <a:off x="6456040" y="2708920"/>
            <a:ext cx="341406" cy="359695"/>
          </a:xfrm>
          <a:prstGeom prst="rect">
            <a:avLst/>
          </a:prstGeom>
        </p:spPr>
      </p:pic>
      <p:cxnSp>
        <p:nvCxnSpPr>
          <p:cNvPr id="8" name="Straight Arrow Connector 7">
            <a:extLst>
              <a:ext uri="{FF2B5EF4-FFF2-40B4-BE49-F238E27FC236}">
                <a16:creationId xmlns:a16="http://schemas.microsoft.com/office/drawing/2014/main" id="{EA0726E5-0B89-4665-B07B-C60CA4786934}"/>
              </a:ext>
            </a:extLst>
          </p:cNvPr>
          <p:cNvCxnSpPr>
            <a:cxnSpLocks/>
          </p:cNvCxnSpPr>
          <p:nvPr/>
        </p:nvCxnSpPr>
        <p:spPr>
          <a:xfrm>
            <a:off x="4202662" y="2997871"/>
            <a:ext cx="1461290" cy="719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6" name="Picture 45">
            <a:extLst>
              <a:ext uri="{FF2B5EF4-FFF2-40B4-BE49-F238E27FC236}">
                <a16:creationId xmlns:a16="http://schemas.microsoft.com/office/drawing/2014/main" id="{6BA11C97-AFDF-4A02-B9B7-E82C25E202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4811" y="2401935"/>
            <a:ext cx="124497" cy="291633"/>
          </a:xfrm>
          <a:prstGeom prst="rect">
            <a:avLst/>
          </a:prstGeom>
        </p:spPr>
      </p:pic>
      <p:pic>
        <p:nvPicPr>
          <p:cNvPr id="47" name="Picture 46">
            <a:extLst>
              <a:ext uri="{FF2B5EF4-FFF2-40B4-BE49-F238E27FC236}">
                <a16:creationId xmlns:a16="http://schemas.microsoft.com/office/drawing/2014/main" id="{919ED635-2EA6-4228-9F98-13A5D13C02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6367" y="2763748"/>
            <a:ext cx="124497" cy="291633"/>
          </a:xfrm>
          <a:prstGeom prst="rect">
            <a:avLst/>
          </a:prstGeom>
        </p:spPr>
      </p:pic>
      <p:cxnSp>
        <p:nvCxnSpPr>
          <p:cNvPr id="48" name="Straight Arrow Connector 47">
            <a:extLst>
              <a:ext uri="{FF2B5EF4-FFF2-40B4-BE49-F238E27FC236}">
                <a16:creationId xmlns:a16="http://schemas.microsoft.com/office/drawing/2014/main" id="{A22EB9CC-C5B5-4F04-ABE0-FB389A260569}"/>
              </a:ext>
            </a:extLst>
          </p:cNvPr>
          <p:cNvCxnSpPr>
            <a:cxnSpLocks/>
          </p:cNvCxnSpPr>
          <p:nvPr/>
        </p:nvCxnSpPr>
        <p:spPr>
          <a:xfrm>
            <a:off x="4339719" y="2585938"/>
            <a:ext cx="1679421" cy="3227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F3E3D41-6540-4211-9BE9-41AD0593D652}"/>
              </a:ext>
            </a:extLst>
          </p:cNvPr>
          <p:cNvSpPr txBox="1"/>
          <p:nvPr/>
        </p:nvSpPr>
        <p:spPr>
          <a:xfrm>
            <a:off x="191344"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a:t>
            </a:r>
            <a:r>
              <a:rPr lang="en-US" sz="1800" b="1" kern="0" dirty="0" err="1">
                <a:solidFill>
                  <a:srgbClr val="0070C0"/>
                </a:solidFill>
                <a:latin typeface="+mj-lt"/>
                <a:ea typeface="+mj-ea"/>
                <a:cs typeface="+mj-cs"/>
              </a:rPr>
              <a:t>voorafgaande</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testen</a:t>
            </a:r>
            <a:endParaRPr lang="en-US" sz="1800" b="1" kern="0" dirty="0">
              <a:solidFill>
                <a:srgbClr val="0070C0"/>
              </a:solidFill>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4"/>
            <a:ext cx="0" cy="5112915"/>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6" name="Rounded Rectangle 122"/>
          <p:cNvSpPr>
            <a:spLocks noChangeArrowheads="1"/>
          </p:cNvSpPr>
          <p:nvPr/>
        </p:nvSpPr>
        <p:spPr bwMode="auto">
          <a:xfrm>
            <a:off x="1591789" y="19875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 </a:t>
            </a:r>
            <a:r>
              <a:rPr lang="en-US" sz="800" dirty="0" err="1"/>
              <a:t>zichtbaarheid</a:t>
            </a:r>
            <a:endParaRPr lang="en-US" sz="800" dirty="0"/>
          </a:p>
        </p:txBody>
      </p:sp>
      <p:sp>
        <p:nvSpPr>
          <p:cNvPr id="21" name="Rounded Rectangle 122"/>
          <p:cNvSpPr>
            <a:spLocks noChangeArrowheads="1"/>
          </p:cNvSpPr>
          <p:nvPr/>
        </p:nvSpPr>
        <p:spPr bwMode="auto">
          <a:xfrm>
            <a:off x="1577902" y="908721"/>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t>goede</a:t>
            </a:r>
            <a:r>
              <a:rPr lang="en-US" sz="800" dirty="0"/>
              <a:t> </a:t>
            </a:r>
            <a:r>
              <a:rPr lang="en-US" sz="800" dirty="0" err="1"/>
              <a:t>positionering</a:t>
            </a:r>
            <a:endParaRPr lang="en-US" sz="800" dirty="0"/>
          </a:p>
        </p:txBody>
      </p:sp>
      <p:pic>
        <p:nvPicPr>
          <p:cNvPr id="22"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704" y="796008"/>
            <a:ext cx="277019" cy="225425"/>
          </a:xfrm>
          <a:prstGeom prst="rect">
            <a:avLst/>
          </a:prstGeom>
          <a:noFill/>
          <a:ln w="9525">
            <a:noFill/>
            <a:miter lim="800000"/>
            <a:headEnd/>
            <a:tailEnd/>
          </a:ln>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894" y="1803674"/>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122"/>
          <p:cNvSpPr>
            <a:spLocks noChangeArrowheads="1"/>
          </p:cNvSpPr>
          <p:nvPr/>
        </p:nvSpPr>
        <p:spPr bwMode="auto">
          <a:xfrm>
            <a:off x="1613929" y="55879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 </a:t>
            </a:r>
            <a:r>
              <a:rPr lang="en-US" sz="800" dirty="0" err="1"/>
              <a:t>zichtbaarheid</a:t>
            </a:r>
            <a:endParaRPr lang="en-US" sz="800" dirty="0"/>
          </a:p>
        </p:txBody>
      </p:sp>
      <p:pic>
        <p:nvPicPr>
          <p:cNvPr id="30"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3" y="5445225"/>
            <a:ext cx="277019" cy="225425"/>
          </a:xfrm>
          <a:prstGeom prst="rect">
            <a:avLst/>
          </a:prstGeom>
          <a:noFill/>
          <a:ln w="9525">
            <a:noFill/>
            <a:miter lim="800000"/>
            <a:headEnd/>
            <a:tailEnd/>
          </a:ln>
        </p:spPr>
      </p:pic>
      <p:sp>
        <p:nvSpPr>
          <p:cNvPr id="44"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pic>
        <p:nvPicPr>
          <p:cNvPr id="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848" y="2810500"/>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4884555" y="1647755"/>
            <a:ext cx="182896" cy="243861"/>
          </a:xfrm>
          <a:prstGeom prst="rect">
            <a:avLst/>
          </a:prstGeom>
        </p:spPr>
      </p:pic>
      <p:sp>
        <p:nvSpPr>
          <p:cNvPr id="70" name="TextBox 69"/>
          <p:cNvSpPr txBox="1"/>
          <p:nvPr/>
        </p:nvSpPr>
        <p:spPr>
          <a:xfrm>
            <a:off x="2558529" y="3858250"/>
            <a:ext cx="8147239" cy="1498283"/>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algn="ctr"/>
            <a:r>
              <a:rPr lang="nl-BE" sz="1400" dirty="0">
                <a:latin typeface="+mn-lt"/>
              </a:rPr>
              <a:t>De grenswachter heeft steeds zicht op de werkposten (personeel/werfvoertuigen) en op de begrenzing van de werfzone (kant spoor).</a:t>
            </a:r>
          </a:p>
          <a:p>
            <a:pPr algn="ctr"/>
            <a:endParaRPr lang="en-US" sz="1400" dirty="0">
              <a:latin typeface="+mn-lt"/>
            </a:endParaRPr>
          </a:p>
          <a:p>
            <a:pPr algn="ctr"/>
            <a:r>
              <a:rPr lang="en-US" sz="1400" dirty="0" err="1">
                <a:latin typeface="+mn-lt"/>
              </a:rPr>
              <a:t>Een</a:t>
            </a:r>
            <a:r>
              <a:rPr lang="en-US" sz="1400" dirty="0">
                <a:latin typeface="+mn-lt"/>
              </a:rPr>
              <a:t> </a:t>
            </a:r>
            <a:r>
              <a:rPr lang="en-US" sz="1400" dirty="0" err="1">
                <a:latin typeface="+mn-lt"/>
              </a:rPr>
              <a:t>éénduidige</a:t>
            </a:r>
            <a:r>
              <a:rPr lang="en-US" sz="1400" dirty="0">
                <a:latin typeface="+mn-lt"/>
              </a:rPr>
              <a:t> </a:t>
            </a:r>
            <a:r>
              <a:rPr lang="en-US" sz="1400" dirty="0" err="1">
                <a:latin typeface="+mn-lt"/>
              </a:rPr>
              <a:t>identificatie</a:t>
            </a:r>
            <a:r>
              <a:rPr lang="en-US" sz="1400" dirty="0">
                <a:latin typeface="+mn-lt"/>
              </a:rPr>
              <a:t> van de </a:t>
            </a:r>
            <a:r>
              <a:rPr lang="en-US" sz="1400" dirty="0" err="1">
                <a:latin typeface="+mn-lt"/>
              </a:rPr>
              <a:t>begrenzing</a:t>
            </a:r>
            <a:r>
              <a:rPr lang="en-US" sz="1400" dirty="0">
                <a:latin typeface="+mn-lt"/>
              </a:rPr>
              <a:t> van de </a:t>
            </a:r>
            <a:r>
              <a:rPr lang="en-US" sz="1400" dirty="0" err="1">
                <a:latin typeface="+mn-lt"/>
              </a:rPr>
              <a:t>werfzone</a:t>
            </a:r>
            <a:r>
              <a:rPr lang="en-US" sz="1400" dirty="0">
                <a:latin typeface="+mn-lt"/>
              </a:rPr>
              <a:t> (</a:t>
            </a:r>
            <a:r>
              <a:rPr lang="en-US" sz="1400" dirty="0" err="1">
                <a:latin typeface="+mn-lt"/>
              </a:rPr>
              <a:t>kant</a:t>
            </a:r>
            <a:r>
              <a:rPr lang="en-US" sz="1400" dirty="0">
                <a:latin typeface="+mn-lt"/>
              </a:rPr>
              <a:t> spoor) is </a:t>
            </a:r>
            <a:r>
              <a:rPr lang="en-US" sz="1400" dirty="0" err="1">
                <a:latin typeface="+mn-lt"/>
              </a:rPr>
              <a:t>onontbeerlijk</a:t>
            </a:r>
            <a:r>
              <a:rPr lang="en-US" sz="1400" dirty="0">
                <a:latin typeface="+mn-lt"/>
              </a:rPr>
              <a:t>.  </a:t>
            </a:r>
            <a:r>
              <a:rPr lang="en-US" sz="1400" dirty="0" err="1">
                <a:latin typeface="+mn-lt"/>
              </a:rPr>
              <a:t>Deze</a:t>
            </a:r>
            <a:r>
              <a:rPr lang="en-US" sz="1400" dirty="0">
                <a:latin typeface="+mn-lt"/>
              </a:rPr>
              <a:t> </a:t>
            </a:r>
            <a:r>
              <a:rPr lang="en-US" sz="1400" dirty="0" err="1">
                <a:latin typeface="+mn-lt"/>
              </a:rPr>
              <a:t>identificatie</a:t>
            </a:r>
            <a:r>
              <a:rPr lang="en-US" sz="1400" dirty="0">
                <a:latin typeface="+mn-lt"/>
              </a:rPr>
              <a:t> </a:t>
            </a:r>
            <a:r>
              <a:rPr lang="en-US" sz="1400" dirty="0" err="1">
                <a:latin typeface="+mn-lt"/>
              </a:rPr>
              <a:t>berust</a:t>
            </a:r>
            <a:r>
              <a:rPr lang="en-US" sz="1400" dirty="0">
                <a:latin typeface="+mn-lt"/>
              </a:rPr>
              <a:t> </a:t>
            </a:r>
            <a:r>
              <a:rPr lang="en-US" sz="1400" dirty="0" err="1">
                <a:latin typeface="+mn-lt"/>
              </a:rPr>
              <a:t>bij</a:t>
            </a:r>
            <a:r>
              <a:rPr lang="en-US" sz="1400" dirty="0">
                <a:latin typeface="+mn-lt"/>
              </a:rPr>
              <a:t> de VV (</a:t>
            </a:r>
            <a:r>
              <a:rPr lang="en-US" sz="1400" dirty="0" err="1">
                <a:latin typeface="+mn-lt"/>
              </a:rPr>
              <a:t>Verantwoordelijke</a:t>
            </a:r>
            <a:r>
              <a:rPr lang="en-US" sz="1400" dirty="0">
                <a:latin typeface="+mn-lt"/>
              </a:rPr>
              <a:t> </a:t>
            </a:r>
            <a:r>
              <a:rPr lang="en-US" sz="1400" dirty="0" err="1">
                <a:latin typeface="+mn-lt"/>
              </a:rPr>
              <a:t>voor</a:t>
            </a:r>
            <a:r>
              <a:rPr lang="en-US" sz="1400" dirty="0">
                <a:latin typeface="+mn-lt"/>
              </a:rPr>
              <a:t> de </a:t>
            </a:r>
            <a:r>
              <a:rPr lang="en-US" sz="1400" dirty="0" err="1">
                <a:latin typeface="+mn-lt"/>
              </a:rPr>
              <a:t>Veiligheid</a:t>
            </a:r>
            <a:r>
              <a:rPr lang="en-US" sz="1400" dirty="0">
                <a:latin typeface="+mn-lt"/>
              </a:rPr>
              <a:t>) (</a:t>
            </a:r>
            <a:r>
              <a:rPr lang="en-US" sz="1400" dirty="0" err="1">
                <a:latin typeface="+mn-lt"/>
              </a:rPr>
              <a:t>zie</a:t>
            </a:r>
            <a:r>
              <a:rPr lang="en-US" sz="1400" dirty="0">
                <a:latin typeface="+mn-lt"/>
              </a:rPr>
              <a:t> briefing).</a:t>
            </a:r>
            <a:endParaRPr lang="nl-BE" sz="1400" dirty="0">
              <a:latin typeface="+mn-lt"/>
            </a:endParaRPr>
          </a:p>
        </p:txBody>
      </p:sp>
      <p:sp>
        <p:nvSpPr>
          <p:cNvPr id="46" name="TextBox 228"/>
          <p:cNvSpPr txBox="1">
            <a:spLocks noChangeArrowheads="1"/>
          </p:cNvSpPr>
          <p:nvPr/>
        </p:nvSpPr>
        <p:spPr bwMode="auto">
          <a:xfrm>
            <a:off x="2387600" y="2878762"/>
            <a:ext cx="323850" cy="246062"/>
          </a:xfrm>
          <a:prstGeom prst="rect">
            <a:avLst/>
          </a:prstGeom>
          <a:noFill/>
          <a:ln w="9525">
            <a:noFill/>
            <a:miter lim="800000"/>
            <a:headEnd/>
            <a:tailEnd/>
          </a:ln>
        </p:spPr>
        <p:txBody>
          <a:bodyPr>
            <a:spAutoFit/>
          </a:bodyPr>
          <a:lstStyle/>
          <a:p>
            <a:pPr algn="ctr"/>
            <a:r>
              <a:rPr lang="en-US" sz="1000"/>
              <a:t>A</a:t>
            </a:r>
          </a:p>
        </p:txBody>
      </p:sp>
      <p:sp>
        <p:nvSpPr>
          <p:cNvPr id="47" name="TextBox 229"/>
          <p:cNvSpPr txBox="1">
            <a:spLocks noChangeArrowheads="1"/>
          </p:cNvSpPr>
          <p:nvPr/>
        </p:nvSpPr>
        <p:spPr bwMode="auto">
          <a:xfrm>
            <a:off x="2387600" y="3278812"/>
            <a:ext cx="323850" cy="246062"/>
          </a:xfrm>
          <a:prstGeom prst="rect">
            <a:avLst/>
          </a:prstGeom>
          <a:noFill/>
          <a:ln w="9525">
            <a:noFill/>
            <a:miter lim="800000"/>
            <a:headEnd/>
            <a:tailEnd/>
          </a:ln>
        </p:spPr>
        <p:txBody>
          <a:bodyPr>
            <a:spAutoFit/>
          </a:bodyPr>
          <a:lstStyle/>
          <a:p>
            <a:pPr algn="ctr"/>
            <a:r>
              <a:rPr lang="en-US" sz="1000"/>
              <a:t>B</a:t>
            </a:r>
          </a:p>
        </p:txBody>
      </p:sp>
      <p:sp>
        <p:nvSpPr>
          <p:cNvPr id="49" name="TextBox 32"/>
          <p:cNvSpPr txBox="1">
            <a:spLocks noChangeArrowheads="1"/>
          </p:cNvSpPr>
          <p:nvPr/>
        </p:nvSpPr>
        <p:spPr bwMode="auto">
          <a:xfrm>
            <a:off x="2279651" y="2594599"/>
            <a:ext cx="792163" cy="230188"/>
          </a:xfrm>
          <a:prstGeom prst="rect">
            <a:avLst/>
          </a:prstGeom>
          <a:noFill/>
          <a:ln w="9525">
            <a:noFill/>
            <a:miter lim="800000"/>
            <a:headEnd/>
            <a:tailEnd/>
          </a:ln>
        </p:spPr>
        <p:txBody>
          <a:bodyPr>
            <a:spAutoFit/>
          </a:bodyPr>
          <a:lstStyle/>
          <a:p>
            <a:pPr algn="ctr"/>
            <a:r>
              <a:rPr lang="en-US" sz="900"/>
              <a:t>Lokeren</a:t>
            </a:r>
          </a:p>
        </p:txBody>
      </p:sp>
      <p:pic>
        <p:nvPicPr>
          <p:cNvPr id="69" name="Picture 68" descr="D:\Documents And Settings\GQR7802\Local Settings\Temporary Internet Files\Content.IE5\HNYX0581\MC900441310[1].png"/>
          <p:cNvPicPr/>
          <p:nvPr/>
        </p:nvPicPr>
        <p:blipFill>
          <a:blip r:embed="rId5" cstate="print"/>
          <a:srcRect/>
          <a:stretch>
            <a:fillRect/>
          </a:stretch>
        </p:blipFill>
        <p:spPr bwMode="auto">
          <a:xfrm>
            <a:off x="4878316" y="1959697"/>
            <a:ext cx="182665" cy="243362"/>
          </a:xfrm>
          <a:prstGeom prst="rect">
            <a:avLst/>
          </a:prstGeom>
          <a:noFill/>
        </p:spPr>
      </p:pic>
      <p:cxnSp>
        <p:nvCxnSpPr>
          <p:cNvPr id="38" name="Straight Connector 16"/>
          <p:cNvCxnSpPr>
            <a:cxnSpLocks noChangeShapeType="1"/>
          </p:cNvCxnSpPr>
          <p:nvPr/>
        </p:nvCxnSpPr>
        <p:spPr bwMode="auto">
          <a:xfrm flipV="1">
            <a:off x="2640013" y="3035924"/>
            <a:ext cx="7632700" cy="1588"/>
          </a:xfrm>
          <a:prstGeom prst="line">
            <a:avLst/>
          </a:prstGeom>
          <a:noFill/>
          <a:ln w="31750" algn="ctr">
            <a:solidFill>
              <a:schemeClr val="accent2"/>
            </a:solidFill>
            <a:round/>
            <a:headEnd/>
            <a:tailEnd/>
          </a:ln>
        </p:spPr>
      </p:cxnSp>
      <p:cxnSp>
        <p:nvCxnSpPr>
          <p:cNvPr id="39" name="Straight Connector 16"/>
          <p:cNvCxnSpPr>
            <a:cxnSpLocks noChangeShapeType="1"/>
          </p:cNvCxnSpPr>
          <p:nvPr/>
        </p:nvCxnSpPr>
        <p:spPr bwMode="auto">
          <a:xfrm flipV="1">
            <a:off x="2640013" y="3370888"/>
            <a:ext cx="7632700" cy="3175"/>
          </a:xfrm>
          <a:prstGeom prst="line">
            <a:avLst/>
          </a:prstGeom>
          <a:noFill/>
          <a:ln w="31750" algn="ctr">
            <a:solidFill>
              <a:schemeClr val="accent2"/>
            </a:solidFill>
            <a:round/>
            <a:headEnd/>
            <a:tailEnd/>
          </a:ln>
        </p:spPr>
      </p:cxnSp>
      <p:sp>
        <p:nvSpPr>
          <p:cNvPr id="43" name="Chevron 29"/>
          <p:cNvSpPr>
            <a:spLocks noChangeArrowheads="1"/>
          </p:cNvSpPr>
          <p:nvPr/>
        </p:nvSpPr>
        <p:spPr bwMode="auto">
          <a:xfrm>
            <a:off x="2803526" y="2948612"/>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5" name="Chevron 30"/>
          <p:cNvSpPr>
            <a:spLocks noChangeAspect="1"/>
          </p:cNvSpPr>
          <p:nvPr/>
        </p:nvSpPr>
        <p:spPr bwMode="auto">
          <a:xfrm flipH="1">
            <a:off x="2803526" y="3308975"/>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 name="TextBox 32"/>
          <p:cNvSpPr txBox="1">
            <a:spLocks noChangeArrowheads="1"/>
          </p:cNvSpPr>
          <p:nvPr/>
        </p:nvSpPr>
        <p:spPr bwMode="auto">
          <a:xfrm>
            <a:off x="9551989" y="2589838"/>
            <a:ext cx="936625" cy="230187"/>
          </a:xfrm>
          <a:prstGeom prst="rect">
            <a:avLst/>
          </a:prstGeom>
          <a:noFill/>
          <a:ln w="9525">
            <a:noFill/>
            <a:miter lim="800000"/>
            <a:headEnd/>
            <a:tailEnd/>
          </a:ln>
        </p:spPr>
        <p:txBody>
          <a:bodyPr>
            <a:spAutoFit/>
          </a:bodyPr>
          <a:lstStyle/>
          <a:p>
            <a:pPr algn="ctr"/>
            <a:r>
              <a:rPr lang="en-US" sz="900" dirty="0" err="1"/>
              <a:t>Dendermonde</a:t>
            </a:r>
            <a:endParaRPr lang="en-US" sz="900" dirty="0"/>
          </a:p>
        </p:txBody>
      </p:sp>
      <p:cxnSp>
        <p:nvCxnSpPr>
          <p:cNvPr id="50" name="Straight Connector 111"/>
          <p:cNvCxnSpPr/>
          <p:nvPr/>
        </p:nvCxnSpPr>
        <p:spPr bwMode="auto">
          <a:xfrm>
            <a:off x="3575720" y="2589838"/>
            <a:ext cx="5040560" cy="18497"/>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pic>
        <p:nvPicPr>
          <p:cNvPr id="52" name="Picture 51"/>
          <p:cNvPicPr>
            <a:picLocks noChangeAspect="1"/>
          </p:cNvPicPr>
          <p:nvPr/>
        </p:nvPicPr>
        <p:blipFill>
          <a:blip r:embed="rId6"/>
          <a:stretch>
            <a:fillRect/>
          </a:stretch>
        </p:blipFill>
        <p:spPr>
          <a:xfrm>
            <a:off x="5995525" y="1714812"/>
            <a:ext cx="720071" cy="585058"/>
          </a:xfrm>
          <a:prstGeom prst="rect">
            <a:avLst/>
          </a:prstGeom>
        </p:spPr>
      </p:pic>
      <p:pic>
        <p:nvPicPr>
          <p:cNvPr id="53" name="Picture 52"/>
          <p:cNvPicPr>
            <a:picLocks noChangeAspect="1"/>
          </p:cNvPicPr>
          <p:nvPr/>
        </p:nvPicPr>
        <p:blipFill rotWithShape="1">
          <a:blip r:embed="rId7"/>
          <a:srcRect l="15033" t="13513" r="17012" b="18532"/>
          <a:stretch/>
        </p:blipFill>
        <p:spPr>
          <a:xfrm>
            <a:off x="5825477" y="1586861"/>
            <a:ext cx="383258" cy="383258"/>
          </a:xfrm>
          <a:prstGeom prst="rect">
            <a:avLst/>
          </a:prstGeom>
        </p:spPr>
      </p:pic>
      <p:grpSp>
        <p:nvGrpSpPr>
          <p:cNvPr id="54" name="Group 188"/>
          <p:cNvGrpSpPr>
            <a:grpSpLocks noChangeAspect="1"/>
          </p:cNvGrpSpPr>
          <p:nvPr/>
        </p:nvGrpSpPr>
        <p:grpSpPr bwMode="auto">
          <a:xfrm>
            <a:off x="7938677" y="3010278"/>
            <a:ext cx="107950" cy="73025"/>
            <a:chOff x="7956376" y="548680"/>
            <a:chExt cx="216024" cy="144016"/>
          </a:xfrm>
        </p:grpSpPr>
        <p:cxnSp>
          <p:nvCxnSpPr>
            <p:cNvPr id="5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7" name="Group 188"/>
          <p:cNvGrpSpPr>
            <a:grpSpLocks noChangeAspect="1"/>
          </p:cNvGrpSpPr>
          <p:nvPr/>
        </p:nvGrpSpPr>
        <p:grpSpPr bwMode="auto">
          <a:xfrm>
            <a:off x="5321300" y="2993980"/>
            <a:ext cx="107950" cy="73025"/>
            <a:chOff x="7956376" y="548680"/>
            <a:chExt cx="216024" cy="144016"/>
          </a:xfrm>
        </p:grpSpPr>
        <p:cxnSp>
          <p:nvCxnSpPr>
            <p:cNvPr id="5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pic>
        <p:nvPicPr>
          <p:cNvPr id="60" name="Picture 59"/>
          <p:cNvPicPr>
            <a:picLocks noChangeAspect="1"/>
          </p:cNvPicPr>
          <p:nvPr/>
        </p:nvPicPr>
        <p:blipFill>
          <a:blip r:embed="rId8"/>
          <a:stretch>
            <a:fillRect/>
          </a:stretch>
        </p:blipFill>
        <p:spPr>
          <a:xfrm>
            <a:off x="3899524" y="1340768"/>
            <a:ext cx="234876" cy="645908"/>
          </a:xfrm>
          <a:prstGeom prst="rect">
            <a:avLst/>
          </a:prstGeom>
        </p:spPr>
      </p:pic>
      <p:grpSp>
        <p:nvGrpSpPr>
          <p:cNvPr id="61" name="Groep 106"/>
          <p:cNvGrpSpPr>
            <a:grpSpLocks/>
          </p:cNvGrpSpPr>
          <p:nvPr/>
        </p:nvGrpSpPr>
        <p:grpSpPr bwMode="auto">
          <a:xfrm>
            <a:off x="7955361" y="2594600"/>
            <a:ext cx="1368425" cy="431800"/>
            <a:chOff x="4427984" y="2636912"/>
            <a:chExt cx="864096" cy="432048"/>
          </a:xfrm>
        </p:grpSpPr>
        <p:cxnSp>
          <p:nvCxnSpPr>
            <p:cNvPr id="62"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3"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solidFill>
                    <a:schemeClr val="accent3"/>
                  </a:solidFill>
                </a:rPr>
                <a:t>VA = 1,5 m</a:t>
              </a:r>
            </a:p>
          </p:txBody>
        </p:sp>
      </p:grpSp>
      <p:cxnSp>
        <p:nvCxnSpPr>
          <p:cNvPr id="64" name="Straight Connector 111"/>
          <p:cNvCxnSpPr/>
          <p:nvPr/>
        </p:nvCxnSpPr>
        <p:spPr bwMode="auto">
          <a:xfrm>
            <a:off x="3575720" y="2488084"/>
            <a:ext cx="5040560" cy="1849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5" name="TextBox 32"/>
          <p:cNvSpPr txBox="1">
            <a:spLocks noChangeArrowheads="1"/>
          </p:cNvSpPr>
          <p:nvPr/>
        </p:nvSpPr>
        <p:spPr bwMode="auto">
          <a:xfrm>
            <a:off x="8725410" y="2309644"/>
            <a:ext cx="1187014" cy="230832"/>
          </a:xfrm>
          <a:prstGeom prst="rect">
            <a:avLst/>
          </a:prstGeom>
          <a:noFill/>
          <a:ln w="9525">
            <a:noFill/>
            <a:miter lim="800000"/>
            <a:headEnd/>
            <a:tailEnd/>
          </a:ln>
        </p:spPr>
        <p:txBody>
          <a:bodyPr wrap="square">
            <a:spAutoFit/>
          </a:bodyPr>
          <a:lstStyle/>
          <a:p>
            <a:pPr algn="ctr"/>
            <a:r>
              <a:rPr lang="en-US" sz="900" dirty="0" err="1">
                <a:solidFill>
                  <a:srgbClr val="FF0000"/>
                </a:solidFill>
              </a:rPr>
              <a:t>grens</a:t>
            </a:r>
            <a:r>
              <a:rPr lang="en-US" sz="900" dirty="0">
                <a:solidFill>
                  <a:srgbClr val="FF0000"/>
                </a:solidFill>
              </a:rPr>
              <a:t> </a:t>
            </a:r>
            <a:r>
              <a:rPr lang="en-US" sz="900" dirty="0" err="1">
                <a:solidFill>
                  <a:srgbClr val="FF0000"/>
                </a:solidFill>
              </a:rPr>
              <a:t>werfzone</a:t>
            </a:r>
            <a:endParaRPr lang="en-US" sz="900" dirty="0">
              <a:solidFill>
                <a:srgbClr val="FF0000"/>
              </a:solidFill>
            </a:endParaRPr>
          </a:p>
        </p:txBody>
      </p:sp>
      <p:cxnSp>
        <p:nvCxnSpPr>
          <p:cNvPr id="67" name="Straight Arrow Connector 287"/>
          <p:cNvCxnSpPr>
            <a:cxnSpLocks noChangeShapeType="1"/>
          </p:cNvCxnSpPr>
          <p:nvPr/>
        </p:nvCxnSpPr>
        <p:spPr bwMode="auto">
          <a:xfrm>
            <a:off x="4253326" y="1617059"/>
            <a:ext cx="1572151" cy="803830"/>
          </a:xfrm>
          <a:prstGeom prst="straightConnector1">
            <a:avLst/>
          </a:prstGeom>
          <a:noFill/>
          <a:ln w="12700" algn="ctr">
            <a:solidFill>
              <a:schemeClr val="tx1"/>
            </a:solidFill>
            <a:prstDash val="dash"/>
            <a:round/>
            <a:headEnd/>
            <a:tailEnd type="arrow" w="med" len="med"/>
          </a:ln>
        </p:spPr>
      </p:cxnSp>
      <p:cxnSp>
        <p:nvCxnSpPr>
          <p:cNvPr id="68" name="Straight Arrow Connector 287"/>
          <p:cNvCxnSpPr>
            <a:cxnSpLocks noChangeShapeType="1"/>
          </p:cNvCxnSpPr>
          <p:nvPr/>
        </p:nvCxnSpPr>
        <p:spPr bwMode="auto">
          <a:xfrm>
            <a:off x="4253326" y="1501467"/>
            <a:ext cx="1615311" cy="579172"/>
          </a:xfrm>
          <a:prstGeom prst="straightConnector1">
            <a:avLst/>
          </a:prstGeom>
          <a:noFill/>
          <a:ln w="12700" algn="ctr">
            <a:solidFill>
              <a:schemeClr val="tx1"/>
            </a:solidFill>
            <a:prstDash val="dash"/>
            <a:round/>
            <a:headEnd type="arrow" w="med" len="med"/>
            <a:tailEnd type="arrow" w="med" len="med"/>
          </a:ln>
        </p:spPr>
      </p:cxnSp>
      <p:sp>
        <p:nvSpPr>
          <p:cNvPr id="40" name="TextBox 39">
            <a:extLst>
              <a:ext uri="{FF2B5EF4-FFF2-40B4-BE49-F238E27FC236}">
                <a16:creationId xmlns:a16="http://schemas.microsoft.com/office/drawing/2014/main" id="{9A22286F-F466-4022-8702-1677CF32A1AC}"/>
              </a:ext>
            </a:extLst>
          </p:cNvPr>
          <p:cNvSpPr txBox="1"/>
          <p:nvPr/>
        </p:nvSpPr>
        <p:spPr>
          <a:xfrm>
            <a:off x="191344"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a:t>
            </a:r>
            <a:r>
              <a:rPr lang="en-US" sz="1800" b="1" kern="0" dirty="0" err="1">
                <a:solidFill>
                  <a:srgbClr val="0070C0"/>
                </a:solidFill>
                <a:latin typeface="+mj-lt"/>
                <a:ea typeface="+mj-ea"/>
                <a:cs typeface="+mj-cs"/>
              </a:rPr>
              <a:t>voorafgaande</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testen</a:t>
            </a:r>
            <a:endParaRPr lang="en-US" sz="1800" b="1" kern="0" dirty="0">
              <a:solidFill>
                <a:srgbClr val="0070C0"/>
              </a:solidFill>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flipH="1">
            <a:off x="1919288" y="594106"/>
            <a:ext cx="248" cy="5787223"/>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3" name="Rechthoek 35"/>
          <p:cNvSpPr>
            <a:spLocks noChangeArrowheads="1"/>
          </p:cNvSpPr>
          <p:nvPr/>
        </p:nvSpPr>
        <p:spPr bwMode="auto">
          <a:xfrm>
            <a:off x="2442887" y="2233458"/>
            <a:ext cx="1024633"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sp>
        <p:nvSpPr>
          <p:cNvPr id="24" name="Rechthoekige toelichting 55"/>
          <p:cNvSpPr>
            <a:spLocks noChangeArrowheads="1"/>
          </p:cNvSpPr>
          <p:nvPr/>
        </p:nvSpPr>
        <p:spPr bwMode="auto">
          <a:xfrm>
            <a:off x="4301525" y="1053183"/>
            <a:ext cx="1512168" cy="288925"/>
          </a:xfrm>
          <a:prstGeom prst="wedgeRectCallout">
            <a:avLst>
              <a:gd name="adj1" fmla="val -122218"/>
              <a:gd name="adj2" fmla="val -40908"/>
            </a:avLst>
          </a:prstGeom>
          <a:solidFill>
            <a:srgbClr val="B2B2B2"/>
          </a:solidFill>
          <a:ln w="31750" algn="ctr">
            <a:noFill/>
            <a:round/>
            <a:headEnd/>
            <a:tailEnd/>
          </a:ln>
        </p:spPr>
        <p:txBody>
          <a:bodyPr wrap="none" anchor="ctr"/>
          <a:lstStyle/>
          <a:p>
            <a:pPr algn="ctr"/>
            <a:r>
              <a:rPr lang="nl-BE" sz="1200" b="1" dirty="0">
                <a:solidFill>
                  <a:schemeClr val="bg1"/>
                </a:solidFill>
              </a:rPr>
              <a:t>HOOR JE MIJ?</a:t>
            </a:r>
          </a:p>
        </p:txBody>
      </p:sp>
      <p:sp>
        <p:nvSpPr>
          <p:cNvPr id="26" name="Rounded Rectangle 122"/>
          <p:cNvSpPr>
            <a:spLocks noChangeArrowheads="1"/>
          </p:cNvSpPr>
          <p:nvPr/>
        </p:nvSpPr>
        <p:spPr bwMode="auto">
          <a:xfrm>
            <a:off x="1591789" y="19875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 </a:t>
            </a:r>
            <a:r>
              <a:rPr lang="en-US" sz="800" dirty="0" err="1"/>
              <a:t>hoorbaarheid</a:t>
            </a:r>
            <a:endParaRPr lang="en-US" sz="800" dirty="0"/>
          </a:p>
        </p:txBody>
      </p:sp>
      <p:sp>
        <p:nvSpPr>
          <p:cNvPr id="32" name="Rechthoek 35"/>
          <p:cNvSpPr>
            <a:spLocks noChangeArrowheads="1"/>
          </p:cNvSpPr>
          <p:nvPr/>
        </p:nvSpPr>
        <p:spPr bwMode="auto">
          <a:xfrm>
            <a:off x="2455700" y="5372894"/>
            <a:ext cx="1120020"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sp>
        <p:nvSpPr>
          <p:cNvPr id="33" name="Rechthoekige toelichting 56"/>
          <p:cNvSpPr>
            <a:spLocks noChangeArrowheads="1"/>
          </p:cNvSpPr>
          <p:nvPr/>
        </p:nvSpPr>
        <p:spPr bwMode="auto">
          <a:xfrm>
            <a:off x="3575720" y="4194945"/>
            <a:ext cx="1598362" cy="287338"/>
          </a:xfrm>
          <a:prstGeom prst="wedgeRectCallout">
            <a:avLst>
              <a:gd name="adj1" fmla="val -79145"/>
              <a:gd name="adj2" fmla="val -23812"/>
            </a:avLst>
          </a:prstGeom>
          <a:solidFill>
            <a:srgbClr val="B2B2B2"/>
          </a:solidFill>
          <a:ln w="31750" algn="ctr">
            <a:noFill/>
            <a:round/>
            <a:headEnd/>
            <a:tailEnd/>
          </a:ln>
        </p:spPr>
        <p:txBody>
          <a:bodyPr wrap="none" anchor="ctr"/>
          <a:lstStyle/>
          <a:p>
            <a:pPr algn="ctr"/>
            <a:r>
              <a:rPr lang="nl-BE" sz="1200" b="1" dirty="0">
                <a:solidFill>
                  <a:schemeClr val="bg1"/>
                </a:solidFill>
              </a:rPr>
              <a:t>JA, IK HOOR JE</a:t>
            </a:r>
          </a:p>
        </p:txBody>
      </p:sp>
      <p:sp>
        <p:nvSpPr>
          <p:cNvPr id="34" name="Rechthoekige toelichting 56"/>
          <p:cNvSpPr>
            <a:spLocks noChangeArrowheads="1"/>
          </p:cNvSpPr>
          <p:nvPr/>
        </p:nvSpPr>
        <p:spPr bwMode="auto">
          <a:xfrm>
            <a:off x="5493949" y="3716342"/>
            <a:ext cx="1330871" cy="287338"/>
          </a:xfrm>
          <a:prstGeom prst="wedgeRectCallout">
            <a:avLst>
              <a:gd name="adj1" fmla="val 83585"/>
              <a:gd name="adj2" fmla="val -189644"/>
            </a:avLst>
          </a:prstGeom>
          <a:solidFill>
            <a:srgbClr val="B2B2B2"/>
          </a:solidFill>
          <a:ln w="31750" algn="ctr">
            <a:noFill/>
            <a:round/>
            <a:headEnd/>
            <a:tailEnd/>
          </a:ln>
        </p:spPr>
        <p:txBody>
          <a:bodyPr wrap="none" anchor="ctr"/>
          <a:lstStyle/>
          <a:p>
            <a:pPr algn="ctr"/>
            <a:r>
              <a:rPr lang="en-US" sz="1200" b="1" dirty="0">
                <a:solidFill>
                  <a:schemeClr val="bg1"/>
                </a:solidFill>
              </a:rPr>
              <a:t>HOOR JIJ MIJ?</a:t>
            </a:r>
            <a:endParaRPr lang="nl-BE" sz="1200" b="1" dirty="0">
              <a:solidFill>
                <a:schemeClr val="bg1"/>
              </a:solidFill>
            </a:endParaRPr>
          </a:p>
        </p:txBody>
      </p:sp>
      <p:pic>
        <p:nvPicPr>
          <p:cNvPr id="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894" y="1803674"/>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122"/>
          <p:cNvSpPr>
            <a:spLocks noChangeArrowheads="1"/>
          </p:cNvSpPr>
          <p:nvPr/>
        </p:nvSpPr>
        <p:spPr bwMode="auto">
          <a:xfrm>
            <a:off x="1613929" y="55879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 </a:t>
            </a:r>
            <a:r>
              <a:rPr lang="en-US" sz="800" dirty="0" err="1"/>
              <a:t>hoorbaarheid</a:t>
            </a:r>
            <a:endParaRPr lang="en-US" sz="800" dirty="0"/>
          </a:p>
        </p:txBody>
      </p:sp>
      <p:pic>
        <p:nvPicPr>
          <p:cNvPr id="3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553" y="5445225"/>
            <a:ext cx="277019" cy="225425"/>
          </a:xfrm>
          <a:prstGeom prst="rect">
            <a:avLst/>
          </a:prstGeom>
          <a:noFill/>
          <a:ln w="9525">
            <a:noFill/>
            <a:miter lim="800000"/>
            <a:headEnd/>
            <a:tailEnd/>
          </a:ln>
        </p:spPr>
      </p:pic>
      <p:sp>
        <p:nvSpPr>
          <p:cNvPr id="25" name="Rechthoekige toelichting 56"/>
          <p:cNvSpPr>
            <a:spLocks noChangeArrowheads="1"/>
          </p:cNvSpPr>
          <p:nvPr/>
        </p:nvSpPr>
        <p:spPr bwMode="auto">
          <a:xfrm>
            <a:off x="6709342" y="1960700"/>
            <a:ext cx="1330871" cy="287338"/>
          </a:xfrm>
          <a:prstGeom prst="wedgeRectCallout">
            <a:avLst>
              <a:gd name="adj1" fmla="val 35717"/>
              <a:gd name="adj2" fmla="val 244222"/>
            </a:avLst>
          </a:prstGeom>
          <a:solidFill>
            <a:srgbClr val="B2B2B2"/>
          </a:solidFill>
          <a:ln w="31750" algn="ctr">
            <a:noFill/>
            <a:round/>
            <a:headEnd/>
            <a:tailEnd/>
          </a:ln>
        </p:spPr>
        <p:txBody>
          <a:bodyPr wrap="none" anchor="ctr"/>
          <a:lstStyle/>
          <a:p>
            <a:pPr algn="ctr"/>
            <a:r>
              <a:rPr lang="nl-BE" sz="1200" b="1" dirty="0">
                <a:solidFill>
                  <a:schemeClr val="bg1"/>
                </a:solidFill>
              </a:rPr>
              <a:t>JA, IK HOOR U</a:t>
            </a:r>
          </a:p>
        </p:txBody>
      </p:sp>
      <p:sp>
        <p:nvSpPr>
          <p:cNvPr id="37" name="TextBox 36"/>
          <p:cNvSpPr txBox="1"/>
          <p:nvPr/>
        </p:nvSpPr>
        <p:spPr>
          <a:xfrm>
            <a:off x="5346650" y="4562216"/>
            <a:ext cx="5099099" cy="1055608"/>
          </a:xfrm>
          <a:prstGeom prst="roundRect">
            <a:avLst/>
          </a:prstGeom>
          <a:noFill/>
          <a:ln w="12700">
            <a:solidFill>
              <a:schemeClr val="accent1"/>
            </a:solidFill>
            <a:prstDash val="dash"/>
          </a:ln>
        </p:spPr>
        <p:txBody>
          <a:bodyPr wrap="square" rtlCol="0">
            <a:spAutoFit/>
          </a:bodyPr>
          <a:lstStyle/>
          <a:p>
            <a:pPr algn="ctr"/>
            <a:r>
              <a:rPr lang="en-US" sz="1400" dirty="0" err="1">
                <a:latin typeface="+mn-lt"/>
              </a:rPr>
              <a:t>Betreffende</a:t>
            </a:r>
            <a:r>
              <a:rPr lang="en-US" sz="1400" dirty="0">
                <a:latin typeface="+mn-lt"/>
              </a:rPr>
              <a:t> de </a:t>
            </a:r>
            <a:r>
              <a:rPr lang="en-US" sz="1400" dirty="0" err="1">
                <a:latin typeface="+mn-lt"/>
              </a:rPr>
              <a:t>voorwaarden</a:t>
            </a:r>
            <a:r>
              <a:rPr lang="en-US" sz="1400" dirty="0">
                <a:latin typeface="+mn-lt"/>
              </a:rPr>
              <a:t> </a:t>
            </a:r>
            <a:r>
              <a:rPr lang="en-US" sz="1400" dirty="0" err="1">
                <a:latin typeface="+mn-lt"/>
              </a:rPr>
              <a:t>noodzakelijk</a:t>
            </a:r>
            <a:r>
              <a:rPr lang="en-US" sz="1400" dirty="0">
                <a:latin typeface="+mn-lt"/>
              </a:rPr>
              <a:t> </a:t>
            </a:r>
            <a:r>
              <a:rPr lang="en-US" sz="1400" dirty="0" err="1">
                <a:latin typeface="+mn-lt"/>
              </a:rPr>
              <a:t>voor</a:t>
            </a:r>
            <a:r>
              <a:rPr lang="en-US" sz="1400" dirty="0">
                <a:latin typeface="+mn-lt"/>
              </a:rPr>
              <a:t> </a:t>
            </a:r>
            <a:r>
              <a:rPr lang="en-US" sz="1400" dirty="0" err="1">
                <a:latin typeface="+mn-lt"/>
              </a:rPr>
              <a:t>een</a:t>
            </a:r>
            <a:r>
              <a:rPr lang="en-US" sz="1400" dirty="0">
                <a:latin typeface="+mn-lt"/>
              </a:rPr>
              <a:t> </a:t>
            </a:r>
            <a:r>
              <a:rPr lang="en-US" sz="1400" dirty="0" err="1">
                <a:latin typeface="+mn-lt"/>
              </a:rPr>
              <a:t>goede</a:t>
            </a:r>
            <a:r>
              <a:rPr lang="en-US" sz="1400" dirty="0">
                <a:latin typeface="+mn-lt"/>
              </a:rPr>
              <a:t> </a:t>
            </a:r>
            <a:r>
              <a:rPr lang="en-US" sz="1400" dirty="0" err="1">
                <a:latin typeface="+mn-lt"/>
              </a:rPr>
              <a:t>hoorbaarheid</a:t>
            </a:r>
            <a:r>
              <a:rPr lang="en-US" sz="1400" dirty="0">
                <a:latin typeface="+mn-lt"/>
              </a:rPr>
              <a:t> </a:t>
            </a:r>
            <a:r>
              <a:rPr lang="en-US" sz="1400" dirty="0" err="1">
                <a:latin typeface="+mn-lt"/>
              </a:rPr>
              <a:t>tussen</a:t>
            </a:r>
            <a:r>
              <a:rPr lang="en-US" sz="1400" dirty="0">
                <a:latin typeface="+mn-lt"/>
              </a:rPr>
              <a:t> de </a:t>
            </a:r>
            <a:r>
              <a:rPr lang="en-US" sz="1400" dirty="0" err="1">
                <a:latin typeface="+mn-lt"/>
              </a:rPr>
              <a:t>verschillende</a:t>
            </a:r>
            <a:r>
              <a:rPr lang="en-US" sz="1400" dirty="0">
                <a:latin typeface="+mn-lt"/>
              </a:rPr>
              <a:t> </a:t>
            </a:r>
            <a:r>
              <a:rPr lang="en-US" sz="1400" dirty="0" err="1">
                <a:latin typeface="+mn-lt"/>
              </a:rPr>
              <a:t>werknemers</a:t>
            </a:r>
            <a:r>
              <a:rPr lang="en-US" sz="1400" dirty="0">
                <a:latin typeface="+mn-lt"/>
              </a:rPr>
              <a:t>, </a:t>
            </a:r>
            <a:r>
              <a:rPr lang="en-US" sz="1400" dirty="0" err="1">
                <a:latin typeface="+mn-lt"/>
              </a:rPr>
              <a:t>moet</a:t>
            </a:r>
            <a:r>
              <a:rPr lang="en-US" sz="1400" dirty="0">
                <a:latin typeface="+mn-lt"/>
              </a:rPr>
              <a:t> men </a:t>
            </a:r>
            <a:r>
              <a:rPr lang="en-US" sz="1400" dirty="0" err="1">
                <a:latin typeface="+mn-lt"/>
              </a:rPr>
              <a:t>zich</a:t>
            </a:r>
            <a:r>
              <a:rPr lang="en-US" sz="1400" dirty="0">
                <a:latin typeface="+mn-lt"/>
              </a:rPr>
              <a:t> </a:t>
            </a:r>
            <a:r>
              <a:rPr lang="en-US" sz="1400" dirty="0" err="1">
                <a:latin typeface="+mn-lt"/>
              </a:rPr>
              <a:t>houden</a:t>
            </a:r>
            <a:r>
              <a:rPr lang="en-US" sz="1400" dirty="0">
                <a:latin typeface="+mn-lt"/>
              </a:rPr>
              <a:t> </a:t>
            </a:r>
            <a:r>
              <a:rPr lang="en-US" sz="1400" dirty="0" err="1">
                <a:latin typeface="+mn-lt"/>
              </a:rPr>
              <a:t>aan</a:t>
            </a:r>
            <a:r>
              <a:rPr lang="en-US" sz="1400" dirty="0">
                <a:latin typeface="+mn-lt"/>
              </a:rPr>
              <a:t> de </a:t>
            </a:r>
            <a:r>
              <a:rPr lang="en-US" sz="1400" dirty="0" err="1">
                <a:latin typeface="+mn-lt"/>
              </a:rPr>
              <a:t>instructies</a:t>
            </a:r>
            <a:r>
              <a:rPr lang="en-US" sz="1400" dirty="0">
                <a:latin typeface="+mn-lt"/>
              </a:rPr>
              <a:t> van de </a:t>
            </a:r>
            <a:r>
              <a:rPr lang="en-US" sz="1400" dirty="0" err="1">
                <a:latin typeface="+mn-lt"/>
              </a:rPr>
              <a:t>werkgever</a:t>
            </a:r>
            <a:r>
              <a:rPr lang="en-US" sz="1400" dirty="0">
                <a:latin typeface="+mn-lt"/>
              </a:rPr>
              <a:t> (</a:t>
            </a:r>
            <a:r>
              <a:rPr lang="en-US" sz="1400" dirty="0" err="1">
                <a:latin typeface="+mn-lt"/>
              </a:rPr>
              <a:t>bijvoorbeeld</a:t>
            </a:r>
            <a:r>
              <a:rPr lang="en-US" sz="1400" dirty="0">
                <a:latin typeface="+mn-lt"/>
              </a:rPr>
              <a:t> het </a:t>
            </a:r>
            <a:r>
              <a:rPr lang="en-US" sz="1400" dirty="0" err="1">
                <a:latin typeface="+mn-lt"/>
              </a:rPr>
              <a:t>gebruik</a:t>
            </a:r>
            <a:r>
              <a:rPr lang="en-US" sz="1400" dirty="0">
                <a:latin typeface="+mn-lt"/>
              </a:rPr>
              <a:t> van </a:t>
            </a:r>
            <a:r>
              <a:rPr lang="en-US" sz="1400" dirty="0" err="1">
                <a:latin typeface="+mn-lt"/>
              </a:rPr>
              <a:t>een</a:t>
            </a:r>
            <a:r>
              <a:rPr lang="en-US" sz="1400" dirty="0">
                <a:latin typeface="+mn-lt"/>
              </a:rPr>
              <a:t> radio of </a:t>
            </a:r>
            <a:r>
              <a:rPr lang="en-US" sz="1400" dirty="0" err="1">
                <a:latin typeface="+mn-lt"/>
              </a:rPr>
              <a:t>toeter</a:t>
            </a:r>
            <a:r>
              <a:rPr lang="en-US" sz="1400" dirty="0">
                <a:latin typeface="+mn-lt"/>
              </a:rPr>
              <a:t>).</a:t>
            </a:r>
            <a:endParaRPr lang="nl-BE" sz="1400" dirty="0">
              <a:latin typeface="+mn-lt"/>
            </a:endParaRPr>
          </a:p>
        </p:txBody>
      </p:sp>
      <p:pic>
        <p:nvPicPr>
          <p:cNvPr id="2" name="Picture 1"/>
          <p:cNvPicPr>
            <a:picLocks noChangeAspect="1"/>
          </p:cNvPicPr>
          <p:nvPr/>
        </p:nvPicPr>
        <p:blipFill>
          <a:blip r:embed="rId4"/>
          <a:stretch>
            <a:fillRect/>
          </a:stretch>
        </p:blipFill>
        <p:spPr>
          <a:xfrm>
            <a:off x="7176120" y="2957557"/>
            <a:ext cx="1285858" cy="1046123"/>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2501" y="594106"/>
            <a:ext cx="124497" cy="291633"/>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5866" y="3850395"/>
            <a:ext cx="124497" cy="291633"/>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64" y="3113493"/>
            <a:ext cx="124497" cy="291633"/>
          </a:xfrm>
          <a:prstGeom prst="rect">
            <a:avLst/>
          </a:prstGeom>
        </p:spPr>
      </p:pic>
      <p:sp>
        <p:nvSpPr>
          <p:cNvPr id="44"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2094" y="4087355"/>
            <a:ext cx="419096" cy="1226172"/>
          </a:xfrm>
          <a:prstGeom prst="rect">
            <a:avLst/>
          </a:prstGeom>
          <a:ln w="25400">
            <a:solidFill>
              <a:schemeClr val="tx2">
                <a:lumMod val="85000"/>
              </a:schemeClr>
            </a:solidFill>
          </a:ln>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1379" y="885739"/>
            <a:ext cx="419096" cy="1226172"/>
          </a:xfrm>
          <a:prstGeom prst="rect">
            <a:avLst/>
          </a:prstGeom>
          <a:ln w="25400">
            <a:solidFill>
              <a:schemeClr val="tx2">
                <a:lumMod val="85000"/>
              </a:schemeClr>
            </a:solidFill>
          </a:ln>
        </p:spPr>
      </p:pic>
      <p:sp>
        <p:nvSpPr>
          <p:cNvPr id="22" name="TextBox 21">
            <a:extLst>
              <a:ext uri="{FF2B5EF4-FFF2-40B4-BE49-F238E27FC236}">
                <a16:creationId xmlns:a16="http://schemas.microsoft.com/office/drawing/2014/main" id="{E2FAA4F5-429D-4C8A-93B5-4FCBD905E818}"/>
              </a:ext>
            </a:extLst>
          </p:cNvPr>
          <p:cNvSpPr txBox="1"/>
          <p:nvPr/>
        </p:nvSpPr>
        <p:spPr>
          <a:xfrm>
            <a:off x="191344"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a:t>
            </a:r>
            <a:r>
              <a:rPr lang="en-US" sz="1800" b="1" kern="0" dirty="0" err="1">
                <a:solidFill>
                  <a:srgbClr val="0070C0"/>
                </a:solidFill>
                <a:latin typeface="+mj-lt"/>
                <a:ea typeface="+mj-ea"/>
                <a:cs typeface="+mj-cs"/>
              </a:rPr>
              <a:t>voorafgaande</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testen</a:t>
            </a:r>
            <a:endParaRPr lang="en-US" sz="1800" b="1" kern="0" dirty="0">
              <a:solidFill>
                <a:srgbClr val="0070C0"/>
              </a:solidFill>
              <a:latin typeface="+mj-lt"/>
              <a:ea typeface="+mj-ea"/>
              <a:cs typeface="+mj-cs"/>
            </a:endParaRPr>
          </a:p>
        </p:txBody>
      </p:sp>
    </p:spTree>
    <p:extLst>
      <p:ext uri="{BB962C8B-B14F-4D97-AF65-F5344CB8AC3E}">
        <p14:creationId xmlns:p14="http://schemas.microsoft.com/office/powerpoint/2010/main" val="2524408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215707" y="1065026"/>
            <a:ext cx="6840760" cy="2451735"/>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err="1">
                <a:latin typeface="+mn-lt"/>
              </a:rPr>
              <a:t>Voor</a:t>
            </a:r>
            <a:r>
              <a:rPr lang="en-US" sz="1400" dirty="0">
                <a:latin typeface="+mn-lt"/>
              </a:rPr>
              <a:t> </a:t>
            </a:r>
            <a:r>
              <a:rPr lang="en-US" sz="1400" dirty="0" err="1">
                <a:latin typeface="+mn-lt"/>
              </a:rPr>
              <a:t>elke</a:t>
            </a:r>
            <a:r>
              <a:rPr lang="en-US" sz="1400" dirty="0">
                <a:latin typeface="+mn-lt"/>
              </a:rPr>
              <a:t> </a:t>
            </a:r>
            <a:r>
              <a:rPr lang="en-US" sz="1400" dirty="0" err="1">
                <a:latin typeface="+mn-lt"/>
              </a:rPr>
              <a:t>tekortkoming</a:t>
            </a:r>
            <a:r>
              <a:rPr lang="en-US" sz="1400" dirty="0">
                <a:latin typeface="+mn-lt"/>
              </a:rPr>
              <a:t>	     </a:t>
            </a:r>
            <a:r>
              <a:rPr lang="en-US" sz="1400" dirty="0" err="1">
                <a:latin typeface="+mn-lt"/>
              </a:rPr>
              <a:t>dient</a:t>
            </a:r>
            <a:r>
              <a:rPr lang="en-US" sz="1400" dirty="0">
                <a:latin typeface="+mn-lt"/>
              </a:rPr>
              <a:t> de VV </a:t>
            </a:r>
            <a:r>
              <a:rPr lang="en-US" sz="1400" dirty="0" err="1">
                <a:latin typeface="+mn-lt"/>
              </a:rPr>
              <a:t>verwittigd</a:t>
            </a:r>
            <a:r>
              <a:rPr lang="en-US" sz="1400" dirty="0">
                <a:latin typeface="+mn-lt"/>
              </a:rPr>
              <a:t> </a:t>
            </a:r>
            <a:r>
              <a:rPr lang="en-US" sz="1400" dirty="0" err="1">
                <a:latin typeface="+mn-lt"/>
              </a:rPr>
              <a:t>te</a:t>
            </a:r>
            <a:r>
              <a:rPr lang="en-US" sz="1400" dirty="0">
                <a:latin typeface="+mn-lt"/>
              </a:rPr>
              <a:t> </a:t>
            </a:r>
            <a:r>
              <a:rPr lang="en-US" sz="1400" dirty="0" err="1">
                <a:latin typeface="+mn-lt"/>
              </a:rPr>
              <a:t>worden</a:t>
            </a:r>
            <a:r>
              <a:rPr lang="en-US" sz="1400" dirty="0">
                <a:latin typeface="+mn-lt"/>
              </a:rPr>
              <a:t>.</a:t>
            </a:r>
          </a:p>
          <a:p>
            <a:pPr algn="just"/>
            <a:r>
              <a:rPr lang="en-US" sz="1400" dirty="0" err="1">
                <a:latin typeface="+mn-lt"/>
              </a:rPr>
              <a:t>Voor</a:t>
            </a:r>
            <a:r>
              <a:rPr lang="en-US" sz="1400" dirty="0">
                <a:latin typeface="+mn-lt"/>
              </a:rPr>
              <a:t> </a:t>
            </a:r>
            <a:r>
              <a:rPr lang="en-US" sz="1400" dirty="0" err="1">
                <a:latin typeface="+mn-lt"/>
              </a:rPr>
              <a:t>elke</a:t>
            </a:r>
            <a:r>
              <a:rPr lang="en-US" sz="1400" dirty="0">
                <a:latin typeface="+mn-lt"/>
              </a:rPr>
              <a:t> </a:t>
            </a:r>
            <a:r>
              <a:rPr lang="en-US" sz="1400" dirty="0" err="1">
                <a:latin typeface="+mn-lt"/>
              </a:rPr>
              <a:t>tekortkoming</a:t>
            </a:r>
            <a:r>
              <a:rPr lang="en-US" sz="1400" dirty="0">
                <a:latin typeface="+mn-lt"/>
              </a:rPr>
              <a:t>	     </a:t>
            </a:r>
            <a:r>
              <a:rPr lang="en-US" sz="1400" dirty="0" err="1">
                <a:latin typeface="+mn-lt"/>
              </a:rPr>
              <a:t>moet</a:t>
            </a:r>
            <a:r>
              <a:rPr lang="en-US" sz="1400" dirty="0">
                <a:latin typeface="+mn-lt"/>
              </a:rPr>
              <a:t> de VV </a:t>
            </a:r>
            <a:r>
              <a:rPr lang="en-US" sz="1400" dirty="0" err="1">
                <a:latin typeface="+mn-lt"/>
              </a:rPr>
              <a:t>naar</a:t>
            </a:r>
            <a:r>
              <a:rPr lang="en-US" sz="1400" dirty="0">
                <a:latin typeface="+mn-lt"/>
              </a:rPr>
              <a:t> </a:t>
            </a:r>
            <a:r>
              <a:rPr lang="en-US" sz="1400" dirty="0" err="1">
                <a:latin typeface="+mn-lt"/>
              </a:rPr>
              <a:t>een</a:t>
            </a:r>
            <a:r>
              <a:rPr lang="en-US" sz="1400" dirty="0">
                <a:latin typeface="+mn-lt"/>
              </a:rPr>
              <a:t> </a:t>
            </a:r>
            <a:r>
              <a:rPr lang="en-US" sz="1400" dirty="0" err="1">
                <a:latin typeface="+mn-lt"/>
              </a:rPr>
              <a:t>oplossing</a:t>
            </a:r>
            <a:r>
              <a:rPr lang="en-US" sz="1400" dirty="0">
                <a:latin typeface="+mn-lt"/>
              </a:rPr>
              <a:t> </a:t>
            </a:r>
            <a:r>
              <a:rPr lang="en-US" sz="1400" dirty="0" err="1">
                <a:latin typeface="+mn-lt"/>
              </a:rPr>
              <a:t>zoeken</a:t>
            </a:r>
            <a:r>
              <a:rPr lang="en-US" sz="1400" dirty="0">
                <a:latin typeface="+mn-lt"/>
              </a:rPr>
              <a:t>.</a:t>
            </a:r>
          </a:p>
          <a:p>
            <a:pPr algn="just"/>
            <a:endParaRPr lang="en-US" sz="1400" dirty="0">
              <a:latin typeface="+mn-lt"/>
            </a:endParaRPr>
          </a:p>
          <a:p>
            <a:pPr algn="just"/>
            <a:r>
              <a:rPr lang="en-US" sz="1400" dirty="0" err="1">
                <a:latin typeface="+mn-lt"/>
              </a:rPr>
              <a:t>Als</a:t>
            </a:r>
            <a:r>
              <a:rPr lang="en-US" sz="1400" dirty="0">
                <a:latin typeface="+mn-lt"/>
              </a:rPr>
              <a:t> de VV </a:t>
            </a:r>
            <a:r>
              <a:rPr lang="en-US" sz="1400" dirty="0" err="1">
                <a:latin typeface="+mn-lt"/>
              </a:rPr>
              <a:t>geen</a:t>
            </a:r>
            <a:r>
              <a:rPr lang="en-US" sz="1400" dirty="0">
                <a:latin typeface="+mn-lt"/>
              </a:rPr>
              <a:t> </a:t>
            </a:r>
            <a:r>
              <a:rPr lang="en-US" sz="1400" dirty="0" err="1">
                <a:latin typeface="+mn-lt"/>
              </a:rPr>
              <a:t>oplossing</a:t>
            </a:r>
            <a:r>
              <a:rPr lang="en-US" sz="1400" dirty="0">
                <a:latin typeface="+mn-lt"/>
              </a:rPr>
              <a:t> </a:t>
            </a:r>
            <a:r>
              <a:rPr lang="en-US" sz="1400" dirty="0" err="1">
                <a:latin typeface="+mn-lt"/>
              </a:rPr>
              <a:t>heeft</a:t>
            </a:r>
            <a:r>
              <a:rPr lang="en-US" sz="1400" dirty="0">
                <a:latin typeface="+mn-lt"/>
              </a:rPr>
              <a:t> </a:t>
            </a:r>
            <a:r>
              <a:rPr lang="en-US" sz="1400" dirty="0" err="1">
                <a:latin typeface="+mn-lt"/>
              </a:rPr>
              <a:t>voor</a:t>
            </a:r>
            <a:r>
              <a:rPr lang="en-US" sz="1400" dirty="0">
                <a:latin typeface="+mn-lt"/>
              </a:rPr>
              <a:t> de </a:t>
            </a:r>
            <a:r>
              <a:rPr lang="en-US" sz="1400" dirty="0" err="1">
                <a:latin typeface="+mn-lt"/>
              </a:rPr>
              <a:t>tekortkoming</a:t>
            </a:r>
            <a:r>
              <a:rPr lang="en-US" sz="1400" dirty="0">
                <a:latin typeface="+mn-lt"/>
              </a:rPr>
              <a:t>, </a:t>
            </a:r>
            <a:r>
              <a:rPr lang="en-US" sz="1400" dirty="0" err="1">
                <a:latin typeface="+mn-lt"/>
              </a:rPr>
              <a:t>dan</a:t>
            </a:r>
            <a:r>
              <a:rPr lang="en-US" sz="1400" dirty="0">
                <a:latin typeface="+mn-lt"/>
              </a:rPr>
              <a:t> </a:t>
            </a:r>
            <a:r>
              <a:rPr lang="en-US" sz="1400" dirty="0" err="1">
                <a:latin typeface="+mn-lt"/>
              </a:rPr>
              <a:t>neemt</a:t>
            </a:r>
            <a:r>
              <a:rPr lang="en-US" sz="1400" dirty="0">
                <a:latin typeface="+mn-lt"/>
              </a:rPr>
              <a:t> </a:t>
            </a:r>
            <a:r>
              <a:rPr lang="en-US" sz="1400" dirty="0" err="1">
                <a:latin typeface="+mn-lt"/>
              </a:rPr>
              <a:t>hij</a:t>
            </a:r>
            <a:r>
              <a:rPr lang="en-US" sz="1400" dirty="0">
                <a:latin typeface="+mn-lt"/>
              </a:rPr>
              <a:t> </a:t>
            </a:r>
            <a:r>
              <a:rPr lang="en-US" sz="1400" dirty="0" err="1">
                <a:latin typeface="+mn-lt"/>
              </a:rPr>
              <a:t>één</a:t>
            </a:r>
            <a:r>
              <a:rPr lang="en-US" sz="1400" dirty="0">
                <a:latin typeface="+mn-lt"/>
              </a:rPr>
              <a:t> van </a:t>
            </a:r>
            <a:r>
              <a:rPr lang="en-US" sz="1400" dirty="0" err="1">
                <a:latin typeface="+mn-lt"/>
              </a:rPr>
              <a:t>volgende</a:t>
            </a:r>
            <a:r>
              <a:rPr lang="en-US" sz="1400" dirty="0">
                <a:latin typeface="+mn-lt"/>
              </a:rPr>
              <a:t> </a:t>
            </a:r>
            <a:r>
              <a:rPr lang="en-US" sz="1400" dirty="0" err="1">
                <a:latin typeface="+mn-lt"/>
              </a:rPr>
              <a:t>beslissingen</a:t>
            </a:r>
            <a:r>
              <a:rPr lang="en-US" sz="1400" dirty="0">
                <a:latin typeface="+mn-lt"/>
              </a:rPr>
              <a:t> over het </a:t>
            </a:r>
            <a:r>
              <a:rPr lang="en-US" sz="1400" dirty="0" err="1">
                <a:latin typeface="+mn-lt"/>
              </a:rPr>
              <a:t>verdere</a:t>
            </a:r>
            <a:r>
              <a:rPr lang="en-US" sz="1400" dirty="0">
                <a:latin typeface="+mn-lt"/>
              </a:rPr>
              <a:t> </a:t>
            </a:r>
            <a:r>
              <a:rPr lang="en-US" sz="1400" dirty="0" err="1">
                <a:latin typeface="+mn-lt"/>
              </a:rPr>
              <a:t>verloop</a:t>
            </a:r>
            <a:r>
              <a:rPr lang="en-US" sz="1400" dirty="0">
                <a:latin typeface="+mn-lt"/>
              </a:rPr>
              <a:t> van de </a:t>
            </a:r>
            <a:r>
              <a:rPr lang="en-US" sz="1400" dirty="0" err="1">
                <a:latin typeface="+mn-lt"/>
              </a:rPr>
              <a:t>werken</a:t>
            </a:r>
            <a:r>
              <a:rPr lang="en-US" sz="1400" dirty="0">
                <a:latin typeface="+mn-lt"/>
              </a:rPr>
              <a:t>:</a:t>
            </a:r>
          </a:p>
          <a:p>
            <a:pPr algn="just"/>
            <a:endParaRPr lang="en-US" sz="1400" dirty="0">
              <a:latin typeface="+mn-lt"/>
            </a:endParaRPr>
          </a:p>
          <a:p>
            <a:pPr marL="228600" indent="-228600" algn="just">
              <a:buAutoNum type="arabicPeriod"/>
            </a:pPr>
            <a:r>
              <a:rPr lang="en-US" sz="1400" dirty="0">
                <a:latin typeface="+mn-lt"/>
              </a:rPr>
              <a:t>of </a:t>
            </a:r>
            <a:r>
              <a:rPr lang="en-US" sz="1400" dirty="0" err="1">
                <a:latin typeface="+mn-lt"/>
              </a:rPr>
              <a:t>hij</a:t>
            </a:r>
            <a:r>
              <a:rPr lang="en-US" sz="1400" dirty="0">
                <a:latin typeface="+mn-lt"/>
              </a:rPr>
              <a:t> </a:t>
            </a:r>
            <a:r>
              <a:rPr lang="en-US" sz="1400" dirty="0" err="1">
                <a:latin typeface="+mn-lt"/>
              </a:rPr>
              <a:t>wacht</a:t>
            </a:r>
            <a:r>
              <a:rPr lang="en-US" sz="1400" dirty="0">
                <a:latin typeface="+mn-lt"/>
              </a:rPr>
              <a:t> tot de </a:t>
            </a:r>
            <a:r>
              <a:rPr lang="en-US" sz="1400" dirty="0" err="1">
                <a:latin typeface="+mn-lt"/>
              </a:rPr>
              <a:t>situatie</a:t>
            </a:r>
            <a:r>
              <a:rPr lang="en-US" sz="1400" dirty="0">
                <a:latin typeface="+mn-lt"/>
              </a:rPr>
              <a:t> </a:t>
            </a:r>
            <a:r>
              <a:rPr lang="en-US" sz="1400" dirty="0" err="1">
                <a:latin typeface="+mn-lt"/>
              </a:rPr>
              <a:t>verbetert</a:t>
            </a:r>
            <a:r>
              <a:rPr lang="en-US" sz="1400" dirty="0">
                <a:latin typeface="+mn-lt"/>
              </a:rPr>
              <a:t> </a:t>
            </a:r>
            <a:r>
              <a:rPr lang="en-US" sz="1400" dirty="0" err="1">
                <a:latin typeface="+mn-lt"/>
              </a:rPr>
              <a:t>en</a:t>
            </a:r>
            <a:r>
              <a:rPr lang="en-US" sz="1400" dirty="0">
                <a:latin typeface="+mn-lt"/>
              </a:rPr>
              <a:t> </a:t>
            </a:r>
            <a:r>
              <a:rPr lang="en-US" sz="1400" dirty="0" err="1">
                <a:latin typeface="+mn-lt"/>
              </a:rPr>
              <a:t>herneemt</a:t>
            </a:r>
            <a:r>
              <a:rPr lang="en-US" sz="1400" dirty="0">
                <a:latin typeface="+mn-lt"/>
              </a:rPr>
              <a:t> </a:t>
            </a:r>
            <a:r>
              <a:rPr lang="en-US" sz="1400" dirty="0" err="1">
                <a:latin typeface="+mn-lt"/>
              </a:rPr>
              <a:t>daarna</a:t>
            </a:r>
            <a:r>
              <a:rPr lang="en-US" sz="1400" dirty="0">
                <a:latin typeface="+mn-lt"/>
              </a:rPr>
              <a:t> de </a:t>
            </a:r>
            <a:r>
              <a:rPr lang="en-US" sz="1400" dirty="0" err="1">
                <a:latin typeface="+mn-lt"/>
              </a:rPr>
              <a:t>werken</a:t>
            </a:r>
            <a:r>
              <a:rPr lang="en-US" sz="1400" dirty="0">
                <a:latin typeface="+mn-lt"/>
              </a:rPr>
              <a:t>;</a:t>
            </a:r>
          </a:p>
          <a:p>
            <a:pPr marL="228600" indent="-228600" algn="just">
              <a:buAutoNum type="arabicPeriod"/>
            </a:pPr>
            <a:r>
              <a:rPr lang="en-US" sz="1400" dirty="0">
                <a:latin typeface="+mn-lt"/>
              </a:rPr>
              <a:t>of </a:t>
            </a:r>
            <a:r>
              <a:rPr lang="en-US" sz="1400" dirty="0" err="1">
                <a:latin typeface="+mn-lt"/>
              </a:rPr>
              <a:t>hij</a:t>
            </a:r>
            <a:r>
              <a:rPr lang="en-US" sz="1400" dirty="0">
                <a:latin typeface="+mn-lt"/>
              </a:rPr>
              <a:t> </a:t>
            </a:r>
            <a:r>
              <a:rPr lang="en-US" sz="1400" dirty="0" err="1">
                <a:latin typeface="+mn-lt"/>
              </a:rPr>
              <a:t>verandert</a:t>
            </a:r>
            <a:r>
              <a:rPr lang="en-US" sz="1400" dirty="0">
                <a:latin typeface="+mn-lt"/>
              </a:rPr>
              <a:t> van </a:t>
            </a:r>
            <a:r>
              <a:rPr lang="en-US" sz="1400" dirty="0" err="1">
                <a:latin typeface="+mn-lt"/>
              </a:rPr>
              <a:t>organisatorisch</a:t>
            </a:r>
            <a:r>
              <a:rPr lang="en-US" sz="1400" dirty="0">
                <a:latin typeface="+mn-lt"/>
              </a:rPr>
              <a:t> model; </a:t>
            </a:r>
          </a:p>
          <a:p>
            <a:pPr marL="228600" indent="-228600" algn="just">
              <a:buAutoNum type="arabicPeriod"/>
            </a:pPr>
            <a:r>
              <a:rPr lang="en-US" sz="1400" dirty="0">
                <a:latin typeface="+mn-lt"/>
              </a:rPr>
              <a:t>of </a:t>
            </a:r>
            <a:r>
              <a:rPr lang="en-US" sz="1400" dirty="0" err="1">
                <a:latin typeface="+mn-lt"/>
              </a:rPr>
              <a:t>hij</a:t>
            </a:r>
            <a:r>
              <a:rPr lang="en-US" sz="1400" dirty="0">
                <a:latin typeface="+mn-lt"/>
              </a:rPr>
              <a:t> </a:t>
            </a:r>
            <a:r>
              <a:rPr lang="en-US" sz="1400" dirty="0" err="1">
                <a:latin typeface="+mn-lt"/>
              </a:rPr>
              <a:t>laat</a:t>
            </a:r>
            <a:r>
              <a:rPr lang="en-US" sz="1400" dirty="0">
                <a:latin typeface="+mn-lt"/>
              </a:rPr>
              <a:t> de </a:t>
            </a:r>
            <a:r>
              <a:rPr lang="en-US" sz="1400" dirty="0" err="1">
                <a:latin typeface="+mn-lt"/>
              </a:rPr>
              <a:t>ingeplande</a:t>
            </a:r>
            <a:r>
              <a:rPr lang="en-US" sz="1400" dirty="0">
                <a:latin typeface="+mn-lt"/>
              </a:rPr>
              <a:t> </a:t>
            </a:r>
            <a:r>
              <a:rPr lang="en-US" sz="1400" dirty="0" err="1">
                <a:latin typeface="+mn-lt"/>
              </a:rPr>
              <a:t>werkzaamheden</a:t>
            </a:r>
            <a:r>
              <a:rPr lang="en-US" sz="1400" dirty="0">
                <a:latin typeface="+mn-lt"/>
              </a:rPr>
              <a:t> </a:t>
            </a:r>
            <a:r>
              <a:rPr lang="en-US" sz="1400" dirty="0" err="1">
                <a:latin typeface="+mn-lt"/>
              </a:rPr>
              <a:t>definitief</a:t>
            </a:r>
            <a:r>
              <a:rPr lang="en-US" sz="1400" dirty="0">
                <a:latin typeface="+mn-lt"/>
              </a:rPr>
              <a:t> </a:t>
            </a:r>
            <a:r>
              <a:rPr lang="en-US" sz="1400" dirty="0" err="1">
                <a:latin typeface="+mn-lt"/>
              </a:rPr>
              <a:t>stopzetten</a:t>
            </a:r>
            <a:r>
              <a:rPr lang="en-US" sz="1400" dirty="0">
                <a:latin typeface="+mn-lt"/>
              </a:rPr>
              <a:t>.</a:t>
            </a:r>
          </a:p>
        </p:txBody>
      </p:sp>
      <p:sp>
        <p:nvSpPr>
          <p:cNvPr id="7" name="Rounded Rectangular Callout 16"/>
          <p:cNvSpPr/>
          <p:nvPr/>
        </p:nvSpPr>
        <p:spPr bwMode="auto">
          <a:xfrm>
            <a:off x="2107545" y="2596506"/>
            <a:ext cx="694778" cy="504056"/>
          </a:xfrm>
          <a:prstGeom prst="wedgeRoundRectCallout">
            <a:avLst>
              <a:gd name="adj1" fmla="val -119391"/>
              <a:gd name="adj2" fmla="val -247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en-US" altLang="en-US" sz="1000" b="1">
                <a:solidFill>
                  <a:srgbClr val="000000"/>
                </a:solidFill>
              </a:rPr>
              <a:t>	…</a:t>
            </a:r>
          </a:p>
        </p:txBody>
      </p:sp>
      <p:pic>
        <p:nvPicPr>
          <p:cNvPr id="8"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4086" y="2746263"/>
            <a:ext cx="239664" cy="238448"/>
          </a:xfrm>
          <a:prstGeom prst="rect">
            <a:avLst/>
          </a:prstGeom>
          <a:noFill/>
          <a:ln w="9525">
            <a:noFill/>
            <a:miter lim="800000"/>
            <a:headEnd/>
            <a:tailEnd/>
          </a:ln>
        </p:spPr>
      </p:pic>
      <p:pic>
        <p:nvPicPr>
          <p:cNvPr id="10"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8008" y="1355930"/>
            <a:ext cx="239664" cy="238448"/>
          </a:xfrm>
          <a:prstGeom prst="rect">
            <a:avLst/>
          </a:prstGeom>
          <a:noFill/>
          <a:ln w="9525">
            <a:noFill/>
            <a:miter lim="800000"/>
            <a:headEnd/>
            <a:tailEnd/>
          </a:ln>
        </p:spPr>
      </p:pic>
      <p:pic>
        <p:nvPicPr>
          <p:cNvPr id="11"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8008" y="1628800"/>
            <a:ext cx="239664" cy="238448"/>
          </a:xfrm>
          <a:prstGeom prst="rect">
            <a:avLst/>
          </a:prstGeom>
          <a:noFill/>
          <a:ln w="9525">
            <a:noFill/>
            <a:miter lim="800000"/>
            <a:headEnd/>
            <a:tailEnd/>
          </a:ln>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628" y="2197956"/>
            <a:ext cx="471168" cy="637061"/>
          </a:xfrm>
          <a:prstGeom prst="rect">
            <a:avLst/>
          </a:prstGeom>
          <a:noFill/>
          <a:ln w="9525">
            <a:noFill/>
            <a:miter lim="800000"/>
            <a:headEnd/>
            <a:tailEnd/>
          </a:ln>
        </p:spPr>
      </p:pic>
      <p:pic>
        <p:nvPicPr>
          <p:cNvPr id="15"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5673750"/>
            <a:ext cx="239664" cy="238448"/>
          </a:xfrm>
          <a:prstGeom prst="rect">
            <a:avLst/>
          </a:prstGeom>
          <a:noFill/>
          <a:ln w="9525">
            <a:noFill/>
            <a:miter lim="800000"/>
            <a:headEnd/>
            <a:tailEnd/>
          </a:ln>
        </p:spPr>
      </p:pic>
      <p:pic>
        <p:nvPicPr>
          <p:cNvPr id="16" name="Picture 11" descr="D:\Documents And Settings\GQR7802\Local Settings\Temporary Internet Files\Content.IE5\HNYX0581\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144" y="5673750"/>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6723" y="4510196"/>
            <a:ext cx="378920" cy="512334"/>
          </a:xfrm>
          <a:prstGeom prst="rect">
            <a:avLst/>
          </a:prstGeom>
          <a:noFill/>
          <a:ln w="9525">
            <a:noFill/>
            <a:miter lim="800000"/>
            <a:headEnd/>
            <a:tailEnd/>
          </a:ln>
        </p:spPr>
      </p:pic>
      <p:sp>
        <p:nvSpPr>
          <p:cNvPr id="18" name="TextBox 17"/>
          <p:cNvSpPr txBox="1"/>
          <p:nvPr/>
        </p:nvSpPr>
        <p:spPr>
          <a:xfrm>
            <a:off x="1798714" y="4370154"/>
            <a:ext cx="2643193" cy="261610"/>
          </a:xfrm>
          <a:prstGeom prst="rect">
            <a:avLst/>
          </a:prstGeom>
          <a:noFill/>
        </p:spPr>
        <p:txBody>
          <a:bodyPr wrap="square" rtlCol="0">
            <a:spAutoFit/>
          </a:bodyPr>
          <a:lstStyle/>
          <a:p>
            <a:r>
              <a:rPr lang="en-US" sz="1100" b="1" dirty="0" err="1">
                <a:solidFill>
                  <a:schemeClr val="accent2"/>
                </a:solidFill>
              </a:rPr>
              <a:t>Opmerking</a:t>
            </a:r>
            <a:r>
              <a:rPr lang="en-US" sz="1100" b="1" dirty="0">
                <a:solidFill>
                  <a:schemeClr val="accent2"/>
                </a:solidFill>
              </a:rPr>
              <a:t>:</a:t>
            </a:r>
            <a:endParaRPr lang="en-US" sz="1100" dirty="0"/>
          </a:p>
        </p:txBody>
      </p:sp>
      <p:sp>
        <p:nvSpPr>
          <p:cNvPr id="20" name="Rectangle 19"/>
          <p:cNvSpPr/>
          <p:nvPr/>
        </p:nvSpPr>
        <p:spPr bwMode="auto">
          <a:xfrm>
            <a:off x="1476174" y="298186"/>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5" name="Rechthoek 41"/>
          <p:cNvSpPr>
            <a:spLocks noChangeArrowheads="1"/>
          </p:cNvSpPr>
          <p:nvPr/>
        </p:nvSpPr>
        <p:spPr bwMode="auto">
          <a:xfrm>
            <a:off x="2617216" y="361988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24" name="Rechthoek 35"/>
          <p:cNvSpPr>
            <a:spLocks noChangeArrowheads="1"/>
          </p:cNvSpPr>
          <p:nvPr/>
        </p:nvSpPr>
        <p:spPr bwMode="auto">
          <a:xfrm>
            <a:off x="911424" y="3889378"/>
            <a:ext cx="1085528"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31" name="Picture 30"/>
          <p:cNvPicPr>
            <a:picLocks noChangeAspect="1"/>
          </p:cNvPicPr>
          <p:nvPr/>
        </p:nvPicPr>
        <p:blipFill>
          <a:blip r:embed="rId6"/>
          <a:stretch>
            <a:fillRect/>
          </a:stretch>
        </p:blipFill>
        <p:spPr>
          <a:xfrm>
            <a:off x="3027188" y="2378212"/>
            <a:ext cx="475529" cy="1176630"/>
          </a:xfrm>
          <a:prstGeom prst="rect">
            <a:avLst/>
          </a:prstGeom>
        </p:spPr>
      </p:pic>
      <p:sp>
        <p:nvSpPr>
          <p:cNvPr id="34" name="TextBox 33"/>
          <p:cNvSpPr txBox="1"/>
          <p:nvPr/>
        </p:nvSpPr>
        <p:spPr>
          <a:xfrm>
            <a:off x="1798714" y="4710426"/>
            <a:ext cx="6840760" cy="1532334"/>
          </a:xfrm>
          <a:prstGeom prst="roundRect">
            <a:avLst/>
          </a:prstGeom>
          <a:noFill/>
          <a:ln w="12700">
            <a:solidFill>
              <a:srgbClr val="C00000"/>
            </a:solidFill>
            <a:prstDash val="dash"/>
          </a:ln>
        </p:spPr>
        <p:txBody>
          <a:bodyPr wrap="square" rtlCol="0">
            <a:spAutoFit/>
          </a:bodyPr>
          <a:lstStyle/>
          <a:p>
            <a:pPr algn="just"/>
            <a:r>
              <a:rPr lang="en-US" sz="1400" dirty="0">
                <a:latin typeface="+mn-lt"/>
              </a:rPr>
              <a:t>De </a:t>
            </a:r>
            <a:r>
              <a:rPr lang="en-US" sz="1400" dirty="0" err="1">
                <a:latin typeface="+mn-lt"/>
              </a:rPr>
              <a:t>omstandigheden</a:t>
            </a:r>
            <a:r>
              <a:rPr lang="en-US" sz="1400" dirty="0">
                <a:latin typeface="+mn-lt"/>
              </a:rPr>
              <a:t> van </a:t>
            </a:r>
            <a:r>
              <a:rPr lang="en-US" sz="1400" dirty="0" err="1">
                <a:latin typeface="+mn-lt"/>
              </a:rPr>
              <a:t>zichtbaarheid</a:t>
            </a:r>
            <a:r>
              <a:rPr lang="en-US" sz="1400" dirty="0">
                <a:latin typeface="+mn-lt"/>
              </a:rPr>
              <a:t> </a:t>
            </a:r>
            <a:r>
              <a:rPr lang="en-US" sz="1400" dirty="0" err="1">
                <a:latin typeface="+mn-lt"/>
              </a:rPr>
              <a:t>en</a:t>
            </a:r>
            <a:r>
              <a:rPr lang="en-US" sz="1400" dirty="0">
                <a:latin typeface="+mn-lt"/>
              </a:rPr>
              <a:t> </a:t>
            </a:r>
            <a:r>
              <a:rPr lang="en-US" sz="1400" dirty="0" err="1">
                <a:latin typeface="+mn-lt"/>
              </a:rPr>
              <a:t>hoorbaarheid</a:t>
            </a:r>
            <a:r>
              <a:rPr lang="en-US" sz="1400" dirty="0">
                <a:latin typeface="+mn-lt"/>
              </a:rPr>
              <a:t> </a:t>
            </a:r>
            <a:r>
              <a:rPr lang="en-US" sz="1400" dirty="0" err="1">
                <a:latin typeface="+mn-lt"/>
              </a:rPr>
              <a:t>dienen</a:t>
            </a:r>
            <a:r>
              <a:rPr lang="en-US" sz="1400" dirty="0">
                <a:latin typeface="+mn-lt"/>
              </a:rPr>
              <a:t> ten </a:t>
            </a:r>
            <a:r>
              <a:rPr lang="en-US" sz="1400" dirty="0" err="1">
                <a:latin typeface="+mn-lt"/>
              </a:rPr>
              <a:t>allen</a:t>
            </a:r>
            <a:r>
              <a:rPr lang="en-US" sz="1400" dirty="0">
                <a:latin typeface="+mn-lt"/>
              </a:rPr>
              <a:t> </a:t>
            </a:r>
            <a:r>
              <a:rPr lang="en-US" sz="1400" dirty="0" err="1">
                <a:latin typeface="+mn-lt"/>
              </a:rPr>
              <a:t>tijde</a:t>
            </a:r>
            <a:r>
              <a:rPr lang="en-US" sz="1400" dirty="0">
                <a:latin typeface="+mn-lt"/>
              </a:rPr>
              <a:t> </a:t>
            </a:r>
            <a:r>
              <a:rPr lang="en-US" sz="1400" dirty="0" err="1">
                <a:latin typeface="+mn-lt"/>
              </a:rPr>
              <a:t>te</a:t>
            </a:r>
            <a:r>
              <a:rPr lang="en-US" sz="1400" dirty="0">
                <a:latin typeface="+mn-lt"/>
              </a:rPr>
              <a:t> </a:t>
            </a:r>
            <a:r>
              <a:rPr lang="en-US" sz="1400" dirty="0" err="1">
                <a:latin typeface="+mn-lt"/>
              </a:rPr>
              <a:t>worden</a:t>
            </a:r>
            <a:r>
              <a:rPr lang="en-US" sz="1400" dirty="0">
                <a:latin typeface="+mn-lt"/>
              </a:rPr>
              <a:t> </a:t>
            </a:r>
            <a:r>
              <a:rPr lang="en-US" sz="1400" dirty="0" err="1">
                <a:latin typeface="+mn-lt"/>
              </a:rPr>
              <a:t>geverifieerd</a:t>
            </a:r>
            <a:r>
              <a:rPr lang="en-US" sz="1400" dirty="0">
                <a:latin typeface="+mn-lt"/>
              </a:rPr>
              <a:t>.</a:t>
            </a:r>
          </a:p>
          <a:p>
            <a:pPr algn="just"/>
            <a:endParaRPr lang="en-US" sz="1400" dirty="0">
              <a:latin typeface="+mn-lt"/>
            </a:endParaRPr>
          </a:p>
          <a:p>
            <a:pPr algn="just"/>
            <a:r>
              <a:rPr lang="en-US" sz="1400" dirty="0" err="1">
                <a:latin typeface="+mn-lt"/>
              </a:rPr>
              <a:t>Indien</a:t>
            </a:r>
            <a:r>
              <a:rPr lang="en-US" sz="1400" dirty="0">
                <a:latin typeface="+mn-lt"/>
              </a:rPr>
              <a:t> </a:t>
            </a:r>
            <a:r>
              <a:rPr lang="en-US" sz="1400" dirty="0" err="1">
                <a:latin typeface="+mn-lt"/>
              </a:rPr>
              <a:t>tijdens</a:t>
            </a:r>
            <a:r>
              <a:rPr lang="en-US" sz="1400" dirty="0">
                <a:latin typeface="+mn-lt"/>
              </a:rPr>
              <a:t> de </a:t>
            </a:r>
            <a:r>
              <a:rPr lang="en-US" sz="1400" dirty="0" err="1">
                <a:latin typeface="+mn-lt"/>
              </a:rPr>
              <a:t>uitvoering</a:t>
            </a:r>
            <a:r>
              <a:rPr lang="en-US" sz="1400" dirty="0">
                <a:latin typeface="+mn-lt"/>
              </a:rPr>
              <a:t> van de </a:t>
            </a:r>
            <a:r>
              <a:rPr lang="en-US" sz="1400" dirty="0" err="1">
                <a:latin typeface="+mn-lt"/>
              </a:rPr>
              <a:t>werken</a:t>
            </a:r>
            <a:r>
              <a:rPr lang="en-US" sz="1400" dirty="0">
                <a:latin typeface="+mn-lt"/>
              </a:rPr>
              <a:t> om wat </a:t>
            </a:r>
            <a:r>
              <a:rPr lang="en-US" sz="1400" dirty="0" err="1">
                <a:latin typeface="+mn-lt"/>
              </a:rPr>
              <a:t>voor</a:t>
            </a:r>
            <a:r>
              <a:rPr lang="en-US" sz="1400" dirty="0">
                <a:latin typeface="+mn-lt"/>
              </a:rPr>
              <a:t> </a:t>
            </a:r>
            <a:r>
              <a:rPr lang="en-US" sz="1400" dirty="0" err="1">
                <a:latin typeface="+mn-lt"/>
              </a:rPr>
              <a:t>reden</a:t>
            </a:r>
            <a:r>
              <a:rPr lang="en-US" sz="1400" dirty="0">
                <a:latin typeface="+mn-lt"/>
              </a:rPr>
              <a:t> </a:t>
            </a:r>
            <a:r>
              <a:rPr lang="en-US" sz="1400" dirty="0" err="1">
                <a:latin typeface="+mn-lt"/>
              </a:rPr>
              <a:t>dan</a:t>
            </a:r>
            <a:r>
              <a:rPr lang="en-US" sz="1400" dirty="0">
                <a:latin typeface="+mn-lt"/>
              </a:rPr>
              <a:t> </a:t>
            </a:r>
            <a:r>
              <a:rPr lang="en-US" sz="1400" dirty="0" err="1">
                <a:latin typeface="+mn-lt"/>
              </a:rPr>
              <a:t>ook</a:t>
            </a:r>
            <a:r>
              <a:rPr lang="en-US" sz="1400" dirty="0">
                <a:latin typeface="+mn-lt"/>
              </a:rPr>
              <a:t>, de </a:t>
            </a:r>
            <a:r>
              <a:rPr lang="en-US" sz="1400" dirty="0" err="1">
                <a:latin typeface="+mn-lt"/>
              </a:rPr>
              <a:t>goede</a:t>
            </a:r>
            <a:r>
              <a:rPr lang="en-US" sz="1400" dirty="0">
                <a:latin typeface="+mn-lt"/>
              </a:rPr>
              <a:t> </a:t>
            </a:r>
            <a:r>
              <a:rPr lang="en-US" sz="1400" dirty="0" err="1">
                <a:latin typeface="+mn-lt"/>
              </a:rPr>
              <a:t>zichtbaarheid</a:t>
            </a:r>
            <a:r>
              <a:rPr lang="en-US" sz="1400" dirty="0">
                <a:latin typeface="+mn-lt"/>
              </a:rPr>
              <a:t> </a:t>
            </a:r>
            <a:r>
              <a:rPr lang="en-US" sz="1400" dirty="0" err="1">
                <a:latin typeface="+mn-lt"/>
              </a:rPr>
              <a:t>en</a:t>
            </a:r>
            <a:r>
              <a:rPr lang="en-US" sz="1400" dirty="0">
                <a:latin typeface="+mn-lt"/>
              </a:rPr>
              <a:t>/of </a:t>
            </a:r>
            <a:r>
              <a:rPr lang="en-US" sz="1400" dirty="0" err="1">
                <a:latin typeface="+mn-lt"/>
              </a:rPr>
              <a:t>hoorbaarheid</a:t>
            </a:r>
            <a:r>
              <a:rPr lang="en-US" sz="1400" dirty="0">
                <a:latin typeface="+mn-lt"/>
              </a:rPr>
              <a:t> </a:t>
            </a:r>
            <a:r>
              <a:rPr lang="en-US" sz="1400" dirty="0" err="1">
                <a:latin typeface="+mn-lt"/>
              </a:rPr>
              <a:t>niet</a:t>
            </a:r>
            <a:r>
              <a:rPr lang="en-US" sz="1400" dirty="0">
                <a:latin typeface="+mn-lt"/>
              </a:rPr>
              <a:t> </a:t>
            </a:r>
            <a:r>
              <a:rPr lang="en-US" sz="1400" dirty="0" err="1">
                <a:latin typeface="+mn-lt"/>
              </a:rPr>
              <a:t>gegarandeerd</a:t>
            </a:r>
            <a:r>
              <a:rPr lang="en-US" sz="1400" dirty="0">
                <a:latin typeface="+mn-lt"/>
              </a:rPr>
              <a:t> is (      </a:t>
            </a:r>
            <a:r>
              <a:rPr lang="en-US" sz="1400" dirty="0" err="1">
                <a:latin typeface="+mn-lt"/>
              </a:rPr>
              <a:t>wordt</a:t>
            </a:r>
            <a:r>
              <a:rPr lang="en-US" sz="1400" dirty="0">
                <a:latin typeface="+mn-lt"/>
              </a:rPr>
              <a:t>      ), </a:t>
            </a:r>
            <a:r>
              <a:rPr lang="en-US" sz="1400" dirty="0" err="1">
                <a:latin typeface="+mn-lt"/>
              </a:rPr>
              <a:t>laat</a:t>
            </a:r>
            <a:r>
              <a:rPr lang="en-US" sz="1400" dirty="0">
                <a:latin typeface="+mn-lt"/>
              </a:rPr>
              <a:t> de VV het spoor </a:t>
            </a:r>
            <a:r>
              <a:rPr lang="en-US" sz="1400" dirty="0" err="1">
                <a:latin typeface="+mn-lt"/>
              </a:rPr>
              <a:t>onmiddellijk</a:t>
            </a:r>
            <a:r>
              <a:rPr lang="en-US" sz="1400" dirty="0">
                <a:latin typeface="+mn-lt"/>
              </a:rPr>
              <a:t> </a:t>
            </a:r>
            <a:r>
              <a:rPr lang="en-US" sz="1400" dirty="0" err="1">
                <a:latin typeface="+mn-lt"/>
              </a:rPr>
              <a:t>vrijmaken</a:t>
            </a:r>
            <a:r>
              <a:rPr lang="en-US" sz="1400" dirty="0">
                <a:latin typeface="+mn-lt"/>
              </a:rPr>
              <a:t>.</a:t>
            </a:r>
          </a:p>
        </p:txBody>
      </p:sp>
      <p:sp>
        <p:nvSpPr>
          <p:cNvPr id="22" name="Title 1"/>
          <p:cNvSpPr txBox="1">
            <a:spLocks/>
          </p:cNvSpPr>
          <p:nvPr/>
        </p:nvSpPr>
        <p:spPr bwMode="auto">
          <a:xfrm>
            <a:off x="335360" y="764704"/>
            <a:ext cx="8064500" cy="506413"/>
          </a:xfrm>
          <a:prstGeom prst="rect">
            <a:avLst/>
          </a:prstGeom>
          <a:noFill/>
          <a:ln w="9525">
            <a:noFill/>
            <a:miter lim="800000"/>
            <a:headEnd/>
            <a:tailEnd/>
          </a:ln>
          <a:effectLst/>
        </p:spPr>
        <p:txBody>
          <a:bodyPr lIns="0" tIns="0" rIns="0" bIns="0"/>
          <a:lstStyle/>
          <a:p>
            <a:pPr marL="447675" indent="-447675">
              <a:defRPr/>
            </a:pPr>
            <a:r>
              <a:rPr lang="en-US" b="1" kern="0" dirty="0" err="1">
                <a:solidFill>
                  <a:schemeClr val="accent1"/>
                </a:solidFill>
                <a:latin typeface="+mj-lt"/>
                <a:ea typeface="+mj-ea"/>
                <a:cs typeface="+mj-cs"/>
              </a:rPr>
              <a:t>Tekortkoming</a:t>
            </a:r>
            <a:r>
              <a:rPr lang="en-US" b="1" kern="0" dirty="0">
                <a:solidFill>
                  <a:schemeClr val="accent1"/>
                </a:solidFill>
                <a:latin typeface="+mj-lt"/>
                <a:ea typeface="+mj-ea"/>
                <a:cs typeface="+mj-cs"/>
              </a:rPr>
              <a:t> </a:t>
            </a:r>
            <a:r>
              <a:rPr lang="en-US" b="1" kern="0" dirty="0" err="1">
                <a:solidFill>
                  <a:schemeClr val="accent1"/>
                </a:solidFill>
                <a:latin typeface="+mj-lt"/>
                <a:ea typeface="+mj-ea"/>
                <a:cs typeface="+mj-cs"/>
              </a:rPr>
              <a:t>zichtbaarheid</a:t>
            </a:r>
            <a:r>
              <a:rPr lang="en-US" b="1" kern="0" dirty="0">
                <a:solidFill>
                  <a:schemeClr val="accent1"/>
                </a:solidFill>
                <a:latin typeface="+mj-lt"/>
                <a:ea typeface="+mj-ea"/>
                <a:cs typeface="+mj-cs"/>
              </a:rPr>
              <a:t> </a:t>
            </a:r>
            <a:r>
              <a:rPr lang="en-US" b="1" kern="0" dirty="0" err="1">
                <a:solidFill>
                  <a:schemeClr val="accent1"/>
                </a:solidFill>
                <a:latin typeface="+mj-lt"/>
                <a:ea typeface="+mj-ea"/>
                <a:cs typeface="+mj-cs"/>
              </a:rPr>
              <a:t>en</a:t>
            </a:r>
            <a:r>
              <a:rPr lang="en-US" b="1" kern="0" dirty="0">
                <a:solidFill>
                  <a:schemeClr val="accent1"/>
                </a:solidFill>
                <a:latin typeface="+mj-lt"/>
                <a:ea typeface="+mj-ea"/>
                <a:cs typeface="+mj-cs"/>
              </a:rPr>
              <a:t> </a:t>
            </a:r>
            <a:r>
              <a:rPr lang="en-US" b="1" kern="0" dirty="0" err="1">
                <a:solidFill>
                  <a:schemeClr val="accent1"/>
                </a:solidFill>
                <a:latin typeface="+mj-lt"/>
                <a:ea typeface="+mj-ea"/>
                <a:cs typeface="+mj-cs"/>
              </a:rPr>
              <a:t>hoorbaarheid</a:t>
            </a:r>
            <a:endParaRPr lang="en-US" b="1" kern="0" dirty="0">
              <a:solidFill>
                <a:schemeClr val="accent1"/>
              </a:solidFill>
              <a:latin typeface="+mj-lt"/>
              <a:ea typeface="+mj-ea"/>
              <a:cs typeface="+mj-cs"/>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947" y="2556327"/>
            <a:ext cx="419096" cy="1226172"/>
          </a:xfrm>
          <a:prstGeom prst="rect">
            <a:avLst/>
          </a:prstGeom>
          <a:ln w="25400">
            <a:solidFill>
              <a:schemeClr val="tx2">
                <a:lumMod val="85000"/>
              </a:schemeClr>
            </a:solidFill>
          </a:ln>
        </p:spPr>
      </p:pic>
      <p:sp>
        <p:nvSpPr>
          <p:cNvPr id="23" name="Text Placeholder 1">
            <a:extLst>
              <a:ext uri="{FF2B5EF4-FFF2-40B4-BE49-F238E27FC236}">
                <a16:creationId xmlns:a16="http://schemas.microsoft.com/office/drawing/2014/main" id="{48A16EEC-6426-44A2-8C09-91070D76C0E3}"/>
              </a:ext>
            </a:extLst>
          </p:cNvPr>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sp>
        <p:nvSpPr>
          <p:cNvPr id="26" name="TextBox 25">
            <a:extLst>
              <a:ext uri="{FF2B5EF4-FFF2-40B4-BE49-F238E27FC236}">
                <a16:creationId xmlns:a16="http://schemas.microsoft.com/office/drawing/2014/main" id="{CBD7D22F-D673-48CC-960A-62A8ED4C0C80}"/>
              </a:ext>
            </a:extLst>
          </p:cNvPr>
          <p:cNvSpPr txBox="1"/>
          <p:nvPr/>
        </p:nvSpPr>
        <p:spPr>
          <a:xfrm>
            <a:off x="263352" y="332656"/>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a:t>
            </a:r>
            <a:r>
              <a:rPr lang="en-US" sz="1800" b="1" kern="0" dirty="0" err="1">
                <a:solidFill>
                  <a:srgbClr val="0070C0"/>
                </a:solidFill>
                <a:latin typeface="+mj-lt"/>
                <a:ea typeface="+mj-ea"/>
                <a:cs typeface="+mj-cs"/>
              </a:rPr>
              <a:t>voorafgaande</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testen</a:t>
            </a:r>
            <a:endParaRPr lang="en-US" sz="1800" b="1" kern="0" dirty="0">
              <a:solidFill>
                <a:srgbClr val="0070C0"/>
              </a:solidFill>
              <a:latin typeface="+mj-lt"/>
              <a:ea typeface="+mj-ea"/>
              <a:cs typeface="+mj-cs"/>
            </a:endParaRPr>
          </a:p>
        </p:txBody>
      </p:sp>
    </p:spTree>
    <p:extLst>
      <p:ext uri="{BB962C8B-B14F-4D97-AF65-F5344CB8AC3E}">
        <p14:creationId xmlns:p14="http://schemas.microsoft.com/office/powerpoint/2010/main" val="67874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499" name="Rounded Rectangle 122"/>
          <p:cNvSpPr>
            <a:spLocks noChangeArrowheads="1"/>
          </p:cNvSpPr>
          <p:nvPr/>
        </p:nvSpPr>
        <p:spPr bwMode="auto">
          <a:xfrm>
            <a:off x="1558926" y="2259219"/>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t>voorafgaande</a:t>
            </a:r>
            <a:r>
              <a:rPr lang="en-US" sz="800" dirty="0"/>
              <a:t> </a:t>
            </a:r>
            <a:r>
              <a:rPr lang="en-US" sz="800" dirty="0" err="1"/>
              <a:t>testen</a:t>
            </a:r>
            <a:endParaRPr lang="en-US" sz="800" dirty="0"/>
          </a:p>
        </p:txBody>
      </p:sp>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99" y="2095017"/>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939283" y="965083"/>
            <a:ext cx="5184775" cy="3888432"/>
            <a:chOff x="1115616" y="908720"/>
            <a:chExt cx="5184775" cy="3888432"/>
          </a:xfrm>
        </p:grpSpPr>
        <p:sp>
          <p:nvSpPr>
            <p:cNvPr id="20482" name="Gelijkbenige driehoek 52"/>
            <p:cNvSpPr>
              <a:spLocks noChangeArrowheads="1"/>
            </p:cNvSpPr>
            <p:nvPr/>
          </p:nvSpPr>
          <p:spPr bwMode="auto">
            <a:xfrm>
              <a:off x="2555478" y="1467849"/>
              <a:ext cx="2447925" cy="2016125"/>
            </a:xfrm>
            <a:prstGeom prst="triangle">
              <a:avLst>
                <a:gd name="adj" fmla="val 50000"/>
              </a:avLst>
            </a:prstGeom>
            <a:noFill/>
            <a:ln w="19050" algn="ctr">
              <a:solidFill>
                <a:srgbClr val="92D050"/>
              </a:solidFill>
              <a:prstDash val="sysDash"/>
              <a:round/>
              <a:headEnd/>
              <a:tailEnd/>
            </a:ln>
          </p:spPr>
          <p:txBody>
            <a:bodyPr wrap="none" anchor="ctr"/>
            <a:lstStyle/>
            <a:p>
              <a:pPr algn="ctr"/>
              <a:endParaRPr lang="nl-BE"/>
            </a:p>
          </p:txBody>
        </p:sp>
        <p:pic>
          <p:nvPicPr>
            <p:cNvPr id="2048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528" y="3341099"/>
              <a:ext cx="301625" cy="244475"/>
            </a:xfrm>
            <a:prstGeom prst="rect">
              <a:avLst/>
            </a:prstGeom>
            <a:noFill/>
            <a:ln w="9525">
              <a:noFill/>
              <a:miter lim="800000"/>
              <a:headEnd/>
              <a:tailEnd/>
            </a:ln>
          </p:spPr>
        </p:pic>
        <p:pic>
          <p:nvPicPr>
            <p:cNvPr id="2048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016" y="3341099"/>
              <a:ext cx="303212" cy="244475"/>
            </a:xfrm>
            <a:prstGeom prst="rect">
              <a:avLst/>
            </a:prstGeom>
            <a:noFill/>
            <a:ln w="9525">
              <a:noFill/>
              <a:miter lim="800000"/>
              <a:headEnd/>
              <a:tailEnd/>
            </a:ln>
          </p:spPr>
        </p:pic>
        <p:sp>
          <p:nvSpPr>
            <p:cNvPr id="20487" name="TextBox 23"/>
            <p:cNvSpPr txBox="1">
              <a:spLocks noChangeArrowheads="1"/>
            </p:cNvSpPr>
            <p:nvPr/>
          </p:nvSpPr>
          <p:spPr bwMode="auto">
            <a:xfrm>
              <a:off x="3492103" y="1324974"/>
              <a:ext cx="2303463" cy="276225"/>
            </a:xfrm>
            <a:prstGeom prst="rect">
              <a:avLst/>
            </a:prstGeom>
            <a:noFill/>
            <a:ln w="9525">
              <a:noFill/>
              <a:miter lim="800000"/>
              <a:headEnd/>
              <a:tailEnd/>
            </a:ln>
          </p:spPr>
          <p:txBody>
            <a:bodyPr>
              <a:spAutoFit/>
            </a:bodyPr>
            <a:lstStyle/>
            <a:p>
              <a:pPr algn="ctr"/>
              <a:r>
                <a:rPr lang="nl-BE" sz="1200" dirty="0"/>
                <a:t>goede zichtbaarheid</a:t>
              </a:r>
            </a:p>
          </p:txBody>
        </p:sp>
        <p:sp>
          <p:nvSpPr>
            <p:cNvPr id="20488" name="TextBox 23"/>
            <p:cNvSpPr txBox="1">
              <a:spLocks noChangeArrowheads="1"/>
            </p:cNvSpPr>
            <p:nvPr/>
          </p:nvSpPr>
          <p:spPr bwMode="auto">
            <a:xfrm>
              <a:off x="1115616" y="3168062"/>
              <a:ext cx="1584325" cy="460375"/>
            </a:xfrm>
            <a:prstGeom prst="rect">
              <a:avLst/>
            </a:prstGeom>
            <a:noFill/>
            <a:ln w="9525">
              <a:noFill/>
              <a:miter lim="800000"/>
              <a:headEnd/>
              <a:tailEnd/>
            </a:ln>
          </p:spPr>
          <p:txBody>
            <a:bodyPr>
              <a:spAutoFit/>
            </a:bodyPr>
            <a:lstStyle/>
            <a:p>
              <a:pPr algn="ctr"/>
              <a:r>
                <a:rPr lang="nl-BE" sz="1200" dirty="0"/>
                <a:t>voldoende hoorbaarheid</a:t>
              </a:r>
            </a:p>
          </p:txBody>
        </p:sp>
        <p:pic>
          <p:nvPicPr>
            <p:cNvPr id="2049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978" y="1324974"/>
              <a:ext cx="303213" cy="244475"/>
            </a:xfrm>
            <a:prstGeom prst="rect">
              <a:avLst/>
            </a:prstGeom>
            <a:noFill/>
            <a:ln w="9525">
              <a:noFill/>
              <a:miter lim="800000"/>
              <a:headEnd/>
              <a:tailEnd/>
            </a:ln>
          </p:spPr>
        </p:pic>
        <p:sp>
          <p:nvSpPr>
            <p:cNvPr id="20491" name="TextBox 23"/>
            <p:cNvSpPr txBox="1">
              <a:spLocks noChangeArrowheads="1"/>
            </p:cNvSpPr>
            <p:nvPr/>
          </p:nvSpPr>
          <p:spPr bwMode="auto">
            <a:xfrm>
              <a:off x="4820841" y="3168062"/>
              <a:ext cx="1479550" cy="461665"/>
            </a:xfrm>
            <a:prstGeom prst="rect">
              <a:avLst/>
            </a:prstGeom>
            <a:noFill/>
            <a:ln w="9525">
              <a:noFill/>
              <a:miter lim="800000"/>
              <a:headEnd/>
              <a:tailEnd/>
            </a:ln>
          </p:spPr>
          <p:txBody>
            <a:bodyPr>
              <a:spAutoFit/>
            </a:bodyPr>
            <a:lstStyle/>
            <a:p>
              <a:pPr algn="ctr"/>
              <a:r>
                <a:rPr lang="nl-BE" sz="1200" dirty="0"/>
                <a:t>goede positionering</a:t>
              </a:r>
            </a:p>
          </p:txBody>
        </p:sp>
        <p:sp>
          <p:nvSpPr>
            <p:cNvPr id="20496" name="Rechthoekige toelichting 55"/>
            <p:cNvSpPr>
              <a:spLocks noChangeArrowheads="1"/>
            </p:cNvSpPr>
            <p:nvPr/>
          </p:nvSpPr>
          <p:spPr bwMode="auto">
            <a:xfrm>
              <a:off x="3852466" y="2620374"/>
              <a:ext cx="503237" cy="288925"/>
            </a:xfrm>
            <a:prstGeom prst="wedgeRectCallout">
              <a:avLst>
                <a:gd name="adj1" fmla="val 134147"/>
                <a:gd name="adj2" fmla="val -113036"/>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0497" name="Rechthoekige toelichting 56"/>
            <p:cNvSpPr>
              <a:spLocks noChangeArrowheads="1"/>
            </p:cNvSpPr>
            <p:nvPr/>
          </p:nvSpPr>
          <p:spPr bwMode="auto">
            <a:xfrm>
              <a:off x="3492103" y="2188574"/>
              <a:ext cx="503238" cy="287338"/>
            </a:xfrm>
            <a:prstGeom prst="wedgeRectCallout">
              <a:avLst>
                <a:gd name="adj1" fmla="val -190903"/>
                <a:gd name="adj2" fmla="val -135917"/>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0498" name="Rechthoekige toelichting 57"/>
            <p:cNvSpPr>
              <a:spLocks noChangeArrowheads="1"/>
            </p:cNvSpPr>
            <p:nvPr/>
          </p:nvSpPr>
          <p:spPr bwMode="auto">
            <a:xfrm>
              <a:off x="3131741" y="2909299"/>
              <a:ext cx="503237" cy="287338"/>
            </a:xfrm>
            <a:prstGeom prst="wedgeRectCallout">
              <a:avLst>
                <a:gd name="adj1" fmla="val 26407"/>
                <a:gd name="adj2" fmla="val 227847"/>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3" name="Rechthoek 35"/>
            <p:cNvSpPr>
              <a:spLocks noChangeArrowheads="1"/>
            </p:cNvSpPr>
            <p:nvPr/>
          </p:nvSpPr>
          <p:spPr bwMode="auto">
            <a:xfrm>
              <a:off x="1961293" y="1094313"/>
              <a:ext cx="1068165"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sp>
          <p:nvSpPr>
            <p:cNvPr id="2" name="Rectangle 1"/>
            <p:cNvSpPr/>
            <p:nvPr/>
          </p:nvSpPr>
          <p:spPr bwMode="auto">
            <a:xfrm>
              <a:off x="1115616" y="908720"/>
              <a:ext cx="5184775" cy="3888432"/>
            </a:xfrm>
            <a:prstGeom prst="rect">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sp>
        <p:nvSpPr>
          <p:cNvPr id="27" name="Rounded Rectangle 122"/>
          <p:cNvSpPr>
            <a:spLocks noChangeArrowheads="1"/>
          </p:cNvSpPr>
          <p:nvPr/>
        </p:nvSpPr>
        <p:spPr bwMode="auto">
          <a:xfrm>
            <a:off x="1568861" y="5371878"/>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t>voorafgaande</a:t>
            </a:r>
            <a:r>
              <a:rPr lang="en-US" sz="800" dirty="0"/>
              <a:t> </a:t>
            </a:r>
            <a:r>
              <a:rPr lang="en-US" sz="800" dirty="0" err="1"/>
              <a:t>testen</a:t>
            </a:r>
            <a:endParaRPr lang="en-US" sz="800" dirty="0"/>
          </a:p>
        </p:txBody>
      </p:sp>
      <p:pic>
        <p:nvPicPr>
          <p:cNvPr id="29"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8365" y="5259165"/>
            <a:ext cx="277019" cy="225425"/>
          </a:xfrm>
          <a:prstGeom prst="rect">
            <a:avLst/>
          </a:prstGeom>
          <a:noFill/>
          <a:ln w="9525">
            <a:noFill/>
            <a:miter lim="800000"/>
            <a:headEnd/>
            <a:tailEnd/>
          </a:ln>
        </p:spPr>
      </p:pic>
      <p:pic>
        <p:nvPicPr>
          <p:cNvPr id="28" name="Picture 27"/>
          <p:cNvPicPr>
            <a:picLocks noChangeAspect="1"/>
          </p:cNvPicPr>
          <p:nvPr/>
        </p:nvPicPr>
        <p:blipFill rotWithShape="1">
          <a:blip r:embed="rId5"/>
          <a:srcRect r="45756"/>
          <a:stretch/>
        </p:blipFill>
        <p:spPr>
          <a:xfrm>
            <a:off x="4817156" y="3769767"/>
            <a:ext cx="641489" cy="936862"/>
          </a:xfrm>
          <a:prstGeom prst="rect">
            <a:avLst/>
          </a:prstGeom>
        </p:spPr>
      </p:pic>
      <p:pic>
        <p:nvPicPr>
          <p:cNvPr id="30" name="Picture 29"/>
          <p:cNvPicPr>
            <a:picLocks noChangeAspect="1"/>
          </p:cNvPicPr>
          <p:nvPr/>
        </p:nvPicPr>
        <p:blipFill>
          <a:blip r:embed="rId6"/>
          <a:stretch>
            <a:fillRect/>
          </a:stretch>
        </p:blipFill>
        <p:spPr>
          <a:xfrm>
            <a:off x="6561206" y="1945299"/>
            <a:ext cx="1285858" cy="1046123"/>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2009" y="1765250"/>
            <a:ext cx="419096" cy="1226172"/>
          </a:xfrm>
          <a:prstGeom prst="rect">
            <a:avLst/>
          </a:prstGeom>
          <a:ln w="25400">
            <a:solidFill>
              <a:schemeClr val="tx2">
                <a:lumMod val="85000"/>
              </a:schemeClr>
            </a:solidFill>
          </a:ln>
        </p:spPr>
      </p:pic>
      <p:sp>
        <p:nvSpPr>
          <p:cNvPr id="32" name="Text Placeholder 1">
            <a:extLst>
              <a:ext uri="{FF2B5EF4-FFF2-40B4-BE49-F238E27FC236}">
                <a16:creationId xmlns:a16="http://schemas.microsoft.com/office/drawing/2014/main" id="{954DFBD5-BB12-4597-8EF6-847C3D755D68}"/>
              </a:ext>
            </a:extLst>
          </p:cNvPr>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sp>
        <p:nvSpPr>
          <p:cNvPr id="26" name="TextBox 25">
            <a:extLst>
              <a:ext uri="{FF2B5EF4-FFF2-40B4-BE49-F238E27FC236}">
                <a16:creationId xmlns:a16="http://schemas.microsoft.com/office/drawing/2014/main" id="{1FF23CDA-87C3-45A4-82A7-76200D5AFA44}"/>
              </a:ext>
            </a:extLst>
          </p:cNvPr>
          <p:cNvSpPr txBox="1"/>
          <p:nvPr/>
        </p:nvSpPr>
        <p:spPr>
          <a:xfrm>
            <a:off x="263352"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a:t>
            </a:r>
            <a:r>
              <a:rPr lang="en-US" sz="1800" b="1" kern="0" dirty="0" err="1">
                <a:solidFill>
                  <a:srgbClr val="0070C0"/>
                </a:solidFill>
                <a:latin typeface="+mj-lt"/>
                <a:ea typeface="+mj-ea"/>
                <a:cs typeface="+mj-cs"/>
              </a:rPr>
              <a:t>voorafgaande</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testen</a:t>
            </a:r>
            <a:endParaRPr lang="en-US" sz="1800" b="1" kern="0" dirty="0">
              <a:solidFill>
                <a:srgbClr val="0070C0"/>
              </a:solidFill>
              <a:latin typeface="+mj-lt"/>
              <a:ea typeface="+mj-ea"/>
              <a:cs typeface="+mj-cs"/>
            </a:endParaRPr>
          </a:p>
        </p:txBody>
      </p:sp>
    </p:spTree>
    <p:extLst>
      <p:ext uri="{BB962C8B-B14F-4D97-AF65-F5344CB8AC3E}">
        <p14:creationId xmlns:p14="http://schemas.microsoft.com/office/powerpoint/2010/main" val="3219254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21508" name="Straight Connector 16"/>
          <p:cNvCxnSpPr>
            <a:cxnSpLocks noChangeShapeType="1"/>
          </p:cNvCxnSpPr>
          <p:nvPr/>
        </p:nvCxnSpPr>
        <p:spPr bwMode="auto">
          <a:xfrm flipV="1">
            <a:off x="2640013" y="4378326"/>
            <a:ext cx="7632700" cy="3175"/>
          </a:xfrm>
          <a:prstGeom prst="line">
            <a:avLst/>
          </a:prstGeom>
          <a:noFill/>
          <a:ln w="31750" algn="ctr">
            <a:solidFill>
              <a:schemeClr val="accent2"/>
            </a:solidFill>
            <a:round/>
            <a:headEnd/>
            <a:tailEnd/>
          </a:ln>
        </p:spPr>
      </p:cxnSp>
      <p:cxnSp>
        <p:nvCxnSpPr>
          <p:cNvPr id="21511" name="Straight Connector 16"/>
          <p:cNvCxnSpPr>
            <a:cxnSpLocks noChangeShapeType="1"/>
          </p:cNvCxnSpPr>
          <p:nvPr/>
        </p:nvCxnSpPr>
        <p:spPr bwMode="auto">
          <a:xfrm flipV="1">
            <a:off x="2640013" y="4714875"/>
            <a:ext cx="7632700" cy="1588"/>
          </a:xfrm>
          <a:prstGeom prst="line">
            <a:avLst/>
          </a:prstGeom>
          <a:noFill/>
          <a:ln w="31750" algn="ctr">
            <a:solidFill>
              <a:schemeClr val="accent2"/>
            </a:solidFill>
            <a:round/>
            <a:headEnd/>
            <a:tailEnd/>
          </a:ln>
        </p:spPr>
      </p:cxnSp>
      <p:sp>
        <p:nvSpPr>
          <p:cNvPr id="21514" name="Chevron 29"/>
          <p:cNvSpPr>
            <a:spLocks noChangeArrowheads="1"/>
          </p:cNvSpPr>
          <p:nvPr/>
        </p:nvSpPr>
        <p:spPr bwMode="auto">
          <a:xfrm>
            <a:off x="2803526" y="42926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5" name="Chevron 30"/>
          <p:cNvSpPr>
            <a:spLocks noChangeAspect="1"/>
          </p:cNvSpPr>
          <p:nvPr/>
        </p:nvSpPr>
        <p:spPr bwMode="auto">
          <a:xfrm flipH="1">
            <a:off x="2803526" y="4652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6" name="TextBox 228"/>
          <p:cNvSpPr txBox="1">
            <a:spLocks noChangeArrowheads="1"/>
          </p:cNvSpPr>
          <p:nvPr/>
        </p:nvSpPr>
        <p:spPr bwMode="auto">
          <a:xfrm>
            <a:off x="2387600" y="4222751"/>
            <a:ext cx="323850" cy="246063"/>
          </a:xfrm>
          <a:prstGeom prst="rect">
            <a:avLst/>
          </a:prstGeom>
          <a:noFill/>
          <a:ln w="9525">
            <a:noFill/>
            <a:miter lim="800000"/>
            <a:headEnd/>
            <a:tailEnd/>
          </a:ln>
        </p:spPr>
        <p:txBody>
          <a:bodyPr>
            <a:spAutoFit/>
          </a:bodyPr>
          <a:lstStyle/>
          <a:p>
            <a:pPr algn="ctr"/>
            <a:r>
              <a:rPr lang="en-US" sz="1000"/>
              <a:t>A</a:t>
            </a:r>
          </a:p>
        </p:txBody>
      </p:sp>
      <p:sp>
        <p:nvSpPr>
          <p:cNvPr id="21517" name="TextBox 229"/>
          <p:cNvSpPr txBox="1">
            <a:spLocks noChangeArrowheads="1"/>
          </p:cNvSpPr>
          <p:nvPr/>
        </p:nvSpPr>
        <p:spPr bwMode="auto">
          <a:xfrm>
            <a:off x="2387600" y="4622801"/>
            <a:ext cx="323850" cy="246063"/>
          </a:xfrm>
          <a:prstGeom prst="rect">
            <a:avLst/>
          </a:prstGeom>
          <a:noFill/>
          <a:ln w="9525">
            <a:noFill/>
            <a:miter lim="800000"/>
            <a:headEnd/>
            <a:tailEnd/>
          </a:ln>
        </p:spPr>
        <p:txBody>
          <a:bodyPr>
            <a:spAutoFit/>
          </a:bodyPr>
          <a:lstStyle/>
          <a:p>
            <a:pPr algn="ctr"/>
            <a:r>
              <a:rPr lang="en-US" sz="1000"/>
              <a:t>B</a:t>
            </a:r>
          </a:p>
        </p:txBody>
      </p:sp>
      <p:sp>
        <p:nvSpPr>
          <p:cNvPr id="21518" name="Rounded Rectangle 122"/>
          <p:cNvSpPr>
            <a:spLocks noChangeArrowheads="1"/>
          </p:cNvSpPr>
          <p:nvPr/>
        </p:nvSpPr>
        <p:spPr bwMode="auto">
          <a:xfrm>
            <a:off x="1558926" y="4321175"/>
            <a:ext cx="701675" cy="433388"/>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21519" name="TextBox 123"/>
          <p:cNvSpPr txBox="1">
            <a:spLocks noChangeArrowheads="1"/>
          </p:cNvSpPr>
          <p:nvPr/>
        </p:nvSpPr>
        <p:spPr bwMode="auto">
          <a:xfrm>
            <a:off x="1524000" y="4264026"/>
            <a:ext cx="755650" cy="460375"/>
          </a:xfrm>
          <a:prstGeom prst="rect">
            <a:avLst/>
          </a:prstGeom>
          <a:noFill/>
          <a:ln w="9525">
            <a:noFill/>
            <a:miter lim="800000"/>
            <a:headEnd/>
            <a:tailEnd/>
          </a:ln>
        </p:spPr>
        <p:txBody>
          <a:bodyPr>
            <a:spAutoFit/>
          </a:bodyPr>
          <a:lstStyle/>
          <a:p>
            <a:pPr algn="ctr"/>
            <a:endParaRPr lang="nl-BE" sz="800"/>
          </a:p>
          <a:p>
            <a:pPr algn="ctr"/>
            <a:r>
              <a:rPr lang="nl-BE" sz="800"/>
              <a:t>start werken</a:t>
            </a:r>
          </a:p>
          <a:p>
            <a:pPr algn="ctr"/>
            <a:r>
              <a:rPr lang="nl-BE" sz="800"/>
              <a:t> ok</a:t>
            </a:r>
          </a:p>
        </p:txBody>
      </p:sp>
      <p:grpSp>
        <p:nvGrpSpPr>
          <p:cNvPr id="21520" name="Group 188"/>
          <p:cNvGrpSpPr>
            <a:grpSpLocks noChangeAspect="1"/>
          </p:cNvGrpSpPr>
          <p:nvPr/>
        </p:nvGrpSpPr>
        <p:grpSpPr bwMode="auto">
          <a:xfrm>
            <a:off x="4992818" y="4339433"/>
            <a:ext cx="107950" cy="73025"/>
            <a:chOff x="7956376" y="548680"/>
            <a:chExt cx="216024" cy="144016"/>
          </a:xfrm>
        </p:grpSpPr>
        <p:cxnSp>
          <p:nvCxnSpPr>
            <p:cNvPr id="2154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5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1521" name="Group 188"/>
          <p:cNvGrpSpPr>
            <a:grpSpLocks noChangeAspect="1"/>
          </p:cNvGrpSpPr>
          <p:nvPr/>
        </p:nvGrpSpPr>
        <p:grpSpPr bwMode="auto">
          <a:xfrm>
            <a:off x="7896227" y="4327525"/>
            <a:ext cx="107950" cy="73025"/>
            <a:chOff x="7956376" y="548680"/>
            <a:chExt cx="216024" cy="144016"/>
          </a:xfrm>
        </p:grpSpPr>
        <p:cxnSp>
          <p:nvCxnSpPr>
            <p:cNvPr id="2154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4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1522" name="TextBox 32"/>
          <p:cNvSpPr txBox="1">
            <a:spLocks noChangeArrowheads="1"/>
          </p:cNvSpPr>
          <p:nvPr/>
        </p:nvSpPr>
        <p:spPr bwMode="auto">
          <a:xfrm>
            <a:off x="9551989" y="3932239"/>
            <a:ext cx="936625" cy="230187"/>
          </a:xfrm>
          <a:prstGeom prst="rect">
            <a:avLst/>
          </a:prstGeom>
          <a:noFill/>
          <a:ln w="9525">
            <a:noFill/>
            <a:miter lim="800000"/>
            <a:headEnd/>
            <a:tailEnd/>
          </a:ln>
        </p:spPr>
        <p:txBody>
          <a:bodyPr>
            <a:spAutoFit/>
          </a:bodyPr>
          <a:lstStyle/>
          <a:p>
            <a:pPr algn="ctr"/>
            <a:r>
              <a:rPr lang="en-US" sz="900"/>
              <a:t>Dendermonde</a:t>
            </a:r>
          </a:p>
        </p:txBody>
      </p:sp>
      <p:sp>
        <p:nvSpPr>
          <p:cNvPr id="21523" name="TextBox 32"/>
          <p:cNvSpPr txBox="1">
            <a:spLocks noChangeArrowheads="1"/>
          </p:cNvSpPr>
          <p:nvPr/>
        </p:nvSpPr>
        <p:spPr bwMode="auto">
          <a:xfrm>
            <a:off x="2279651" y="3937001"/>
            <a:ext cx="792163" cy="231775"/>
          </a:xfrm>
          <a:prstGeom prst="rect">
            <a:avLst/>
          </a:prstGeom>
          <a:noFill/>
          <a:ln w="9525">
            <a:noFill/>
            <a:miter lim="800000"/>
            <a:headEnd/>
            <a:tailEnd/>
          </a:ln>
        </p:spPr>
        <p:txBody>
          <a:bodyPr>
            <a:spAutoFit/>
          </a:bodyPr>
          <a:lstStyle/>
          <a:p>
            <a:pPr algn="ctr"/>
            <a:r>
              <a:rPr lang="en-US" sz="900"/>
              <a:t>Lokeren</a:t>
            </a:r>
          </a:p>
        </p:txBody>
      </p:sp>
      <p:grpSp>
        <p:nvGrpSpPr>
          <p:cNvPr id="21533" name="Groep 99"/>
          <p:cNvGrpSpPr>
            <a:grpSpLocks/>
          </p:cNvGrpSpPr>
          <p:nvPr/>
        </p:nvGrpSpPr>
        <p:grpSpPr bwMode="auto">
          <a:xfrm>
            <a:off x="6167439" y="3932238"/>
            <a:ext cx="865187" cy="431800"/>
            <a:chOff x="4427984" y="2636912"/>
            <a:chExt cx="864096" cy="432048"/>
          </a:xfrm>
        </p:grpSpPr>
        <p:cxnSp>
          <p:nvCxnSpPr>
            <p:cNvPr id="10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5"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86" name="Straight Connector 111"/>
          <p:cNvCxnSpPr/>
          <p:nvPr/>
        </p:nvCxnSpPr>
        <p:spPr bwMode="auto">
          <a:xfrm>
            <a:off x="4511824" y="3932238"/>
            <a:ext cx="4176464"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2153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1542" name="Rechthoekige toelichting 72"/>
          <p:cNvSpPr>
            <a:spLocks noChangeArrowheads="1"/>
          </p:cNvSpPr>
          <p:nvPr/>
        </p:nvSpPr>
        <p:spPr bwMode="auto">
          <a:xfrm>
            <a:off x="6888164" y="1989139"/>
            <a:ext cx="2592387" cy="287337"/>
          </a:xfrm>
          <a:prstGeom prst="wedgeRectCallout">
            <a:avLst>
              <a:gd name="adj1" fmla="val -108699"/>
              <a:gd name="adj2" fmla="val 324322"/>
            </a:avLst>
          </a:prstGeom>
          <a:solidFill>
            <a:srgbClr val="92D050"/>
          </a:solidFill>
          <a:ln w="31750" algn="ctr">
            <a:noFill/>
            <a:round/>
            <a:headEnd/>
            <a:tailEnd/>
          </a:ln>
        </p:spPr>
        <p:txBody>
          <a:bodyPr wrap="none" anchor="ctr"/>
          <a:lstStyle/>
          <a:p>
            <a:pPr algn="ctr"/>
            <a:r>
              <a:rPr lang="nl-BE" sz="1200" b="1">
                <a:solidFill>
                  <a:schemeClr val="bg1"/>
                </a:solidFill>
              </a:rPr>
              <a:t>DE WERKEN KUNNEN STARTEN</a:t>
            </a:r>
          </a:p>
        </p:txBody>
      </p:sp>
      <p:sp>
        <p:nvSpPr>
          <p:cNvPr id="47" name="Rechthoek 35"/>
          <p:cNvSpPr>
            <a:spLocks noChangeArrowheads="1"/>
          </p:cNvSpPr>
          <p:nvPr/>
        </p:nvSpPr>
        <p:spPr bwMode="auto">
          <a:xfrm>
            <a:off x="4511824" y="2510788"/>
            <a:ext cx="1044587"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sp>
        <p:nvSpPr>
          <p:cNvPr id="48" name="Rounded Rectangle 122"/>
          <p:cNvSpPr>
            <a:spLocks noChangeArrowheads="1"/>
          </p:cNvSpPr>
          <p:nvPr/>
        </p:nvSpPr>
        <p:spPr bwMode="auto">
          <a:xfrm>
            <a:off x="1568861" y="1525490"/>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t>voorafgaande</a:t>
            </a:r>
            <a:r>
              <a:rPr lang="en-US" sz="800" dirty="0"/>
              <a:t> </a:t>
            </a:r>
            <a:r>
              <a:rPr lang="en-US" sz="800" dirty="0" err="1"/>
              <a:t>testen</a:t>
            </a:r>
            <a:endParaRPr lang="en-US" sz="800" dirty="0"/>
          </a:p>
        </p:txBody>
      </p:sp>
      <p:pic>
        <p:nvPicPr>
          <p:cNvPr id="49"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65" y="1412777"/>
            <a:ext cx="277019" cy="225425"/>
          </a:xfrm>
          <a:prstGeom prst="rect">
            <a:avLst/>
          </a:prstGeom>
          <a:noFill/>
          <a:ln w="9525">
            <a:noFill/>
            <a:miter lim="800000"/>
            <a:headEnd/>
            <a:tailEnd/>
          </a:ln>
        </p:spPr>
      </p:pic>
      <p:sp>
        <p:nvSpPr>
          <p:cNvPr id="56" name="TextBox 55"/>
          <p:cNvSpPr txBox="1"/>
          <p:nvPr/>
        </p:nvSpPr>
        <p:spPr>
          <a:xfrm>
            <a:off x="3842327" y="5288172"/>
            <a:ext cx="5550334" cy="817245"/>
          </a:xfrm>
          <a:prstGeom prst="roundRect">
            <a:avLst/>
          </a:prstGeom>
          <a:noFill/>
          <a:ln w="12700">
            <a:solidFill>
              <a:schemeClr val="accent1"/>
            </a:solidFill>
            <a:prstDash val="dash"/>
          </a:ln>
        </p:spPr>
        <p:txBody>
          <a:bodyPr wrap="square" rtlCol="0">
            <a:spAutoFit/>
          </a:bodyPr>
          <a:lstStyle/>
          <a:p>
            <a:pPr algn="ctr"/>
            <a:r>
              <a:rPr lang="nl-BE" sz="1400" dirty="0">
                <a:latin typeface="+mn-lt"/>
              </a:rPr>
              <a:t>De grenswachter houdt voortdurend zijn aandacht gericht op de begrenzingen van de werfzone (kant spoor) en op de bedienden/werfvoertuigen</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881" y="3202028"/>
            <a:ext cx="725280" cy="589884"/>
          </a:xfrm>
          <a:prstGeom prst="rect">
            <a:avLst/>
          </a:prstGeom>
        </p:spPr>
      </p:pic>
      <p:pic>
        <p:nvPicPr>
          <p:cNvPr id="54" name="Picture 53" descr="D:\Documents And Settings\GQR7802\Local Settings\Temporary Internet Files\Content.IE5\HNYX0581\MC900441310[1].png"/>
          <p:cNvPicPr/>
          <p:nvPr/>
        </p:nvPicPr>
        <p:blipFill>
          <a:blip r:embed="rId5" cstate="print"/>
          <a:srcRect/>
          <a:stretch>
            <a:fillRect/>
          </a:stretch>
        </p:blipFill>
        <p:spPr bwMode="auto">
          <a:xfrm>
            <a:off x="5334910" y="3431006"/>
            <a:ext cx="182665" cy="243362"/>
          </a:xfrm>
          <a:prstGeom prst="rect">
            <a:avLst/>
          </a:prstGeom>
          <a:noFill/>
        </p:spPr>
      </p:pic>
      <p:pic>
        <p:nvPicPr>
          <p:cNvPr id="2" name="Picture 1"/>
          <p:cNvPicPr>
            <a:picLocks noChangeAspect="1"/>
          </p:cNvPicPr>
          <p:nvPr/>
        </p:nvPicPr>
        <p:blipFill>
          <a:blip r:embed="rId6"/>
          <a:stretch>
            <a:fillRect/>
          </a:stretch>
        </p:blipFill>
        <p:spPr>
          <a:xfrm flipH="1">
            <a:off x="4857665" y="3011932"/>
            <a:ext cx="283177" cy="681952"/>
          </a:xfrm>
          <a:prstGeom prst="rect">
            <a:avLst/>
          </a:prstGeom>
        </p:spPr>
      </p:pic>
      <p:cxnSp>
        <p:nvCxnSpPr>
          <p:cNvPr id="42" name="Straight Connector 111"/>
          <p:cNvCxnSpPr/>
          <p:nvPr/>
        </p:nvCxnSpPr>
        <p:spPr bwMode="auto">
          <a:xfrm flipV="1">
            <a:off x="4511824" y="3791912"/>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1525" name="Straight Arrow Connector 287"/>
          <p:cNvCxnSpPr>
            <a:cxnSpLocks noChangeShapeType="1"/>
          </p:cNvCxnSpPr>
          <p:nvPr/>
        </p:nvCxnSpPr>
        <p:spPr bwMode="auto">
          <a:xfrm>
            <a:off x="5166436" y="3213401"/>
            <a:ext cx="462047" cy="560881"/>
          </a:xfrm>
          <a:prstGeom prst="straightConnector1">
            <a:avLst/>
          </a:prstGeom>
          <a:noFill/>
          <a:ln w="12700" algn="ctr">
            <a:solidFill>
              <a:schemeClr val="tx1"/>
            </a:solidFill>
            <a:prstDash val="dash"/>
            <a:round/>
            <a:headEnd/>
            <a:tailEnd type="arrow" w="med" len="med"/>
          </a:ln>
        </p:spPr>
      </p:cxnSp>
      <p:cxnSp>
        <p:nvCxnSpPr>
          <p:cNvPr id="45" name="Straight Arrow Connector 287"/>
          <p:cNvCxnSpPr>
            <a:cxnSpLocks noChangeShapeType="1"/>
          </p:cNvCxnSpPr>
          <p:nvPr/>
        </p:nvCxnSpPr>
        <p:spPr bwMode="auto">
          <a:xfrm>
            <a:off x="5121659" y="3180447"/>
            <a:ext cx="1440363" cy="262145"/>
          </a:xfrm>
          <a:prstGeom prst="straightConnector1">
            <a:avLst/>
          </a:prstGeom>
          <a:noFill/>
          <a:ln w="12700" algn="ctr">
            <a:solidFill>
              <a:schemeClr val="tx1"/>
            </a:solidFill>
            <a:prstDash val="dash"/>
            <a:round/>
            <a:headEnd/>
            <a:tailEnd type="arrow" w="med" len="med"/>
          </a:ln>
        </p:spPr>
      </p:cxnSp>
      <p:pic>
        <p:nvPicPr>
          <p:cNvPr id="52" name="Picture 51" descr="D:\Documents And Settings\GQR7802\Local Settings\Temporary Internet Files\Content.IE5\HNYX0581\MC900441310[1].png"/>
          <p:cNvPicPr/>
          <p:nvPr/>
        </p:nvPicPr>
        <p:blipFill>
          <a:blip r:embed="rId5" cstate="print"/>
          <a:srcRect/>
          <a:stretch>
            <a:fillRect/>
          </a:stretch>
        </p:blipFill>
        <p:spPr bwMode="auto">
          <a:xfrm>
            <a:off x="5654077" y="3180447"/>
            <a:ext cx="182665" cy="243362"/>
          </a:xfrm>
          <a:prstGeom prst="rect">
            <a:avLst/>
          </a:prstGeom>
          <a:noFill/>
        </p:spPr>
      </p:pic>
      <p:pic>
        <p:nvPicPr>
          <p:cNvPr id="16" name="Picture 15"/>
          <p:cNvPicPr>
            <a:picLocks noChangeAspect="1"/>
          </p:cNvPicPr>
          <p:nvPr/>
        </p:nvPicPr>
        <p:blipFill>
          <a:blip r:embed="rId7"/>
          <a:stretch>
            <a:fillRect/>
          </a:stretch>
        </p:blipFill>
        <p:spPr>
          <a:xfrm>
            <a:off x="6968612" y="2848185"/>
            <a:ext cx="128027" cy="292633"/>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6436" y="2879982"/>
            <a:ext cx="124497" cy="291633"/>
          </a:xfrm>
          <a:prstGeom prst="rect">
            <a:avLst/>
          </a:prstGeom>
        </p:spPr>
      </p:pic>
      <p:pic>
        <p:nvPicPr>
          <p:cNvPr id="62" name="Picture 61" descr="D:\Documents And Settings\GQR7802\Local Settings\Temporary Internet Files\Content.IE5\HNYX0581\MC900441310[1].png"/>
          <p:cNvPicPr/>
          <p:nvPr/>
        </p:nvPicPr>
        <p:blipFill>
          <a:blip r:embed="rId5" cstate="print"/>
          <a:srcRect/>
          <a:stretch>
            <a:fillRect/>
          </a:stretch>
        </p:blipFill>
        <p:spPr bwMode="auto">
          <a:xfrm>
            <a:off x="5947107" y="2912513"/>
            <a:ext cx="182665" cy="243362"/>
          </a:xfrm>
          <a:prstGeom prst="rect">
            <a:avLst/>
          </a:prstGeom>
          <a:noFill/>
        </p:spPr>
      </p:pic>
      <p:cxnSp>
        <p:nvCxnSpPr>
          <p:cNvPr id="4" name="Straight Arrow Connector 3">
            <a:extLst>
              <a:ext uri="{FF2B5EF4-FFF2-40B4-BE49-F238E27FC236}">
                <a16:creationId xmlns:a16="http://schemas.microsoft.com/office/drawing/2014/main" id="{7F6FFEF5-FF58-4C47-ADB9-FD50FE5306EF}"/>
              </a:ext>
            </a:extLst>
          </p:cNvPr>
          <p:cNvCxnSpPr>
            <a:cxnSpLocks/>
            <a:stCxn id="21542" idx="4"/>
          </p:cNvCxnSpPr>
          <p:nvPr/>
        </p:nvCxnSpPr>
        <p:spPr>
          <a:xfrm flipV="1">
            <a:off x="5366459" y="3011933"/>
            <a:ext cx="1521705" cy="527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 Placeholder 1">
            <a:extLst>
              <a:ext uri="{FF2B5EF4-FFF2-40B4-BE49-F238E27FC236}">
                <a16:creationId xmlns:a16="http://schemas.microsoft.com/office/drawing/2014/main" id="{F6728031-01A7-4BE9-B5D6-F7616002FF1F}"/>
              </a:ext>
            </a:extLst>
          </p:cNvPr>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1.1 </a:t>
            </a:r>
            <a:r>
              <a:rPr lang="en-GB" dirty="0" err="1"/>
              <a:t>opstart</a:t>
            </a:r>
            <a:endParaRPr lang="en-GB" dirty="0"/>
          </a:p>
        </p:txBody>
      </p:sp>
      <p:sp>
        <p:nvSpPr>
          <p:cNvPr id="41" name="TextBox 40">
            <a:extLst>
              <a:ext uri="{FF2B5EF4-FFF2-40B4-BE49-F238E27FC236}">
                <a16:creationId xmlns:a16="http://schemas.microsoft.com/office/drawing/2014/main" id="{8BCAAC48-EDF3-498E-95D7-38D88D6AA311}"/>
              </a:ext>
            </a:extLst>
          </p:cNvPr>
          <p:cNvSpPr txBox="1"/>
          <p:nvPr/>
        </p:nvSpPr>
        <p:spPr>
          <a:xfrm>
            <a:off x="263352" y="476672"/>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1: </a:t>
            </a:r>
            <a:r>
              <a:rPr lang="en-US" sz="1800" b="1" kern="0" dirty="0" err="1">
                <a:solidFill>
                  <a:srgbClr val="0070C0"/>
                </a:solidFill>
                <a:latin typeface="+mj-lt"/>
                <a:ea typeface="+mj-ea"/>
                <a:cs typeface="+mj-cs"/>
              </a:rPr>
              <a:t>Opstart</a:t>
            </a:r>
            <a:r>
              <a:rPr lang="en-US" sz="1800" b="1" kern="0" dirty="0">
                <a:solidFill>
                  <a:srgbClr val="0070C0"/>
                </a:solidFill>
                <a:latin typeface="+mj-lt"/>
                <a:ea typeface="+mj-ea"/>
                <a:cs typeface="+mj-cs"/>
              </a:rPr>
              <a:t> – </a:t>
            </a:r>
            <a:r>
              <a:rPr lang="en-US" sz="1800" b="1" kern="0" dirty="0" err="1">
                <a:solidFill>
                  <a:srgbClr val="0070C0"/>
                </a:solidFill>
                <a:latin typeface="+mj-lt"/>
                <a:ea typeface="+mj-ea"/>
                <a:cs typeface="+mj-cs"/>
              </a:rPr>
              <a:t>voorafgaande</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testen</a:t>
            </a:r>
            <a:endParaRPr lang="en-US" sz="1800" b="1" kern="0" dirty="0">
              <a:solidFill>
                <a:srgbClr val="0070C0"/>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sp>
        <p:nvSpPr>
          <p:cNvPr id="7" name="TextBox 7"/>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err="1"/>
              <a:t>Dit</a:t>
            </a:r>
            <a:r>
              <a:rPr lang="en-US" sz="1200" b="1" dirty="0"/>
              <a:t> document is </a:t>
            </a:r>
            <a:r>
              <a:rPr lang="en-US" sz="1200" b="1" dirty="0" err="1"/>
              <a:t>eigendom</a:t>
            </a:r>
            <a:r>
              <a:rPr lang="en-US" sz="1200" b="1" dirty="0"/>
              <a:t> van INFRABEL.</a:t>
            </a:r>
          </a:p>
        </p:txBody>
      </p:sp>
      <p:graphicFrame>
        <p:nvGraphicFramePr>
          <p:cNvPr id="8" name="Tabel 6"/>
          <p:cNvGraphicFramePr>
            <a:graphicFrameLocks noGrp="1"/>
          </p:cNvGraphicFramePr>
          <p:nvPr>
            <p:extLst>
              <p:ext uri="{D42A27DB-BD31-4B8C-83A1-F6EECF244321}">
                <p14:modId xmlns:p14="http://schemas.microsoft.com/office/powerpoint/2010/main" val="2417754183"/>
              </p:ext>
            </p:extLst>
          </p:nvPr>
        </p:nvGraphicFramePr>
        <p:xfrm>
          <a:off x="2063750" y="810077"/>
          <a:ext cx="7848872" cy="2037001"/>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2160042">
                  <a:extLst>
                    <a:ext uri="{9D8B030D-6E8A-4147-A177-3AD203B41FA5}">
                      <a16:colId xmlns:a16="http://schemas.microsoft.com/office/drawing/2014/main" val="20001"/>
                    </a:ext>
                  </a:extLst>
                </a:gridCol>
                <a:gridCol w="2852554">
                  <a:extLst>
                    <a:ext uri="{9D8B030D-6E8A-4147-A177-3AD203B41FA5}">
                      <a16:colId xmlns:a16="http://schemas.microsoft.com/office/drawing/2014/main" val="20002"/>
                    </a:ext>
                  </a:extLst>
                </a:gridCol>
                <a:gridCol w="1468124">
                  <a:extLst>
                    <a:ext uri="{9D8B030D-6E8A-4147-A177-3AD203B41FA5}">
                      <a16:colId xmlns:a16="http://schemas.microsoft.com/office/drawing/2014/main" val="20003"/>
                    </a:ext>
                  </a:extLst>
                </a:gridCol>
              </a:tblGrid>
              <a:tr h="315566">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dirty="0">
                          <a:solidFill>
                            <a:schemeClr val="tx1"/>
                          </a:solidFill>
                        </a:rPr>
                        <a:t>Overzicht van de versies</a:t>
                      </a:r>
                      <a:endParaRPr lang="en-US" sz="1600" dirty="0">
                        <a:solidFill>
                          <a:schemeClr val="tx1"/>
                        </a:solidFill>
                      </a:endParaRPr>
                    </a:p>
                  </a:txBody>
                  <a:tcP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2445">
                <a:tc>
                  <a:txBody>
                    <a:bodyPr/>
                    <a:lstStyle/>
                    <a:p>
                      <a:pPr algn="ctr"/>
                      <a:r>
                        <a:rPr lang="fr-BE" sz="1200" b="1" kern="1200" dirty="0" err="1">
                          <a:solidFill>
                            <a:schemeClr val="tx1"/>
                          </a:solidFill>
                          <a:latin typeface="+mn-lt"/>
                          <a:ea typeface="+mn-ea"/>
                          <a:cs typeface="+mn-cs"/>
                        </a:rPr>
                        <a:t>Nummer</a:t>
                      </a:r>
                      <a:r>
                        <a:rPr lang="fr-BE" sz="1200" b="1" kern="1200" dirty="0">
                          <a:solidFill>
                            <a:schemeClr val="tx1"/>
                          </a:solidFill>
                          <a:latin typeface="+mn-lt"/>
                          <a:ea typeface="+mn-ea"/>
                          <a:cs typeface="+mn-cs"/>
                        </a:rPr>
                        <a:t> </a:t>
                      </a:r>
                      <a:r>
                        <a:rPr lang="fr-BE" sz="1200" b="1" kern="1200" dirty="0" err="1">
                          <a:solidFill>
                            <a:schemeClr val="tx1"/>
                          </a:solidFill>
                          <a:latin typeface="+mn-lt"/>
                          <a:ea typeface="+mn-ea"/>
                          <a:cs typeface="+mn-cs"/>
                        </a:rPr>
                        <a:t>versie</a:t>
                      </a:r>
                      <a:endParaRPr lang="fr-BE" sz="1200" b="1" kern="1200" dirty="0">
                        <a:solidFill>
                          <a:schemeClr val="tx1"/>
                        </a:solidFill>
                        <a:latin typeface="+mn-lt"/>
                        <a:ea typeface="+mn-ea"/>
                        <a:cs typeface="+mn-cs"/>
                      </a:endParaRP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a:solidFill>
                            <a:schemeClr val="tx1"/>
                          </a:solidFill>
                          <a:latin typeface="+mn-lt"/>
                          <a:ea typeface="+mn-ea"/>
                          <a:cs typeface="+mn-cs"/>
                        </a:rPr>
                        <a:t>Datum</a:t>
                      </a: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err="1">
                          <a:solidFill>
                            <a:schemeClr val="tx1"/>
                          </a:solidFill>
                          <a:latin typeface="+mn-lt"/>
                          <a:ea typeface="+mn-ea"/>
                          <a:cs typeface="+mn-cs"/>
                        </a:rPr>
                        <a:t>Beschrijving</a:t>
                      </a:r>
                      <a:endParaRPr lang="en-US" sz="1200" b="1" kern="1200" dirty="0">
                        <a:solidFill>
                          <a:schemeClr val="tx1"/>
                        </a:solidFill>
                        <a:latin typeface="+mn-lt"/>
                        <a:ea typeface="+mn-ea"/>
                        <a:cs typeface="+mn-cs"/>
                      </a:endParaRP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a:solidFill>
                            <a:schemeClr val="tx1"/>
                          </a:solidFill>
                          <a:latin typeface="+mn-lt"/>
                          <a:ea typeface="+mn-ea"/>
                          <a:cs typeface="+mn-cs"/>
                        </a:rPr>
                        <a:t>Nr. </a:t>
                      </a:r>
                      <a:r>
                        <a:rPr lang="en-US" sz="1200" b="1" kern="1200" dirty="0" err="1">
                          <a:solidFill>
                            <a:schemeClr val="tx1"/>
                          </a:solidFill>
                          <a:latin typeface="+mn-lt"/>
                          <a:ea typeface="+mn-ea"/>
                          <a:cs typeface="+mn-cs"/>
                        </a:rPr>
                        <a:t>gewijzigde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bladzijden</a:t>
                      </a:r>
                      <a:endParaRPr lang="en-US" sz="1200" b="1" kern="1200" dirty="0">
                        <a:solidFill>
                          <a:schemeClr val="tx1"/>
                        </a:solidFill>
                        <a:latin typeface="+mn-lt"/>
                        <a:ea typeface="+mn-ea"/>
                        <a:cs typeface="+mn-cs"/>
                      </a:endParaRPr>
                    </a:p>
                  </a:txBody>
                  <a:tcPr anchor="ctr"/>
                </a:tc>
                <a:extLst>
                  <a:ext uri="{0D108BD9-81ED-4DB2-BD59-A6C34878D82A}">
                    <a16:rowId xmlns:a16="http://schemas.microsoft.com/office/drawing/2014/main" val="10001"/>
                  </a:ext>
                </a:extLst>
              </a:tr>
              <a:tr h="346827">
                <a:tc>
                  <a:txBody>
                    <a:bodyPr/>
                    <a:lstStyle/>
                    <a:p>
                      <a:pPr algn="ctr"/>
                      <a:r>
                        <a:rPr lang="en-US" sz="1050" dirty="0"/>
                        <a:t>1.0</a:t>
                      </a:r>
                    </a:p>
                  </a:txBody>
                  <a:tcPr/>
                </a:tc>
                <a:tc>
                  <a:txBody>
                    <a:bodyPr/>
                    <a:lstStyle/>
                    <a:p>
                      <a:pPr algn="ctr"/>
                      <a:r>
                        <a:rPr lang="en-US" sz="1050" dirty="0"/>
                        <a:t>15-07-2021</a:t>
                      </a:r>
                    </a:p>
                  </a:txBody>
                  <a:tcPr/>
                </a:tc>
                <a:tc>
                  <a:txBody>
                    <a:bodyPr/>
                    <a:lstStyle/>
                    <a:p>
                      <a:pPr algn="ctr"/>
                      <a:r>
                        <a:rPr lang="en-US" sz="1050" dirty="0" err="1"/>
                        <a:t>Versie</a:t>
                      </a:r>
                      <a:r>
                        <a:rPr lang="en-US" sz="1050" dirty="0"/>
                        <a:t> 1.0</a:t>
                      </a:r>
                    </a:p>
                  </a:txBody>
                  <a:tcPr/>
                </a:tc>
                <a:tc>
                  <a:txBody>
                    <a:bodyPr/>
                    <a:lstStyle/>
                    <a:p>
                      <a:pPr algn="ctr"/>
                      <a:endParaRPr lang="en-US" sz="1050" dirty="0"/>
                    </a:p>
                  </a:txBody>
                  <a:tcPr/>
                </a:tc>
                <a:extLst>
                  <a:ext uri="{0D108BD9-81ED-4DB2-BD59-A6C34878D82A}">
                    <a16:rowId xmlns:a16="http://schemas.microsoft.com/office/drawing/2014/main" val="10002"/>
                  </a:ext>
                </a:extLst>
              </a:tr>
              <a:tr h="405622">
                <a:tc>
                  <a:txBody>
                    <a:bodyPr/>
                    <a:lstStyle/>
                    <a:p>
                      <a:pPr algn="ctr"/>
                      <a:r>
                        <a:rPr lang="en-US" sz="1050" dirty="0"/>
                        <a:t>2.0</a:t>
                      </a:r>
                    </a:p>
                  </a:txBody>
                  <a:tcPr/>
                </a:tc>
                <a:tc>
                  <a:txBody>
                    <a:bodyPr/>
                    <a:lstStyle/>
                    <a:p>
                      <a:pPr algn="ctr"/>
                      <a:r>
                        <a:rPr lang="en-US" sz="1050" dirty="0"/>
                        <a:t>20.01.2022</a:t>
                      </a:r>
                    </a:p>
                  </a:txBody>
                  <a:tcPr/>
                </a:tc>
                <a:tc>
                  <a:txBody>
                    <a:bodyPr/>
                    <a:lstStyle/>
                    <a:p>
                      <a:pPr algn="ctr"/>
                      <a:r>
                        <a:rPr lang="en-US" sz="1050" dirty="0"/>
                        <a:t>Update </a:t>
                      </a:r>
                      <a:r>
                        <a:rPr lang="en-US" sz="1050" dirty="0" err="1"/>
                        <a:t>naar</a:t>
                      </a:r>
                      <a:r>
                        <a:rPr lang="en-US" sz="1050" dirty="0"/>
                        <a:t> </a:t>
                      </a:r>
                      <a:r>
                        <a:rPr lang="en-US" sz="1050" dirty="0" err="1"/>
                        <a:t>aanleiding</a:t>
                      </a:r>
                      <a:r>
                        <a:rPr lang="en-US" sz="1050" dirty="0"/>
                        <a:t> van </a:t>
                      </a:r>
                      <a:r>
                        <a:rPr lang="en-US" sz="1050" dirty="0" err="1"/>
                        <a:t>opleiding</a:t>
                      </a:r>
                      <a:endParaRPr lang="en-US" sz="1050" dirty="0"/>
                    </a:p>
                  </a:txBody>
                  <a:tcPr/>
                </a:tc>
                <a:tc>
                  <a:txBody>
                    <a:bodyPr/>
                    <a:lstStyle/>
                    <a:p>
                      <a:pPr algn="ctr"/>
                      <a:endParaRPr lang="en-US" sz="1400" dirty="0"/>
                    </a:p>
                  </a:txBody>
                  <a:tcPr/>
                </a:tc>
                <a:extLst>
                  <a:ext uri="{0D108BD9-81ED-4DB2-BD59-A6C34878D82A}">
                    <a16:rowId xmlns:a16="http://schemas.microsoft.com/office/drawing/2014/main" val="10003"/>
                  </a:ext>
                </a:extLst>
              </a:tr>
              <a:tr h="346827">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60880275"/>
              </p:ext>
            </p:extLst>
          </p:nvPr>
        </p:nvGraphicFramePr>
        <p:xfrm>
          <a:off x="2063552" y="3429002"/>
          <a:ext cx="7776864" cy="1855277"/>
        </p:xfrm>
        <a:graphic>
          <a:graphicData uri="http://schemas.openxmlformats.org/drawingml/2006/table">
            <a:tbl>
              <a:tblPr firstRow="1" bandRow="1"/>
              <a:tblGrid>
                <a:gridCol w="1800200">
                  <a:extLst>
                    <a:ext uri="{9D8B030D-6E8A-4147-A177-3AD203B41FA5}">
                      <a16:colId xmlns:a16="http://schemas.microsoft.com/office/drawing/2014/main" val="20000"/>
                    </a:ext>
                  </a:extLst>
                </a:gridCol>
                <a:gridCol w="1963087">
                  <a:extLst>
                    <a:ext uri="{9D8B030D-6E8A-4147-A177-3AD203B41FA5}">
                      <a16:colId xmlns:a16="http://schemas.microsoft.com/office/drawing/2014/main" val="20001"/>
                    </a:ext>
                  </a:extLst>
                </a:gridCol>
                <a:gridCol w="2141369">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Voorgesteld</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Nagekeken</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Goedgekeurd</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Goedgekeurd</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kern="1200" dirty="0" err="1">
                          <a:solidFill>
                            <a:schemeClr val="tx1"/>
                          </a:solidFill>
                          <a:latin typeface="+mn-lt"/>
                          <a:ea typeface="+mn-ea"/>
                          <a:cs typeface="+mn-cs"/>
                        </a:rPr>
                        <a:t>Teamlead</a:t>
                      </a:r>
                      <a:endParaRPr lang="en-GB" sz="9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900" b="1" kern="1200" noProof="0" dirty="0">
                          <a:solidFill>
                            <a:schemeClr val="tx1"/>
                          </a:solidFill>
                          <a:latin typeface="+mn-lt"/>
                          <a:ea typeface="+mn-ea"/>
                          <a:cs typeface="+mn-cs"/>
                        </a:rPr>
                        <a:t>I-AM.111</a:t>
                      </a:r>
                    </a:p>
                    <a:p>
                      <a:pPr algn="ctr"/>
                      <a:r>
                        <a:rPr lang="fr-FR" sz="900" b="0" kern="1200" noProof="0" dirty="0">
                          <a:solidFill>
                            <a:schemeClr val="tx1"/>
                          </a:solidFill>
                          <a:latin typeface="Arial"/>
                          <a:ea typeface="+mn-ea"/>
                          <a:cs typeface="Arial"/>
                        </a:rPr>
                        <a:t>(</a:t>
                      </a:r>
                      <a:r>
                        <a:rPr lang="fr-FR" sz="900" b="0" kern="1200" noProof="0" dirty="0" err="1">
                          <a:solidFill>
                            <a:schemeClr val="tx1"/>
                          </a:solidFill>
                          <a:latin typeface="Arial"/>
                          <a:ea typeface="+mn-ea"/>
                          <a:cs typeface="Arial"/>
                        </a:rPr>
                        <a:t>datum</a:t>
                      </a:r>
                      <a:r>
                        <a:rPr lang="fr-FR" sz="900" b="0" kern="1200" noProof="0" dirty="0">
                          <a:solidFill>
                            <a:schemeClr val="tx1"/>
                          </a:solidFill>
                          <a:latin typeface="Arial"/>
                          <a:ea typeface="+mn-ea"/>
                          <a:cs typeface="Arial"/>
                        </a:rPr>
                        <a:t> / </a:t>
                      </a:r>
                      <a:r>
                        <a:rPr lang="fr-FR" sz="900" b="0" kern="1200" noProof="0" dirty="0" err="1">
                          <a:solidFill>
                            <a:schemeClr val="tx1"/>
                          </a:solidFill>
                          <a:latin typeface="Arial"/>
                          <a:ea typeface="+mn-ea"/>
                          <a:cs typeface="Arial"/>
                        </a:rPr>
                        <a:t>handtekening</a:t>
                      </a:r>
                      <a:r>
                        <a:rPr lang="fr-FR" sz="900" b="0" kern="1200" noProof="0" dirty="0">
                          <a:solidFill>
                            <a:schemeClr val="tx1"/>
                          </a:solidFill>
                          <a:latin typeface="Arial"/>
                          <a:ea typeface="+mn-ea"/>
                          <a:cs typeface="Arial"/>
                        </a:rPr>
                        <a:t>)</a:t>
                      </a:r>
                    </a:p>
                    <a:p>
                      <a:pPr algn="ctr"/>
                      <a:endParaRPr lang="fr-FR" sz="900" b="0" kern="1200" noProof="0" dirty="0">
                        <a:solidFill>
                          <a:schemeClr val="tx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Simon Campet</a:t>
                      </a:r>
                      <a:endParaRPr lang="fr-FR" sz="900" b="1" kern="1200" baseline="0" noProof="0" dirty="0">
                        <a:solidFill>
                          <a:schemeClr val="tx1"/>
                        </a:solidFill>
                        <a:latin typeface="+mn-lt"/>
                        <a:ea typeface="+mn-ea"/>
                        <a:cs typeface="+mn-cs"/>
                      </a:endParaRPr>
                    </a:p>
                    <a:p>
                      <a:pPr algn="ctr"/>
                      <a:r>
                        <a:rPr lang="fr-FR" sz="900" b="1" kern="1200" baseline="0" noProof="0" dirty="0" err="1">
                          <a:solidFill>
                            <a:schemeClr val="tx1"/>
                          </a:solidFill>
                          <a:latin typeface="+mn-lt"/>
                          <a:ea typeface="+mn-ea"/>
                          <a:cs typeface="+mn-cs"/>
                        </a:rPr>
                        <a:t>Adviseur</a:t>
                      </a:r>
                      <a:endParaRPr lang="fr-FR" sz="900" b="1" kern="1200" baseline="0" noProof="0" dirty="0">
                        <a:solidFill>
                          <a:schemeClr val="tx1"/>
                        </a:solidFill>
                        <a:latin typeface="+mn-lt"/>
                        <a:ea typeface="+mn-ea"/>
                        <a:cs typeface="+mn-cs"/>
                      </a:endParaRPr>
                    </a:p>
                    <a:p>
                      <a:pPr algn="ctr"/>
                      <a:r>
                        <a:rPr lang="fr-FR" sz="900" b="1" kern="1200" baseline="0" noProof="0" dirty="0">
                          <a:solidFill>
                            <a:schemeClr val="tx1"/>
                          </a:solidFill>
                          <a:latin typeface="+mn-lt"/>
                          <a:ea typeface="+mn-ea"/>
                          <a:cs typeface="+mn-cs"/>
                        </a:rPr>
                        <a:t>I-AM.111</a:t>
                      </a:r>
                      <a:endParaRPr lang="fr-FR" sz="900" b="1" kern="1200" noProof="0" dirty="0">
                        <a:solidFill>
                          <a:schemeClr val="tx1"/>
                        </a:solidFill>
                        <a:latin typeface="+mn-lt"/>
                        <a:ea typeface="+mn-ea"/>
                        <a:cs typeface="+mn-cs"/>
                      </a:endParaRPr>
                    </a:p>
                    <a:p>
                      <a:pPr algn="ctr"/>
                      <a:r>
                        <a:rPr lang="fr-FR" sz="900" b="0" kern="1200" noProof="0" dirty="0">
                          <a:solidFill>
                            <a:schemeClr val="tx1"/>
                          </a:solidFill>
                          <a:latin typeface="+mn-lt"/>
                          <a:ea typeface="+mn-ea"/>
                          <a:cs typeface="+mn-cs"/>
                        </a:rPr>
                        <a:t>(</a:t>
                      </a:r>
                      <a:r>
                        <a:rPr lang="fr-FR" sz="900" b="0" kern="1200" noProof="0" dirty="0" err="1">
                          <a:solidFill>
                            <a:schemeClr val="tx1"/>
                          </a:solidFill>
                          <a:latin typeface="+mn-lt"/>
                          <a:ea typeface="+mn-ea"/>
                          <a:cs typeface="+mn-cs"/>
                        </a:rPr>
                        <a:t>datum</a:t>
                      </a:r>
                      <a:r>
                        <a:rPr lang="fr-FR" sz="900" b="0" kern="1200" noProof="0" dirty="0">
                          <a:solidFill>
                            <a:schemeClr val="tx1"/>
                          </a:solidFill>
                          <a:latin typeface="+mn-lt"/>
                          <a:ea typeface="+mn-ea"/>
                          <a:cs typeface="+mn-cs"/>
                        </a:rPr>
                        <a:t> / </a:t>
                      </a:r>
                      <a:r>
                        <a:rPr lang="fr-FR" sz="900" b="0" kern="1200" noProof="0" dirty="0" err="1">
                          <a:solidFill>
                            <a:schemeClr val="tx1"/>
                          </a:solidFill>
                          <a:latin typeface="+mn-lt"/>
                          <a:ea typeface="+mn-ea"/>
                          <a:cs typeface="+mn-cs"/>
                        </a:rPr>
                        <a:t>handtekening</a:t>
                      </a:r>
                      <a:r>
                        <a:rPr lang="fr-FR" sz="900" b="0" kern="1200" noProof="0" dirty="0">
                          <a:solidFill>
                            <a:schemeClr val="tx1"/>
                          </a:solidFill>
                          <a:latin typeface="+mn-lt"/>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900" b="0" kern="1200" noProof="0" dirty="0">
                        <a:solidFill>
                          <a:schemeClr val="tx1"/>
                        </a:solidFill>
                        <a:latin typeface="Arial"/>
                        <a:ea typeface="+mn-ea"/>
                        <a:cs typeface="Arial"/>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Stéphane Michaux</a:t>
                      </a:r>
                    </a:p>
                    <a:p>
                      <a:pPr algn="ctr"/>
                      <a:r>
                        <a:rPr lang="fr-FR" sz="900" b="1" kern="1200" noProof="0" dirty="0">
                          <a:solidFill>
                            <a:schemeClr val="tx1"/>
                          </a:solidFill>
                          <a:latin typeface="+mn-lt"/>
                          <a:ea typeface="+mn-ea"/>
                          <a:cs typeface="+mn-cs"/>
                        </a:rPr>
                        <a:t>Manager</a:t>
                      </a:r>
                    </a:p>
                    <a:p>
                      <a:pPr algn="ctr"/>
                      <a:r>
                        <a:rPr lang="fr-FR" sz="900" b="1" kern="1200" noProof="0" dirty="0">
                          <a:solidFill>
                            <a:schemeClr val="tx1"/>
                          </a:solidFill>
                          <a:latin typeface="+mn-lt"/>
                          <a:ea typeface="+mn-ea"/>
                          <a:cs typeface="+mn-cs"/>
                        </a:rPr>
                        <a:t>I-AM.11</a:t>
                      </a:r>
                    </a:p>
                    <a:p>
                      <a:pPr algn="ctr"/>
                      <a:r>
                        <a:rPr lang="fr-FR" sz="900" b="0" kern="1200" noProof="0" dirty="0">
                          <a:solidFill>
                            <a:schemeClr val="tx1"/>
                          </a:solidFill>
                          <a:latin typeface="Arial"/>
                          <a:ea typeface="+mn-ea"/>
                          <a:cs typeface="Arial"/>
                        </a:rPr>
                        <a:t>(</a:t>
                      </a:r>
                      <a:r>
                        <a:rPr lang="fr-FR" sz="900" b="0" kern="1200" noProof="0" dirty="0" err="1">
                          <a:solidFill>
                            <a:schemeClr val="tx1"/>
                          </a:solidFill>
                          <a:latin typeface="Arial"/>
                          <a:ea typeface="+mn-ea"/>
                          <a:cs typeface="Arial"/>
                        </a:rPr>
                        <a:t>datum</a:t>
                      </a:r>
                      <a:r>
                        <a:rPr lang="fr-FR" sz="900" b="0" kern="1200" noProof="0" dirty="0">
                          <a:solidFill>
                            <a:schemeClr val="tx1"/>
                          </a:solidFill>
                          <a:latin typeface="Arial"/>
                          <a:ea typeface="+mn-ea"/>
                          <a:cs typeface="Arial"/>
                        </a:rPr>
                        <a:t> / </a:t>
                      </a:r>
                      <a:r>
                        <a:rPr lang="fr-FR" sz="900" b="0" kern="1200" noProof="0" dirty="0" err="1">
                          <a:solidFill>
                            <a:schemeClr val="tx1"/>
                          </a:solidFill>
                          <a:latin typeface="Arial"/>
                          <a:ea typeface="+mn-ea"/>
                          <a:cs typeface="Arial"/>
                        </a:rPr>
                        <a:t>handtekening</a:t>
                      </a:r>
                      <a:r>
                        <a:rPr lang="fr-FR" sz="900" b="0" kern="1200" noProof="0" dirty="0">
                          <a:solidFill>
                            <a:schemeClr val="tx1"/>
                          </a:solidFill>
                          <a:latin typeface="Arial"/>
                          <a:ea typeface="+mn-ea"/>
                          <a:cs typeface="Arial"/>
                        </a:rPr>
                        <a:t>)</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Laurent Mockel</a:t>
                      </a:r>
                    </a:p>
                    <a:p>
                      <a:pPr algn="ctr"/>
                      <a:r>
                        <a:rPr lang="fr-FR" sz="900" b="1" kern="1200" noProof="0" dirty="0">
                          <a:solidFill>
                            <a:schemeClr val="tx1"/>
                          </a:solidFill>
                          <a:latin typeface="+mn-lt"/>
                          <a:ea typeface="+mn-ea"/>
                          <a:cs typeface="+mn-cs"/>
                        </a:rPr>
                        <a:t>Head of</a:t>
                      </a:r>
                    </a:p>
                    <a:p>
                      <a:pPr algn="ctr"/>
                      <a:r>
                        <a:rPr lang="fr-FR" sz="900" b="1" kern="1200" noProof="0" dirty="0">
                          <a:solidFill>
                            <a:schemeClr val="tx1"/>
                          </a:solidFill>
                          <a:latin typeface="+mn-lt"/>
                          <a:ea typeface="+mn-ea"/>
                          <a:cs typeface="+mn-cs"/>
                        </a:rPr>
                        <a:t>I-AM.1</a:t>
                      </a:r>
                    </a:p>
                    <a:p>
                      <a:pPr algn="ctr"/>
                      <a:r>
                        <a:rPr lang="fr-FR" sz="900" b="0" kern="1200" noProof="0" dirty="0">
                          <a:solidFill>
                            <a:schemeClr val="tx1"/>
                          </a:solidFill>
                          <a:latin typeface="Arial"/>
                          <a:ea typeface="+mn-ea"/>
                          <a:cs typeface="Arial"/>
                        </a:rPr>
                        <a:t>(</a:t>
                      </a:r>
                      <a:r>
                        <a:rPr lang="fr-FR" sz="900" b="0" kern="1200" noProof="0" dirty="0" err="1">
                          <a:solidFill>
                            <a:schemeClr val="tx1"/>
                          </a:solidFill>
                          <a:latin typeface="Arial"/>
                          <a:ea typeface="+mn-ea"/>
                          <a:cs typeface="Arial"/>
                        </a:rPr>
                        <a:t>datum</a:t>
                      </a:r>
                      <a:r>
                        <a:rPr lang="fr-FR" sz="900" b="0" kern="1200" noProof="0" dirty="0">
                          <a:solidFill>
                            <a:schemeClr val="tx1"/>
                          </a:solidFill>
                          <a:latin typeface="Arial"/>
                          <a:ea typeface="+mn-ea"/>
                          <a:cs typeface="Arial"/>
                        </a:rPr>
                        <a:t> / </a:t>
                      </a:r>
                      <a:r>
                        <a:rPr lang="fr-FR" sz="900" b="0" kern="1200" noProof="0" dirty="0" err="1">
                          <a:solidFill>
                            <a:schemeClr val="tx1"/>
                          </a:solidFill>
                          <a:latin typeface="Arial"/>
                          <a:ea typeface="+mn-ea"/>
                          <a:cs typeface="Arial"/>
                        </a:rPr>
                        <a:t>handtekening</a:t>
                      </a:r>
                      <a:r>
                        <a:rPr lang="fr-FR" sz="900" b="0" kern="1200" noProof="0" dirty="0">
                          <a:solidFill>
                            <a:schemeClr val="tx1"/>
                          </a:solidFill>
                          <a:latin typeface="Arial"/>
                          <a:ea typeface="+mn-ea"/>
                          <a:cs typeface="Arial"/>
                        </a:rPr>
                        <a:t>)</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402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2532"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2253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253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253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254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254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22544" name="Group 188"/>
          <p:cNvGrpSpPr>
            <a:grpSpLocks noChangeAspect="1"/>
          </p:cNvGrpSpPr>
          <p:nvPr/>
        </p:nvGrpSpPr>
        <p:grpSpPr bwMode="auto">
          <a:xfrm>
            <a:off x="5548939" y="3814765"/>
            <a:ext cx="107950" cy="73025"/>
            <a:chOff x="7956376" y="548680"/>
            <a:chExt cx="216024" cy="144016"/>
          </a:xfrm>
        </p:grpSpPr>
        <p:cxnSp>
          <p:nvCxnSpPr>
            <p:cNvPr id="2257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2545" name="Group 188"/>
          <p:cNvGrpSpPr>
            <a:grpSpLocks noChangeAspect="1"/>
          </p:cNvGrpSpPr>
          <p:nvPr/>
        </p:nvGrpSpPr>
        <p:grpSpPr bwMode="auto">
          <a:xfrm>
            <a:off x="7788053" y="3814764"/>
            <a:ext cx="107950" cy="73025"/>
            <a:chOff x="7956376" y="548680"/>
            <a:chExt cx="216024" cy="144016"/>
          </a:xfrm>
        </p:grpSpPr>
        <p:cxnSp>
          <p:nvCxnSpPr>
            <p:cNvPr id="2257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254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2254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22559"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start </a:t>
            </a:r>
          </a:p>
          <a:p>
            <a:pPr algn="ctr"/>
            <a:r>
              <a:rPr lang="nl-BE" sz="800"/>
              <a:t>van de werken</a:t>
            </a:r>
          </a:p>
        </p:txBody>
      </p:sp>
      <p:sp>
        <p:nvSpPr>
          <p:cNvPr id="22560"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graphicFrame>
        <p:nvGraphicFramePr>
          <p:cNvPr id="55" name="Tabel 54"/>
          <p:cNvGraphicFramePr>
            <a:graphicFrameLocks noGrp="1"/>
          </p:cNvGraphicFramePr>
          <p:nvPr/>
        </p:nvGraphicFramePr>
        <p:xfrm>
          <a:off x="7680326" y="5445224"/>
          <a:ext cx="2376265" cy="76708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872209">
                  <a:extLst>
                    <a:ext uri="{9D8B030D-6E8A-4147-A177-3AD203B41FA5}">
                      <a16:colId xmlns:a16="http://schemas.microsoft.com/office/drawing/2014/main" val="20001"/>
                    </a:ext>
                  </a:extLst>
                </a:gridCol>
              </a:tblGrid>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Zone</a:t>
                      </a:r>
                      <a:r>
                        <a:rPr lang="en-US" sz="1000" b="0" baseline="0" dirty="0">
                          <a:solidFill>
                            <a:schemeClr val="tx1"/>
                          </a:solidFill>
                        </a:rPr>
                        <a:t> van het </a:t>
                      </a:r>
                      <a:r>
                        <a:rPr lang="en-US" sz="1000" b="0" baseline="0" dirty="0" err="1">
                          <a:solidFill>
                            <a:schemeClr val="tx1"/>
                          </a:solidFill>
                        </a:rPr>
                        <a:t>werk</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Mogelijke</a:t>
                      </a:r>
                      <a:r>
                        <a:rPr lang="en-US" sz="1000" b="0" dirty="0">
                          <a:solidFill>
                            <a:schemeClr val="tx1"/>
                          </a:solidFill>
                        </a:rPr>
                        <a:t> </a:t>
                      </a:r>
                      <a:r>
                        <a:rPr lang="en-US" sz="1000" b="0" dirty="0" err="1">
                          <a:solidFill>
                            <a:schemeClr val="tx1"/>
                          </a:solidFill>
                        </a:rPr>
                        <a:t>indringing</a:t>
                      </a:r>
                      <a:r>
                        <a:rPr lang="en-US" sz="1000" b="0" baseline="0" dirty="0">
                          <a:solidFill>
                            <a:schemeClr val="tx1"/>
                          </a:solidFill>
                        </a:rPr>
                        <a:t> in het </a:t>
                      </a:r>
                      <a:r>
                        <a:rPr lang="en-US" sz="1000" b="0" baseline="0" dirty="0" err="1">
                          <a:solidFill>
                            <a:schemeClr val="tx1"/>
                          </a:solidFill>
                        </a:rPr>
                        <a:t>vrijeruimteprofiel</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2569" name="Rectangle 20"/>
          <p:cNvSpPr>
            <a:spLocks noChangeArrowheads="1"/>
          </p:cNvSpPr>
          <p:nvPr/>
        </p:nvSpPr>
        <p:spPr bwMode="auto">
          <a:xfrm flipH="1">
            <a:off x="7751763" y="5949951"/>
            <a:ext cx="360362" cy="144463"/>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3" name="Rectangle 88"/>
          <p:cNvSpPr>
            <a:spLocks noChangeArrowheads="1"/>
          </p:cNvSpPr>
          <p:nvPr/>
        </p:nvSpPr>
        <p:spPr bwMode="auto">
          <a:xfrm>
            <a:off x="7788001" y="5544000"/>
            <a:ext cx="288925" cy="160338"/>
          </a:xfrm>
          <a:prstGeom prst="rect">
            <a:avLst/>
          </a:prstGeom>
          <a:solidFill>
            <a:srgbClr val="FFFF00"/>
          </a:solidFill>
          <a:ln w="31750" algn="ctr">
            <a:solidFill>
              <a:srgbClr val="FFC000"/>
            </a:solidFill>
            <a:round/>
            <a:headEnd/>
            <a:tailEnd/>
          </a:ln>
        </p:spPr>
        <p:txBody>
          <a:bodyPr wrap="none" anchor="ctr"/>
          <a:lstStyle/>
          <a:p>
            <a:pPr algn="ctr"/>
            <a:endParaRPr lang="en-US"/>
          </a:p>
        </p:txBody>
      </p:sp>
      <p:pic>
        <p:nvPicPr>
          <p:cNvPr id="2" name="Picture 1"/>
          <p:cNvPicPr>
            <a:picLocks noChangeAspect="1"/>
          </p:cNvPicPr>
          <p:nvPr/>
        </p:nvPicPr>
        <p:blipFill>
          <a:blip r:embed="rId3"/>
          <a:stretch>
            <a:fillRect/>
          </a:stretch>
        </p:blipFill>
        <p:spPr>
          <a:xfrm>
            <a:off x="6679266" y="2606780"/>
            <a:ext cx="651755" cy="529551"/>
          </a:xfrm>
          <a:prstGeom prst="rect">
            <a:avLst/>
          </a:prstGeom>
        </p:spPr>
      </p:pic>
      <p:pic>
        <p:nvPicPr>
          <p:cNvPr id="4" name="Picture 3"/>
          <p:cNvPicPr>
            <a:picLocks noChangeAspect="1"/>
          </p:cNvPicPr>
          <p:nvPr/>
        </p:nvPicPr>
        <p:blipFill>
          <a:blip r:embed="rId4"/>
          <a:stretch>
            <a:fillRect/>
          </a:stretch>
        </p:blipFill>
        <p:spPr>
          <a:xfrm>
            <a:off x="7370650" y="2551586"/>
            <a:ext cx="295396" cy="249951"/>
          </a:xfrm>
          <a:prstGeom prst="rect">
            <a:avLst/>
          </a:prstGeom>
        </p:spPr>
      </p:pic>
      <p:pic>
        <p:nvPicPr>
          <p:cNvPr id="49" name="Picture 48"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50" name="Picture 49"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58" name="Groep 99"/>
          <p:cNvGrpSpPr>
            <a:grpSpLocks/>
          </p:cNvGrpSpPr>
          <p:nvPr/>
        </p:nvGrpSpPr>
        <p:grpSpPr bwMode="auto">
          <a:xfrm>
            <a:off x="7679531" y="3461521"/>
            <a:ext cx="865187" cy="388373"/>
            <a:chOff x="4427984" y="2636912"/>
            <a:chExt cx="864096" cy="432048"/>
          </a:xfrm>
        </p:grpSpPr>
        <p:cxnSp>
          <p:nvCxnSpPr>
            <p:cNvPr id="59"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0"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62"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8"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1.2 </a:t>
            </a:r>
            <a:r>
              <a:rPr lang="en-GB" dirty="0" err="1"/>
              <a:t>uitvoering</a:t>
            </a:r>
            <a:r>
              <a:rPr lang="en-GB" dirty="0"/>
              <a:t> </a:t>
            </a:r>
            <a:r>
              <a:rPr lang="en-GB" dirty="0" err="1"/>
              <a:t>werkzaamheden</a:t>
            </a:r>
            <a:endParaRPr lang="en-GB" dirty="0"/>
          </a:p>
        </p:txBody>
      </p:sp>
      <p:pic>
        <p:nvPicPr>
          <p:cNvPr id="3" name="Picture 2"/>
          <p:cNvPicPr>
            <a:picLocks noChangeAspect="1"/>
          </p:cNvPicPr>
          <p:nvPr/>
        </p:nvPicPr>
        <p:blipFill>
          <a:blip r:embed="rId6"/>
          <a:stretch>
            <a:fillRect/>
          </a:stretch>
        </p:blipFill>
        <p:spPr>
          <a:xfrm>
            <a:off x="4894191" y="2473885"/>
            <a:ext cx="280440" cy="682811"/>
          </a:xfrm>
          <a:prstGeom prst="rect">
            <a:avLst/>
          </a:prstGeom>
        </p:spPr>
      </p:pic>
      <p:cxnSp>
        <p:nvCxnSpPr>
          <p:cNvPr id="42"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2557"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2254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sp>
        <p:nvSpPr>
          <p:cNvPr id="44" name="Rechthoek 35"/>
          <p:cNvSpPr>
            <a:spLocks noChangeArrowheads="1"/>
          </p:cNvSpPr>
          <p:nvPr/>
        </p:nvSpPr>
        <p:spPr bwMode="auto">
          <a:xfrm>
            <a:off x="4345326" y="1896126"/>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cxnSp>
        <p:nvCxnSpPr>
          <p:cNvPr id="39" name="Straight Arrow Connector 38">
            <a:extLst>
              <a:ext uri="{FF2B5EF4-FFF2-40B4-BE49-F238E27FC236}">
                <a16:creationId xmlns:a16="http://schemas.microsoft.com/office/drawing/2014/main" id="{F0E342E1-DA56-4CFE-BDF7-03E383BF6368}"/>
              </a:ext>
            </a:extLst>
          </p:cNvPr>
          <p:cNvCxnSpPr>
            <a:cxnSpLocks/>
          </p:cNvCxnSpPr>
          <p:nvPr/>
        </p:nvCxnSpPr>
        <p:spPr>
          <a:xfrm flipV="1">
            <a:off x="5288093" y="2370243"/>
            <a:ext cx="1527987" cy="67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13044C86-051C-4BE1-8AAF-C655FF076863}"/>
              </a:ext>
            </a:extLst>
          </p:cNvPr>
          <p:cNvPicPr>
            <a:picLocks noChangeAspect="1"/>
          </p:cNvPicPr>
          <p:nvPr/>
        </p:nvPicPr>
        <p:blipFill>
          <a:blip r:embed="rId7"/>
          <a:stretch>
            <a:fillRect/>
          </a:stretch>
        </p:blipFill>
        <p:spPr>
          <a:xfrm>
            <a:off x="6925741" y="2209812"/>
            <a:ext cx="128027" cy="292633"/>
          </a:xfrm>
          <a:prstGeom prst="rect">
            <a:avLst/>
          </a:prstGeom>
        </p:spPr>
      </p:pic>
      <p:pic>
        <p:nvPicPr>
          <p:cNvPr id="45" name="Picture 44">
            <a:extLst>
              <a:ext uri="{FF2B5EF4-FFF2-40B4-BE49-F238E27FC236}">
                <a16:creationId xmlns:a16="http://schemas.microsoft.com/office/drawing/2014/main" id="{BC65976A-4C64-4BB7-9672-20EB7C70B300}"/>
              </a:ext>
            </a:extLst>
          </p:cNvPr>
          <p:cNvPicPr>
            <a:picLocks noChangeAspect="1"/>
          </p:cNvPicPr>
          <p:nvPr/>
        </p:nvPicPr>
        <p:blipFill>
          <a:blip r:embed="rId7"/>
          <a:stretch>
            <a:fillRect/>
          </a:stretch>
        </p:blipFill>
        <p:spPr>
          <a:xfrm>
            <a:off x="5138234" y="2267083"/>
            <a:ext cx="128027" cy="292633"/>
          </a:xfrm>
          <a:prstGeom prst="rect">
            <a:avLst/>
          </a:prstGeom>
        </p:spPr>
      </p:pic>
      <p:pic>
        <p:nvPicPr>
          <p:cNvPr id="46" name="Picture 45" descr="D:\Documents And Settings\GQR7802\Local Settings\Temporary Internet Files\Content.IE5\HNYX0581\MC900441310[1].png">
            <a:extLst>
              <a:ext uri="{FF2B5EF4-FFF2-40B4-BE49-F238E27FC236}">
                <a16:creationId xmlns:a16="http://schemas.microsoft.com/office/drawing/2014/main" id="{A6FD11B4-BCF4-4714-A156-A11CE94FE688}"/>
              </a:ext>
            </a:extLst>
          </p:cNvPr>
          <p:cNvPicPr/>
          <p:nvPr/>
        </p:nvPicPr>
        <p:blipFill>
          <a:blip r:embed="rId5" cstate="print"/>
          <a:srcRect/>
          <a:stretch>
            <a:fillRect/>
          </a:stretch>
        </p:blipFill>
        <p:spPr bwMode="auto">
          <a:xfrm>
            <a:off x="5860957" y="2244541"/>
            <a:ext cx="182665" cy="243362"/>
          </a:xfrm>
          <a:prstGeom prst="rect">
            <a:avLst/>
          </a:prstGeom>
          <a:noFill/>
        </p:spPr>
      </p:pic>
      <p:sp>
        <p:nvSpPr>
          <p:cNvPr id="47" name="TextBox 46">
            <a:extLst>
              <a:ext uri="{FF2B5EF4-FFF2-40B4-BE49-F238E27FC236}">
                <a16:creationId xmlns:a16="http://schemas.microsoft.com/office/drawing/2014/main" id="{843C1F80-BF84-4DB3-A5A9-92839182604B}"/>
              </a:ext>
            </a:extLst>
          </p:cNvPr>
          <p:cNvSpPr txBox="1"/>
          <p:nvPr/>
        </p:nvSpPr>
        <p:spPr>
          <a:xfrm>
            <a:off x="191344" y="404664"/>
            <a:ext cx="6096000"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2: </a:t>
            </a:r>
            <a:r>
              <a:rPr lang="en-US" sz="1800" b="1" kern="0" dirty="0" err="1">
                <a:solidFill>
                  <a:srgbClr val="0070C0"/>
                </a:solidFill>
                <a:latin typeface="+mj-lt"/>
                <a:ea typeface="+mj-ea"/>
                <a:cs typeface="+mj-cs"/>
              </a:rPr>
              <a:t>uitvoering</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werkzaamheden</a:t>
            </a:r>
            <a:endParaRPr lang="en-US" sz="1800" b="1" kern="0" dirty="0">
              <a:solidFill>
                <a:srgbClr val="0070C0"/>
              </a:solidFill>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5"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355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3568" name="Rounded Rectangle 122"/>
          <p:cNvSpPr>
            <a:spLocks noChangeArrowheads="1"/>
          </p:cNvSpPr>
          <p:nvPr/>
        </p:nvSpPr>
        <p:spPr bwMode="auto">
          <a:xfrm>
            <a:off x="1533526" y="3817939"/>
            <a:ext cx="701675" cy="547686"/>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alarm</a:t>
            </a:r>
          </a:p>
          <a:p>
            <a:pPr algn="ctr"/>
            <a:r>
              <a:rPr lang="nl-BE" sz="800" dirty="0"/>
              <a:t>naderen afbakening werfzone</a:t>
            </a:r>
            <a:endParaRPr lang="en-US" sz="800" dirty="0"/>
          </a:p>
        </p:txBody>
      </p:sp>
      <p:sp>
        <p:nvSpPr>
          <p:cNvPr id="23572"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72" name="TextBox 71"/>
          <p:cNvSpPr txBox="1"/>
          <p:nvPr/>
        </p:nvSpPr>
        <p:spPr>
          <a:xfrm>
            <a:off x="3786026" y="4878133"/>
            <a:ext cx="5550334" cy="578882"/>
          </a:xfrm>
          <a:prstGeom prst="roundRect">
            <a:avLst/>
          </a:prstGeom>
          <a:noFill/>
          <a:ln w="12700">
            <a:solidFill>
              <a:schemeClr val="accent1"/>
            </a:solidFill>
            <a:prstDash val="dash"/>
          </a:ln>
        </p:spPr>
        <p:txBody>
          <a:bodyPr wrap="square" rtlCol="0">
            <a:spAutoFit/>
          </a:bodyPr>
          <a:lstStyle/>
          <a:p>
            <a:pPr algn="ctr"/>
            <a:r>
              <a:rPr lang="nl-BE" sz="1400" dirty="0">
                <a:latin typeface="+mn-lt"/>
              </a:rPr>
              <a:t>Van zodra een persoon of werfvoertuig de afbakening van de werfzone (kant spoor) nadert slaat de grenswachter alarm.</a:t>
            </a:r>
          </a:p>
        </p:txBody>
      </p:sp>
      <p:sp>
        <p:nvSpPr>
          <p:cNvPr id="59" name="TextBox 58"/>
          <p:cNvSpPr txBox="1"/>
          <p:nvPr/>
        </p:nvSpPr>
        <p:spPr>
          <a:xfrm>
            <a:off x="3801218" y="5842937"/>
            <a:ext cx="5550334" cy="578882"/>
          </a:xfrm>
          <a:prstGeom prst="roundRect">
            <a:avLst/>
          </a:prstGeom>
          <a:noFill/>
          <a:ln w="12700">
            <a:solidFill>
              <a:srgbClr val="C00000"/>
            </a:solidFill>
            <a:prstDash val="dash"/>
          </a:ln>
        </p:spPr>
        <p:txBody>
          <a:bodyPr wrap="square" rtlCol="0">
            <a:spAutoFit/>
          </a:bodyPr>
          <a:lstStyle/>
          <a:p>
            <a:pPr algn="ctr"/>
            <a:r>
              <a:rPr lang="nl-BE" sz="1400" dirty="0">
                <a:latin typeface="+mn-lt"/>
              </a:rPr>
              <a:t>Opgepast: niet enkel het werfvoertuig moet in de werfzone blijven, maar ook de bewegende onderdelen (bv kraanarm) en de last!</a:t>
            </a:r>
          </a:p>
        </p:txBody>
      </p:sp>
      <p:pic>
        <p:nvPicPr>
          <p:cNvPr id="12" name="Picture 11"/>
          <p:cNvPicPr>
            <a:picLocks noChangeAspect="1"/>
          </p:cNvPicPr>
          <p:nvPr/>
        </p:nvPicPr>
        <p:blipFill>
          <a:blip r:embed="rId3"/>
          <a:stretch>
            <a:fillRect/>
          </a:stretch>
        </p:blipFill>
        <p:spPr>
          <a:xfrm>
            <a:off x="3323300" y="5903447"/>
            <a:ext cx="377985" cy="512108"/>
          </a:xfrm>
          <a:prstGeom prst="rect">
            <a:avLst/>
          </a:prstGeom>
        </p:spPr>
      </p:pic>
      <p:grpSp>
        <p:nvGrpSpPr>
          <p:cNvPr id="14" name="Group 13">
            <a:extLst>
              <a:ext uri="{FF2B5EF4-FFF2-40B4-BE49-F238E27FC236}">
                <a16:creationId xmlns:a16="http://schemas.microsoft.com/office/drawing/2014/main" id="{69BF10F5-CEDE-4487-9EB2-C7F52E64D93D}"/>
              </a:ext>
            </a:extLst>
          </p:cNvPr>
          <p:cNvGrpSpPr/>
          <p:nvPr/>
        </p:nvGrpSpPr>
        <p:grpSpPr>
          <a:xfrm>
            <a:off x="2387600" y="1319583"/>
            <a:ext cx="8101014" cy="3046042"/>
            <a:chOff x="2387600" y="1319583"/>
            <a:chExt cx="8101014" cy="3046042"/>
          </a:xfrm>
        </p:grpSpPr>
        <p:cxnSp>
          <p:nvCxnSpPr>
            <p:cNvPr id="2355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2356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356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356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3567" name="Rectangle 20"/>
            <p:cNvSpPr>
              <a:spLocks noChangeArrowheads="1"/>
            </p:cNvSpPr>
            <p:nvPr/>
          </p:nvSpPr>
          <p:spPr bwMode="auto">
            <a:xfrm>
              <a:off x="5748153" y="2999072"/>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3569" name="Group 188"/>
            <p:cNvGrpSpPr>
              <a:grpSpLocks noChangeAspect="1"/>
            </p:cNvGrpSpPr>
            <p:nvPr/>
          </p:nvGrpSpPr>
          <p:grpSpPr bwMode="auto">
            <a:xfrm>
              <a:off x="5627686" y="3838576"/>
              <a:ext cx="107950" cy="73025"/>
              <a:chOff x="7956376" y="548680"/>
              <a:chExt cx="216024" cy="144016"/>
            </a:xfrm>
          </p:grpSpPr>
          <p:cxnSp>
            <p:nvCxnSpPr>
              <p:cNvPr id="236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6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3570" name="Group 188"/>
            <p:cNvGrpSpPr>
              <a:grpSpLocks noChangeAspect="1"/>
            </p:cNvGrpSpPr>
            <p:nvPr/>
          </p:nvGrpSpPr>
          <p:grpSpPr bwMode="auto">
            <a:xfrm>
              <a:off x="7477126" y="3849692"/>
              <a:ext cx="107950" cy="73025"/>
              <a:chOff x="7956376" y="548680"/>
              <a:chExt cx="216024" cy="144016"/>
            </a:xfrm>
          </p:grpSpPr>
          <p:cxnSp>
            <p:nvCxnSpPr>
              <p:cNvPr id="2359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59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3571"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23583" name="Rectangle 20"/>
            <p:cNvSpPr>
              <a:spLocks noChangeArrowheads="1"/>
            </p:cNvSpPr>
            <p:nvPr/>
          </p:nvSpPr>
          <p:spPr bwMode="auto">
            <a:xfrm flipH="1">
              <a:off x="5699915" y="3558637"/>
              <a:ext cx="1820073" cy="54187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23584" name="Tekstvak 87"/>
            <p:cNvSpPr txBox="1">
              <a:spLocks noChangeArrowheads="1"/>
            </p:cNvSpPr>
            <p:nvPr/>
          </p:nvSpPr>
          <p:spPr bwMode="auto">
            <a:xfrm>
              <a:off x="6502001" y="2976889"/>
              <a:ext cx="215900" cy="369887"/>
            </a:xfrm>
            <a:prstGeom prst="rect">
              <a:avLst/>
            </a:prstGeom>
            <a:noFill/>
            <a:ln w="9525">
              <a:noFill/>
              <a:miter lim="800000"/>
              <a:headEnd/>
              <a:tailEnd/>
            </a:ln>
          </p:spPr>
          <p:txBody>
            <a:bodyPr>
              <a:spAutoFit/>
            </a:bodyPr>
            <a:lstStyle/>
            <a:p>
              <a:pPr algn="ctr"/>
              <a:r>
                <a:rPr lang="nl-BE" dirty="0">
                  <a:solidFill>
                    <a:srgbClr val="FF0000"/>
                  </a:solidFill>
                </a:rPr>
                <a:t>!</a:t>
              </a:r>
            </a:p>
          </p:txBody>
        </p:sp>
        <p:grpSp>
          <p:nvGrpSpPr>
            <p:cNvPr id="23591" name="Groep 63"/>
            <p:cNvGrpSpPr>
              <a:grpSpLocks/>
            </p:cNvGrpSpPr>
            <p:nvPr/>
          </p:nvGrpSpPr>
          <p:grpSpPr bwMode="auto">
            <a:xfrm>
              <a:off x="6891538" y="2524953"/>
              <a:ext cx="2389529" cy="809082"/>
              <a:chOff x="395536" y="1844824"/>
              <a:chExt cx="3312368" cy="1017404"/>
            </a:xfrm>
          </p:grpSpPr>
          <p:sp>
            <p:nvSpPr>
              <p:cNvPr id="23594" name="Tekstvak 64"/>
              <p:cNvSpPr txBox="1">
                <a:spLocks noChangeArrowheads="1"/>
              </p:cNvSpPr>
              <p:nvPr/>
            </p:nvSpPr>
            <p:spPr bwMode="auto">
              <a:xfrm>
                <a:off x="395536" y="2492896"/>
                <a:ext cx="3312368" cy="369332"/>
              </a:xfrm>
              <a:prstGeom prst="rect">
                <a:avLst/>
              </a:prstGeom>
              <a:noFill/>
              <a:ln w="9525">
                <a:noFill/>
                <a:miter lim="800000"/>
                <a:headEnd/>
                <a:tailEnd/>
              </a:ln>
            </p:spPr>
            <p:txBody>
              <a:bodyPr>
                <a:spAutoFit/>
              </a:bodyPr>
              <a:lstStyle/>
              <a:p>
                <a:pPr algn="ctr"/>
                <a:r>
                  <a:rPr lang="en-US">
                    <a:solidFill>
                      <a:srgbClr val="F08010"/>
                    </a:solidFill>
                  </a:rPr>
                  <a:t>Alarm !</a:t>
                </a:r>
                <a:endParaRPr lang="nl-BE">
                  <a:solidFill>
                    <a:srgbClr val="F08010"/>
                  </a:solidFill>
                </a:endParaRPr>
              </a:p>
            </p:txBody>
          </p:sp>
          <p:pic>
            <p:nvPicPr>
              <p:cNvPr id="235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sp>
          <p:nvSpPr>
            <p:cNvPr id="56" name="Rectangular Callout 50"/>
            <p:cNvSpPr>
              <a:spLocks noChangeArrowheads="1"/>
            </p:cNvSpPr>
            <p:nvPr/>
          </p:nvSpPr>
          <p:spPr bwMode="auto">
            <a:xfrm>
              <a:off x="2956555" y="2638313"/>
              <a:ext cx="1081088" cy="215900"/>
            </a:xfrm>
            <a:prstGeom prst="wedgeRectCallout">
              <a:avLst>
                <a:gd name="adj1" fmla="val 92455"/>
                <a:gd name="adj2" fmla="val -15341"/>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 !</a:t>
              </a:r>
              <a:endParaRPr lang="nl-BE" sz="1200" b="1" dirty="0">
                <a:solidFill>
                  <a:schemeClr val="bg1"/>
                </a:solidFill>
              </a:endParaRPr>
            </a:p>
          </p:txBody>
        </p:sp>
        <p:sp>
          <p:nvSpPr>
            <p:cNvPr id="49" name="Rectangular Callout 50"/>
            <p:cNvSpPr>
              <a:spLocks noChangeArrowheads="1"/>
            </p:cNvSpPr>
            <p:nvPr/>
          </p:nvSpPr>
          <p:spPr bwMode="auto">
            <a:xfrm>
              <a:off x="5219815" y="1319583"/>
              <a:ext cx="3531340" cy="487275"/>
            </a:xfrm>
            <a:prstGeom prst="wedgeRectCallout">
              <a:avLst>
                <a:gd name="adj1" fmla="val -57704"/>
                <a:gd name="adj2" fmla="val 221776"/>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ACTIVITEIT STOPPEN </a:t>
              </a:r>
            </a:p>
            <a:p>
              <a:pPr algn="ctr">
                <a:defRPr/>
              </a:pPr>
              <a:r>
                <a:rPr lang="en-US" sz="1200" b="1" dirty="0">
                  <a:solidFill>
                    <a:schemeClr val="bg1"/>
                  </a:solidFill>
                </a:rPr>
                <a:t>TERUG IN WERFZONE!</a:t>
              </a:r>
              <a:endParaRPr lang="nl-BE" sz="1200" b="1" dirty="0">
                <a:solidFill>
                  <a:schemeClr val="bg1"/>
                </a:solidFill>
              </a:endParaRPr>
            </a:p>
          </p:txBody>
        </p:sp>
        <p:sp>
          <p:nvSpPr>
            <p:cNvPr id="50" name="Rechthoek 35"/>
            <p:cNvSpPr>
              <a:spLocks noChangeArrowheads="1"/>
            </p:cNvSpPr>
            <p:nvPr/>
          </p:nvSpPr>
          <p:spPr bwMode="auto">
            <a:xfrm>
              <a:off x="3904632" y="2038812"/>
              <a:ext cx="1090161"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2" name="Picture 1"/>
            <p:cNvPicPr>
              <a:picLocks noChangeAspect="1"/>
            </p:cNvPicPr>
            <p:nvPr/>
          </p:nvPicPr>
          <p:blipFill>
            <a:blip r:embed="rId5"/>
            <a:stretch>
              <a:fillRect/>
            </a:stretch>
          </p:blipFill>
          <p:spPr>
            <a:xfrm>
              <a:off x="5012992" y="2986428"/>
              <a:ext cx="182896" cy="237765"/>
            </a:xfrm>
            <a:prstGeom prst="rect">
              <a:avLst/>
            </a:prstGeom>
          </p:spPr>
        </p:pic>
        <p:pic>
          <p:nvPicPr>
            <p:cNvPr id="57" name="Picture 56"/>
            <p:cNvPicPr>
              <a:picLocks noChangeAspect="1"/>
            </p:cNvPicPr>
            <p:nvPr/>
          </p:nvPicPr>
          <p:blipFill>
            <a:blip r:embed="rId6"/>
            <a:stretch>
              <a:fillRect/>
            </a:stretch>
          </p:blipFill>
          <p:spPr>
            <a:xfrm>
              <a:off x="6799724" y="2894351"/>
              <a:ext cx="674509" cy="548039"/>
            </a:xfrm>
            <a:prstGeom prst="rect">
              <a:avLst/>
            </a:prstGeom>
          </p:spPr>
        </p:pic>
        <p:pic>
          <p:nvPicPr>
            <p:cNvPr id="58" name="Picture 57"/>
            <p:cNvPicPr>
              <a:picLocks noChangeAspect="1"/>
            </p:cNvPicPr>
            <p:nvPr/>
          </p:nvPicPr>
          <p:blipFill>
            <a:blip r:embed="rId5"/>
            <a:stretch>
              <a:fillRect/>
            </a:stretch>
          </p:blipFill>
          <p:spPr>
            <a:xfrm>
              <a:off x="5614272" y="2703586"/>
              <a:ext cx="182896" cy="237765"/>
            </a:xfrm>
            <a:prstGeom prst="rect">
              <a:avLst/>
            </a:prstGeom>
          </p:spPr>
        </p:pic>
        <p:grpSp>
          <p:nvGrpSpPr>
            <p:cNvPr id="66" name="Groep 99"/>
            <p:cNvGrpSpPr>
              <a:grpSpLocks/>
            </p:cNvGrpSpPr>
            <p:nvPr/>
          </p:nvGrpSpPr>
          <p:grpSpPr bwMode="auto">
            <a:xfrm>
              <a:off x="7669963" y="3558637"/>
              <a:ext cx="865187" cy="339636"/>
              <a:chOff x="4427984" y="2636912"/>
              <a:chExt cx="864096" cy="432048"/>
            </a:xfrm>
          </p:grpSpPr>
          <p:cxnSp>
            <p:nvCxnSpPr>
              <p:cNvPr id="6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8"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69" name="Straight Connector 111"/>
            <p:cNvCxnSpPr/>
            <p:nvPr/>
          </p:nvCxnSpPr>
          <p:spPr bwMode="auto">
            <a:xfrm>
              <a:off x="4811955" y="3522692"/>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1" name="Picture 10"/>
            <p:cNvPicPr>
              <a:picLocks noChangeAspect="1"/>
            </p:cNvPicPr>
            <p:nvPr/>
          </p:nvPicPr>
          <p:blipFill rotWithShape="1">
            <a:blip r:embed="rId7"/>
            <a:srcRect l="18806" t="15884" r="14331" b="13538"/>
            <a:stretch/>
          </p:blipFill>
          <p:spPr>
            <a:xfrm>
              <a:off x="7464426" y="2283491"/>
              <a:ext cx="341092" cy="360041"/>
            </a:xfrm>
            <a:prstGeom prst="rect">
              <a:avLst/>
            </a:prstGeom>
          </p:spPr>
        </p:pic>
        <p:pic>
          <p:nvPicPr>
            <p:cNvPr id="48" name="Picture 47"/>
            <p:cNvPicPr>
              <a:picLocks noChangeAspect="1"/>
            </p:cNvPicPr>
            <p:nvPr/>
          </p:nvPicPr>
          <p:blipFill>
            <a:blip r:embed="rId8"/>
            <a:stretch>
              <a:fillRect/>
            </a:stretch>
          </p:blipFill>
          <p:spPr>
            <a:xfrm>
              <a:off x="4623137" y="2563348"/>
              <a:ext cx="280440" cy="682811"/>
            </a:xfrm>
            <a:prstGeom prst="rect">
              <a:avLst/>
            </a:prstGeom>
          </p:spPr>
        </p:pic>
        <p:cxnSp>
          <p:nvCxnSpPr>
            <p:cNvPr id="52" name="Straight Connector 111"/>
            <p:cNvCxnSpPr/>
            <p:nvPr/>
          </p:nvCxnSpPr>
          <p:spPr bwMode="auto">
            <a:xfrm flipV="1">
              <a:off x="4439855" y="3413410"/>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3574" name="Straight Arrow Connector 287"/>
            <p:cNvCxnSpPr>
              <a:cxnSpLocks noChangeShapeType="1"/>
            </p:cNvCxnSpPr>
            <p:nvPr/>
          </p:nvCxnSpPr>
          <p:spPr bwMode="auto">
            <a:xfrm>
              <a:off x="4796061" y="2788151"/>
              <a:ext cx="676408" cy="568390"/>
            </a:xfrm>
            <a:prstGeom prst="straightConnector1">
              <a:avLst/>
            </a:prstGeom>
            <a:noFill/>
            <a:ln w="12700" algn="ctr">
              <a:solidFill>
                <a:schemeClr val="tx1"/>
              </a:solidFill>
              <a:prstDash val="dash"/>
              <a:round/>
              <a:headEnd/>
              <a:tailEnd type="arrow" w="med" len="med"/>
            </a:ln>
          </p:spPr>
        </p:cxnSp>
        <p:sp>
          <p:nvSpPr>
            <p:cNvPr id="9" name="Curved Right Arrow 8"/>
            <p:cNvSpPr/>
            <p:nvPr/>
          </p:nvSpPr>
          <p:spPr>
            <a:xfrm>
              <a:off x="6596972" y="3192306"/>
              <a:ext cx="204562" cy="42449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0" name="Picture 59"/>
            <p:cNvPicPr>
              <a:picLocks noChangeAspect="1"/>
            </p:cNvPicPr>
            <p:nvPr/>
          </p:nvPicPr>
          <p:blipFill>
            <a:blip r:embed="rId9"/>
            <a:stretch>
              <a:fillRect/>
            </a:stretch>
          </p:blipFill>
          <p:spPr>
            <a:xfrm>
              <a:off x="7120875" y="2404333"/>
              <a:ext cx="128027" cy="292633"/>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7757" y="2399582"/>
              <a:ext cx="124497" cy="291633"/>
            </a:xfrm>
            <a:prstGeom prst="rect">
              <a:avLst/>
            </a:prstGeom>
          </p:spPr>
        </p:pic>
        <p:pic>
          <p:nvPicPr>
            <p:cNvPr id="63" name="Picture 62" descr="D:\Documents And Settings\GQR7802\Local Settings\Temporary Internet Files\Content.IE5\HNYX0581\MC900441310[1].png"/>
            <p:cNvPicPr/>
            <p:nvPr/>
          </p:nvPicPr>
          <p:blipFill>
            <a:blip r:embed="rId11" cstate="print"/>
            <a:srcRect/>
            <a:stretch>
              <a:fillRect/>
            </a:stretch>
          </p:blipFill>
          <p:spPr bwMode="auto">
            <a:xfrm>
              <a:off x="6099370" y="2468661"/>
              <a:ext cx="182665" cy="243362"/>
            </a:xfrm>
            <a:prstGeom prst="rect">
              <a:avLst/>
            </a:prstGeom>
            <a:noFill/>
          </p:spPr>
        </p:pic>
        <p:cxnSp>
          <p:nvCxnSpPr>
            <p:cNvPr id="4" name="Straight Arrow Connector 3">
              <a:extLst>
                <a:ext uri="{FF2B5EF4-FFF2-40B4-BE49-F238E27FC236}">
                  <a16:creationId xmlns:a16="http://schemas.microsoft.com/office/drawing/2014/main" id="{42C5704C-5272-472F-BC40-C2C981A559DC}"/>
                </a:ext>
              </a:extLst>
            </p:cNvPr>
            <p:cNvCxnSpPr>
              <a:cxnSpLocks/>
            </p:cNvCxnSpPr>
            <p:nvPr/>
          </p:nvCxnSpPr>
          <p:spPr>
            <a:xfrm>
              <a:off x="5091326" y="2629620"/>
              <a:ext cx="194077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F11C813-DB5B-4702-9B82-33BD3B54A095}"/>
                </a:ext>
              </a:extLst>
            </p:cNvPr>
            <p:cNvCxnSpPr>
              <a:cxnSpLocks/>
              <a:endCxn id="23584" idx="0"/>
            </p:cNvCxnSpPr>
            <p:nvPr/>
          </p:nvCxnSpPr>
          <p:spPr>
            <a:xfrm>
              <a:off x="4811955" y="2712023"/>
              <a:ext cx="1797996" cy="264866"/>
            </a:xfrm>
            <a:prstGeom prst="straightConnector1">
              <a:avLst/>
            </a:prstGeom>
            <a:ln>
              <a:prstDash val="dash"/>
              <a:headEnd type="triangle"/>
              <a:tailEnd type="triangle"/>
            </a:ln>
          </p:spPr>
          <p:style>
            <a:lnRef idx="1">
              <a:schemeClr val="accent6"/>
            </a:lnRef>
            <a:fillRef idx="0">
              <a:schemeClr val="accent6"/>
            </a:fillRef>
            <a:effectRef idx="0">
              <a:schemeClr val="accent6"/>
            </a:effectRef>
            <a:fontRef idx="minor">
              <a:schemeClr val="tx1"/>
            </a:fontRef>
          </p:style>
        </p:cxnSp>
      </p:grpSp>
      <p:sp>
        <p:nvSpPr>
          <p:cNvPr id="55" name="Text Placeholder 1">
            <a:extLst>
              <a:ext uri="{FF2B5EF4-FFF2-40B4-BE49-F238E27FC236}">
                <a16:creationId xmlns:a16="http://schemas.microsoft.com/office/drawing/2014/main" id="{FFDD7187-D483-41EA-A7BF-14EE2E7BA90D}"/>
              </a:ext>
            </a:extLst>
          </p:cNvPr>
          <p:cNvSpPr txBox="1">
            <a:spLocks/>
          </p:cNvSpPr>
          <p:nvPr/>
        </p:nvSpPr>
        <p:spPr>
          <a:xfrm>
            <a:off x="8661460" y="150784"/>
            <a:ext cx="3222506"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28600" indent="-228600" fontAlgn="auto">
              <a:spcAft>
                <a:spcPts val="0"/>
              </a:spcAft>
              <a:buFont typeface="Arial" panose="020B0604020202020204" pitchFamily="34" charset="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1.3 alarm (</a:t>
            </a:r>
            <a:r>
              <a:rPr lang="en-GB" dirty="0" err="1"/>
              <a:t>naderen</a:t>
            </a:r>
            <a:r>
              <a:rPr lang="en-GB" dirty="0"/>
              <a:t> van de </a:t>
            </a:r>
            <a:r>
              <a:rPr lang="en-GB" dirty="0" err="1"/>
              <a:t>afbakening</a:t>
            </a:r>
            <a:r>
              <a:rPr lang="en-GB" dirty="0"/>
              <a:t>)</a:t>
            </a:r>
          </a:p>
        </p:txBody>
      </p:sp>
      <p:sp>
        <p:nvSpPr>
          <p:cNvPr id="54" name="TextBox 53">
            <a:extLst>
              <a:ext uri="{FF2B5EF4-FFF2-40B4-BE49-F238E27FC236}">
                <a16:creationId xmlns:a16="http://schemas.microsoft.com/office/drawing/2014/main" id="{5DB2CC56-334B-4661-B485-98776706BA27}"/>
              </a:ext>
            </a:extLst>
          </p:cNvPr>
          <p:cNvSpPr txBox="1"/>
          <p:nvPr/>
        </p:nvSpPr>
        <p:spPr>
          <a:xfrm>
            <a:off x="191344" y="404664"/>
            <a:ext cx="8712968"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3: </a:t>
            </a:r>
            <a:r>
              <a:rPr lang="en-US" sz="1800" b="1" kern="0" dirty="0" err="1">
                <a:solidFill>
                  <a:srgbClr val="0070C0"/>
                </a:solidFill>
                <a:latin typeface="+mj-lt"/>
                <a:ea typeface="+mj-ea"/>
                <a:cs typeface="+mj-cs"/>
              </a:rPr>
              <a:t>naderen</a:t>
            </a:r>
            <a:r>
              <a:rPr lang="en-US" sz="1800" b="1" kern="0" dirty="0">
                <a:solidFill>
                  <a:srgbClr val="0070C0"/>
                </a:solidFill>
                <a:latin typeface="+mj-lt"/>
                <a:ea typeface="+mj-ea"/>
                <a:cs typeface="+mj-cs"/>
              </a:rPr>
              <a:t> van de </a:t>
            </a:r>
            <a:r>
              <a:rPr lang="en-US" sz="1800" b="1" kern="0" dirty="0" err="1">
                <a:solidFill>
                  <a:srgbClr val="0070C0"/>
                </a:solidFill>
                <a:latin typeface="+mj-lt"/>
                <a:ea typeface="+mj-ea"/>
                <a:cs typeface="+mj-cs"/>
              </a:rPr>
              <a:t>afbakening</a:t>
            </a:r>
            <a:r>
              <a:rPr lang="en-US" sz="1800" b="1" kern="0" dirty="0">
                <a:solidFill>
                  <a:srgbClr val="0070C0"/>
                </a:solidFill>
                <a:latin typeface="+mj-lt"/>
                <a:ea typeface="+mj-ea"/>
                <a:cs typeface="+mj-cs"/>
              </a:rPr>
              <a:t> van de </a:t>
            </a:r>
            <a:r>
              <a:rPr lang="en-US" sz="1800" b="1" kern="0" dirty="0" err="1">
                <a:solidFill>
                  <a:srgbClr val="0070C0"/>
                </a:solidFill>
                <a:latin typeface="+mj-lt"/>
                <a:ea typeface="+mj-ea"/>
                <a:cs typeface="+mj-cs"/>
              </a:rPr>
              <a:t>werfzone</a:t>
            </a:r>
            <a:r>
              <a:rPr lang="en-US" sz="1800" b="1" kern="0" dirty="0">
                <a:solidFill>
                  <a:srgbClr val="0070C0"/>
                </a:solidFill>
                <a:latin typeface="+mj-lt"/>
                <a:ea typeface="+mj-ea"/>
                <a:cs typeface="+mj-cs"/>
              </a:rPr>
              <a:t> (alarm)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8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458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4591" name="Rounded Rectangle 122"/>
          <p:cNvSpPr>
            <a:spLocks noChangeArrowheads="1"/>
          </p:cNvSpPr>
          <p:nvPr/>
        </p:nvSpPr>
        <p:spPr bwMode="auto">
          <a:xfrm>
            <a:off x="1555370" y="3640138"/>
            <a:ext cx="747712" cy="749698"/>
          </a:xfrm>
          <a:prstGeom prst="roundRect">
            <a:avLst>
              <a:gd name="adj" fmla="val 16667"/>
            </a:avLst>
          </a:prstGeom>
          <a:solidFill>
            <a:schemeClr val="bg1"/>
          </a:solidFill>
          <a:ln w="31750" algn="ctr">
            <a:solidFill>
              <a:schemeClr val="accent2"/>
            </a:solidFill>
            <a:round/>
            <a:headEnd/>
            <a:tailEnd/>
          </a:ln>
        </p:spPr>
        <p:txBody>
          <a:bodyPr lIns="36000" rIns="36000" anchor="ctr"/>
          <a:lstStyle/>
          <a:p>
            <a:pPr algn="ctr"/>
            <a:r>
              <a:rPr lang="nl-BE" sz="800" dirty="0"/>
              <a:t>stopzetten van activiteiten</a:t>
            </a:r>
          </a:p>
        </p:txBody>
      </p:sp>
      <p:sp>
        <p:nvSpPr>
          <p:cNvPr id="2459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52" name="TextBox 51"/>
          <p:cNvSpPr txBox="1"/>
          <p:nvPr/>
        </p:nvSpPr>
        <p:spPr>
          <a:xfrm>
            <a:off x="3786026" y="4878133"/>
            <a:ext cx="5550334" cy="1055608"/>
          </a:xfrm>
          <a:prstGeom prst="roundRect">
            <a:avLst/>
          </a:prstGeom>
          <a:noFill/>
          <a:ln w="12700">
            <a:solidFill>
              <a:srgbClr val="C00000"/>
            </a:solidFill>
            <a:prstDash val="dash"/>
          </a:ln>
        </p:spPr>
        <p:txBody>
          <a:bodyPr wrap="square" rtlCol="0">
            <a:spAutoFit/>
          </a:bodyPr>
          <a:lstStyle/>
          <a:p>
            <a:pPr algn="ctr"/>
            <a:r>
              <a:rPr lang="nl-BE" sz="1400" dirty="0">
                <a:latin typeface="+mn-lt"/>
              </a:rPr>
              <a:t>Van zodra de bedienden het bevel van de grenswachter horen, stopt elke activiteit die een indringing kan veroorzaken (door verlies aan waakzaamheid, foutieve manipulatie van last, foutieve manipulatie van machine,…) en herstelt men onmiddellijk de situatie.</a:t>
            </a:r>
          </a:p>
        </p:txBody>
      </p:sp>
      <p:cxnSp>
        <p:nvCxnSpPr>
          <p:cNvPr id="4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4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0" name="Rectangle 20"/>
          <p:cNvSpPr>
            <a:spLocks noChangeArrowheads="1"/>
          </p:cNvSpPr>
          <p:nvPr/>
        </p:nvSpPr>
        <p:spPr bwMode="auto">
          <a:xfrm>
            <a:off x="5748153" y="2999072"/>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3" name="Group 188"/>
          <p:cNvGrpSpPr>
            <a:grpSpLocks noChangeAspect="1"/>
          </p:cNvGrpSpPr>
          <p:nvPr/>
        </p:nvGrpSpPr>
        <p:grpSpPr bwMode="auto">
          <a:xfrm>
            <a:off x="5627686" y="3838576"/>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6" name="Group 188"/>
          <p:cNvGrpSpPr>
            <a:grpSpLocks noChangeAspect="1"/>
          </p:cNvGrpSpPr>
          <p:nvPr/>
        </p:nvGrpSpPr>
        <p:grpSpPr bwMode="auto">
          <a:xfrm>
            <a:off x="7477126" y="3849692"/>
            <a:ext cx="107950" cy="73025"/>
            <a:chOff x="7956376" y="548680"/>
            <a:chExt cx="216024" cy="144016"/>
          </a:xfrm>
        </p:grpSpPr>
        <p:cxnSp>
          <p:nvCxnSpPr>
            <p:cNvPr id="5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9"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64"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65" name="Rectangle 20"/>
          <p:cNvSpPr>
            <a:spLocks noChangeArrowheads="1"/>
          </p:cNvSpPr>
          <p:nvPr/>
        </p:nvSpPr>
        <p:spPr bwMode="auto">
          <a:xfrm flipH="1">
            <a:off x="5699915" y="3558637"/>
            <a:ext cx="1820073" cy="54187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71" name="Rectangular Callout 50"/>
          <p:cNvSpPr>
            <a:spLocks noChangeArrowheads="1"/>
          </p:cNvSpPr>
          <p:nvPr/>
        </p:nvSpPr>
        <p:spPr bwMode="auto">
          <a:xfrm>
            <a:off x="7088399" y="1372434"/>
            <a:ext cx="2028313" cy="487275"/>
          </a:xfrm>
          <a:prstGeom prst="wedgeRectCallout">
            <a:avLst>
              <a:gd name="adj1" fmla="val -44791"/>
              <a:gd name="adj2" fmla="val 198319"/>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TERUG IN WERFZONE !</a:t>
            </a:r>
            <a:endParaRPr lang="nl-BE" sz="1200" b="1" dirty="0">
              <a:solidFill>
                <a:schemeClr val="bg1"/>
              </a:solidFill>
            </a:endParaRPr>
          </a:p>
        </p:txBody>
      </p:sp>
      <p:sp>
        <p:nvSpPr>
          <p:cNvPr id="72" name="Rechthoek 35"/>
          <p:cNvSpPr>
            <a:spLocks noChangeArrowheads="1"/>
          </p:cNvSpPr>
          <p:nvPr/>
        </p:nvSpPr>
        <p:spPr bwMode="auto">
          <a:xfrm>
            <a:off x="4195536" y="2148317"/>
            <a:ext cx="1090161"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73" name="Picture 72"/>
          <p:cNvPicPr>
            <a:picLocks noChangeAspect="1"/>
          </p:cNvPicPr>
          <p:nvPr/>
        </p:nvPicPr>
        <p:blipFill>
          <a:blip r:embed="rId3"/>
          <a:stretch>
            <a:fillRect/>
          </a:stretch>
        </p:blipFill>
        <p:spPr>
          <a:xfrm>
            <a:off x="5012992" y="2986428"/>
            <a:ext cx="182896" cy="237765"/>
          </a:xfrm>
          <a:prstGeom prst="rect">
            <a:avLst/>
          </a:prstGeom>
        </p:spPr>
      </p:pic>
      <p:pic>
        <p:nvPicPr>
          <p:cNvPr id="74" name="Picture 73"/>
          <p:cNvPicPr>
            <a:picLocks noChangeAspect="1"/>
          </p:cNvPicPr>
          <p:nvPr/>
        </p:nvPicPr>
        <p:blipFill>
          <a:blip r:embed="rId4"/>
          <a:stretch>
            <a:fillRect/>
          </a:stretch>
        </p:blipFill>
        <p:spPr>
          <a:xfrm>
            <a:off x="6906377" y="2919092"/>
            <a:ext cx="674509" cy="548039"/>
          </a:xfrm>
          <a:prstGeom prst="rect">
            <a:avLst/>
          </a:prstGeom>
        </p:spPr>
      </p:pic>
      <p:cxnSp>
        <p:nvCxnSpPr>
          <p:cNvPr id="75" name="Straight Arrow Connector 287"/>
          <p:cNvCxnSpPr>
            <a:cxnSpLocks noChangeShapeType="1"/>
          </p:cNvCxnSpPr>
          <p:nvPr/>
        </p:nvCxnSpPr>
        <p:spPr bwMode="auto">
          <a:xfrm>
            <a:off x="4842104" y="2694127"/>
            <a:ext cx="2064273" cy="327609"/>
          </a:xfrm>
          <a:prstGeom prst="straightConnector1">
            <a:avLst/>
          </a:prstGeom>
          <a:noFill/>
          <a:ln w="12700" algn="ctr">
            <a:solidFill>
              <a:schemeClr val="tx1"/>
            </a:solidFill>
            <a:prstDash val="dash"/>
            <a:round/>
            <a:headEnd type="arrow" w="med" len="med"/>
            <a:tailEnd type="arrow" w="med" len="med"/>
          </a:ln>
        </p:spPr>
      </p:cxnSp>
      <p:pic>
        <p:nvPicPr>
          <p:cNvPr id="76" name="Picture 75"/>
          <p:cNvPicPr>
            <a:picLocks noChangeAspect="1"/>
          </p:cNvPicPr>
          <p:nvPr/>
        </p:nvPicPr>
        <p:blipFill>
          <a:blip r:embed="rId3"/>
          <a:stretch>
            <a:fillRect/>
          </a:stretch>
        </p:blipFill>
        <p:spPr>
          <a:xfrm>
            <a:off x="5760139" y="2629620"/>
            <a:ext cx="182896" cy="237765"/>
          </a:xfrm>
          <a:prstGeom prst="rect">
            <a:avLst/>
          </a:prstGeom>
        </p:spPr>
      </p:pic>
      <p:grpSp>
        <p:nvGrpSpPr>
          <p:cNvPr id="77" name="Groep 99"/>
          <p:cNvGrpSpPr>
            <a:grpSpLocks/>
          </p:cNvGrpSpPr>
          <p:nvPr/>
        </p:nvGrpSpPr>
        <p:grpSpPr bwMode="auto">
          <a:xfrm>
            <a:off x="7669963" y="3558637"/>
            <a:ext cx="865187" cy="339636"/>
            <a:chOff x="4427984" y="2636912"/>
            <a:chExt cx="864096" cy="432048"/>
          </a:xfrm>
        </p:grpSpPr>
        <p:cxnSp>
          <p:nvCxnSpPr>
            <p:cNvPr id="7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80" name="Straight Connector 111"/>
          <p:cNvCxnSpPr/>
          <p:nvPr/>
        </p:nvCxnSpPr>
        <p:spPr bwMode="auto">
          <a:xfrm>
            <a:off x="4811955" y="3522692"/>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1" name="Picture 80"/>
          <p:cNvPicPr>
            <a:picLocks noChangeAspect="1"/>
          </p:cNvPicPr>
          <p:nvPr/>
        </p:nvPicPr>
        <p:blipFill rotWithShape="1">
          <a:blip r:embed="rId5"/>
          <a:srcRect l="18806" t="15884" r="14331" b="13538"/>
          <a:stretch/>
        </p:blipFill>
        <p:spPr>
          <a:xfrm>
            <a:off x="7302634" y="2538041"/>
            <a:ext cx="341092" cy="360041"/>
          </a:xfrm>
          <a:prstGeom prst="rect">
            <a:avLst/>
          </a:prstGeom>
        </p:spPr>
      </p:pic>
      <p:pic>
        <p:nvPicPr>
          <p:cNvPr id="82" name="Picture 81"/>
          <p:cNvPicPr>
            <a:picLocks noChangeAspect="1"/>
          </p:cNvPicPr>
          <p:nvPr/>
        </p:nvPicPr>
        <p:blipFill>
          <a:blip r:embed="rId6"/>
          <a:stretch>
            <a:fillRect/>
          </a:stretch>
        </p:blipFill>
        <p:spPr>
          <a:xfrm>
            <a:off x="4623137" y="2563348"/>
            <a:ext cx="280440" cy="682811"/>
          </a:xfrm>
          <a:prstGeom prst="rect">
            <a:avLst/>
          </a:prstGeom>
        </p:spPr>
      </p:pic>
      <p:cxnSp>
        <p:nvCxnSpPr>
          <p:cNvPr id="83" name="Straight Connector 111"/>
          <p:cNvCxnSpPr/>
          <p:nvPr/>
        </p:nvCxnSpPr>
        <p:spPr bwMode="auto">
          <a:xfrm flipV="1">
            <a:off x="4439855" y="3413410"/>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4" name="Straight Arrow Connector 287"/>
          <p:cNvCxnSpPr>
            <a:cxnSpLocks noChangeShapeType="1"/>
          </p:cNvCxnSpPr>
          <p:nvPr/>
        </p:nvCxnSpPr>
        <p:spPr bwMode="auto">
          <a:xfrm>
            <a:off x="4796061" y="2788151"/>
            <a:ext cx="676408" cy="568390"/>
          </a:xfrm>
          <a:prstGeom prst="straightConnector1">
            <a:avLst/>
          </a:prstGeom>
          <a:noFill/>
          <a:ln w="12700" algn="ctr">
            <a:solidFill>
              <a:schemeClr val="tx1"/>
            </a:solidFill>
            <a:prstDash val="dash"/>
            <a:round/>
            <a:headEnd/>
            <a:tailEnd type="arrow" w="med" len="med"/>
          </a:ln>
        </p:spPr>
      </p:cxnSp>
      <p:sp>
        <p:nvSpPr>
          <p:cNvPr id="85" name="Curved Right Arrow 84"/>
          <p:cNvSpPr/>
          <p:nvPr/>
        </p:nvSpPr>
        <p:spPr>
          <a:xfrm>
            <a:off x="6686976" y="3105310"/>
            <a:ext cx="204562" cy="42449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Text Placeholder 1"/>
          <p:cNvSpPr txBox="1">
            <a:spLocks/>
          </p:cNvSpPr>
          <p:nvPr/>
        </p:nvSpPr>
        <p:spPr>
          <a:xfrm>
            <a:off x="8661460" y="150784"/>
            <a:ext cx="3222506"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28600" indent="-228600" fontAlgn="auto">
              <a:spcAft>
                <a:spcPts val="0"/>
              </a:spcAft>
              <a:buFont typeface="Arial" panose="020B0604020202020204" pitchFamily="34" charset="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1.3 alarm (</a:t>
            </a:r>
            <a:r>
              <a:rPr lang="en-GB" dirty="0" err="1"/>
              <a:t>naderen</a:t>
            </a:r>
            <a:r>
              <a:rPr lang="en-GB" dirty="0"/>
              <a:t> van de </a:t>
            </a:r>
            <a:r>
              <a:rPr lang="en-GB" dirty="0" err="1"/>
              <a:t>afbakening</a:t>
            </a:r>
            <a:r>
              <a:rPr lang="en-GB" dirty="0"/>
              <a:t>)</a:t>
            </a:r>
          </a:p>
        </p:txBody>
      </p:sp>
      <p:pic>
        <p:nvPicPr>
          <p:cNvPr id="6" name="Picture 5"/>
          <p:cNvPicPr>
            <a:picLocks noChangeAspect="1"/>
          </p:cNvPicPr>
          <p:nvPr/>
        </p:nvPicPr>
        <p:blipFill>
          <a:blip r:embed="rId7"/>
          <a:stretch>
            <a:fillRect/>
          </a:stretch>
        </p:blipFill>
        <p:spPr>
          <a:xfrm>
            <a:off x="6561193" y="3086157"/>
            <a:ext cx="321627" cy="321627"/>
          </a:xfrm>
          <a:prstGeom prst="rect">
            <a:avLst/>
          </a:prstGeom>
        </p:spPr>
      </p:pic>
      <p:sp>
        <p:nvSpPr>
          <p:cNvPr id="87" name="Curved Right Arrow 86"/>
          <p:cNvSpPr/>
          <p:nvPr/>
        </p:nvSpPr>
        <p:spPr>
          <a:xfrm flipH="1" flipV="1">
            <a:off x="7569270" y="2868080"/>
            <a:ext cx="205213" cy="428646"/>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8" name="Picture 87"/>
          <p:cNvPicPr>
            <a:picLocks noChangeAspect="1"/>
          </p:cNvPicPr>
          <p:nvPr/>
        </p:nvPicPr>
        <p:blipFill>
          <a:blip r:embed="rId8"/>
          <a:stretch>
            <a:fillRect/>
          </a:stretch>
        </p:blipFill>
        <p:spPr>
          <a:xfrm>
            <a:off x="6920866" y="2679592"/>
            <a:ext cx="128027" cy="292633"/>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8690" y="2711389"/>
            <a:ext cx="124497" cy="291633"/>
          </a:xfrm>
          <a:prstGeom prst="rect">
            <a:avLst/>
          </a:prstGeom>
        </p:spPr>
      </p:pic>
      <p:cxnSp>
        <p:nvCxnSpPr>
          <p:cNvPr id="90" name="Straight Arrow Connector 287"/>
          <p:cNvCxnSpPr>
            <a:cxnSpLocks noChangeShapeType="1"/>
          </p:cNvCxnSpPr>
          <p:nvPr/>
        </p:nvCxnSpPr>
        <p:spPr bwMode="auto">
          <a:xfrm flipV="1">
            <a:off x="5318713" y="2875303"/>
            <a:ext cx="1521705" cy="2080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91" name="Picture 90" descr="D:\Documents And Settings\GQR7802\Local Settings\Temporary Internet Files\Content.IE5\HNYX0581\MC900441310[1].png"/>
          <p:cNvPicPr/>
          <p:nvPr/>
        </p:nvPicPr>
        <p:blipFill>
          <a:blip r:embed="rId10" cstate="print"/>
          <a:srcRect/>
          <a:stretch>
            <a:fillRect/>
          </a:stretch>
        </p:blipFill>
        <p:spPr bwMode="auto">
          <a:xfrm>
            <a:off x="5899361" y="2743920"/>
            <a:ext cx="182665" cy="243362"/>
          </a:xfrm>
          <a:prstGeom prst="rect">
            <a:avLst/>
          </a:prstGeom>
          <a:noFill/>
        </p:spPr>
      </p:pic>
      <p:sp>
        <p:nvSpPr>
          <p:cNvPr id="70" name="Rectangular Callout 50"/>
          <p:cNvSpPr>
            <a:spLocks noChangeArrowheads="1"/>
          </p:cNvSpPr>
          <p:nvPr/>
        </p:nvSpPr>
        <p:spPr bwMode="auto">
          <a:xfrm>
            <a:off x="5480105" y="2233893"/>
            <a:ext cx="1081088" cy="215900"/>
          </a:xfrm>
          <a:prstGeom prst="wedgeRectCallout">
            <a:avLst>
              <a:gd name="adj1" fmla="val 97154"/>
              <a:gd name="adj2" fmla="val 172894"/>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STOP !</a:t>
            </a:r>
            <a:endParaRPr lang="nl-BE" sz="1200" b="1" dirty="0">
              <a:solidFill>
                <a:schemeClr val="bg1"/>
              </a:solidFill>
            </a:endParaRPr>
          </a:p>
        </p:txBody>
      </p:sp>
      <p:sp>
        <p:nvSpPr>
          <p:cNvPr id="49" name="TextBox 48">
            <a:extLst>
              <a:ext uri="{FF2B5EF4-FFF2-40B4-BE49-F238E27FC236}">
                <a16:creationId xmlns:a16="http://schemas.microsoft.com/office/drawing/2014/main" id="{5BF2D616-860C-41C0-B4B0-17CB4E29C685}"/>
              </a:ext>
            </a:extLst>
          </p:cNvPr>
          <p:cNvSpPr txBox="1"/>
          <p:nvPr/>
        </p:nvSpPr>
        <p:spPr>
          <a:xfrm>
            <a:off x="191344" y="404664"/>
            <a:ext cx="8712968"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3: </a:t>
            </a:r>
            <a:r>
              <a:rPr lang="en-US" sz="1800" b="1" kern="0" dirty="0" err="1">
                <a:solidFill>
                  <a:srgbClr val="0070C0"/>
                </a:solidFill>
                <a:latin typeface="+mj-lt"/>
                <a:ea typeface="+mj-ea"/>
                <a:cs typeface="+mj-cs"/>
              </a:rPr>
              <a:t>naderen</a:t>
            </a:r>
            <a:r>
              <a:rPr lang="en-US" sz="1800" b="1" kern="0" dirty="0">
                <a:solidFill>
                  <a:srgbClr val="0070C0"/>
                </a:solidFill>
                <a:latin typeface="+mj-lt"/>
                <a:ea typeface="+mj-ea"/>
                <a:cs typeface="+mj-cs"/>
              </a:rPr>
              <a:t> van de </a:t>
            </a:r>
            <a:r>
              <a:rPr lang="en-US" sz="1800" b="1" kern="0" dirty="0" err="1">
                <a:solidFill>
                  <a:srgbClr val="0070C0"/>
                </a:solidFill>
                <a:latin typeface="+mj-lt"/>
                <a:ea typeface="+mj-ea"/>
                <a:cs typeface="+mj-cs"/>
              </a:rPr>
              <a:t>afbakening</a:t>
            </a:r>
            <a:r>
              <a:rPr lang="en-US" sz="1800" b="1" kern="0" dirty="0">
                <a:solidFill>
                  <a:srgbClr val="0070C0"/>
                </a:solidFill>
                <a:latin typeface="+mj-lt"/>
                <a:ea typeface="+mj-ea"/>
                <a:cs typeface="+mj-cs"/>
              </a:rPr>
              <a:t> van de </a:t>
            </a:r>
            <a:r>
              <a:rPr lang="en-US" sz="1800" b="1" kern="0" dirty="0" err="1">
                <a:solidFill>
                  <a:srgbClr val="0070C0"/>
                </a:solidFill>
                <a:latin typeface="+mj-lt"/>
                <a:ea typeface="+mj-ea"/>
                <a:cs typeface="+mj-cs"/>
              </a:rPr>
              <a:t>werfzone</a:t>
            </a:r>
            <a:r>
              <a:rPr lang="en-US" sz="1800" b="1" kern="0" dirty="0">
                <a:solidFill>
                  <a:srgbClr val="0070C0"/>
                </a:solidFill>
                <a:latin typeface="+mj-lt"/>
                <a:ea typeface="+mj-ea"/>
                <a:cs typeface="+mj-cs"/>
              </a:rPr>
              <a:t> (alarm)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7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7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5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175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177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werk </a:t>
            </a:r>
          </a:p>
          <a:p>
            <a:pPr algn="ctr"/>
            <a:r>
              <a:rPr lang="nl-BE" sz="800"/>
              <a:t>hernemen</a:t>
            </a:r>
          </a:p>
        </p:txBody>
      </p:sp>
      <p:sp>
        <p:nvSpPr>
          <p:cNvPr id="45" name="Text Placeholder 1"/>
          <p:cNvSpPr>
            <a:spLocks noGrp="1"/>
          </p:cNvSpPr>
          <p:nvPr>
            <p:ph type="body" sz="quarter" idx="18"/>
          </p:nvPr>
        </p:nvSpPr>
        <p:spPr>
          <a:xfrm>
            <a:off x="8760297" y="154526"/>
            <a:ext cx="3150498"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grenswachter</a:t>
            </a:r>
            <a:endParaRPr lang="en-GB" dirty="0"/>
          </a:p>
          <a:p>
            <a:r>
              <a:rPr lang="en-GB" dirty="0"/>
              <a:t>1.4 </a:t>
            </a:r>
            <a:r>
              <a:rPr lang="en-GB" dirty="0" err="1"/>
              <a:t>Hernemen</a:t>
            </a:r>
            <a:r>
              <a:rPr lang="en-GB" dirty="0"/>
              <a:t> van het </a:t>
            </a:r>
            <a:r>
              <a:rPr lang="en-GB" dirty="0" err="1"/>
              <a:t>werk</a:t>
            </a:r>
            <a:endParaRPr lang="en-GB" dirty="0"/>
          </a:p>
        </p:txBody>
      </p:sp>
      <p:sp>
        <p:nvSpPr>
          <p:cNvPr id="64"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grpSp>
        <p:nvGrpSpPr>
          <p:cNvPr id="2" name="Group 1">
            <a:extLst>
              <a:ext uri="{FF2B5EF4-FFF2-40B4-BE49-F238E27FC236}">
                <a16:creationId xmlns:a16="http://schemas.microsoft.com/office/drawing/2014/main" id="{A87BECBA-1871-438E-9C1A-051B771611BE}"/>
              </a:ext>
            </a:extLst>
          </p:cNvPr>
          <p:cNvGrpSpPr/>
          <p:nvPr/>
        </p:nvGrpSpPr>
        <p:grpSpPr>
          <a:xfrm>
            <a:off x="2279651" y="1955293"/>
            <a:ext cx="7993062" cy="2410332"/>
            <a:chOff x="2279651" y="1955293"/>
            <a:chExt cx="7993062" cy="2410332"/>
          </a:xfrm>
        </p:grpSpPr>
        <p:cxnSp>
          <p:nvCxnSpPr>
            <p:cNvPr id="3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9"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4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8" name="Group 188"/>
            <p:cNvGrpSpPr>
              <a:grpSpLocks noChangeAspect="1"/>
            </p:cNvGrpSpPr>
            <p:nvPr/>
          </p:nvGrpSpPr>
          <p:grpSpPr bwMode="auto">
            <a:xfrm>
              <a:off x="5548939" y="3814765"/>
              <a:ext cx="107950" cy="73025"/>
              <a:chOff x="7956376" y="548680"/>
              <a:chExt cx="216024" cy="144016"/>
            </a:xfrm>
          </p:grpSpPr>
          <p:cxnSp>
            <p:nvCxnSpPr>
              <p:cNvPr id="5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1" name="Group 188"/>
            <p:cNvGrpSpPr>
              <a:grpSpLocks noChangeAspect="1"/>
            </p:cNvGrpSpPr>
            <p:nvPr/>
          </p:nvGrpSpPr>
          <p:grpSpPr bwMode="auto">
            <a:xfrm>
              <a:off x="7788053" y="3814764"/>
              <a:ext cx="107950" cy="73025"/>
              <a:chOff x="7956376" y="548680"/>
              <a:chExt cx="216024" cy="144016"/>
            </a:xfrm>
          </p:grpSpPr>
          <p:cxnSp>
            <p:nvCxnSpPr>
              <p:cNvPr id="6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66"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7"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68" name="Picture 67"/>
            <p:cNvPicPr>
              <a:picLocks noChangeAspect="1"/>
            </p:cNvPicPr>
            <p:nvPr/>
          </p:nvPicPr>
          <p:blipFill>
            <a:blip r:embed="rId3"/>
            <a:stretch>
              <a:fillRect/>
            </a:stretch>
          </p:blipFill>
          <p:spPr>
            <a:xfrm>
              <a:off x="6679266" y="2606780"/>
              <a:ext cx="651755" cy="529551"/>
            </a:xfrm>
            <a:prstGeom prst="rect">
              <a:avLst/>
            </a:prstGeom>
          </p:spPr>
        </p:pic>
        <p:pic>
          <p:nvPicPr>
            <p:cNvPr id="69" name="Picture 68"/>
            <p:cNvPicPr>
              <a:picLocks noChangeAspect="1"/>
            </p:cNvPicPr>
            <p:nvPr/>
          </p:nvPicPr>
          <p:blipFill>
            <a:blip r:embed="rId4"/>
            <a:stretch>
              <a:fillRect/>
            </a:stretch>
          </p:blipFill>
          <p:spPr>
            <a:xfrm>
              <a:off x="7060305" y="2296076"/>
              <a:ext cx="295396" cy="249951"/>
            </a:xfrm>
            <a:prstGeom prst="rect">
              <a:avLst/>
            </a:prstGeom>
          </p:spPr>
        </p:pic>
        <p:pic>
          <p:nvPicPr>
            <p:cNvPr id="70" name="Picture 69"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71" name="Picture 70"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72" name="Groep 99"/>
            <p:cNvGrpSpPr>
              <a:grpSpLocks/>
            </p:cNvGrpSpPr>
            <p:nvPr/>
          </p:nvGrpSpPr>
          <p:grpSpPr bwMode="auto">
            <a:xfrm>
              <a:off x="7679531" y="3461521"/>
              <a:ext cx="865187" cy="388373"/>
              <a:chOff x="4427984" y="2636912"/>
              <a:chExt cx="864096" cy="432048"/>
            </a:xfrm>
          </p:grpSpPr>
          <p:cxnSp>
            <p:nvCxnSpPr>
              <p:cNvPr id="7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4"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6" name="Picture 75"/>
            <p:cNvPicPr>
              <a:picLocks noChangeAspect="1"/>
            </p:cNvPicPr>
            <p:nvPr/>
          </p:nvPicPr>
          <p:blipFill>
            <a:blip r:embed="rId6"/>
            <a:stretch>
              <a:fillRect/>
            </a:stretch>
          </p:blipFill>
          <p:spPr>
            <a:xfrm>
              <a:off x="4894191" y="2473885"/>
              <a:ext cx="280440" cy="682811"/>
            </a:xfrm>
            <a:prstGeom prst="rect">
              <a:avLst/>
            </a:prstGeom>
          </p:spPr>
        </p:pic>
        <p:cxnSp>
          <p:nvCxnSpPr>
            <p:cNvPr id="7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8"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0" name="Picture 79"/>
            <p:cNvPicPr>
              <a:picLocks noChangeAspect="1"/>
            </p:cNvPicPr>
            <p:nvPr/>
          </p:nvPicPr>
          <p:blipFill>
            <a:blip r:embed="rId7"/>
            <a:stretch>
              <a:fillRect/>
            </a:stretch>
          </p:blipFill>
          <p:spPr>
            <a:xfrm>
              <a:off x="6742453" y="2306213"/>
              <a:ext cx="128027" cy="292633"/>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83" name="Picture 82" descr="D:\Documents And Settings\GQR7802\Local Settings\Temporary Internet Files\Content.IE5\HNYX0581\MC900441310[1].png"/>
            <p:cNvPicPr/>
            <p:nvPr/>
          </p:nvPicPr>
          <p:blipFill>
            <a:blip r:embed="rId5" cstate="print"/>
            <a:srcRect/>
            <a:stretch>
              <a:fillRect/>
            </a:stretch>
          </p:blipFill>
          <p:spPr bwMode="auto">
            <a:xfrm>
              <a:off x="6010667" y="2359167"/>
              <a:ext cx="182665" cy="243362"/>
            </a:xfrm>
            <a:prstGeom prst="rect">
              <a:avLst/>
            </a:prstGeom>
            <a:noFill/>
          </p:spPr>
        </p:pic>
      </p:grpSp>
      <p:sp>
        <p:nvSpPr>
          <p:cNvPr id="42" name="Rounded Rectangle 16">
            <a:extLst>
              <a:ext uri="{FF2B5EF4-FFF2-40B4-BE49-F238E27FC236}">
                <a16:creationId xmlns:a16="http://schemas.microsoft.com/office/drawing/2014/main" id="{F3901D86-CB72-4D46-9DCB-B15975899858}"/>
              </a:ext>
            </a:extLst>
          </p:cNvPr>
          <p:cNvSpPr/>
          <p:nvPr/>
        </p:nvSpPr>
        <p:spPr bwMode="auto">
          <a:xfrm>
            <a:off x="3301186" y="5457467"/>
            <a:ext cx="6719596" cy="910224"/>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err="1">
                <a:latin typeface="+mn-lt"/>
              </a:rPr>
              <a:t>Alvorens</a:t>
            </a:r>
            <a:r>
              <a:rPr lang="en-US" sz="1600" dirty="0">
                <a:latin typeface="+mn-lt"/>
              </a:rPr>
              <a:t> het </a:t>
            </a:r>
            <a:r>
              <a:rPr lang="en-US" sz="1600" dirty="0" err="1">
                <a:latin typeface="+mn-lt"/>
              </a:rPr>
              <a:t>werk</a:t>
            </a:r>
            <a:r>
              <a:rPr lang="en-US" sz="1600" dirty="0">
                <a:latin typeface="+mn-lt"/>
              </a:rPr>
              <a:t> </a:t>
            </a:r>
            <a:r>
              <a:rPr lang="en-US" sz="1600" dirty="0" err="1">
                <a:latin typeface="+mn-lt"/>
              </a:rPr>
              <a:t>te</a:t>
            </a:r>
            <a:r>
              <a:rPr lang="en-US" sz="1600" dirty="0">
                <a:latin typeface="+mn-lt"/>
              </a:rPr>
              <a:t> </a:t>
            </a:r>
            <a:r>
              <a:rPr lang="en-US" sz="1600" dirty="0" err="1">
                <a:latin typeface="+mn-lt"/>
              </a:rPr>
              <a:t>hernemen</a:t>
            </a:r>
            <a:r>
              <a:rPr lang="en-US" sz="1600" dirty="0">
                <a:latin typeface="+mn-lt"/>
              </a:rPr>
              <a:t> </a:t>
            </a:r>
            <a:r>
              <a:rPr lang="en-US" sz="1600" dirty="0" err="1">
                <a:latin typeface="+mn-lt"/>
              </a:rPr>
              <a:t>controleert</a:t>
            </a:r>
            <a:r>
              <a:rPr lang="en-US" sz="1600" dirty="0">
                <a:latin typeface="+mn-lt"/>
              </a:rPr>
              <a:t> de </a:t>
            </a:r>
            <a:r>
              <a:rPr lang="en-US" sz="1600" dirty="0" err="1">
                <a:latin typeface="+mn-lt"/>
              </a:rPr>
              <a:t>grenswachter</a:t>
            </a:r>
            <a:r>
              <a:rPr lang="en-US" sz="1600" dirty="0">
                <a:latin typeface="+mn-lt"/>
              </a:rPr>
              <a:t> of de </a:t>
            </a:r>
            <a:r>
              <a:rPr lang="en-US" sz="1600" dirty="0" err="1">
                <a:latin typeface="+mn-lt"/>
              </a:rPr>
              <a:t>zichtbaarheidsvoorwaarden</a:t>
            </a:r>
            <a:r>
              <a:rPr lang="en-US" sz="1600" dirty="0">
                <a:latin typeface="+mn-lt"/>
              </a:rPr>
              <a:t> </a:t>
            </a:r>
            <a:r>
              <a:rPr lang="en-US" sz="1600" dirty="0" err="1">
                <a:latin typeface="+mn-lt"/>
              </a:rPr>
              <a:t>terug</a:t>
            </a:r>
            <a:r>
              <a:rPr lang="en-US" sz="1600" dirty="0">
                <a:latin typeface="+mn-lt"/>
              </a:rPr>
              <a:t> </a:t>
            </a:r>
            <a:r>
              <a:rPr lang="en-US" sz="1600" dirty="0" err="1">
                <a:latin typeface="+mn-lt"/>
              </a:rPr>
              <a:t>voldaan</a:t>
            </a:r>
            <a:r>
              <a:rPr lang="en-US" sz="1600" dirty="0">
                <a:latin typeface="+mn-lt"/>
              </a:rPr>
              <a:t> </a:t>
            </a:r>
            <a:r>
              <a:rPr lang="en-US" sz="1600" dirty="0" err="1">
                <a:latin typeface="+mn-lt"/>
              </a:rPr>
              <a:t>zijn</a:t>
            </a:r>
            <a:r>
              <a:rPr lang="en-US" sz="1600" dirty="0">
                <a:latin typeface="+mn-lt"/>
              </a:rPr>
              <a:t>, </a:t>
            </a:r>
            <a:r>
              <a:rPr lang="en-US" sz="1600" dirty="0" err="1">
                <a:latin typeface="+mn-lt"/>
              </a:rPr>
              <a:t>bv</a:t>
            </a:r>
            <a:r>
              <a:rPr lang="en-US" sz="1600" dirty="0">
                <a:latin typeface="+mn-lt"/>
              </a:rPr>
              <a:t> </a:t>
            </a:r>
            <a:r>
              <a:rPr lang="en-US" sz="1600" dirty="0" err="1">
                <a:latin typeface="+mn-lt"/>
              </a:rPr>
              <a:t>dat</a:t>
            </a:r>
            <a:r>
              <a:rPr lang="en-US" sz="1600" dirty="0">
                <a:latin typeface="+mn-lt"/>
              </a:rPr>
              <a:t> de </a:t>
            </a:r>
            <a:r>
              <a:rPr lang="en-US" sz="1600" dirty="0" err="1">
                <a:latin typeface="+mn-lt"/>
              </a:rPr>
              <a:t>werkpost</a:t>
            </a:r>
            <a:r>
              <a:rPr lang="en-US" sz="1600" dirty="0">
                <a:latin typeface="+mn-lt"/>
              </a:rPr>
              <a:t> het </a:t>
            </a:r>
            <a:r>
              <a:rPr lang="en-US" sz="1600" dirty="0" err="1">
                <a:latin typeface="+mn-lt"/>
              </a:rPr>
              <a:t>zicht</a:t>
            </a:r>
            <a:r>
              <a:rPr lang="en-US" sz="1600" dirty="0">
                <a:latin typeface="+mn-lt"/>
              </a:rPr>
              <a:t> op de </a:t>
            </a:r>
            <a:r>
              <a:rPr lang="en-US" sz="1600" dirty="0" err="1">
                <a:latin typeface="+mn-lt"/>
              </a:rPr>
              <a:t>grens</a:t>
            </a:r>
            <a:r>
              <a:rPr lang="en-US" sz="1600" dirty="0">
                <a:latin typeface="+mn-lt"/>
              </a:rPr>
              <a:t> </a:t>
            </a:r>
            <a:r>
              <a:rPr lang="en-US" sz="1600" dirty="0" err="1">
                <a:latin typeface="+mn-lt"/>
              </a:rPr>
              <a:t>niet</a:t>
            </a:r>
            <a:r>
              <a:rPr lang="en-US" sz="1600" dirty="0">
                <a:latin typeface="+mn-lt"/>
              </a:rPr>
              <a:t> </a:t>
            </a:r>
            <a:r>
              <a:rPr lang="en-US" sz="1600" dirty="0" err="1">
                <a:latin typeface="+mn-lt"/>
              </a:rPr>
              <a:t>belemmert</a:t>
            </a:r>
            <a:r>
              <a:rPr lang="en-US" sz="1600" dirty="0">
                <a:latin typeface="+mn-lt"/>
              </a:rPr>
              <a:t>.</a:t>
            </a:r>
          </a:p>
        </p:txBody>
      </p:sp>
      <p:pic>
        <p:nvPicPr>
          <p:cNvPr id="43" name="Picture 2">
            <a:extLst>
              <a:ext uri="{FF2B5EF4-FFF2-40B4-BE49-F238E27FC236}">
                <a16:creationId xmlns:a16="http://schemas.microsoft.com/office/drawing/2014/main" id="{C39D9CB9-4EF9-4E0D-97A1-4778CB7EC20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36404" y="5033271"/>
            <a:ext cx="471168" cy="637061"/>
          </a:xfrm>
          <a:prstGeom prst="rect">
            <a:avLst/>
          </a:prstGeom>
          <a:noFill/>
          <a:ln w="9525">
            <a:noFill/>
            <a:miter lim="800000"/>
            <a:headEnd/>
            <a:tailEnd/>
          </a:ln>
        </p:spPr>
      </p:pic>
      <p:sp>
        <p:nvSpPr>
          <p:cNvPr id="44" name="TextBox 43">
            <a:extLst>
              <a:ext uri="{FF2B5EF4-FFF2-40B4-BE49-F238E27FC236}">
                <a16:creationId xmlns:a16="http://schemas.microsoft.com/office/drawing/2014/main" id="{7BA82DE6-9584-46E2-9FD4-AF39506F4A2F}"/>
              </a:ext>
            </a:extLst>
          </p:cNvPr>
          <p:cNvSpPr txBox="1"/>
          <p:nvPr/>
        </p:nvSpPr>
        <p:spPr>
          <a:xfrm>
            <a:off x="263352" y="548680"/>
            <a:ext cx="8712968" cy="369332"/>
          </a:xfrm>
          <a:prstGeom prst="rect">
            <a:avLst/>
          </a:prstGeom>
          <a:noFill/>
        </p:spPr>
        <p:txBody>
          <a:bodyPr wrap="square">
            <a:spAutoFit/>
          </a:bodyPr>
          <a:lstStyle/>
          <a:p>
            <a:pPr marL="1076325" indent="-1076325">
              <a:defRPr/>
            </a:pPr>
            <a:r>
              <a:rPr lang="en-US" sz="1800" b="1" kern="0" dirty="0" err="1">
                <a:solidFill>
                  <a:srgbClr val="0070C0"/>
                </a:solidFill>
                <a:latin typeface="+mj-lt"/>
                <a:ea typeface="+mj-ea"/>
                <a:cs typeface="+mj-cs"/>
              </a:rPr>
              <a:t>Stap</a:t>
            </a:r>
            <a:r>
              <a:rPr lang="en-US" sz="1800" b="1" kern="0" dirty="0">
                <a:solidFill>
                  <a:srgbClr val="0070C0"/>
                </a:solidFill>
                <a:latin typeface="+mj-lt"/>
                <a:ea typeface="+mj-ea"/>
                <a:cs typeface="+mj-cs"/>
              </a:rPr>
              <a:t> 4: </a:t>
            </a:r>
            <a:r>
              <a:rPr lang="en-US" sz="1800" b="1" kern="0" dirty="0" err="1">
                <a:solidFill>
                  <a:srgbClr val="0070C0"/>
                </a:solidFill>
                <a:latin typeface="+mj-lt"/>
                <a:ea typeface="+mj-ea"/>
                <a:cs typeface="+mj-cs"/>
              </a:rPr>
              <a:t>hernemen</a:t>
            </a:r>
            <a:r>
              <a:rPr lang="en-US" sz="1800" b="1" kern="0" dirty="0">
                <a:solidFill>
                  <a:srgbClr val="0070C0"/>
                </a:solidFill>
                <a:latin typeface="+mj-lt"/>
                <a:ea typeface="+mj-ea"/>
                <a:cs typeface="+mj-cs"/>
              </a:rPr>
              <a:t> van het </a:t>
            </a:r>
            <a:r>
              <a:rPr lang="en-US" sz="1800" b="1" kern="0" dirty="0" err="1">
                <a:solidFill>
                  <a:srgbClr val="0070C0"/>
                </a:solidFill>
                <a:latin typeface="+mj-lt"/>
                <a:ea typeface="+mj-ea"/>
                <a:cs typeface="+mj-cs"/>
              </a:rPr>
              <a:t>werk</a:t>
            </a:r>
            <a:endParaRPr lang="en-US" sz="1800" b="1" kern="0" dirty="0">
              <a:solidFill>
                <a:srgbClr val="0070C0"/>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43472" y="1772947"/>
            <a:ext cx="9300879" cy="4244400"/>
          </a:xfrm>
          <a:prstGeom prst="rect">
            <a:avLst/>
          </a:prstGeom>
        </p:spPr>
        <p:txBody>
          <a:bodyPr/>
          <a:lstStyle/>
          <a:p>
            <a:br>
              <a:rPr lang="nl-BE" sz="2000" b="1" dirty="0">
                <a:solidFill>
                  <a:schemeClr val="tx1"/>
                </a:solidFill>
              </a:rPr>
            </a:br>
            <a:r>
              <a:rPr lang="nl-BE" sz="2000" b="1" dirty="0" err="1">
                <a:solidFill>
                  <a:schemeClr val="tx1"/>
                </a:solidFill>
              </a:rPr>
              <a:t>Famiefoto</a:t>
            </a:r>
            <a:r>
              <a:rPr lang="nl-BE" sz="2000" b="1" dirty="0">
                <a:solidFill>
                  <a:schemeClr val="tx1"/>
                </a:solidFill>
              </a:rPr>
              <a:t> aannemer</a:t>
            </a:r>
          </a:p>
          <a:p>
            <a:endParaRPr lang="nl-BE" sz="2000" b="1" dirty="0">
              <a:solidFill>
                <a:schemeClr val="tx1"/>
              </a:solidFill>
            </a:endParaRPr>
          </a:p>
          <a:p>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Beveiligingssysteem: toezicht op de afbakening van de werfzone door een persoon (grenswachter)</a:t>
            </a:r>
          </a:p>
          <a:p>
            <a:br>
              <a:rPr lang="nl-BE" sz="2000" b="1" dirty="0">
                <a:solidFill>
                  <a:schemeClr val="tx1"/>
                </a:solidFill>
              </a:rPr>
            </a:br>
            <a:r>
              <a:rPr lang="nl-BE" sz="2000" b="1" dirty="0"/>
              <a:t>2. Incidenten</a:t>
            </a:r>
            <a:r>
              <a:rPr lang="nl-BE" sz="2000" b="1" dirty="0">
                <a:solidFill>
                  <a:schemeClr val="tx1"/>
                </a:solidFill>
              </a:rPr>
              <a:t>	</a:t>
            </a:r>
          </a:p>
          <a:p>
            <a:r>
              <a:rPr lang="nl-BE" sz="2000" dirty="0">
                <a:solidFill>
                  <a:schemeClr val="tx1"/>
                </a:solidFill>
              </a:rPr>
              <a:t>	2.1 geen reactie na alarm</a:t>
            </a:r>
          </a:p>
          <a:p>
            <a:r>
              <a:rPr lang="nl-BE" sz="2000" dirty="0">
                <a:solidFill>
                  <a:schemeClr val="tx1"/>
                </a:solidFill>
              </a:rPr>
              <a:t>	2.2 verminderde zichtbaarheid</a:t>
            </a:r>
          </a:p>
          <a:p>
            <a:r>
              <a:rPr lang="nl-BE" sz="2000" dirty="0">
                <a:solidFill>
                  <a:schemeClr val="tx1"/>
                </a:solidFill>
              </a:rPr>
              <a:t>	2.3 onvoldoende hoorbaarheid</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4048780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9912424" y="243261"/>
            <a:ext cx="1912823" cy="360363"/>
          </a:xfrm>
        </p:spPr>
        <p:txBody>
          <a:bodyPr/>
          <a:lstStyle/>
          <a:p>
            <a:r>
              <a:rPr lang="en-GB" dirty="0"/>
              <a:t>2. </a:t>
            </a:r>
            <a:r>
              <a:rPr lang="en-GB" dirty="0" err="1"/>
              <a:t>Incidenten</a:t>
            </a:r>
            <a:endParaRPr lang="en-GB" dirty="0"/>
          </a:p>
          <a:p>
            <a:r>
              <a:rPr lang="en-GB" dirty="0"/>
              <a:t>2.1 </a:t>
            </a:r>
            <a:r>
              <a:rPr lang="en-GB" dirty="0" err="1"/>
              <a:t>Geen</a:t>
            </a:r>
            <a:r>
              <a:rPr lang="en-GB" dirty="0"/>
              <a:t> reactive </a:t>
            </a:r>
            <a:r>
              <a:rPr lang="en-GB" dirty="0" err="1"/>
              <a:t>na</a:t>
            </a:r>
            <a:r>
              <a:rPr lang="en-GB" dirty="0"/>
              <a:t> alarm</a:t>
            </a:r>
          </a:p>
        </p:txBody>
      </p:sp>
      <p:sp>
        <p:nvSpPr>
          <p:cNvPr id="10" name="Rounded Rectangle 9"/>
          <p:cNvSpPr/>
          <p:nvPr/>
        </p:nvSpPr>
        <p:spPr bwMode="auto">
          <a:xfrm>
            <a:off x="2411777" y="851638"/>
            <a:ext cx="6089060" cy="1041198"/>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000" dirty="0">
              <a:solidFill>
                <a:srgbClr val="0070C0"/>
              </a:solidFill>
            </a:endParaRPr>
          </a:p>
          <a:p>
            <a:pPr algn="just"/>
            <a:r>
              <a:rPr lang="en-US" sz="1400" dirty="0" err="1">
                <a:latin typeface="+mn-lt"/>
              </a:rPr>
              <a:t>Er</a:t>
            </a:r>
            <a:r>
              <a:rPr lang="en-US" sz="1400" dirty="0">
                <a:latin typeface="+mn-lt"/>
              </a:rPr>
              <a:t> </a:t>
            </a:r>
            <a:r>
              <a:rPr lang="en-US" sz="1400" dirty="0" err="1">
                <a:latin typeface="+mn-lt"/>
              </a:rPr>
              <a:t>wordt</a:t>
            </a:r>
            <a:r>
              <a:rPr lang="en-US" sz="1400" dirty="0">
                <a:latin typeface="+mn-lt"/>
              </a:rPr>
              <a:t> </a:t>
            </a:r>
            <a:r>
              <a:rPr lang="en-US" sz="1400" dirty="0" err="1">
                <a:latin typeface="+mn-lt"/>
              </a:rPr>
              <a:t>geen</a:t>
            </a:r>
            <a:r>
              <a:rPr lang="en-US" sz="1400" dirty="0">
                <a:latin typeface="+mn-lt"/>
              </a:rPr>
              <a:t> </a:t>
            </a:r>
            <a:r>
              <a:rPr lang="en-US" sz="1400" dirty="0" err="1">
                <a:latin typeface="+mn-lt"/>
              </a:rPr>
              <a:t>gehoor</a:t>
            </a:r>
            <a:r>
              <a:rPr lang="en-US" sz="1400" dirty="0">
                <a:latin typeface="+mn-lt"/>
              </a:rPr>
              <a:t> </a:t>
            </a:r>
            <a:r>
              <a:rPr lang="en-US" sz="1400" dirty="0" err="1">
                <a:latin typeface="+mn-lt"/>
              </a:rPr>
              <a:t>gegeven</a:t>
            </a:r>
            <a:r>
              <a:rPr lang="en-US" sz="1400" dirty="0">
                <a:latin typeface="+mn-lt"/>
              </a:rPr>
              <a:t> </a:t>
            </a:r>
            <a:r>
              <a:rPr lang="en-US" sz="1400" dirty="0" err="1">
                <a:latin typeface="+mn-lt"/>
              </a:rPr>
              <a:t>aan</a:t>
            </a:r>
            <a:r>
              <a:rPr lang="en-US" sz="1400" dirty="0">
                <a:latin typeface="+mn-lt"/>
              </a:rPr>
              <a:t> het alarm van de </a:t>
            </a:r>
            <a:r>
              <a:rPr lang="en-US" sz="1400" dirty="0" err="1">
                <a:latin typeface="+mn-lt"/>
              </a:rPr>
              <a:t>grenswachter</a:t>
            </a:r>
            <a:r>
              <a:rPr lang="en-US" sz="1400" dirty="0">
                <a:latin typeface="+mn-lt"/>
              </a:rPr>
              <a:t> door </a:t>
            </a:r>
            <a:r>
              <a:rPr lang="en-US" sz="1400" dirty="0" err="1">
                <a:latin typeface="+mn-lt"/>
              </a:rPr>
              <a:t>één</a:t>
            </a:r>
            <a:r>
              <a:rPr lang="en-US" sz="1400" dirty="0">
                <a:latin typeface="+mn-lt"/>
              </a:rPr>
              <a:t> van de </a:t>
            </a:r>
            <a:r>
              <a:rPr lang="en-US" sz="1400" dirty="0" err="1">
                <a:latin typeface="+mn-lt"/>
              </a:rPr>
              <a:t>bedienden</a:t>
            </a:r>
            <a:r>
              <a:rPr lang="en-US" sz="1400" dirty="0">
                <a:latin typeface="+mn-lt"/>
              </a:rPr>
              <a:t> (</a:t>
            </a:r>
            <a:r>
              <a:rPr lang="en-US" sz="1400" dirty="0" err="1">
                <a:latin typeface="+mn-lt"/>
              </a:rPr>
              <a:t>technisch</a:t>
            </a:r>
            <a:r>
              <a:rPr lang="en-US" sz="1400" dirty="0">
                <a:latin typeface="+mn-lt"/>
              </a:rPr>
              <a:t> </a:t>
            </a:r>
            <a:r>
              <a:rPr lang="en-US" sz="1400" dirty="0" err="1">
                <a:latin typeface="+mn-lt"/>
              </a:rPr>
              <a:t>probleem</a:t>
            </a:r>
            <a:r>
              <a:rPr lang="en-US" sz="1400" dirty="0">
                <a:latin typeface="+mn-lt"/>
              </a:rPr>
              <a:t> of </a:t>
            </a:r>
            <a:r>
              <a:rPr lang="en-US" sz="1400" dirty="0" err="1">
                <a:latin typeface="+mn-lt"/>
              </a:rPr>
              <a:t>niet</a:t>
            </a:r>
            <a:r>
              <a:rPr lang="en-US" sz="1400" dirty="0">
                <a:latin typeface="+mn-lt"/>
              </a:rPr>
              <a:t> </a:t>
            </a:r>
            <a:r>
              <a:rPr lang="en-US" sz="1400" dirty="0" err="1">
                <a:latin typeface="+mn-lt"/>
              </a:rPr>
              <a:t>naleven</a:t>
            </a:r>
            <a:r>
              <a:rPr lang="en-US" sz="1400" dirty="0">
                <a:latin typeface="+mn-lt"/>
              </a:rPr>
              <a:t> van de </a:t>
            </a:r>
            <a:r>
              <a:rPr lang="en-US" sz="1400" dirty="0" err="1">
                <a:latin typeface="+mn-lt"/>
              </a:rPr>
              <a:t>richtlijnen</a:t>
            </a:r>
            <a:r>
              <a:rPr lang="en-US" sz="1400" dirty="0">
                <a:latin typeface="+mn-lt"/>
              </a:rPr>
              <a:t>).</a:t>
            </a:r>
          </a:p>
          <a:p>
            <a:pPr algn="just"/>
            <a:endParaRPr lang="en-US" sz="1000" dirty="0">
              <a:solidFill>
                <a:srgbClr val="0070C0"/>
              </a:solidFill>
            </a:endParaRPr>
          </a:p>
        </p:txBody>
      </p:sp>
      <p:sp>
        <p:nvSpPr>
          <p:cNvPr id="11" name="TextBox 10"/>
          <p:cNvSpPr txBox="1"/>
          <p:nvPr/>
        </p:nvSpPr>
        <p:spPr>
          <a:xfrm>
            <a:off x="1178352" y="758550"/>
            <a:ext cx="4525023" cy="261610"/>
          </a:xfrm>
          <a:prstGeom prst="rect">
            <a:avLst/>
          </a:prstGeom>
          <a:noFill/>
        </p:spPr>
        <p:txBody>
          <a:bodyPr wrap="square" rtlCol="0">
            <a:spAutoFit/>
          </a:bodyPr>
          <a:lstStyle/>
          <a:p>
            <a:r>
              <a:rPr lang="en-US" sz="1100" b="1" u="sng" dirty="0">
                <a:solidFill>
                  <a:schemeClr val="accent2"/>
                </a:solidFill>
              </a:rPr>
              <a:t>Context</a:t>
            </a:r>
            <a:endParaRPr lang="en-US" sz="1100" u="sng" dirty="0"/>
          </a:p>
        </p:txBody>
      </p:sp>
      <p:sp>
        <p:nvSpPr>
          <p:cNvPr id="30" name="Title 1"/>
          <p:cNvSpPr txBox="1">
            <a:spLocks/>
          </p:cNvSpPr>
          <p:nvPr/>
        </p:nvSpPr>
        <p:spPr bwMode="auto">
          <a:xfrm>
            <a:off x="1274327" y="37494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2.1 </a:t>
            </a:r>
            <a:r>
              <a:rPr lang="en-US" sz="2000" b="1" kern="0" dirty="0" err="1">
                <a:solidFill>
                  <a:srgbClr val="0070C0"/>
                </a:solidFill>
                <a:latin typeface="+mj-lt"/>
                <a:ea typeface="+mj-ea"/>
                <a:cs typeface="+mj-cs"/>
              </a:rPr>
              <a:t>Geen</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reactie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na</a:t>
            </a:r>
            <a:r>
              <a:rPr lang="en-US" sz="2000" b="1" kern="0" dirty="0">
                <a:solidFill>
                  <a:srgbClr val="0070C0"/>
                </a:solidFill>
                <a:latin typeface="+mj-lt"/>
                <a:ea typeface="+mj-ea"/>
                <a:cs typeface="+mj-cs"/>
              </a:rPr>
              <a:t> alarm – </a:t>
            </a:r>
            <a:r>
              <a:rPr lang="en-US" sz="2000" b="1" kern="0" dirty="0" err="1">
                <a:solidFill>
                  <a:srgbClr val="0070C0"/>
                </a:solidFill>
                <a:latin typeface="+mj-lt"/>
                <a:ea typeface="+mj-ea"/>
                <a:cs typeface="+mj-cs"/>
              </a:rPr>
              <a:t>activiteiten</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worden</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niet</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gestopt</a:t>
            </a:r>
            <a:endParaRPr lang="en-US" sz="2000" b="1" kern="0" dirty="0">
              <a:solidFill>
                <a:srgbClr val="0070C0"/>
              </a:solidFill>
              <a:latin typeface="+mj-lt"/>
              <a:ea typeface="+mj-ea"/>
              <a:cs typeface="+mj-cs"/>
            </a:endParaRPr>
          </a:p>
        </p:txBody>
      </p:sp>
      <p:sp>
        <p:nvSpPr>
          <p:cNvPr id="71" name="Rectangle 70"/>
          <p:cNvSpPr/>
          <p:nvPr/>
        </p:nvSpPr>
        <p:spPr>
          <a:xfrm>
            <a:off x="752056" y="3045212"/>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72" name="Rectangle 71"/>
          <p:cNvSpPr/>
          <p:nvPr/>
        </p:nvSpPr>
        <p:spPr>
          <a:xfrm>
            <a:off x="671736" y="4788297"/>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53" name="Rectangle 245"/>
          <p:cNvSpPr>
            <a:spLocks noChangeArrowheads="1"/>
          </p:cNvSpPr>
          <p:nvPr/>
        </p:nvSpPr>
        <p:spPr bwMode="auto">
          <a:xfrm>
            <a:off x="5859216" y="2312843"/>
            <a:ext cx="5327650" cy="656986"/>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Overleg tussen de grenswachter en de bedienden over wat er gebeurde en bepalen van de oorzaken van het voorval.</a:t>
            </a:r>
          </a:p>
        </p:txBody>
      </p:sp>
      <p:grpSp>
        <p:nvGrpSpPr>
          <p:cNvPr id="6" name="Group 5"/>
          <p:cNvGrpSpPr/>
          <p:nvPr/>
        </p:nvGrpSpPr>
        <p:grpSpPr>
          <a:xfrm>
            <a:off x="2464275" y="4581004"/>
            <a:ext cx="4777600" cy="1881996"/>
            <a:chOff x="2419866" y="4876307"/>
            <a:chExt cx="4017373" cy="1586693"/>
          </a:xfrm>
        </p:grpSpPr>
        <p:pic>
          <p:nvPicPr>
            <p:cNvPr id="79" name="Picture 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866" y="4876307"/>
              <a:ext cx="4017373" cy="1586693"/>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226" y="5195294"/>
              <a:ext cx="288032" cy="759820"/>
            </a:xfrm>
            <a:prstGeom prst="rect">
              <a:avLst/>
            </a:prstGeom>
          </p:spPr>
        </p:pic>
        <p:sp>
          <p:nvSpPr>
            <p:cNvPr id="4" name="Rectangle 3"/>
            <p:cNvSpPr/>
            <p:nvPr/>
          </p:nvSpPr>
          <p:spPr>
            <a:xfrm>
              <a:off x="4820873" y="5513896"/>
              <a:ext cx="431106" cy="3490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0349" y="5264923"/>
              <a:ext cx="284244" cy="767260"/>
            </a:xfrm>
            <a:prstGeom prst="rect">
              <a:avLst/>
            </a:prstGeom>
          </p:spPr>
        </p:pic>
      </p:grpSp>
      <p:cxnSp>
        <p:nvCxnSpPr>
          <p:cNvPr id="26" name="Straight Arrow Connector 135"/>
          <p:cNvCxnSpPr>
            <a:cxnSpLocks noChangeShapeType="1"/>
          </p:cNvCxnSpPr>
          <p:nvPr/>
        </p:nvCxnSpPr>
        <p:spPr bwMode="auto">
          <a:xfrm>
            <a:off x="1145875" y="1214899"/>
            <a:ext cx="0" cy="4895850"/>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074438" y="5967875"/>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sp>
        <p:nvSpPr>
          <p:cNvPr id="28" name="Rounded Rectangle 122"/>
          <p:cNvSpPr>
            <a:spLocks noChangeArrowheads="1"/>
          </p:cNvSpPr>
          <p:nvPr/>
        </p:nvSpPr>
        <p:spPr bwMode="auto">
          <a:xfrm>
            <a:off x="827514" y="250691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analyse oorzaak</a:t>
            </a:r>
          </a:p>
        </p:txBody>
      </p:sp>
      <p:sp>
        <p:nvSpPr>
          <p:cNvPr id="29" name="Rounded Rectangle 122"/>
          <p:cNvSpPr>
            <a:spLocks noChangeArrowheads="1"/>
          </p:cNvSpPr>
          <p:nvPr/>
        </p:nvSpPr>
        <p:spPr bwMode="auto">
          <a:xfrm>
            <a:off x="795037" y="484462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overleg met VV / HL</a:t>
            </a:r>
          </a:p>
        </p:txBody>
      </p:sp>
      <p:pic>
        <p:nvPicPr>
          <p:cNvPr id="8" name="Picture 7"/>
          <p:cNvPicPr>
            <a:picLocks noChangeAspect="1"/>
          </p:cNvPicPr>
          <p:nvPr/>
        </p:nvPicPr>
        <p:blipFill>
          <a:blip r:embed="rId5"/>
          <a:stretch>
            <a:fillRect/>
          </a:stretch>
        </p:blipFill>
        <p:spPr>
          <a:xfrm>
            <a:off x="1740365" y="1985924"/>
            <a:ext cx="2751027" cy="1638668"/>
          </a:xfrm>
          <a:prstGeom prst="rect">
            <a:avLst/>
          </a:prstGeom>
        </p:spPr>
      </p:pic>
      <p:pic>
        <p:nvPicPr>
          <p:cNvPr id="9" name="Picture 8"/>
          <p:cNvPicPr>
            <a:picLocks noChangeAspect="1"/>
          </p:cNvPicPr>
          <p:nvPr/>
        </p:nvPicPr>
        <p:blipFill>
          <a:blip r:embed="rId6"/>
          <a:stretch>
            <a:fillRect/>
          </a:stretch>
        </p:blipFill>
        <p:spPr>
          <a:xfrm>
            <a:off x="1711020" y="4536142"/>
            <a:ext cx="2435574" cy="1449490"/>
          </a:xfrm>
          <a:prstGeom prst="rect">
            <a:avLst/>
          </a:prstGeom>
        </p:spPr>
      </p:pic>
    </p:spTree>
    <p:extLst>
      <p:ext uri="{BB962C8B-B14F-4D97-AF65-F5344CB8AC3E}">
        <p14:creationId xmlns:p14="http://schemas.microsoft.com/office/powerpoint/2010/main" val="421407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5"/>
          <p:cNvSpPr>
            <a:spLocks noChangeArrowheads="1"/>
          </p:cNvSpPr>
          <p:nvPr/>
        </p:nvSpPr>
        <p:spPr bwMode="auto">
          <a:xfrm>
            <a:off x="1441178" y="1931110"/>
            <a:ext cx="3168352" cy="1229936"/>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De beslissing om het werk te hernemen berust NIET bij de grenswachter of de bedienden.  </a:t>
            </a:r>
          </a:p>
          <a:p>
            <a:pPr algn="just"/>
            <a:r>
              <a:rPr lang="nl-BE" sz="1400" dirty="0">
                <a:latin typeface="+mn-lt"/>
              </a:rPr>
              <a:t>Instructies komen van de hiërarchische lijn, conform de interne procedures.</a:t>
            </a:r>
          </a:p>
        </p:txBody>
      </p:sp>
      <p:pic>
        <p:nvPicPr>
          <p:cNvPr id="3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0801" y="1691748"/>
            <a:ext cx="407378" cy="550811"/>
          </a:xfrm>
          <a:prstGeom prst="rect">
            <a:avLst/>
          </a:prstGeom>
          <a:noFill/>
          <a:ln w="9525">
            <a:noFill/>
            <a:miter lim="800000"/>
            <a:headEnd/>
            <a:tailEnd/>
          </a:ln>
        </p:spPr>
      </p:pic>
      <p:sp>
        <p:nvSpPr>
          <p:cNvPr id="16" name="Text Placeholder 1"/>
          <p:cNvSpPr>
            <a:spLocks noGrp="1"/>
          </p:cNvSpPr>
          <p:nvPr>
            <p:ph type="body" sz="quarter" idx="18"/>
          </p:nvPr>
        </p:nvSpPr>
        <p:spPr>
          <a:xfrm>
            <a:off x="10128448" y="146331"/>
            <a:ext cx="1912823"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rachtie</a:t>
            </a:r>
            <a:r>
              <a:rPr lang="en-GB" dirty="0"/>
              <a:t>  </a:t>
            </a:r>
            <a:r>
              <a:rPr lang="en-GB" dirty="0" err="1"/>
              <a:t>na</a:t>
            </a:r>
            <a:r>
              <a:rPr lang="en-GB" dirty="0"/>
              <a:t> alarm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293" y="1124744"/>
            <a:ext cx="6524660" cy="3663347"/>
          </a:xfrm>
          <a:prstGeom prst="rect">
            <a:avLst/>
          </a:prstGeom>
        </p:spPr>
      </p:pic>
      <p:pic>
        <p:nvPicPr>
          <p:cNvPr id="24" name="Picture 23"/>
          <p:cNvPicPr>
            <a:picLocks noChangeAspect="1"/>
          </p:cNvPicPr>
          <p:nvPr/>
        </p:nvPicPr>
        <p:blipFill>
          <a:blip r:embed="rId4"/>
          <a:stretch>
            <a:fillRect/>
          </a:stretch>
        </p:blipFill>
        <p:spPr>
          <a:xfrm>
            <a:off x="6728997" y="2195804"/>
            <a:ext cx="206132" cy="648072"/>
          </a:xfrm>
          <a:prstGeom prst="rect">
            <a:avLst/>
          </a:prstGeom>
          <a:ln w="25400">
            <a:solidFill>
              <a:schemeClr val="tx2">
                <a:lumMod val="85000"/>
              </a:schemeClr>
            </a:solidFill>
          </a:ln>
        </p:spPr>
      </p:pic>
      <p:pic>
        <p:nvPicPr>
          <p:cNvPr id="25" name="Picture 24"/>
          <p:cNvPicPr>
            <a:picLocks noChangeAspect="1"/>
          </p:cNvPicPr>
          <p:nvPr/>
        </p:nvPicPr>
        <p:blipFill>
          <a:blip r:embed="rId4"/>
          <a:stretch>
            <a:fillRect/>
          </a:stretch>
        </p:blipFill>
        <p:spPr>
          <a:xfrm>
            <a:off x="9552384" y="1653605"/>
            <a:ext cx="206132" cy="648072"/>
          </a:xfrm>
          <a:prstGeom prst="rect">
            <a:avLst/>
          </a:prstGeom>
          <a:ln w="25400">
            <a:solidFill>
              <a:schemeClr val="tx2">
                <a:lumMod val="85000"/>
              </a:schemeClr>
            </a:solidFill>
          </a:ln>
        </p:spPr>
      </p:pic>
      <p:pic>
        <p:nvPicPr>
          <p:cNvPr id="26" name="Picture 25"/>
          <p:cNvPicPr>
            <a:picLocks noChangeAspect="1"/>
          </p:cNvPicPr>
          <p:nvPr/>
        </p:nvPicPr>
        <p:blipFill>
          <a:blip r:embed="rId5"/>
          <a:stretch>
            <a:fillRect/>
          </a:stretch>
        </p:blipFill>
        <p:spPr>
          <a:xfrm>
            <a:off x="7680176" y="2186057"/>
            <a:ext cx="296415" cy="682666"/>
          </a:xfrm>
          <a:prstGeom prst="rect">
            <a:avLst/>
          </a:prstGeom>
        </p:spPr>
      </p:pic>
      <p:pic>
        <p:nvPicPr>
          <p:cNvPr id="27" name="Picture 26"/>
          <p:cNvPicPr>
            <a:picLocks noChangeAspect="1"/>
          </p:cNvPicPr>
          <p:nvPr/>
        </p:nvPicPr>
        <p:blipFill>
          <a:blip r:embed="rId5"/>
          <a:stretch>
            <a:fillRect/>
          </a:stretch>
        </p:blipFill>
        <p:spPr>
          <a:xfrm>
            <a:off x="10446544" y="1812426"/>
            <a:ext cx="239163" cy="550811"/>
          </a:xfrm>
          <a:prstGeom prst="rect">
            <a:avLst/>
          </a:prstGeom>
        </p:spPr>
      </p:pic>
      <p:pic>
        <p:nvPicPr>
          <p:cNvPr id="4" name="Picture 3"/>
          <p:cNvPicPr>
            <a:picLocks noChangeAspect="1"/>
          </p:cNvPicPr>
          <p:nvPr/>
        </p:nvPicPr>
        <p:blipFill>
          <a:blip r:embed="rId6"/>
          <a:stretch>
            <a:fillRect/>
          </a:stretch>
        </p:blipFill>
        <p:spPr>
          <a:xfrm>
            <a:off x="6000352" y="2195804"/>
            <a:ext cx="389176" cy="725880"/>
          </a:xfrm>
          <a:prstGeom prst="rect">
            <a:avLst/>
          </a:prstGeom>
        </p:spPr>
      </p:pic>
    </p:spTree>
    <p:extLst>
      <p:ext uri="{BB962C8B-B14F-4D97-AF65-F5344CB8AC3E}">
        <p14:creationId xmlns:p14="http://schemas.microsoft.com/office/powerpoint/2010/main" val="2386475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760089" y="1012947"/>
            <a:ext cx="6495599" cy="5542171"/>
            <a:chOff x="-5264365" y="2137671"/>
            <a:chExt cx="6495599" cy="5542171"/>
          </a:xfrm>
        </p:grpSpPr>
        <p:grpSp>
          <p:nvGrpSpPr>
            <p:cNvPr id="60" name="Group 59"/>
            <p:cNvGrpSpPr/>
            <p:nvPr/>
          </p:nvGrpSpPr>
          <p:grpSpPr>
            <a:xfrm>
              <a:off x="-5208535" y="2137671"/>
              <a:ext cx="6315265" cy="2473514"/>
              <a:chOff x="-5891084" y="2786109"/>
              <a:chExt cx="8602534" cy="3312369"/>
            </a:xfrm>
          </p:grpSpPr>
          <p:sp>
            <p:nvSpPr>
              <p:cNvPr id="105" name="Rectangle 137"/>
              <p:cNvSpPr/>
              <p:nvPr/>
            </p:nvSpPr>
            <p:spPr bwMode="auto">
              <a:xfrm rot="10800000">
                <a:off x="-5891084" y="2786109"/>
                <a:ext cx="8208912" cy="3312369"/>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113" name="TextBox 228"/>
              <p:cNvSpPr txBox="1">
                <a:spLocks noChangeArrowheads="1"/>
              </p:cNvSpPr>
              <p:nvPr/>
            </p:nvSpPr>
            <p:spPr bwMode="auto">
              <a:xfrm>
                <a:off x="2387600" y="3719513"/>
                <a:ext cx="323850" cy="329723"/>
              </a:xfrm>
              <a:prstGeom prst="rect">
                <a:avLst/>
              </a:prstGeom>
              <a:noFill/>
              <a:ln w="9525">
                <a:noFill/>
                <a:miter lim="800000"/>
                <a:headEnd/>
                <a:tailEnd/>
              </a:ln>
            </p:spPr>
            <p:txBody>
              <a:bodyPr>
                <a:spAutoFit/>
              </a:bodyPr>
              <a:lstStyle/>
              <a:p>
                <a:pPr algn="ctr"/>
                <a:endParaRPr lang="en-US" sz="1000" dirty="0"/>
              </a:p>
            </p:txBody>
          </p:sp>
        </p:grpSp>
        <p:grpSp>
          <p:nvGrpSpPr>
            <p:cNvPr id="65" name="Group 64"/>
            <p:cNvGrpSpPr/>
            <p:nvPr/>
          </p:nvGrpSpPr>
          <p:grpSpPr>
            <a:xfrm>
              <a:off x="-5055953" y="4916865"/>
              <a:ext cx="6287187" cy="2762977"/>
              <a:chOff x="-6060165" y="2459374"/>
              <a:chExt cx="8771614" cy="3312368"/>
            </a:xfrm>
          </p:grpSpPr>
          <p:sp>
            <p:nvSpPr>
              <p:cNvPr id="81" name="Rectangle 137"/>
              <p:cNvSpPr/>
              <p:nvPr/>
            </p:nvSpPr>
            <p:spPr bwMode="auto">
              <a:xfrm rot="10800000">
                <a:off x="-6060165" y="2459374"/>
                <a:ext cx="8208913"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88" name="TextBox 228"/>
              <p:cNvSpPr txBox="1">
                <a:spLocks noChangeArrowheads="1"/>
              </p:cNvSpPr>
              <p:nvPr/>
            </p:nvSpPr>
            <p:spPr bwMode="auto">
              <a:xfrm>
                <a:off x="2387600" y="3359597"/>
                <a:ext cx="323849" cy="295180"/>
              </a:xfrm>
              <a:prstGeom prst="rect">
                <a:avLst/>
              </a:prstGeom>
              <a:noFill/>
              <a:ln w="9525">
                <a:noFill/>
                <a:miter lim="800000"/>
                <a:headEnd/>
                <a:tailEnd/>
              </a:ln>
            </p:spPr>
            <p:txBody>
              <a:bodyPr>
                <a:spAutoFit/>
              </a:bodyPr>
              <a:lstStyle/>
              <a:p>
                <a:pPr algn="ctr"/>
                <a:endParaRPr lang="en-US" sz="1000" dirty="0"/>
              </a:p>
            </p:txBody>
          </p:sp>
        </p:grpSp>
        <p:sp>
          <p:nvSpPr>
            <p:cNvPr id="70" name="Rectangle 137"/>
            <p:cNvSpPr/>
            <p:nvPr/>
          </p:nvSpPr>
          <p:spPr bwMode="auto">
            <a:xfrm>
              <a:off x="-5264365" y="4929342"/>
              <a:ext cx="6110054" cy="2722889"/>
            </a:xfrm>
            <a:prstGeom prst="rect">
              <a:avLst/>
            </a:prstGeom>
            <a:blipFill dpi="0" rotWithShape="1">
              <a:blip r:embed="rId2"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sp>
        <p:nvSpPr>
          <p:cNvPr id="22" name="Rectangle 245"/>
          <p:cNvSpPr>
            <a:spLocks noChangeArrowheads="1"/>
          </p:cNvSpPr>
          <p:nvPr/>
        </p:nvSpPr>
        <p:spPr bwMode="auto">
          <a:xfrm>
            <a:off x="7860494" y="2151596"/>
            <a:ext cx="4103860" cy="1140187"/>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De grenswachter dreigt het visueel contact met de begrenzing en/of werkpost of werfvoertuig te verliezen door regen, sneeuw, mist, rook, stoom, stof of andere omstandigheden.</a:t>
            </a:r>
          </a:p>
        </p:txBody>
      </p:sp>
      <p:sp>
        <p:nvSpPr>
          <p:cNvPr id="24" name="Text Placeholder 1"/>
          <p:cNvSpPr>
            <a:spLocks noGrp="1"/>
          </p:cNvSpPr>
          <p:nvPr>
            <p:ph type="body" sz="quarter" idx="18"/>
          </p:nvPr>
        </p:nvSpPr>
        <p:spPr>
          <a:xfrm>
            <a:off x="9912424" y="169388"/>
            <a:ext cx="1912823"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sp>
        <p:nvSpPr>
          <p:cNvPr id="26" name="Title 1"/>
          <p:cNvSpPr txBox="1">
            <a:spLocks/>
          </p:cNvSpPr>
          <p:nvPr/>
        </p:nvSpPr>
        <p:spPr bwMode="auto">
          <a:xfrm>
            <a:off x="1368879" y="163992"/>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2.2 </a:t>
            </a:r>
            <a:r>
              <a:rPr lang="en-US" sz="2000" b="1" kern="0" dirty="0" err="1">
                <a:solidFill>
                  <a:srgbClr val="0070C0"/>
                </a:solidFill>
                <a:latin typeface="+mj-lt"/>
                <a:ea typeface="+mj-ea"/>
                <a:cs typeface="+mj-cs"/>
              </a:rPr>
              <a:t>Verminderde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zichtbaarheid</a:t>
            </a:r>
            <a:endParaRPr lang="en-US" sz="2000" b="1" kern="0" dirty="0">
              <a:solidFill>
                <a:srgbClr val="0070C0"/>
              </a:solidFill>
              <a:latin typeface="+mj-lt"/>
              <a:ea typeface="+mj-ea"/>
              <a:cs typeface="+mj-cs"/>
            </a:endParaRPr>
          </a:p>
        </p:txBody>
      </p:sp>
      <p:sp>
        <p:nvSpPr>
          <p:cNvPr id="28" name="Rectangle 245"/>
          <p:cNvSpPr>
            <a:spLocks noChangeArrowheads="1"/>
          </p:cNvSpPr>
          <p:nvPr/>
        </p:nvSpPr>
        <p:spPr bwMode="auto">
          <a:xfrm>
            <a:off x="7767149" y="5155261"/>
            <a:ext cx="4009596" cy="104830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Indien aan bepaalde minimale zichtbaarheidsvoorwaarden niet of niet meer voldaan is, moet(en) de bediende(n) zijn (hun) werkzaamheden staken.</a:t>
            </a:r>
          </a:p>
        </p:txBody>
      </p:sp>
      <p:grpSp>
        <p:nvGrpSpPr>
          <p:cNvPr id="144" name="Groep 120"/>
          <p:cNvGrpSpPr>
            <a:grpSpLocks/>
          </p:cNvGrpSpPr>
          <p:nvPr/>
        </p:nvGrpSpPr>
        <p:grpSpPr bwMode="auto">
          <a:xfrm>
            <a:off x="8056524" y="403598"/>
            <a:ext cx="2016125" cy="1223492"/>
            <a:chOff x="6803182" y="5085878"/>
            <a:chExt cx="2016323" cy="1223963"/>
          </a:xfrm>
          <a:solidFill>
            <a:schemeClr val="bg1"/>
          </a:solidFill>
        </p:grpSpPr>
        <p:grpSp>
          <p:nvGrpSpPr>
            <p:cNvPr id="145" name="Group 26"/>
            <p:cNvGrpSpPr>
              <a:grpSpLocks/>
            </p:cNvGrpSpPr>
            <p:nvPr/>
          </p:nvGrpSpPr>
          <p:grpSpPr bwMode="auto">
            <a:xfrm>
              <a:off x="6803182" y="5085878"/>
              <a:ext cx="2016323" cy="1223963"/>
              <a:chOff x="5364088" y="2996952"/>
              <a:chExt cx="2880603" cy="2584287"/>
            </a:xfrm>
            <a:grpFill/>
          </p:grpSpPr>
          <p:grpSp>
            <p:nvGrpSpPr>
              <p:cNvPr id="148" name="Group 22"/>
              <p:cNvGrpSpPr>
                <a:grpSpLocks/>
              </p:cNvGrpSpPr>
              <p:nvPr/>
            </p:nvGrpSpPr>
            <p:grpSpPr bwMode="auto">
              <a:xfrm>
                <a:off x="5364088" y="2996952"/>
                <a:ext cx="2880320" cy="2584287"/>
                <a:chOff x="4427984" y="3429000"/>
                <a:chExt cx="2880320" cy="2584287"/>
              </a:xfrm>
              <a:grpFill/>
            </p:grpSpPr>
            <p:sp>
              <p:nvSpPr>
                <p:cNvPr id="150"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a:solidFill>
                      <a:schemeClr val="accent2"/>
                    </a:solidFill>
                  </a:endParaRPr>
                </a:p>
                <a:p>
                  <a:pPr algn="ctr"/>
                  <a:endParaRPr lang="nl-BE">
                    <a:solidFill>
                      <a:schemeClr val="accent2"/>
                    </a:solidFill>
                  </a:endParaRPr>
                </a:p>
                <a:p>
                  <a:pPr algn="ctr"/>
                  <a:r>
                    <a:rPr lang="nl-BE">
                      <a:solidFill>
                        <a:schemeClr val="accent2"/>
                      </a:solidFill>
                    </a:rPr>
                    <a:t>            </a:t>
                  </a:r>
                </a:p>
                <a:p>
                  <a:pPr algn="ctr"/>
                  <a:endParaRPr lang="nl-BE">
                    <a:solidFill>
                      <a:schemeClr val="accent2"/>
                    </a:solidFill>
                  </a:endParaRPr>
                </a:p>
              </p:txBody>
            </p:sp>
            <p:pic>
              <p:nvPicPr>
                <p:cNvPr id="15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41" y="5100428"/>
                  <a:ext cx="431800" cy="518459"/>
                </a:xfrm>
                <a:prstGeom prst="rect">
                  <a:avLst/>
                </a:prstGeom>
                <a:grpFill/>
                <a:ln w="9525">
                  <a:noFill/>
                  <a:miter lim="800000"/>
                  <a:headEnd/>
                  <a:tailEnd/>
                </a:ln>
              </p:spPr>
            </p:pic>
          </p:grpSp>
          <p:sp>
            <p:nvSpPr>
              <p:cNvPr id="149" name="TextBox 23"/>
              <p:cNvSpPr txBox="1">
                <a:spLocks noChangeArrowheads="1"/>
              </p:cNvSpPr>
              <p:nvPr/>
            </p:nvSpPr>
            <p:spPr bwMode="auto">
              <a:xfrm>
                <a:off x="6036348" y="3236601"/>
                <a:ext cx="2208343" cy="975139"/>
              </a:xfrm>
              <a:prstGeom prst="rect">
                <a:avLst/>
              </a:prstGeom>
              <a:grpFill/>
              <a:ln w="9525">
                <a:noFill/>
                <a:miter lim="800000"/>
                <a:headEnd/>
                <a:tailEnd/>
              </a:ln>
            </p:spPr>
            <p:txBody>
              <a:bodyPr>
                <a:spAutoFit/>
              </a:bodyPr>
              <a:lstStyle/>
              <a:p>
                <a:pPr algn="ctr"/>
                <a:r>
                  <a:rPr lang="nl-BE" sz="1200" dirty="0"/>
                  <a:t> </a:t>
                </a:r>
                <a:r>
                  <a:rPr lang="nl-BE" sz="1200" dirty="0">
                    <a:latin typeface="+mn-lt"/>
                  </a:rPr>
                  <a:t>zichtbaarheid onvoldoende</a:t>
                </a:r>
              </a:p>
            </p:txBody>
          </p:sp>
        </p:grpSp>
        <p:sp>
          <p:nvSpPr>
            <p:cNvPr id="146" name="TextBox 23"/>
            <p:cNvSpPr txBox="1">
              <a:spLocks noChangeArrowheads="1"/>
            </p:cNvSpPr>
            <p:nvPr/>
          </p:nvSpPr>
          <p:spPr bwMode="auto">
            <a:xfrm>
              <a:off x="7235230" y="5733950"/>
              <a:ext cx="1478899" cy="277106"/>
            </a:xfrm>
            <a:prstGeom prst="rect">
              <a:avLst/>
            </a:prstGeom>
            <a:grpFill/>
            <a:ln w="9525">
              <a:noFill/>
              <a:miter lim="800000"/>
              <a:headEnd/>
              <a:tailEnd/>
            </a:ln>
          </p:spPr>
          <p:txBody>
            <a:bodyPr>
              <a:spAutoFit/>
            </a:bodyPr>
            <a:lstStyle/>
            <a:p>
              <a:pPr algn="ctr"/>
              <a:r>
                <a:rPr lang="nl-BE" sz="1200" dirty="0">
                  <a:latin typeface="+mn-lt"/>
                </a:rPr>
                <a:t>goede hoorbaarheid </a:t>
              </a:r>
            </a:p>
          </p:txBody>
        </p:sp>
        <p:pic>
          <p:nvPicPr>
            <p:cNvPr id="147"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3" y="5278703"/>
              <a:ext cx="239664" cy="238448"/>
            </a:xfrm>
            <a:prstGeom prst="rect">
              <a:avLst/>
            </a:prstGeom>
            <a:grpFill/>
            <a:ln w="9525">
              <a:noFill/>
              <a:miter lim="800000"/>
              <a:headEnd/>
              <a:tailEnd/>
            </a:ln>
          </p:spPr>
        </p:pic>
      </p:grpSp>
      <p:sp>
        <p:nvSpPr>
          <p:cNvPr id="152" name="Afgeronde rechthoek 116"/>
          <p:cNvSpPr>
            <a:spLocks noChangeArrowheads="1"/>
          </p:cNvSpPr>
          <p:nvPr/>
        </p:nvSpPr>
        <p:spPr bwMode="auto">
          <a:xfrm>
            <a:off x="7624724" y="258667"/>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dirty="0">
                <a:solidFill>
                  <a:schemeClr val="bg1"/>
                </a:solidFill>
              </a:rPr>
              <a:t>NOT OK</a:t>
            </a:r>
          </a:p>
        </p:txBody>
      </p:sp>
      <p:sp>
        <p:nvSpPr>
          <p:cNvPr id="153" name="TextBox 370"/>
          <p:cNvSpPr txBox="1">
            <a:spLocks noChangeArrowheads="1"/>
          </p:cNvSpPr>
          <p:nvPr/>
        </p:nvSpPr>
        <p:spPr bwMode="auto">
          <a:xfrm>
            <a:off x="615544" y="6101321"/>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cxnSp>
        <p:nvCxnSpPr>
          <p:cNvPr id="154" name="Straight Arrow Connector 135"/>
          <p:cNvCxnSpPr>
            <a:cxnSpLocks noChangeShapeType="1"/>
          </p:cNvCxnSpPr>
          <p:nvPr/>
        </p:nvCxnSpPr>
        <p:spPr bwMode="auto">
          <a:xfrm>
            <a:off x="785569" y="1182594"/>
            <a:ext cx="0" cy="4895850"/>
          </a:xfrm>
          <a:prstGeom prst="straightConnector1">
            <a:avLst/>
          </a:prstGeom>
          <a:noFill/>
          <a:ln w="12700" algn="ctr">
            <a:solidFill>
              <a:schemeClr val="accent2"/>
            </a:solidFill>
            <a:prstDash val="dash"/>
            <a:round/>
            <a:headEnd/>
            <a:tailEnd type="arrow" w="med" len="med"/>
          </a:ln>
        </p:spPr>
      </p:cxnSp>
      <p:sp>
        <p:nvSpPr>
          <p:cNvPr id="156" name="Rounded Rectangle 122"/>
          <p:cNvSpPr>
            <a:spLocks noChangeArrowheads="1"/>
          </p:cNvSpPr>
          <p:nvPr/>
        </p:nvSpPr>
        <p:spPr bwMode="auto">
          <a:xfrm>
            <a:off x="361476" y="2154948"/>
            <a:ext cx="701675" cy="4333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zichtbaarheid niet verzekerd</a:t>
            </a:r>
            <a:endParaRPr lang="en-US" sz="800" dirty="0"/>
          </a:p>
        </p:txBody>
      </p:sp>
      <p:grpSp>
        <p:nvGrpSpPr>
          <p:cNvPr id="4" name="Group 3"/>
          <p:cNvGrpSpPr/>
          <p:nvPr/>
        </p:nvGrpSpPr>
        <p:grpSpPr>
          <a:xfrm>
            <a:off x="867416" y="1199579"/>
            <a:ext cx="6685306" cy="2155506"/>
            <a:chOff x="2279651" y="1678937"/>
            <a:chExt cx="7993062" cy="2686688"/>
          </a:xfrm>
        </p:grpSpPr>
        <p:pic>
          <p:nvPicPr>
            <p:cNvPr id="137"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19" y="2949714"/>
              <a:ext cx="239664" cy="238448"/>
            </a:xfrm>
            <a:prstGeom prst="rect">
              <a:avLst/>
            </a:prstGeom>
            <a:noFill/>
            <a:ln w="9525">
              <a:noFill/>
              <a:miter lim="800000"/>
              <a:headEnd/>
              <a:tailEnd/>
            </a:ln>
          </p:spPr>
        </p:pic>
        <p:pic>
          <p:nvPicPr>
            <p:cNvPr id="141"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150" y="2548306"/>
              <a:ext cx="239664" cy="238448"/>
            </a:xfrm>
            <a:prstGeom prst="rect">
              <a:avLst/>
            </a:prstGeom>
            <a:noFill/>
            <a:ln w="9525">
              <a:noFill/>
              <a:miter lim="800000"/>
              <a:headEnd/>
              <a:tailEnd/>
            </a:ln>
          </p:spPr>
        </p:pic>
        <p:cxnSp>
          <p:nvCxnSpPr>
            <p:cNvPr id="139"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140"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15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15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5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6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16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162" name="Group 188"/>
            <p:cNvGrpSpPr>
              <a:grpSpLocks noChangeAspect="1"/>
            </p:cNvGrpSpPr>
            <p:nvPr/>
          </p:nvGrpSpPr>
          <p:grpSpPr bwMode="auto">
            <a:xfrm>
              <a:off x="5548939" y="3814765"/>
              <a:ext cx="107950" cy="73025"/>
              <a:chOff x="7956376" y="548680"/>
              <a:chExt cx="216024" cy="144016"/>
            </a:xfrm>
          </p:grpSpPr>
          <p:cxnSp>
            <p:nvCxnSpPr>
              <p:cNvPr id="16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6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65" name="Group 188"/>
            <p:cNvGrpSpPr>
              <a:grpSpLocks noChangeAspect="1"/>
            </p:cNvGrpSpPr>
            <p:nvPr/>
          </p:nvGrpSpPr>
          <p:grpSpPr bwMode="auto">
            <a:xfrm>
              <a:off x="7788053" y="3814764"/>
              <a:ext cx="107950" cy="73025"/>
              <a:chOff x="7956376" y="548680"/>
              <a:chExt cx="216024" cy="144016"/>
            </a:xfrm>
          </p:grpSpPr>
          <p:cxnSp>
            <p:nvCxnSpPr>
              <p:cNvPr id="16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6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169"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170"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171" name="Rechthoek 35"/>
            <p:cNvSpPr>
              <a:spLocks noChangeArrowheads="1"/>
            </p:cNvSpPr>
            <p:nvPr/>
          </p:nvSpPr>
          <p:spPr bwMode="auto">
            <a:xfrm>
              <a:off x="4541074" y="1678937"/>
              <a:ext cx="1359845"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172" name="Picture 171"/>
            <p:cNvPicPr>
              <a:picLocks noChangeAspect="1"/>
            </p:cNvPicPr>
            <p:nvPr/>
          </p:nvPicPr>
          <p:blipFill>
            <a:blip r:embed="rId6"/>
            <a:stretch>
              <a:fillRect/>
            </a:stretch>
          </p:blipFill>
          <p:spPr>
            <a:xfrm>
              <a:off x="6679266" y="2606780"/>
              <a:ext cx="651755" cy="529551"/>
            </a:xfrm>
            <a:prstGeom prst="rect">
              <a:avLst/>
            </a:prstGeom>
          </p:spPr>
        </p:pic>
        <p:pic>
          <p:nvPicPr>
            <p:cNvPr id="173" name="Picture 172"/>
            <p:cNvPicPr>
              <a:picLocks noChangeAspect="1"/>
            </p:cNvPicPr>
            <p:nvPr/>
          </p:nvPicPr>
          <p:blipFill>
            <a:blip r:embed="rId7"/>
            <a:stretch>
              <a:fillRect/>
            </a:stretch>
          </p:blipFill>
          <p:spPr>
            <a:xfrm>
              <a:off x="7371101" y="2576868"/>
              <a:ext cx="295396" cy="249950"/>
            </a:xfrm>
            <a:prstGeom prst="rect">
              <a:avLst/>
            </a:prstGeom>
          </p:spPr>
        </p:pic>
        <p:grpSp>
          <p:nvGrpSpPr>
            <p:cNvPr id="176" name="Groep 99"/>
            <p:cNvGrpSpPr>
              <a:grpSpLocks/>
            </p:cNvGrpSpPr>
            <p:nvPr/>
          </p:nvGrpSpPr>
          <p:grpSpPr bwMode="auto">
            <a:xfrm>
              <a:off x="7679531" y="3461521"/>
              <a:ext cx="865187" cy="388373"/>
              <a:chOff x="4427984" y="2636912"/>
              <a:chExt cx="864096" cy="432048"/>
            </a:xfrm>
          </p:grpSpPr>
          <p:cxnSp>
            <p:nvCxnSpPr>
              <p:cNvPr id="17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78"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179"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80" name="Picture 179"/>
            <p:cNvPicPr>
              <a:picLocks noChangeAspect="1"/>
            </p:cNvPicPr>
            <p:nvPr/>
          </p:nvPicPr>
          <p:blipFill>
            <a:blip r:embed="rId8"/>
            <a:stretch>
              <a:fillRect/>
            </a:stretch>
          </p:blipFill>
          <p:spPr>
            <a:xfrm>
              <a:off x="4894191" y="2473885"/>
              <a:ext cx="280440" cy="682811"/>
            </a:xfrm>
            <a:prstGeom prst="rect">
              <a:avLst/>
            </a:prstGeom>
          </p:spPr>
        </p:pic>
        <p:cxnSp>
          <p:nvCxnSpPr>
            <p:cNvPr id="181"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82"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183"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grpSp>
      <p:pic>
        <p:nvPicPr>
          <p:cNvPr id="184" name="Picture 183"/>
          <p:cNvPicPr>
            <a:picLocks noChangeAspect="1"/>
          </p:cNvPicPr>
          <p:nvPr/>
        </p:nvPicPr>
        <p:blipFill>
          <a:blip r:embed="rId9"/>
          <a:stretch>
            <a:fillRect/>
          </a:stretch>
        </p:blipFill>
        <p:spPr>
          <a:xfrm>
            <a:off x="4763192" y="1544622"/>
            <a:ext cx="128027" cy="292633"/>
          </a:xfrm>
          <a:prstGeom prst="rect">
            <a:avLst/>
          </a:prstGeom>
        </p:spPr>
      </p:pic>
      <p:pic>
        <p:nvPicPr>
          <p:cNvPr id="185" name="Picture 1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5687" y="1568528"/>
            <a:ext cx="124497" cy="291633"/>
          </a:xfrm>
          <a:prstGeom prst="rect">
            <a:avLst/>
          </a:prstGeom>
        </p:spPr>
      </p:pic>
      <p:cxnSp>
        <p:nvCxnSpPr>
          <p:cNvPr id="186" name="Straight Arrow Connector 287"/>
          <p:cNvCxnSpPr>
            <a:cxnSpLocks noChangeShapeType="1"/>
          </p:cNvCxnSpPr>
          <p:nvPr/>
        </p:nvCxnSpPr>
        <p:spPr bwMode="auto">
          <a:xfrm>
            <a:off x="3445710" y="1753252"/>
            <a:ext cx="1224006" cy="874"/>
          </a:xfrm>
          <a:prstGeom prst="straightConnector1">
            <a:avLst/>
          </a:prstGeom>
          <a:noFill/>
          <a:ln w="12700" algn="ctr">
            <a:solidFill>
              <a:schemeClr val="tx1"/>
            </a:solidFill>
            <a:prstDash val="dash"/>
            <a:round/>
            <a:headEnd/>
            <a:tailEnd type="arrow" w="med" len="med"/>
          </a:ln>
        </p:spPr>
      </p:cxnSp>
      <p:pic>
        <p:nvPicPr>
          <p:cNvPr id="187" name="Picture 186" descr="D:\Documents And Settings\GQR7802\Local Settings\Temporary Internet Files\Content.IE5\HNYX0581\MC900441310[1].png"/>
          <p:cNvPicPr/>
          <p:nvPr/>
        </p:nvPicPr>
        <p:blipFill>
          <a:blip r:embed="rId11" cstate="print"/>
          <a:srcRect/>
          <a:stretch>
            <a:fillRect/>
          </a:stretch>
        </p:blipFill>
        <p:spPr bwMode="auto">
          <a:xfrm>
            <a:off x="4026358" y="1601059"/>
            <a:ext cx="182665" cy="243362"/>
          </a:xfrm>
          <a:prstGeom prst="rect">
            <a:avLst/>
          </a:prstGeom>
          <a:noFill/>
        </p:spPr>
      </p:pic>
      <p:grpSp>
        <p:nvGrpSpPr>
          <p:cNvPr id="6" name="Group 5"/>
          <p:cNvGrpSpPr/>
          <p:nvPr/>
        </p:nvGrpSpPr>
        <p:grpSpPr>
          <a:xfrm>
            <a:off x="878588" y="4527872"/>
            <a:ext cx="6657572" cy="1762180"/>
            <a:chOff x="1260953" y="3409891"/>
            <a:chExt cx="7993062" cy="2326813"/>
          </a:xfrm>
        </p:grpSpPr>
        <p:cxnSp>
          <p:nvCxnSpPr>
            <p:cNvPr id="188" name="Straight Connector 16"/>
            <p:cNvCxnSpPr>
              <a:cxnSpLocks noChangeShapeType="1"/>
            </p:cNvCxnSpPr>
            <p:nvPr/>
          </p:nvCxnSpPr>
          <p:spPr bwMode="auto">
            <a:xfrm flipV="1">
              <a:off x="1621315" y="5246168"/>
              <a:ext cx="7632700" cy="3175"/>
            </a:xfrm>
            <a:prstGeom prst="line">
              <a:avLst/>
            </a:prstGeom>
            <a:noFill/>
            <a:ln w="31750" algn="ctr">
              <a:solidFill>
                <a:schemeClr val="accent2"/>
              </a:solidFill>
              <a:round/>
              <a:headEnd/>
              <a:tailEnd/>
            </a:ln>
          </p:spPr>
        </p:cxnSp>
        <p:cxnSp>
          <p:nvCxnSpPr>
            <p:cNvPr id="189" name="Straight Connector 16"/>
            <p:cNvCxnSpPr>
              <a:cxnSpLocks noChangeShapeType="1"/>
            </p:cNvCxnSpPr>
            <p:nvPr/>
          </p:nvCxnSpPr>
          <p:spPr bwMode="auto">
            <a:xfrm flipV="1">
              <a:off x="1621315" y="5582718"/>
              <a:ext cx="7632700" cy="1587"/>
            </a:xfrm>
            <a:prstGeom prst="line">
              <a:avLst/>
            </a:prstGeom>
            <a:noFill/>
            <a:ln w="31750" algn="ctr">
              <a:solidFill>
                <a:schemeClr val="accent2"/>
              </a:solidFill>
              <a:round/>
              <a:headEnd/>
              <a:tailEnd/>
            </a:ln>
          </p:spPr>
        </p:cxnSp>
        <p:sp>
          <p:nvSpPr>
            <p:cNvPr id="190" name="Chevron 29"/>
            <p:cNvSpPr>
              <a:spLocks noChangeArrowheads="1"/>
            </p:cNvSpPr>
            <p:nvPr/>
          </p:nvSpPr>
          <p:spPr bwMode="auto">
            <a:xfrm>
              <a:off x="1784828" y="5160442"/>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1" name="Chevron 30"/>
            <p:cNvSpPr>
              <a:spLocks noChangeAspect="1"/>
            </p:cNvSpPr>
            <p:nvPr/>
          </p:nvSpPr>
          <p:spPr bwMode="auto">
            <a:xfrm flipH="1">
              <a:off x="1784828" y="5520805"/>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2" name="TextBox 228"/>
            <p:cNvSpPr txBox="1">
              <a:spLocks noChangeArrowheads="1"/>
            </p:cNvSpPr>
            <p:nvPr/>
          </p:nvSpPr>
          <p:spPr bwMode="auto">
            <a:xfrm>
              <a:off x="1368902" y="5090592"/>
              <a:ext cx="323850" cy="246062"/>
            </a:xfrm>
            <a:prstGeom prst="rect">
              <a:avLst/>
            </a:prstGeom>
            <a:noFill/>
            <a:ln w="9525">
              <a:noFill/>
              <a:miter lim="800000"/>
              <a:headEnd/>
              <a:tailEnd/>
            </a:ln>
          </p:spPr>
          <p:txBody>
            <a:bodyPr>
              <a:spAutoFit/>
            </a:bodyPr>
            <a:lstStyle/>
            <a:p>
              <a:pPr algn="ctr"/>
              <a:r>
                <a:rPr lang="en-US" sz="1000"/>
                <a:t>A</a:t>
              </a:r>
            </a:p>
          </p:txBody>
        </p:sp>
        <p:sp>
          <p:nvSpPr>
            <p:cNvPr id="193" name="TextBox 229"/>
            <p:cNvSpPr txBox="1">
              <a:spLocks noChangeArrowheads="1"/>
            </p:cNvSpPr>
            <p:nvPr/>
          </p:nvSpPr>
          <p:spPr bwMode="auto">
            <a:xfrm>
              <a:off x="1368902" y="5490642"/>
              <a:ext cx="323850" cy="246062"/>
            </a:xfrm>
            <a:prstGeom prst="rect">
              <a:avLst/>
            </a:prstGeom>
            <a:noFill/>
            <a:ln w="9525">
              <a:noFill/>
              <a:miter lim="800000"/>
              <a:headEnd/>
              <a:tailEnd/>
            </a:ln>
          </p:spPr>
          <p:txBody>
            <a:bodyPr>
              <a:spAutoFit/>
            </a:bodyPr>
            <a:lstStyle/>
            <a:p>
              <a:pPr algn="ctr"/>
              <a:r>
                <a:rPr lang="en-US" sz="1000"/>
                <a:t>B</a:t>
              </a:r>
            </a:p>
          </p:txBody>
        </p:sp>
        <p:sp>
          <p:nvSpPr>
            <p:cNvPr id="194" name="Rectangle 20"/>
            <p:cNvSpPr>
              <a:spLocks noChangeArrowheads="1"/>
            </p:cNvSpPr>
            <p:nvPr/>
          </p:nvSpPr>
          <p:spPr bwMode="auto">
            <a:xfrm>
              <a:off x="4729455" y="4370151"/>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195" name="Group 188"/>
            <p:cNvGrpSpPr>
              <a:grpSpLocks noChangeAspect="1"/>
            </p:cNvGrpSpPr>
            <p:nvPr/>
          </p:nvGrpSpPr>
          <p:grpSpPr bwMode="auto">
            <a:xfrm>
              <a:off x="4608988" y="5209655"/>
              <a:ext cx="107950" cy="73025"/>
              <a:chOff x="7956376" y="548680"/>
              <a:chExt cx="216024" cy="144016"/>
            </a:xfrm>
          </p:grpSpPr>
          <p:cxnSp>
            <p:nvCxnSpPr>
              <p:cNvPr id="19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98" name="Group 188"/>
            <p:cNvGrpSpPr>
              <a:grpSpLocks noChangeAspect="1"/>
            </p:cNvGrpSpPr>
            <p:nvPr/>
          </p:nvGrpSpPr>
          <p:grpSpPr bwMode="auto">
            <a:xfrm>
              <a:off x="6458428" y="5220771"/>
              <a:ext cx="107950" cy="73025"/>
              <a:chOff x="7956376" y="548680"/>
              <a:chExt cx="216024" cy="144016"/>
            </a:xfrm>
          </p:grpSpPr>
          <p:cxnSp>
            <p:nvCxnSpPr>
              <p:cNvPr id="1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01" name="TextBox 32"/>
            <p:cNvSpPr txBox="1">
              <a:spLocks noChangeArrowheads="1"/>
            </p:cNvSpPr>
            <p:nvPr/>
          </p:nvSpPr>
          <p:spPr bwMode="auto">
            <a:xfrm>
              <a:off x="8075095" y="4941372"/>
              <a:ext cx="1136491" cy="304795"/>
            </a:xfrm>
            <a:prstGeom prst="rect">
              <a:avLst/>
            </a:prstGeom>
            <a:noFill/>
            <a:ln w="9525">
              <a:noFill/>
              <a:miter lim="800000"/>
              <a:headEnd/>
              <a:tailEnd/>
            </a:ln>
          </p:spPr>
          <p:txBody>
            <a:bodyPr wrap="square">
              <a:spAutoFit/>
            </a:bodyPr>
            <a:lstStyle/>
            <a:p>
              <a:pPr algn="ctr"/>
              <a:r>
                <a:rPr lang="en-US" sz="900" dirty="0" err="1"/>
                <a:t>Dendermonde</a:t>
              </a:r>
              <a:endParaRPr lang="en-US" sz="900" dirty="0"/>
            </a:p>
          </p:txBody>
        </p:sp>
        <p:sp>
          <p:nvSpPr>
            <p:cNvPr id="202" name="TextBox 32"/>
            <p:cNvSpPr txBox="1">
              <a:spLocks noChangeArrowheads="1"/>
            </p:cNvSpPr>
            <p:nvPr/>
          </p:nvSpPr>
          <p:spPr bwMode="auto">
            <a:xfrm>
              <a:off x="1260953" y="4785793"/>
              <a:ext cx="792163" cy="230187"/>
            </a:xfrm>
            <a:prstGeom prst="rect">
              <a:avLst/>
            </a:prstGeom>
            <a:noFill/>
            <a:ln w="9525">
              <a:noFill/>
              <a:miter lim="800000"/>
              <a:headEnd/>
              <a:tailEnd/>
            </a:ln>
          </p:spPr>
          <p:txBody>
            <a:bodyPr>
              <a:spAutoFit/>
            </a:bodyPr>
            <a:lstStyle/>
            <a:p>
              <a:pPr algn="ctr"/>
              <a:r>
                <a:rPr lang="en-US" sz="900"/>
                <a:t>Lokeren</a:t>
              </a:r>
            </a:p>
          </p:txBody>
        </p:sp>
        <p:sp>
          <p:nvSpPr>
            <p:cNvPr id="203" name="Rectangle 20"/>
            <p:cNvSpPr>
              <a:spLocks noChangeArrowheads="1"/>
            </p:cNvSpPr>
            <p:nvPr/>
          </p:nvSpPr>
          <p:spPr bwMode="auto">
            <a:xfrm flipH="1">
              <a:off x="4681217" y="4929716"/>
              <a:ext cx="1820073" cy="54187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208" name="Rectangular Callout 50"/>
            <p:cNvSpPr>
              <a:spLocks noChangeArrowheads="1"/>
            </p:cNvSpPr>
            <p:nvPr/>
          </p:nvSpPr>
          <p:spPr bwMode="auto">
            <a:xfrm>
              <a:off x="1937857" y="4009392"/>
              <a:ext cx="1081088" cy="215900"/>
            </a:xfrm>
            <a:prstGeom prst="wedgeRectCallout">
              <a:avLst>
                <a:gd name="adj1" fmla="val 92455"/>
                <a:gd name="adj2" fmla="val -15341"/>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 !</a:t>
              </a:r>
              <a:endParaRPr lang="nl-BE" sz="1200" b="1" dirty="0">
                <a:solidFill>
                  <a:schemeClr val="bg1"/>
                </a:solidFill>
              </a:endParaRPr>
            </a:p>
          </p:txBody>
        </p:sp>
        <p:sp>
          <p:nvSpPr>
            <p:cNvPr id="210" name="Rechthoek 35"/>
            <p:cNvSpPr>
              <a:spLocks noChangeArrowheads="1"/>
            </p:cNvSpPr>
            <p:nvPr/>
          </p:nvSpPr>
          <p:spPr bwMode="auto">
            <a:xfrm>
              <a:off x="2885934" y="3409891"/>
              <a:ext cx="1090161"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212" name="Picture 211"/>
            <p:cNvPicPr>
              <a:picLocks noChangeAspect="1"/>
            </p:cNvPicPr>
            <p:nvPr/>
          </p:nvPicPr>
          <p:blipFill>
            <a:blip r:embed="rId6"/>
            <a:stretch>
              <a:fillRect/>
            </a:stretch>
          </p:blipFill>
          <p:spPr>
            <a:xfrm>
              <a:off x="5859899" y="4102227"/>
              <a:ext cx="674509" cy="548039"/>
            </a:xfrm>
            <a:prstGeom prst="rect">
              <a:avLst/>
            </a:prstGeom>
          </p:spPr>
        </p:pic>
        <p:cxnSp>
          <p:nvCxnSpPr>
            <p:cNvPr id="213" name="Straight Arrow Connector 287"/>
            <p:cNvCxnSpPr>
              <a:cxnSpLocks noChangeShapeType="1"/>
            </p:cNvCxnSpPr>
            <p:nvPr/>
          </p:nvCxnSpPr>
          <p:spPr bwMode="auto">
            <a:xfrm>
              <a:off x="3823406" y="4065206"/>
              <a:ext cx="2049434" cy="346200"/>
            </a:xfrm>
            <a:prstGeom prst="straightConnector1">
              <a:avLst/>
            </a:prstGeom>
            <a:noFill/>
            <a:ln w="12700" algn="ctr">
              <a:solidFill>
                <a:schemeClr val="tx1"/>
              </a:solidFill>
              <a:prstDash val="dash"/>
              <a:round/>
              <a:headEnd/>
              <a:tailEnd type="arrow" w="med" len="med"/>
            </a:ln>
          </p:spPr>
        </p:cxnSp>
        <p:grpSp>
          <p:nvGrpSpPr>
            <p:cNvPr id="215" name="Groep 99"/>
            <p:cNvGrpSpPr>
              <a:grpSpLocks/>
            </p:cNvGrpSpPr>
            <p:nvPr/>
          </p:nvGrpSpPr>
          <p:grpSpPr bwMode="auto">
            <a:xfrm>
              <a:off x="6651265" y="4929716"/>
              <a:ext cx="865187" cy="339636"/>
              <a:chOff x="4427984" y="2636912"/>
              <a:chExt cx="864096" cy="432048"/>
            </a:xfrm>
          </p:grpSpPr>
          <p:cxnSp>
            <p:nvCxnSpPr>
              <p:cNvPr id="216"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217"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218" name="Straight Connector 111"/>
            <p:cNvCxnSpPr/>
            <p:nvPr/>
          </p:nvCxnSpPr>
          <p:spPr bwMode="auto">
            <a:xfrm>
              <a:off x="3793257" y="4893771"/>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220" name="Picture 219"/>
            <p:cNvPicPr>
              <a:picLocks noChangeAspect="1"/>
            </p:cNvPicPr>
            <p:nvPr/>
          </p:nvPicPr>
          <p:blipFill>
            <a:blip r:embed="rId8"/>
            <a:stretch>
              <a:fillRect/>
            </a:stretch>
          </p:blipFill>
          <p:spPr>
            <a:xfrm>
              <a:off x="3604439" y="3934427"/>
              <a:ext cx="280440" cy="682811"/>
            </a:xfrm>
            <a:prstGeom prst="rect">
              <a:avLst/>
            </a:prstGeom>
          </p:spPr>
        </p:pic>
        <p:cxnSp>
          <p:nvCxnSpPr>
            <p:cNvPr id="221" name="Straight Connector 111"/>
            <p:cNvCxnSpPr/>
            <p:nvPr/>
          </p:nvCxnSpPr>
          <p:spPr bwMode="auto">
            <a:xfrm flipV="1">
              <a:off x="3421157" y="4784489"/>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22" name="Straight Arrow Connector 287"/>
            <p:cNvCxnSpPr>
              <a:cxnSpLocks noChangeShapeType="1"/>
            </p:cNvCxnSpPr>
            <p:nvPr/>
          </p:nvCxnSpPr>
          <p:spPr bwMode="auto">
            <a:xfrm>
              <a:off x="3777363" y="4159230"/>
              <a:ext cx="676408" cy="568390"/>
            </a:xfrm>
            <a:prstGeom prst="straightConnector1">
              <a:avLst/>
            </a:prstGeom>
            <a:noFill/>
            <a:ln w="12700" algn="ctr">
              <a:solidFill>
                <a:schemeClr val="tx1"/>
              </a:solidFill>
              <a:prstDash val="dash"/>
              <a:round/>
              <a:headEnd/>
              <a:tailEnd type="arrow" w="med" len="med"/>
            </a:ln>
          </p:spPr>
        </p:cxnSp>
        <p:pic>
          <p:nvPicPr>
            <p:cNvPr id="224" name="Picture 223"/>
            <p:cNvPicPr>
              <a:picLocks noChangeAspect="1"/>
            </p:cNvPicPr>
            <p:nvPr/>
          </p:nvPicPr>
          <p:blipFill>
            <a:blip r:embed="rId9"/>
            <a:stretch>
              <a:fillRect/>
            </a:stretch>
          </p:blipFill>
          <p:spPr>
            <a:xfrm>
              <a:off x="6102177" y="3775412"/>
              <a:ext cx="128027" cy="292633"/>
            </a:xfrm>
            <a:prstGeom prst="rect">
              <a:avLst/>
            </a:prstGeom>
          </p:spPr>
        </p:pic>
        <p:pic>
          <p:nvPicPr>
            <p:cNvPr id="225" name="Picture 2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9059" y="3770661"/>
              <a:ext cx="124497" cy="291633"/>
            </a:xfrm>
            <a:prstGeom prst="rect">
              <a:avLst/>
            </a:prstGeom>
          </p:spPr>
        </p:pic>
        <p:cxnSp>
          <p:nvCxnSpPr>
            <p:cNvPr id="226" name="Straight Arrow Connector 287"/>
            <p:cNvCxnSpPr>
              <a:cxnSpLocks noChangeShapeType="1"/>
            </p:cNvCxnSpPr>
            <p:nvPr/>
          </p:nvCxnSpPr>
          <p:spPr bwMode="auto">
            <a:xfrm flipV="1">
              <a:off x="4202382" y="3971124"/>
              <a:ext cx="1819347" cy="22844"/>
            </a:xfrm>
            <a:prstGeom prst="straightConnector1">
              <a:avLst/>
            </a:prstGeom>
            <a:noFill/>
            <a:ln w="12700" algn="ctr">
              <a:solidFill>
                <a:schemeClr val="tx1"/>
              </a:solidFill>
              <a:prstDash val="dash"/>
              <a:round/>
              <a:headEnd/>
              <a:tailEnd type="arrow" w="med" len="med"/>
            </a:ln>
          </p:spPr>
        </p:cxnSp>
        <p:pic>
          <p:nvPicPr>
            <p:cNvPr id="227" name="Picture 226" descr="D:\Documents And Settings\GQR7802\Local Settings\Temporary Internet Files\Content.IE5\HNYX0581\MC900441310[1].png"/>
            <p:cNvPicPr/>
            <p:nvPr/>
          </p:nvPicPr>
          <p:blipFill>
            <a:blip r:embed="rId11" cstate="print"/>
            <a:srcRect/>
            <a:stretch>
              <a:fillRect/>
            </a:stretch>
          </p:blipFill>
          <p:spPr bwMode="auto">
            <a:xfrm>
              <a:off x="5080672" y="3839740"/>
              <a:ext cx="182665" cy="243362"/>
            </a:xfrm>
            <a:prstGeom prst="rect">
              <a:avLst/>
            </a:prstGeom>
            <a:noFill/>
          </p:spPr>
        </p:pic>
        <p:pic>
          <p:nvPicPr>
            <p:cNvPr id="228" name="Picture 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1941" y="4318665"/>
              <a:ext cx="200452" cy="191305"/>
            </a:xfrm>
            <a:prstGeom prst="rect">
              <a:avLst/>
            </a:prstGeom>
            <a:noFill/>
            <a:ln w="9525">
              <a:noFill/>
              <a:miter lim="800000"/>
              <a:headEnd/>
              <a:tailEnd/>
            </a:ln>
          </p:spPr>
        </p:pic>
        <p:pic>
          <p:nvPicPr>
            <p:cNvPr id="229" name="Picture 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795" y="4077948"/>
              <a:ext cx="200452" cy="191305"/>
            </a:xfrm>
            <a:prstGeom prst="rect">
              <a:avLst/>
            </a:prstGeom>
            <a:noFill/>
            <a:ln w="9525">
              <a:noFill/>
              <a:miter lim="800000"/>
              <a:headEnd/>
              <a:tailEnd/>
            </a:ln>
          </p:spPr>
        </p:pic>
      </p:grpSp>
      <p:sp>
        <p:nvSpPr>
          <p:cNvPr id="230" name="Rectangular Callout 50"/>
          <p:cNvSpPr>
            <a:spLocks noChangeArrowheads="1"/>
          </p:cNvSpPr>
          <p:nvPr/>
        </p:nvSpPr>
        <p:spPr bwMode="auto">
          <a:xfrm>
            <a:off x="4393698" y="4391941"/>
            <a:ext cx="900459" cy="163509"/>
          </a:xfrm>
          <a:prstGeom prst="wedgeRectCallout">
            <a:avLst>
              <a:gd name="adj1" fmla="val 11005"/>
              <a:gd name="adj2" fmla="val 19437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 !</a:t>
            </a:r>
            <a:endParaRPr lang="nl-BE" sz="1200" b="1" dirty="0">
              <a:solidFill>
                <a:schemeClr val="bg1"/>
              </a:solidFill>
            </a:endParaRPr>
          </a:p>
        </p:txBody>
      </p:sp>
      <p:sp>
        <p:nvSpPr>
          <p:cNvPr id="231" name="Cloud Callout 230"/>
          <p:cNvSpPr/>
          <p:nvPr/>
        </p:nvSpPr>
        <p:spPr>
          <a:xfrm>
            <a:off x="5497662" y="4460850"/>
            <a:ext cx="840614" cy="296967"/>
          </a:xfrm>
          <a:prstGeom prst="cloudCallout">
            <a:avLst>
              <a:gd name="adj1" fmla="val -79941"/>
              <a:gd name="adj2" fmla="val 1196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n w="0"/>
                <a:solidFill>
                  <a:schemeClr val="tx1"/>
                </a:solidFill>
                <a:effectLst>
                  <a:outerShdw blurRad="38100" dist="19050" dir="2700000" algn="tl" rotWithShape="0">
                    <a:schemeClr val="dk1">
                      <a:alpha val="40000"/>
                    </a:schemeClr>
                  </a:outerShdw>
                </a:effectLst>
              </a:rPr>
              <a:t>STOP</a:t>
            </a:r>
          </a:p>
        </p:txBody>
      </p:sp>
      <p:sp>
        <p:nvSpPr>
          <p:cNvPr id="232" name="Rounded Rectangle 122"/>
          <p:cNvSpPr>
            <a:spLocks noChangeArrowheads="1"/>
          </p:cNvSpPr>
          <p:nvPr/>
        </p:nvSpPr>
        <p:spPr bwMode="auto">
          <a:xfrm>
            <a:off x="423318" y="4817122"/>
            <a:ext cx="701675" cy="51149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Grenswachter laat de werken stopzetten</a:t>
            </a:r>
            <a:endParaRPr lang="en-US" sz="800" dirty="0"/>
          </a:p>
        </p:txBody>
      </p:sp>
      <p:sp>
        <p:nvSpPr>
          <p:cNvPr id="122" name="Rectangle 137"/>
          <p:cNvSpPr/>
          <p:nvPr/>
        </p:nvSpPr>
        <p:spPr bwMode="auto">
          <a:xfrm>
            <a:off x="722162" y="3836446"/>
            <a:ext cx="6185908" cy="2722889"/>
          </a:xfrm>
          <a:prstGeom prst="rect">
            <a:avLst/>
          </a:prstGeom>
          <a:blipFill dpi="0" rotWithShape="1">
            <a:blip r:embed="rId2"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233" name="Rectangle 137"/>
          <p:cNvSpPr/>
          <p:nvPr/>
        </p:nvSpPr>
        <p:spPr bwMode="auto">
          <a:xfrm>
            <a:off x="873220" y="791038"/>
            <a:ext cx="6110054" cy="2722889"/>
          </a:xfrm>
          <a:prstGeom prst="rect">
            <a:avLst/>
          </a:prstGeom>
          <a:blipFill dpi="0" rotWithShape="1">
            <a:blip r:embed="rId2"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234" name="TextBox 32"/>
          <p:cNvSpPr txBox="1">
            <a:spLocks noChangeArrowheads="1"/>
          </p:cNvSpPr>
          <p:nvPr/>
        </p:nvSpPr>
        <p:spPr bwMode="auto">
          <a:xfrm>
            <a:off x="6580032" y="2743422"/>
            <a:ext cx="946605" cy="230832"/>
          </a:xfrm>
          <a:prstGeom prst="rect">
            <a:avLst/>
          </a:prstGeom>
          <a:noFill/>
          <a:ln w="9525">
            <a:noFill/>
            <a:miter lim="800000"/>
            <a:headEnd/>
            <a:tailEnd/>
          </a:ln>
        </p:spPr>
        <p:txBody>
          <a:bodyPr wrap="square">
            <a:spAutoFit/>
          </a:bodyPr>
          <a:lstStyle/>
          <a:p>
            <a:pPr algn="ctr"/>
            <a:r>
              <a:rPr lang="en-US" sz="900" dirty="0" err="1"/>
              <a:t>Dendermonde</a:t>
            </a:r>
            <a:endParaRPr lang="en-US" sz="900" dirty="0"/>
          </a:p>
        </p:txBody>
      </p:sp>
    </p:spTree>
    <p:extLst>
      <p:ext uri="{BB962C8B-B14F-4D97-AF65-F5344CB8AC3E}">
        <p14:creationId xmlns:p14="http://schemas.microsoft.com/office/powerpoint/2010/main" val="2287305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4" name="Rechthoek 35"/>
          <p:cNvSpPr>
            <a:spLocks noChangeArrowheads="1"/>
          </p:cNvSpPr>
          <p:nvPr/>
        </p:nvSpPr>
        <p:spPr bwMode="auto">
          <a:xfrm>
            <a:off x="4356475" y="4612395"/>
            <a:ext cx="1078747" cy="37270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2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4" name="Picture 3"/>
          <p:cNvPicPr>
            <a:picLocks noChangeAspect="1"/>
          </p:cNvPicPr>
          <p:nvPr/>
        </p:nvPicPr>
        <p:blipFill>
          <a:blip r:embed="rId3"/>
          <a:stretch>
            <a:fillRect/>
          </a:stretch>
        </p:blipFill>
        <p:spPr>
          <a:xfrm>
            <a:off x="5889993" y="3176945"/>
            <a:ext cx="416778" cy="1407782"/>
          </a:xfrm>
          <a:prstGeom prst="rect">
            <a:avLst/>
          </a:prstGeom>
        </p:spPr>
      </p:pic>
      <p:sp>
        <p:nvSpPr>
          <p:cNvPr id="58"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23" name="Picture 22"/>
          <p:cNvPicPr>
            <a:picLocks noChangeAspect="1"/>
          </p:cNvPicPr>
          <p:nvPr/>
        </p:nvPicPr>
        <p:blipFill>
          <a:blip r:embed="rId4"/>
          <a:stretch>
            <a:fillRect/>
          </a:stretch>
        </p:blipFill>
        <p:spPr>
          <a:xfrm>
            <a:off x="7208287" y="3176945"/>
            <a:ext cx="553941" cy="1370648"/>
          </a:xfrm>
          <a:prstGeom prst="rect">
            <a:avLst/>
          </a:prstGeom>
        </p:spPr>
      </p:pic>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a:t>De grenswachter contacteert de VV aannemer en zijn HL om te overleggen.</a:t>
            </a:r>
          </a:p>
        </p:txBody>
      </p:sp>
      <p:cxnSp>
        <p:nvCxnSpPr>
          <p:cNvPr id="21" name="Straight Arrow Connector 135"/>
          <p:cNvCxnSpPr>
            <a:cxnSpLocks noChangeShapeType="1"/>
          </p:cNvCxnSpPr>
          <p:nvPr/>
        </p:nvCxnSpPr>
        <p:spPr bwMode="auto">
          <a:xfrm>
            <a:off x="1145875" y="1214899"/>
            <a:ext cx="0" cy="4895850"/>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074438" y="5967875"/>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sp>
        <p:nvSpPr>
          <p:cNvPr id="28" name="Rounded Rectangle 122"/>
          <p:cNvSpPr>
            <a:spLocks noChangeArrowheads="1"/>
          </p:cNvSpPr>
          <p:nvPr/>
        </p:nvSpPr>
        <p:spPr bwMode="auto">
          <a:xfrm>
            <a:off x="829089" y="37163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overleg met VV / HL</a:t>
            </a:r>
          </a:p>
        </p:txBody>
      </p:sp>
      <p:pic>
        <p:nvPicPr>
          <p:cNvPr id="32" name="Picture 31"/>
          <p:cNvPicPr>
            <a:picLocks noChangeAspect="1"/>
          </p:cNvPicPr>
          <p:nvPr/>
        </p:nvPicPr>
        <p:blipFill>
          <a:blip r:embed="rId5"/>
          <a:stretch>
            <a:fillRect/>
          </a:stretch>
        </p:blipFill>
        <p:spPr>
          <a:xfrm>
            <a:off x="4599301" y="3284984"/>
            <a:ext cx="656836" cy="122511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toelichting 13"/>
          <p:cNvSpPr/>
          <p:nvPr/>
        </p:nvSpPr>
        <p:spPr bwMode="auto">
          <a:xfrm>
            <a:off x="6302233" y="1766788"/>
            <a:ext cx="1081088" cy="431800"/>
          </a:xfrm>
          <a:prstGeom prst="wedgeEllipseCallout">
            <a:avLst>
              <a:gd name="adj1" fmla="val 54124"/>
              <a:gd name="adj2" fmla="val 33473"/>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aphicFrame>
        <p:nvGraphicFramePr>
          <p:cNvPr id="27" name="Tabel 26"/>
          <p:cNvGraphicFramePr>
            <a:graphicFrameLocks noGrp="1"/>
          </p:cNvGraphicFramePr>
          <p:nvPr>
            <p:extLst>
              <p:ext uri="{D42A27DB-BD31-4B8C-83A1-F6EECF244321}">
                <p14:modId xmlns:p14="http://schemas.microsoft.com/office/powerpoint/2010/main" val="2748169636"/>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dirty="0"/>
                    </a:p>
                    <a:p>
                      <a:pPr algn="ctr"/>
                      <a:endParaRPr lang="nl-BE" sz="1050" dirty="0"/>
                    </a:p>
                    <a:p>
                      <a:pPr algn="ctr"/>
                      <a:r>
                        <a:rPr lang="nl-BE" sz="1100" dirty="0">
                          <a:latin typeface="+mn-lt"/>
                        </a:rPr>
                        <a:t>Wachten tot situatie</a:t>
                      </a:r>
                      <a:r>
                        <a:rPr lang="nl-BE" sz="1100" baseline="0" dirty="0">
                          <a:latin typeface="+mn-lt"/>
                        </a:rPr>
                        <a:t> verbetert en daarna werken hernemen</a:t>
                      </a:r>
                      <a:endParaRPr lang="nl-BE" sz="1100" dirty="0">
                        <a:latin typeface="+mn-lt"/>
                      </a:endParaRPr>
                    </a:p>
                  </a:txBody>
                  <a:tcPr anchor="b" anchorCtr="1"/>
                </a:tc>
                <a:tc>
                  <a:txBody>
                    <a:bodyPr/>
                    <a:lstStyle/>
                    <a:p>
                      <a:pPr algn="ctr"/>
                      <a:r>
                        <a:rPr lang="nl-BE" sz="1100" dirty="0"/>
                        <a:t>Ander organisatorisch model</a:t>
                      </a:r>
                    </a:p>
                    <a:p>
                      <a:pPr algn="ctr"/>
                      <a:endParaRPr lang="nl-BE" sz="1050" dirty="0"/>
                    </a:p>
                  </a:txBody>
                  <a:tcPr anchor="b" anchorCtr="1"/>
                </a:tc>
                <a:tc>
                  <a:txBody>
                    <a:bodyPr/>
                    <a:lstStyle/>
                    <a:p>
                      <a:pPr algn="ctr"/>
                      <a:r>
                        <a:rPr lang="nl-BE" sz="1100" dirty="0"/>
                        <a:t>Einde van de werken</a:t>
                      </a:r>
                    </a:p>
                    <a:p>
                      <a:pPr algn="ctr"/>
                      <a:endParaRPr lang="nl-BE" sz="1050" dirty="0"/>
                    </a:p>
                  </a:txBody>
                  <a:tcPr anchor="b" anchorCtr="1"/>
                </a:tc>
                <a:extLst>
                  <a:ext uri="{0D108BD9-81ED-4DB2-BD59-A6C34878D82A}">
                    <a16:rowId xmlns:a16="http://schemas.microsoft.com/office/drawing/2014/main" val="10000"/>
                  </a:ext>
                </a:extLst>
              </a:tr>
            </a:tbl>
          </a:graphicData>
        </a:graphic>
      </p:graphicFrame>
      <p:pic>
        <p:nvPicPr>
          <p:cNvPr id="52256"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pic>
        <p:nvPicPr>
          <p:cNvPr id="5226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405" y="5268005"/>
            <a:ext cx="622300" cy="360363"/>
          </a:xfrm>
          <a:prstGeom prst="rect">
            <a:avLst/>
          </a:prstGeom>
          <a:noFill/>
          <a:ln w="9525">
            <a:noFill/>
            <a:miter lim="800000"/>
            <a:headEnd/>
            <a:tailEnd/>
          </a:ln>
        </p:spPr>
      </p:pic>
      <p:sp>
        <p:nvSpPr>
          <p:cNvPr id="50" name="TextBox 49"/>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grpSp>
        <p:nvGrpSpPr>
          <p:cNvPr id="46" name="Groep 33"/>
          <p:cNvGrpSpPr>
            <a:grpSpLocks/>
          </p:cNvGrpSpPr>
          <p:nvPr/>
        </p:nvGrpSpPr>
        <p:grpSpPr bwMode="auto">
          <a:xfrm>
            <a:off x="7703965" y="3716957"/>
            <a:ext cx="1414665" cy="936178"/>
            <a:chOff x="6887135" y="2996615"/>
            <a:chExt cx="1413400" cy="936091"/>
          </a:xfrm>
        </p:grpSpPr>
        <p:sp>
          <p:nvSpPr>
            <p:cNvPr id="48" name="Ovale toelichting 16"/>
            <p:cNvSpPr/>
            <p:nvPr/>
          </p:nvSpPr>
          <p:spPr bwMode="auto">
            <a:xfrm>
              <a:off x="6887135" y="2996615"/>
              <a:ext cx="1413400" cy="936091"/>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pSp>
          <p:nvGrpSpPr>
            <p:cNvPr id="53" name="Groep 27"/>
            <p:cNvGrpSpPr>
              <a:grpSpLocks/>
            </p:cNvGrpSpPr>
            <p:nvPr/>
          </p:nvGrpSpPr>
          <p:grpSpPr bwMode="auto">
            <a:xfrm>
              <a:off x="7297231" y="3111451"/>
              <a:ext cx="647561" cy="647899"/>
              <a:chOff x="6342758" y="2479972"/>
              <a:chExt cx="1727201" cy="1555751"/>
            </a:xfrm>
          </p:grpSpPr>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758" y="2479972"/>
                <a:ext cx="1727201" cy="1555751"/>
              </a:xfrm>
              <a:prstGeom prst="rect">
                <a:avLst/>
              </a:prstGeom>
              <a:noFill/>
              <a:ln w="9525">
                <a:noFill/>
                <a:miter lim="800000"/>
                <a:headEnd/>
                <a:tailEnd/>
              </a:ln>
            </p:spPr>
          </p:pic>
          <p:pic>
            <p:nvPicPr>
              <p:cNvPr id="5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774" y="2575815"/>
                <a:ext cx="1656185" cy="864097"/>
              </a:xfrm>
              <a:prstGeom prst="rect">
                <a:avLst/>
              </a:prstGeom>
              <a:noFill/>
              <a:ln w="9525">
                <a:noFill/>
                <a:miter lim="800000"/>
                <a:headEnd/>
                <a:tailEnd/>
              </a:ln>
            </p:spPr>
          </p:pic>
        </p:grpSp>
      </p:grpSp>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0" name="Ovale toelichting 11"/>
          <p:cNvSpPr/>
          <p:nvPr/>
        </p:nvSpPr>
        <p:spPr bwMode="auto">
          <a:xfrm>
            <a:off x="3501549" y="1880643"/>
            <a:ext cx="1079500" cy="431800"/>
          </a:xfrm>
          <a:prstGeom prst="wedgeEllipseCallout">
            <a:avLst>
              <a:gd name="adj1" fmla="val -12161"/>
              <a:gd name="adj2" fmla="val 142332"/>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3"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OF</a:t>
            </a:r>
          </a:p>
        </p:txBody>
      </p:sp>
      <p:sp>
        <p:nvSpPr>
          <p:cNvPr id="64"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a:t>OF</a:t>
            </a:r>
          </a:p>
        </p:txBody>
      </p:sp>
      <p:sp>
        <p:nvSpPr>
          <p:cNvPr id="65"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OF</a:t>
            </a:r>
          </a:p>
        </p:txBody>
      </p:sp>
      <p:sp>
        <p:nvSpPr>
          <p:cNvPr id="66"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7"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72" name="TextBox 71"/>
          <p:cNvSpPr txBox="1"/>
          <p:nvPr/>
        </p:nvSpPr>
        <p:spPr>
          <a:xfrm>
            <a:off x="9372949" y="1652397"/>
            <a:ext cx="1367730" cy="369332"/>
          </a:xfrm>
          <a:prstGeom prst="rect">
            <a:avLst/>
          </a:prstGeom>
          <a:noFill/>
        </p:spPr>
        <p:txBody>
          <a:bodyPr wrap="square" rtlCol="0">
            <a:spAutoFit/>
          </a:bodyPr>
          <a:lstStyle/>
          <a:p>
            <a:pPr algn="ctr"/>
            <a:r>
              <a:rPr lang="en-US" dirty="0"/>
              <a:t>…</a:t>
            </a:r>
            <a:endParaRPr lang="nl-BE" dirty="0"/>
          </a:p>
        </p:txBody>
      </p:sp>
      <p:sp>
        <p:nvSpPr>
          <p:cNvPr id="73"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6"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77" name="TextBox 76"/>
          <p:cNvSpPr txBox="1"/>
          <p:nvPr/>
        </p:nvSpPr>
        <p:spPr>
          <a:xfrm>
            <a:off x="4440238" y="325944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78"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9"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80" name="TextBox 79"/>
          <p:cNvSpPr txBox="1"/>
          <p:nvPr/>
        </p:nvSpPr>
        <p:spPr>
          <a:xfrm>
            <a:off x="8169074" y="2724124"/>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pic>
        <p:nvPicPr>
          <p:cNvPr id="39"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57" y="1796947"/>
            <a:ext cx="287337" cy="276225"/>
          </a:xfrm>
          <a:prstGeom prst="rect">
            <a:avLst/>
          </a:prstGeom>
          <a:noFill/>
          <a:ln w="9525">
            <a:noFill/>
            <a:miter lim="800000"/>
            <a:headEnd/>
            <a:tailEnd/>
          </a:ln>
        </p:spPr>
      </p:pic>
      <p:sp>
        <p:nvSpPr>
          <p:cNvPr id="40"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en-US" sz="800" b="1" dirty="0">
                <a:solidFill>
                  <a:schemeClr val="bg1"/>
                </a:solidFill>
              </a:rPr>
              <a:t>GRENSWACHTER</a:t>
            </a:r>
          </a:p>
          <a:p>
            <a:pPr algn="ctr"/>
            <a:r>
              <a:rPr lang="en-US" sz="800" b="1" dirty="0">
                <a:solidFill>
                  <a:schemeClr val="bg1"/>
                </a:solidFill>
              </a:rPr>
              <a:t>AANNEMER</a:t>
            </a:r>
            <a:endParaRPr lang="nl-BE" sz="800" b="1" dirty="0">
              <a:solidFill>
                <a:schemeClr val="bg1"/>
              </a:solidFill>
            </a:endParaRPr>
          </a:p>
        </p:txBody>
      </p:sp>
      <p:sp>
        <p:nvSpPr>
          <p:cNvPr id="42" name="Text Placeholder 1"/>
          <p:cNvSpPr>
            <a:spLocks noGrp="1"/>
          </p:cNvSpPr>
          <p:nvPr>
            <p:ph type="body" sz="quarter" idx="18"/>
          </p:nvPr>
        </p:nvSpPr>
        <p:spPr>
          <a:xfrm>
            <a:off x="9131838" y="142393"/>
            <a:ext cx="2790605"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pic>
        <p:nvPicPr>
          <p:cNvPr id="4" name="Picture 3"/>
          <p:cNvPicPr>
            <a:picLocks noChangeAspect="1"/>
          </p:cNvPicPr>
          <p:nvPr/>
        </p:nvPicPr>
        <p:blipFill>
          <a:blip r:embed="rId6"/>
          <a:stretch>
            <a:fillRect/>
          </a:stretch>
        </p:blipFill>
        <p:spPr>
          <a:xfrm>
            <a:off x="3726472" y="2693881"/>
            <a:ext cx="314827" cy="1053987"/>
          </a:xfrm>
          <a:prstGeom prst="rect">
            <a:avLst/>
          </a:prstGeom>
        </p:spPr>
      </p:pic>
      <p:sp>
        <p:nvSpPr>
          <p:cNvPr id="59" name="Ovale toelichting 9"/>
          <p:cNvSpPr>
            <a:spLocks noChangeArrowheads="1"/>
          </p:cNvSpPr>
          <p:nvPr/>
        </p:nvSpPr>
        <p:spPr bwMode="auto">
          <a:xfrm>
            <a:off x="2711450" y="2349500"/>
            <a:ext cx="1081088" cy="431800"/>
          </a:xfrm>
          <a:prstGeom prst="wedgeEllipseCallout">
            <a:avLst>
              <a:gd name="adj1" fmla="val -32737"/>
              <a:gd name="adj2" fmla="val 74567"/>
            </a:avLst>
          </a:prstGeom>
          <a:solidFill>
            <a:schemeClr val="bg1"/>
          </a:solidFill>
          <a:ln w="31750" algn="ctr">
            <a:solidFill>
              <a:srgbClr val="B2B2B2"/>
            </a:solidFill>
            <a:round/>
            <a:headEnd/>
            <a:tailEnd/>
          </a:ln>
        </p:spPr>
        <p:txBody>
          <a:bodyPr wrap="none" anchor="ctr"/>
          <a:lstStyle/>
          <a:p>
            <a:pPr algn="ctr"/>
            <a:endParaRPr lang="nl-BE"/>
          </a:p>
        </p:txBody>
      </p:sp>
      <p:pic>
        <p:nvPicPr>
          <p:cNvPr id="44" name="Picture 43"/>
          <p:cNvPicPr>
            <a:picLocks noChangeAspect="1"/>
          </p:cNvPicPr>
          <p:nvPr/>
        </p:nvPicPr>
        <p:blipFill>
          <a:blip r:embed="rId7"/>
          <a:stretch>
            <a:fillRect/>
          </a:stretch>
        </p:blipFill>
        <p:spPr>
          <a:xfrm>
            <a:off x="7505778" y="2046145"/>
            <a:ext cx="293787" cy="992346"/>
          </a:xfrm>
          <a:prstGeom prst="rect">
            <a:avLst/>
          </a:prstGeom>
        </p:spPr>
      </p:pic>
      <p:pic>
        <p:nvPicPr>
          <p:cNvPr id="5" name="Picture 4"/>
          <p:cNvPicPr>
            <a:picLocks noChangeAspect="1"/>
          </p:cNvPicPr>
          <p:nvPr/>
        </p:nvPicPr>
        <p:blipFill>
          <a:blip r:embed="rId8"/>
          <a:stretch>
            <a:fillRect/>
          </a:stretch>
        </p:blipFill>
        <p:spPr>
          <a:xfrm>
            <a:off x="5004389" y="2724608"/>
            <a:ext cx="397273" cy="982268"/>
          </a:xfrm>
          <a:prstGeom prst="rect">
            <a:avLst/>
          </a:prstGeom>
        </p:spPr>
      </p:pic>
      <p:pic>
        <p:nvPicPr>
          <p:cNvPr id="47" name="Picture 46"/>
          <p:cNvPicPr>
            <a:picLocks noChangeAspect="1"/>
          </p:cNvPicPr>
          <p:nvPr/>
        </p:nvPicPr>
        <p:blipFill>
          <a:blip r:embed="rId8"/>
          <a:stretch>
            <a:fillRect/>
          </a:stretch>
        </p:blipFill>
        <p:spPr>
          <a:xfrm>
            <a:off x="8933202" y="2088439"/>
            <a:ext cx="397273" cy="982268"/>
          </a:xfrm>
          <a:prstGeom prst="rect">
            <a:avLst/>
          </a:prstGeom>
        </p:spPr>
      </p:pic>
      <p:sp>
        <p:nvSpPr>
          <p:cNvPr id="62" name="Ovale toelichting 22"/>
          <p:cNvSpPr/>
          <p:nvPr/>
        </p:nvSpPr>
        <p:spPr bwMode="auto">
          <a:xfrm>
            <a:off x="9131838" y="1661443"/>
            <a:ext cx="1657350" cy="431800"/>
          </a:xfrm>
          <a:prstGeom prst="wedgeEllipseCallout">
            <a:avLst>
              <a:gd name="adj1" fmla="val -38389"/>
              <a:gd name="adj2" fmla="val 71538"/>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dirty="0"/>
              <a:t>Na het overleg neemt de VV aannemer een beslissing over het verdere verloop van de werken.</a:t>
            </a:r>
          </a:p>
        </p:txBody>
      </p:sp>
      <p:pic>
        <p:nvPicPr>
          <p:cNvPr id="38" name="Picture 37"/>
          <p:cNvPicPr>
            <a:picLocks noChangeAspect="1"/>
          </p:cNvPicPr>
          <p:nvPr/>
        </p:nvPicPr>
        <p:blipFill>
          <a:blip r:embed="rId9"/>
          <a:stretch>
            <a:fillRect/>
          </a:stretch>
        </p:blipFill>
        <p:spPr>
          <a:xfrm>
            <a:off x="2546364" y="2986924"/>
            <a:ext cx="501457" cy="935303"/>
          </a:xfrm>
          <a:prstGeom prst="rect">
            <a:avLst/>
          </a:prstGeom>
        </p:spPr>
      </p:pic>
    </p:spTree>
    <p:extLst>
      <p:ext uri="{BB962C8B-B14F-4D97-AF65-F5344CB8AC3E}">
        <p14:creationId xmlns:p14="http://schemas.microsoft.com/office/powerpoint/2010/main" val="165399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556792"/>
            <a:ext cx="9300879" cy="4244400"/>
          </a:xfrm>
          <a:prstGeom prst="rect">
            <a:avLst/>
          </a:prstGeom>
        </p:spPr>
        <p:txBody>
          <a:bodyPr/>
          <a:lstStyle/>
          <a:p>
            <a:r>
              <a:rPr lang="nl-BE" sz="2000" b="1" dirty="0">
                <a:solidFill>
                  <a:schemeClr val="tx1"/>
                </a:solidFill>
              </a:rPr>
              <a:t>Familiefoto "Aannemer"</a:t>
            </a:r>
            <a:br>
              <a:rPr lang="nl-BE" sz="2000" b="1" dirty="0">
                <a:solidFill>
                  <a:schemeClr val="tx1"/>
                </a:solidFill>
              </a:rPr>
            </a:br>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Beveiligingssysteem: toezicht op de afbakening van de werfzone door een persoon (grenswachter)</a:t>
            </a:r>
          </a:p>
          <a:p>
            <a:endParaRPr lang="nl-BE" sz="2000" b="1" dirty="0">
              <a:solidFill>
                <a:schemeClr val="tx1"/>
              </a:solidFill>
            </a:endParaRPr>
          </a:p>
          <a:p>
            <a:r>
              <a:rPr lang="nl-BE" sz="2000" b="1" dirty="0">
                <a:solidFill>
                  <a:schemeClr val="tx1"/>
                </a:solidFill>
              </a:rPr>
              <a:t>2. Incidenten	</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1768138" y="6492875"/>
            <a:ext cx="423862" cy="365125"/>
          </a:xfrm>
          <a:prstGeom prst="rect">
            <a:avLst/>
          </a:prstGeom>
        </p:spPr>
        <p:txBody>
          <a:bodyPr/>
          <a:lstStyle/>
          <a:p>
            <a:fld id="{070B80B4-B953-6547-A044-6E303DFD4AF3}" type="slidenum">
              <a:rPr lang="nl-BE" smtClean="0"/>
              <a:pPr/>
              <a:t>4</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785136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werken</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t>
            </a:r>
            <a:r>
              <a:rPr lang="en-US" sz="2000" b="1" kern="0" dirty="0" err="1">
                <a:solidFill>
                  <a:srgbClr val="0070C0"/>
                </a:solidFill>
                <a:latin typeface="+mj-lt"/>
                <a:ea typeface="+mj-ea"/>
                <a:cs typeface="+mj-cs"/>
              </a:rPr>
              <a:t>Onvoldoende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hoorbaarheid</a:t>
            </a:r>
            <a:endParaRPr lang="en-US" sz="2000" b="1" kern="0" dirty="0">
              <a:solidFill>
                <a:srgbClr val="0070C0"/>
              </a:solidFill>
              <a:latin typeface="+mj-lt"/>
              <a:ea typeface="+mj-ea"/>
              <a:cs typeface="+mj-cs"/>
            </a:endParaRPr>
          </a:p>
        </p:txBody>
      </p:sp>
      <p:pic>
        <p:nvPicPr>
          <p:cNvPr id="2" name="Picture 1"/>
          <p:cNvPicPr>
            <a:picLocks noChangeAspect="1"/>
          </p:cNvPicPr>
          <p:nvPr/>
        </p:nvPicPr>
        <p:blipFill>
          <a:blip r:embed="rId3"/>
          <a:stretch>
            <a:fillRect/>
          </a:stretch>
        </p:blipFill>
        <p:spPr>
          <a:xfrm>
            <a:off x="2208214" y="1025888"/>
            <a:ext cx="1005927" cy="963251"/>
          </a:xfrm>
          <a:prstGeom prst="rect">
            <a:avLst/>
          </a:prstGeom>
        </p:spPr>
      </p:pic>
      <p:cxnSp>
        <p:nvCxnSpPr>
          <p:cNvPr id="4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4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0" name="Group 188"/>
          <p:cNvGrpSpPr>
            <a:grpSpLocks noChangeAspect="1"/>
          </p:cNvGrpSpPr>
          <p:nvPr/>
        </p:nvGrpSpPr>
        <p:grpSpPr bwMode="auto">
          <a:xfrm>
            <a:off x="5548939" y="3814765"/>
            <a:ext cx="107950" cy="73025"/>
            <a:chOff x="7956376" y="548680"/>
            <a:chExt cx="216024" cy="144016"/>
          </a:xfrm>
        </p:grpSpPr>
        <p:cxnSp>
          <p:nvCxnSpPr>
            <p:cNvPr id="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 name="Group 188"/>
          <p:cNvGrpSpPr>
            <a:grpSpLocks noChangeAspect="1"/>
          </p:cNvGrpSpPr>
          <p:nvPr/>
        </p:nvGrpSpPr>
        <p:grpSpPr bwMode="auto">
          <a:xfrm>
            <a:off x="7788053" y="3814764"/>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6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6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63" name="Picture 62"/>
          <p:cNvPicPr>
            <a:picLocks noChangeAspect="1"/>
          </p:cNvPicPr>
          <p:nvPr/>
        </p:nvPicPr>
        <p:blipFill>
          <a:blip r:embed="rId4"/>
          <a:stretch>
            <a:fillRect/>
          </a:stretch>
        </p:blipFill>
        <p:spPr>
          <a:xfrm>
            <a:off x="6679266" y="2606780"/>
            <a:ext cx="651755" cy="529551"/>
          </a:xfrm>
          <a:prstGeom prst="rect">
            <a:avLst/>
          </a:prstGeom>
        </p:spPr>
      </p:pic>
      <p:pic>
        <p:nvPicPr>
          <p:cNvPr id="64" name="Picture 63"/>
          <p:cNvPicPr>
            <a:picLocks noChangeAspect="1"/>
          </p:cNvPicPr>
          <p:nvPr/>
        </p:nvPicPr>
        <p:blipFill>
          <a:blip r:embed="rId5"/>
          <a:stretch>
            <a:fillRect/>
          </a:stretch>
        </p:blipFill>
        <p:spPr>
          <a:xfrm>
            <a:off x="7060305" y="2296076"/>
            <a:ext cx="295396" cy="249951"/>
          </a:xfrm>
          <a:prstGeom prst="rect">
            <a:avLst/>
          </a:prstGeom>
        </p:spPr>
      </p:pic>
      <p:pic>
        <p:nvPicPr>
          <p:cNvPr id="65" name="Picture 64" descr="D:\Documents And Settings\GQR7802\Local Settings\Temporary Internet Files\Content.IE5\HNYX0581\MC900441310[1].png"/>
          <p:cNvPicPr/>
          <p:nvPr/>
        </p:nvPicPr>
        <p:blipFill>
          <a:blip r:embed="rId6" cstate="print"/>
          <a:srcRect/>
          <a:stretch>
            <a:fillRect/>
          </a:stretch>
        </p:blipFill>
        <p:spPr bwMode="auto">
          <a:xfrm>
            <a:off x="5110916" y="3077368"/>
            <a:ext cx="182665" cy="243362"/>
          </a:xfrm>
          <a:prstGeom prst="rect">
            <a:avLst/>
          </a:prstGeom>
          <a:noFill/>
        </p:spPr>
      </p:pic>
      <p:pic>
        <p:nvPicPr>
          <p:cNvPr id="66" name="Picture 65" descr="D:\Documents And Settings\GQR7802\Local Settings\Temporary Internet Files\Content.IE5\HNYX0581\MC900441310[1].png"/>
          <p:cNvPicPr/>
          <p:nvPr/>
        </p:nvPicPr>
        <p:blipFill>
          <a:blip r:embed="rId6" cstate="print"/>
          <a:srcRect/>
          <a:stretch>
            <a:fillRect/>
          </a:stretch>
        </p:blipFill>
        <p:spPr bwMode="auto">
          <a:xfrm>
            <a:off x="5877413" y="2568160"/>
            <a:ext cx="182665" cy="243362"/>
          </a:xfrm>
          <a:prstGeom prst="rect">
            <a:avLst/>
          </a:prstGeom>
          <a:noFill/>
        </p:spPr>
      </p:pic>
      <p:grpSp>
        <p:nvGrpSpPr>
          <p:cNvPr id="67" name="Groep 99"/>
          <p:cNvGrpSpPr>
            <a:grpSpLocks/>
          </p:cNvGrpSpPr>
          <p:nvPr/>
        </p:nvGrpSpPr>
        <p:grpSpPr bwMode="auto">
          <a:xfrm>
            <a:off x="7679531" y="3461521"/>
            <a:ext cx="865187" cy="388373"/>
            <a:chOff x="4427984" y="2636912"/>
            <a:chExt cx="864096" cy="432048"/>
          </a:xfrm>
        </p:grpSpPr>
        <p:cxnSp>
          <p:nvCxnSpPr>
            <p:cNvPr id="6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1" name="Picture 70"/>
          <p:cNvPicPr>
            <a:picLocks noChangeAspect="1"/>
          </p:cNvPicPr>
          <p:nvPr/>
        </p:nvPicPr>
        <p:blipFill>
          <a:blip r:embed="rId7"/>
          <a:stretch>
            <a:fillRect/>
          </a:stretch>
        </p:blipFill>
        <p:spPr>
          <a:xfrm>
            <a:off x="4894191" y="2473885"/>
            <a:ext cx="280440" cy="682811"/>
          </a:xfrm>
          <a:prstGeom prst="rect">
            <a:avLst/>
          </a:prstGeom>
        </p:spPr>
      </p:pic>
      <p:cxnSp>
        <p:nvCxnSpPr>
          <p:cNvPr id="73"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4"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5"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8"/>
          <a:stretch>
            <a:fillRect/>
          </a:stretch>
        </p:blipFill>
        <p:spPr>
          <a:xfrm>
            <a:off x="6742453" y="2306213"/>
            <a:ext cx="128027" cy="292633"/>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3" name="Picture 82" descr="D:\Documents And Settings\GQR7802\Local Settings\Temporary Internet Files\Content.IE5\HNYX0581\MC900441310[1].png"/>
          <p:cNvPicPr/>
          <p:nvPr/>
        </p:nvPicPr>
        <p:blipFill>
          <a:blip r:embed="rId6" cstate="print"/>
          <a:srcRect/>
          <a:stretch>
            <a:fillRect/>
          </a:stretch>
        </p:blipFill>
        <p:spPr bwMode="auto">
          <a:xfrm>
            <a:off x="6010667" y="2359167"/>
            <a:ext cx="182665" cy="243362"/>
          </a:xfrm>
          <a:prstGeom prst="rect">
            <a:avLst/>
          </a:prstGeom>
          <a:noFill/>
        </p:spPr>
      </p:pic>
      <p:sp>
        <p:nvSpPr>
          <p:cNvPr id="84" name="Text Placeholder 1"/>
          <p:cNvSpPr>
            <a:spLocks noGrp="1"/>
          </p:cNvSpPr>
          <p:nvPr>
            <p:ph type="body" sz="quarter" idx="18"/>
          </p:nvPr>
        </p:nvSpPr>
        <p:spPr>
          <a:xfrm>
            <a:off x="9131838" y="142393"/>
            <a:ext cx="2790605" cy="360363"/>
          </a:xfrm>
        </p:spPr>
        <p:txBody>
          <a:bodyPr/>
          <a:lstStyle/>
          <a:p>
            <a:r>
              <a:rPr lang="en-GB" dirty="0"/>
              <a:t>2. </a:t>
            </a:r>
            <a:r>
              <a:rPr lang="en-GB" dirty="0" err="1"/>
              <a:t>Incidenten</a:t>
            </a:r>
            <a:endParaRPr lang="en-GB" dirty="0"/>
          </a:p>
          <a:p>
            <a:r>
              <a:rPr lang="en-GB" dirty="0"/>
              <a:t>2.3 </a:t>
            </a:r>
            <a:r>
              <a:rPr lang="en-GB" dirty="0" err="1"/>
              <a:t>Onvoldoende</a:t>
            </a:r>
            <a:r>
              <a:rPr lang="en-GB" dirty="0"/>
              <a:t> </a:t>
            </a:r>
            <a:r>
              <a:rPr lang="en-GB" dirty="0" err="1"/>
              <a:t>hoorbaarheid</a:t>
            </a:r>
            <a:endParaRPr lang="en-GB" dirty="0"/>
          </a:p>
        </p:txBody>
      </p:sp>
    </p:spTree>
    <p:extLst>
      <p:ext uri="{BB962C8B-B14F-4D97-AF65-F5344CB8AC3E}">
        <p14:creationId xmlns:p14="http://schemas.microsoft.com/office/powerpoint/2010/main" val="3386140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hoorbaarheid alarm </a:t>
            </a:r>
          </a:p>
          <a:p>
            <a:pPr algn="ctr"/>
            <a:r>
              <a:rPr lang="nl-BE" sz="800" dirty="0"/>
              <a:t>onzeker</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t>
            </a:r>
            <a:r>
              <a:rPr lang="en-US" sz="2000" b="1" kern="0" dirty="0" err="1">
                <a:solidFill>
                  <a:srgbClr val="0070C0"/>
                </a:solidFill>
                <a:latin typeface="+mj-lt"/>
                <a:ea typeface="+mj-ea"/>
                <a:cs typeface="+mj-cs"/>
              </a:rPr>
              <a:t>Onvoldoende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hoorbaarheid</a:t>
            </a:r>
            <a:endParaRPr lang="en-US" sz="2000" b="1" kern="0" dirty="0">
              <a:solidFill>
                <a:srgbClr val="0070C0"/>
              </a:solidFill>
              <a:latin typeface="+mj-lt"/>
              <a:ea typeface="+mj-ea"/>
              <a:cs typeface="+mj-cs"/>
            </a:endParaRPr>
          </a:p>
        </p:txBody>
      </p:sp>
      <p:cxnSp>
        <p:nvCxnSpPr>
          <p:cNvPr id="4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4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0" name="Group 188"/>
          <p:cNvGrpSpPr>
            <a:grpSpLocks noChangeAspect="1"/>
          </p:cNvGrpSpPr>
          <p:nvPr/>
        </p:nvGrpSpPr>
        <p:grpSpPr bwMode="auto">
          <a:xfrm>
            <a:off x="5548939" y="3814765"/>
            <a:ext cx="107950" cy="73025"/>
            <a:chOff x="7956376" y="548680"/>
            <a:chExt cx="216024" cy="144016"/>
          </a:xfrm>
        </p:grpSpPr>
        <p:cxnSp>
          <p:nvCxnSpPr>
            <p:cNvPr id="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 name="Group 188"/>
          <p:cNvGrpSpPr>
            <a:grpSpLocks noChangeAspect="1"/>
          </p:cNvGrpSpPr>
          <p:nvPr/>
        </p:nvGrpSpPr>
        <p:grpSpPr bwMode="auto">
          <a:xfrm>
            <a:off x="7788053" y="3814764"/>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6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6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63" name="Picture 62"/>
          <p:cNvPicPr>
            <a:picLocks noChangeAspect="1"/>
          </p:cNvPicPr>
          <p:nvPr/>
        </p:nvPicPr>
        <p:blipFill>
          <a:blip r:embed="rId3"/>
          <a:stretch>
            <a:fillRect/>
          </a:stretch>
        </p:blipFill>
        <p:spPr>
          <a:xfrm>
            <a:off x="6679266" y="2606780"/>
            <a:ext cx="651755" cy="529551"/>
          </a:xfrm>
          <a:prstGeom prst="rect">
            <a:avLst/>
          </a:prstGeom>
        </p:spPr>
      </p:pic>
      <p:pic>
        <p:nvPicPr>
          <p:cNvPr id="64" name="Picture 63"/>
          <p:cNvPicPr>
            <a:picLocks noChangeAspect="1"/>
          </p:cNvPicPr>
          <p:nvPr/>
        </p:nvPicPr>
        <p:blipFill>
          <a:blip r:embed="rId4"/>
          <a:stretch>
            <a:fillRect/>
          </a:stretch>
        </p:blipFill>
        <p:spPr>
          <a:xfrm>
            <a:off x="7060305" y="2296076"/>
            <a:ext cx="295396" cy="249951"/>
          </a:xfrm>
          <a:prstGeom prst="rect">
            <a:avLst/>
          </a:prstGeom>
        </p:spPr>
      </p:pic>
      <p:pic>
        <p:nvPicPr>
          <p:cNvPr id="65" name="Picture 64"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66" name="Picture 65"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67" name="Groep 99"/>
          <p:cNvGrpSpPr>
            <a:grpSpLocks/>
          </p:cNvGrpSpPr>
          <p:nvPr/>
        </p:nvGrpSpPr>
        <p:grpSpPr bwMode="auto">
          <a:xfrm>
            <a:off x="7679531" y="3461521"/>
            <a:ext cx="865187" cy="388373"/>
            <a:chOff x="4427984" y="2636912"/>
            <a:chExt cx="864096" cy="432048"/>
          </a:xfrm>
        </p:grpSpPr>
        <p:cxnSp>
          <p:nvCxnSpPr>
            <p:cNvPr id="6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1" name="Picture 70"/>
          <p:cNvPicPr>
            <a:picLocks noChangeAspect="1"/>
          </p:cNvPicPr>
          <p:nvPr/>
        </p:nvPicPr>
        <p:blipFill>
          <a:blip r:embed="rId6"/>
          <a:stretch>
            <a:fillRect/>
          </a:stretch>
        </p:blipFill>
        <p:spPr>
          <a:xfrm>
            <a:off x="4894191" y="2473885"/>
            <a:ext cx="280440" cy="682811"/>
          </a:xfrm>
          <a:prstGeom prst="rect">
            <a:avLst/>
          </a:prstGeom>
        </p:spPr>
      </p:pic>
      <p:cxnSp>
        <p:nvCxnSpPr>
          <p:cNvPr id="73"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4"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5"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7"/>
          <a:stretch>
            <a:fillRect/>
          </a:stretch>
        </p:blipFill>
        <p:spPr>
          <a:xfrm>
            <a:off x="6742453" y="2306213"/>
            <a:ext cx="128027" cy="292633"/>
          </a:xfrm>
          <a:prstGeom prst="rect">
            <a:avLst/>
          </a:prstGeom>
        </p:spPr>
      </p:pic>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42" name="Picture 41"/>
          <p:cNvPicPr>
            <a:picLocks noChangeAspect="1"/>
          </p:cNvPicPr>
          <p:nvPr/>
        </p:nvPicPr>
        <p:blipFill>
          <a:blip r:embed="rId9"/>
          <a:stretch>
            <a:fillRect/>
          </a:stretch>
        </p:blipFill>
        <p:spPr>
          <a:xfrm>
            <a:off x="2184961" y="1149306"/>
            <a:ext cx="981541" cy="951058"/>
          </a:xfrm>
          <a:prstGeom prst="rect">
            <a:avLst/>
          </a:prstGeom>
        </p:spPr>
      </p:pic>
      <p:pic>
        <p:nvPicPr>
          <p:cNvPr id="3" name="Picture 2"/>
          <p:cNvPicPr>
            <a:picLocks noChangeAspect="1"/>
          </p:cNvPicPr>
          <p:nvPr/>
        </p:nvPicPr>
        <p:blipFill>
          <a:blip r:embed="rId10"/>
          <a:stretch>
            <a:fillRect/>
          </a:stretch>
        </p:blipFill>
        <p:spPr>
          <a:xfrm>
            <a:off x="3401645" y="1055259"/>
            <a:ext cx="5718544" cy="774259"/>
          </a:xfrm>
          <a:prstGeom prst="rect">
            <a:avLst/>
          </a:prstGeom>
        </p:spPr>
      </p:pic>
      <p:pic>
        <p:nvPicPr>
          <p:cNvPr id="4" name="Picture 3"/>
          <p:cNvPicPr>
            <a:picLocks noChangeAspect="1"/>
          </p:cNvPicPr>
          <p:nvPr/>
        </p:nvPicPr>
        <p:blipFill>
          <a:blip r:embed="rId11"/>
          <a:stretch>
            <a:fillRect/>
          </a:stretch>
        </p:blipFill>
        <p:spPr>
          <a:xfrm>
            <a:off x="6026431" y="2312605"/>
            <a:ext cx="237765" cy="237765"/>
          </a:xfrm>
          <a:prstGeom prst="rect">
            <a:avLst/>
          </a:prstGeom>
        </p:spPr>
      </p:pic>
      <p:pic>
        <p:nvPicPr>
          <p:cNvPr id="5" name="Picture 4"/>
          <p:cNvPicPr>
            <a:picLocks noChangeAspect="1"/>
          </p:cNvPicPr>
          <p:nvPr/>
        </p:nvPicPr>
        <p:blipFill>
          <a:blip r:embed="rId12"/>
          <a:stretch>
            <a:fillRect/>
          </a:stretch>
        </p:blipFill>
        <p:spPr>
          <a:xfrm>
            <a:off x="5958358" y="1750994"/>
            <a:ext cx="688908" cy="640135"/>
          </a:xfrm>
          <a:prstGeom prst="rect">
            <a:avLst/>
          </a:prstGeom>
        </p:spPr>
      </p:pic>
      <p:pic>
        <p:nvPicPr>
          <p:cNvPr id="6" name="Picture 5"/>
          <p:cNvPicPr>
            <a:picLocks noChangeAspect="1"/>
          </p:cNvPicPr>
          <p:nvPr/>
        </p:nvPicPr>
        <p:blipFill>
          <a:blip r:embed="rId13"/>
          <a:stretch>
            <a:fillRect/>
          </a:stretch>
        </p:blipFill>
        <p:spPr>
          <a:xfrm>
            <a:off x="8052244" y="4722907"/>
            <a:ext cx="2469094" cy="1383912"/>
          </a:xfrm>
          <a:prstGeom prst="rect">
            <a:avLst/>
          </a:prstGeom>
        </p:spPr>
      </p:pic>
      <p:sp>
        <p:nvSpPr>
          <p:cNvPr id="56" name="Text Placeholder 1"/>
          <p:cNvSpPr>
            <a:spLocks noGrp="1"/>
          </p:cNvSpPr>
          <p:nvPr>
            <p:ph type="body" sz="quarter" idx="18"/>
          </p:nvPr>
        </p:nvSpPr>
        <p:spPr>
          <a:xfrm>
            <a:off x="9131838" y="142393"/>
            <a:ext cx="2790605" cy="360363"/>
          </a:xfrm>
        </p:spPr>
        <p:txBody>
          <a:bodyPr/>
          <a:lstStyle/>
          <a:p>
            <a:r>
              <a:rPr lang="en-GB" dirty="0"/>
              <a:t>2. </a:t>
            </a:r>
            <a:r>
              <a:rPr lang="en-GB" dirty="0" err="1"/>
              <a:t>Incidenten</a:t>
            </a:r>
            <a:endParaRPr lang="en-GB" dirty="0"/>
          </a:p>
          <a:p>
            <a:r>
              <a:rPr lang="en-GB" dirty="0"/>
              <a:t>2.3 </a:t>
            </a:r>
            <a:r>
              <a:rPr lang="en-GB" dirty="0" err="1"/>
              <a:t>Onvoldoende</a:t>
            </a:r>
            <a:r>
              <a:rPr lang="en-GB" dirty="0"/>
              <a:t> </a:t>
            </a:r>
            <a:r>
              <a:rPr lang="en-GB" dirty="0" err="1"/>
              <a:t>hoorbaarheid</a:t>
            </a:r>
            <a:endParaRPr lang="en-GB" dirty="0"/>
          </a:p>
        </p:txBody>
      </p:sp>
    </p:spTree>
    <p:extLst>
      <p:ext uri="{BB962C8B-B14F-4D97-AF65-F5344CB8AC3E}">
        <p14:creationId xmlns:p14="http://schemas.microsoft.com/office/powerpoint/2010/main" val="541062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1476"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grenswachter laat activiteiten stoppen</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t>
            </a:r>
            <a:r>
              <a:rPr lang="en-US" sz="2000" b="1" kern="0" dirty="0" err="1">
                <a:solidFill>
                  <a:srgbClr val="0070C0"/>
                </a:solidFill>
                <a:latin typeface="+mj-lt"/>
                <a:ea typeface="+mj-ea"/>
                <a:cs typeface="+mj-cs"/>
              </a:rPr>
              <a:t>Onvoldoende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hoorbaarheid</a:t>
            </a:r>
            <a:endParaRPr lang="en-US" sz="2000" b="1" kern="0" dirty="0">
              <a:solidFill>
                <a:srgbClr val="0070C0"/>
              </a:solidFill>
              <a:latin typeface="+mj-lt"/>
              <a:ea typeface="+mj-ea"/>
              <a:cs typeface="+mj-cs"/>
            </a:endParaRPr>
          </a:p>
        </p:txBody>
      </p:sp>
      <p:cxnSp>
        <p:nvCxnSpPr>
          <p:cNvPr id="4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4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0" name="Group 188"/>
          <p:cNvGrpSpPr>
            <a:grpSpLocks noChangeAspect="1"/>
          </p:cNvGrpSpPr>
          <p:nvPr/>
        </p:nvGrpSpPr>
        <p:grpSpPr bwMode="auto">
          <a:xfrm>
            <a:off x="5548939" y="3814765"/>
            <a:ext cx="107950" cy="73025"/>
            <a:chOff x="7956376" y="548680"/>
            <a:chExt cx="216024" cy="144016"/>
          </a:xfrm>
        </p:grpSpPr>
        <p:cxnSp>
          <p:nvCxnSpPr>
            <p:cNvPr id="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 name="Group 188"/>
          <p:cNvGrpSpPr>
            <a:grpSpLocks noChangeAspect="1"/>
          </p:cNvGrpSpPr>
          <p:nvPr/>
        </p:nvGrpSpPr>
        <p:grpSpPr bwMode="auto">
          <a:xfrm>
            <a:off x="7788053" y="3814764"/>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6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6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63" name="Picture 62"/>
          <p:cNvPicPr>
            <a:picLocks noChangeAspect="1"/>
          </p:cNvPicPr>
          <p:nvPr/>
        </p:nvPicPr>
        <p:blipFill>
          <a:blip r:embed="rId3"/>
          <a:stretch>
            <a:fillRect/>
          </a:stretch>
        </p:blipFill>
        <p:spPr>
          <a:xfrm>
            <a:off x="6679266" y="2606780"/>
            <a:ext cx="651755" cy="529551"/>
          </a:xfrm>
          <a:prstGeom prst="rect">
            <a:avLst/>
          </a:prstGeom>
        </p:spPr>
      </p:pic>
      <p:pic>
        <p:nvPicPr>
          <p:cNvPr id="65" name="Picture 64" descr="D:\Documents And Settings\GQR7802\Local Settings\Temporary Internet Files\Content.IE5\HNYX0581\MC900441310[1].png"/>
          <p:cNvPicPr/>
          <p:nvPr/>
        </p:nvPicPr>
        <p:blipFill>
          <a:blip r:embed="rId4" cstate="print"/>
          <a:srcRect/>
          <a:stretch>
            <a:fillRect/>
          </a:stretch>
        </p:blipFill>
        <p:spPr bwMode="auto">
          <a:xfrm>
            <a:off x="5110916" y="3077368"/>
            <a:ext cx="182665" cy="243362"/>
          </a:xfrm>
          <a:prstGeom prst="rect">
            <a:avLst/>
          </a:prstGeom>
          <a:noFill/>
        </p:spPr>
      </p:pic>
      <p:pic>
        <p:nvPicPr>
          <p:cNvPr id="66" name="Picture 65" descr="D:\Documents And Settings\GQR7802\Local Settings\Temporary Internet Files\Content.IE5\HNYX0581\MC900441310[1].png"/>
          <p:cNvPicPr/>
          <p:nvPr/>
        </p:nvPicPr>
        <p:blipFill>
          <a:blip r:embed="rId4" cstate="print"/>
          <a:srcRect/>
          <a:stretch>
            <a:fillRect/>
          </a:stretch>
        </p:blipFill>
        <p:spPr bwMode="auto">
          <a:xfrm>
            <a:off x="5877413" y="2568160"/>
            <a:ext cx="182665" cy="243362"/>
          </a:xfrm>
          <a:prstGeom prst="rect">
            <a:avLst/>
          </a:prstGeom>
          <a:noFill/>
        </p:spPr>
      </p:pic>
      <p:grpSp>
        <p:nvGrpSpPr>
          <p:cNvPr id="67" name="Groep 99"/>
          <p:cNvGrpSpPr>
            <a:grpSpLocks/>
          </p:cNvGrpSpPr>
          <p:nvPr/>
        </p:nvGrpSpPr>
        <p:grpSpPr bwMode="auto">
          <a:xfrm>
            <a:off x="7679531" y="3461521"/>
            <a:ext cx="865187" cy="388373"/>
            <a:chOff x="4427984" y="2636912"/>
            <a:chExt cx="864096" cy="432048"/>
          </a:xfrm>
        </p:grpSpPr>
        <p:cxnSp>
          <p:nvCxnSpPr>
            <p:cNvPr id="6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1" name="Picture 70"/>
          <p:cNvPicPr>
            <a:picLocks noChangeAspect="1"/>
          </p:cNvPicPr>
          <p:nvPr/>
        </p:nvPicPr>
        <p:blipFill>
          <a:blip r:embed="rId5"/>
          <a:stretch>
            <a:fillRect/>
          </a:stretch>
        </p:blipFill>
        <p:spPr>
          <a:xfrm>
            <a:off x="4894191" y="2473885"/>
            <a:ext cx="280440" cy="682811"/>
          </a:xfrm>
          <a:prstGeom prst="rect">
            <a:avLst/>
          </a:prstGeom>
        </p:spPr>
      </p:pic>
      <p:cxnSp>
        <p:nvCxnSpPr>
          <p:cNvPr id="73"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4"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5"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6"/>
          <a:stretch>
            <a:fillRect/>
          </a:stretch>
        </p:blipFill>
        <p:spPr>
          <a:xfrm>
            <a:off x="6742453" y="2306213"/>
            <a:ext cx="128027" cy="29263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42" name="Picture 41"/>
          <p:cNvPicPr>
            <a:picLocks noChangeAspect="1"/>
          </p:cNvPicPr>
          <p:nvPr/>
        </p:nvPicPr>
        <p:blipFill>
          <a:blip r:embed="rId8"/>
          <a:stretch>
            <a:fillRect/>
          </a:stretch>
        </p:blipFill>
        <p:spPr>
          <a:xfrm>
            <a:off x="2184961" y="1149306"/>
            <a:ext cx="981541" cy="951058"/>
          </a:xfrm>
          <a:prstGeom prst="rect">
            <a:avLst/>
          </a:prstGeom>
        </p:spPr>
      </p:pic>
      <p:pic>
        <p:nvPicPr>
          <p:cNvPr id="3" name="Picture 2"/>
          <p:cNvPicPr>
            <a:picLocks noChangeAspect="1"/>
          </p:cNvPicPr>
          <p:nvPr/>
        </p:nvPicPr>
        <p:blipFill>
          <a:blip r:embed="rId9"/>
          <a:stretch>
            <a:fillRect/>
          </a:stretch>
        </p:blipFill>
        <p:spPr>
          <a:xfrm>
            <a:off x="3401645" y="1055259"/>
            <a:ext cx="5718544" cy="774259"/>
          </a:xfrm>
          <a:prstGeom prst="rect">
            <a:avLst/>
          </a:prstGeom>
        </p:spPr>
      </p:pic>
      <p:pic>
        <p:nvPicPr>
          <p:cNvPr id="4" name="Picture 3"/>
          <p:cNvPicPr>
            <a:picLocks noChangeAspect="1"/>
          </p:cNvPicPr>
          <p:nvPr/>
        </p:nvPicPr>
        <p:blipFill>
          <a:blip r:embed="rId10"/>
          <a:stretch>
            <a:fillRect/>
          </a:stretch>
        </p:blipFill>
        <p:spPr>
          <a:xfrm>
            <a:off x="6026431" y="2312605"/>
            <a:ext cx="237765" cy="237765"/>
          </a:xfrm>
          <a:prstGeom prst="rect">
            <a:avLst/>
          </a:prstGeom>
        </p:spPr>
      </p:pic>
      <p:pic>
        <p:nvPicPr>
          <p:cNvPr id="5" name="Picture 4"/>
          <p:cNvPicPr>
            <a:picLocks noChangeAspect="1"/>
          </p:cNvPicPr>
          <p:nvPr/>
        </p:nvPicPr>
        <p:blipFill>
          <a:blip r:embed="rId11"/>
          <a:stretch>
            <a:fillRect/>
          </a:stretch>
        </p:blipFill>
        <p:spPr>
          <a:xfrm>
            <a:off x="5958358" y="1750994"/>
            <a:ext cx="688908" cy="640135"/>
          </a:xfrm>
          <a:prstGeom prst="rect">
            <a:avLst/>
          </a:prstGeom>
        </p:spPr>
      </p:pic>
      <p:sp>
        <p:nvSpPr>
          <p:cNvPr id="56" name="Text Placeholder 1"/>
          <p:cNvSpPr txBox="1">
            <a:spLocks/>
          </p:cNvSpPr>
          <p:nvPr/>
        </p:nvSpPr>
        <p:spPr>
          <a:xfrm>
            <a:off x="9192344" y="160221"/>
            <a:ext cx="279060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2. </a:t>
            </a:r>
            <a:r>
              <a:rPr lang="en-GB" dirty="0" err="1"/>
              <a:t>Incidenten</a:t>
            </a:r>
            <a:endParaRPr lang="en-GB" dirty="0"/>
          </a:p>
          <a:p>
            <a:pPr fontAlgn="auto">
              <a:spcAft>
                <a:spcPts val="0"/>
              </a:spcAft>
            </a:pPr>
            <a:r>
              <a:rPr lang="en-GB" dirty="0"/>
              <a:t>2.3 </a:t>
            </a:r>
            <a:r>
              <a:rPr lang="en-GB" dirty="0" err="1"/>
              <a:t>Onvoldoende</a:t>
            </a:r>
            <a:r>
              <a:rPr lang="en-GB" dirty="0"/>
              <a:t> </a:t>
            </a:r>
            <a:r>
              <a:rPr lang="en-GB" dirty="0" err="1"/>
              <a:t>hoorbaarheid</a:t>
            </a:r>
            <a:endParaRPr lang="en-GB" dirty="0"/>
          </a:p>
        </p:txBody>
      </p:sp>
      <p:sp>
        <p:nvSpPr>
          <p:cNvPr id="57" name="Rectangular Callout 50"/>
          <p:cNvSpPr>
            <a:spLocks noChangeArrowheads="1"/>
          </p:cNvSpPr>
          <p:nvPr/>
        </p:nvSpPr>
        <p:spPr bwMode="auto">
          <a:xfrm>
            <a:off x="3908266" y="2296076"/>
            <a:ext cx="663838" cy="215900"/>
          </a:xfrm>
          <a:prstGeom prst="wedgeRectCallout">
            <a:avLst>
              <a:gd name="adj1" fmla="val 90348"/>
              <a:gd name="adj2" fmla="val 106545"/>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a:t>
            </a:r>
            <a:endParaRPr lang="nl-BE" sz="1200" b="1" dirty="0">
              <a:solidFill>
                <a:schemeClr val="bg1"/>
              </a:solidFill>
            </a:endParaRPr>
          </a:p>
        </p:txBody>
      </p:sp>
      <p:sp>
        <p:nvSpPr>
          <p:cNvPr id="59" name="Rectangular Callout 50"/>
          <p:cNvSpPr>
            <a:spLocks noChangeArrowheads="1"/>
          </p:cNvSpPr>
          <p:nvPr/>
        </p:nvSpPr>
        <p:spPr bwMode="auto">
          <a:xfrm>
            <a:off x="2296389" y="2871555"/>
            <a:ext cx="2111716" cy="215900"/>
          </a:xfrm>
          <a:prstGeom prst="wedgeRectCallout">
            <a:avLst>
              <a:gd name="adj1" fmla="val 65919"/>
              <a:gd name="adj2" fmla="val -121864"/>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STOPPEN MET WERKEN !</a:t>
            </a:r>
            <a:endParaRPr lang="nl-BE" sz="1200" b="1" dirty="0">
              <a:solidFill>
                <a:schemeClr val="bg1"/>
              </a:solidFill>
            </a:endParaRPr>
          </a:p>
        </p:txBody>
      </p:sp>
      <p:pic>
        <p:nvPicPr>
          <p:cNvPr id="7" name="Picture 6"/>
          <p:cNvPicPr>
            <a:picLocks noChangeAspect="1"/>
          </p:cNvPicPr>
          <p:nvPr/>
        </p:nvPicPr>
        <p:blipFill>
          <a:blip r:embed="rId12"/>
          <a:stretch>
            <a:fillRect/>
          </a:stretch>
        </p:blipFill>
        <p:spPr>
          <a:xfrm>
            <a:off x="7371618" y="2373882"/>
            <a:ext cx="341406" cy="359695"/>
          </a:xfrm>
          <a:prstGeom prst="rect">
            <a:avLst/>
          </a:prstGeom>
        </p:spPr>
      </p:pic>
      <p:sp>
        <p:nvSpPr>
          <p:cNvPr id="72" name="TextBox 71"/>
          <p:cNvSpPr txBox="1"/>
          <p:nvPr/>
        </p:nvSpPr>
        <p:spPr>
          <a:xfrm>
            <a:off x="3269602" y="4801394"/>
            <a:ext cx="6843148" cy="578882"/>
          </a:xfrm>
          <a:prstGeom prst="roundRect">
            <a:avLst/>
          </a:prstGeom>
          <a:noFill/>
          <a:ln w="12700">
            <a:solidFill>
              <a:srgbClr val="C00000"/>
            </a:solidFill>
            <a:prstDash val="dash"/>
          </a:ln>
        </p:spPr>
        <p:txBody>
          <a:bodyPr wrap="square" rtlCol="0">
            <a:spAutoFit/>
          </a:bodyPr>
          <a:lstStyle/>
          <a:p>
            <a:pPr algn="ctr"/>
            <a:r>
              <a:rPr lang="nl-BE" sz="1400" dirty="0">
                <a:latin typeface="+mn-lt"/>
              </a:rPr>
              <a:t>Bij twijfel over de hoorbaarheid doet de grenswachter alle activiteiten die een indringing kunnen veroorzaken stoppen.</a:t>
            </a:r>
            <a:endParaRPr lang="nl-BE" sz="1400" dirty="0">
              <a:solidFill>
                <a:schemeClr val="accent2"/>
              </a:solidFill>
              <a:latin typeface="+mn-lt"/>
            </a:endParaRPr>
          </a:p>
        </p:txBody>
      </p:sp>
    </p:spTree>
    <p:extLst>
      <p:ext uri="{BB962C8B-B14F-4D97-AF65-F5344CB8AC3E}">
        <p14:creationId xmlns:p14="http://schemas.microsoft.com/office/powerpoint/2010/main" val="245013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1476"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werken gestopt</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t>
            </a:r>
            <a:r>
              <a:rPr lang="en-US" sz="2000" b="1" kern="0" dirty="0" err="1">
                <a:solidFill>
                  <a:srgbClr val="0070C0"/>
                </a:solidFill>
                <a:latin typeface="+mj-lt"/>
                <a:ea typeface="+mj-ea"/>
                <a:cs typeface="+mj-cs"/>
              </a:rPr>
              <a:t>Onvoldoende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hoorbaarheid</a:t>
            </a:r>
            <a:endParaRPr lang="en-US" sz="2000" b="1" kern="0" dirty="0">
              <a:solidFill>
                <a:srgbClr val="0070C0"/>
              </a:solidFill>
              <a:latin typeface="+mj-lt"/>
              <a:ea typeface="+mj-ea"/>
              <a:cs typeface="+mj-cs"/>
            </a:endParaRPr>
          </a:p>
        </p:txBody>
      </p:sp>
      <p:cxnSp>
        <p:nvCxnSpPr>
          <p:cNvPr id="4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4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0" name="Group 188"/>
          <p:cNvGrpSpPr>
            <a:grpSpLocks noChangeAspect="1"/>
          </p:cNvGrpSpPr>
          <p:nvPr/>
        </p:nvGrpSpPr>
        <p:grpSpPr bwMode="auto">
          <a:xfrm>
            <a:off x="5548939" y="3814765"/>
            <a:ext cx="107950" cy="73025"/>
            <a:chOff x="7956376" y="548680"/>
            <a:chExt cx="216024" cy="144016"/>
          </a:xfrm>
        </p:grpSpPr>
        <p:cxnSp>
          <p:nvCxnSpPr>
            <p:cNvPr id="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 name="Group 188"/>
          <p:cNvGrpSpPr>
            <a:grpSpLocks noChangeAspect="1"/>
          </p:cNvGrpSpPr>
          <p:nvPr/>
        </p:nvGrpSpPr>
        <p:grpSpPr bwMode="auto">
          <a:xfrm>
            <a:off x="7788053" y="3814764"/>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6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sp>
        <p:nvSpPr>
          <p:cNvPr id="6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63" name="Picture 62"/>
          <p:cNvPicPr>
            <a:picLocks noChangeAspect="1"/>
          </p:cNvPicPr>
          <p:nvPr/>
        </p:nvPicPr>
        <p:blipFill>
          <a:blip r:embed="rId3"/>
          <a:stretch>
            <a:fillRect/>
          </a:stretch>
        </p:blipFill>
        <p:spPr>
          <a:xfrm>
            <a:off x="6679266" y="2606780"/>
            <a:ext cx="651755" cy="529551"/>
          </a:xfrm>
          <a:prstGeom prst="rect">
            <a:avLst/>
          </a:prstGeom>
        </p:spPr>
      </p:pic>
      <p:pic>
        <p:nvPicPr>
          <p:cNvPr id="65" name="Picture 64" descr="D:\Documents And Settings\GQR7802\Local Settings\Temporary Internet Files\Content.IE5\HNYX0581\MC900441310[1].png"/>
          <p:cNvPicPr/>
          <p:nvPr/>
        </p:nvPicPr>
        <p:blipFill>
          <a:blip r:embed="rId4" cstate="print"/>
          <a:srcRect/>
          <a:stretch>
            <a:fillRect/>
          </a:stretch>
        </p:blipFill>
        <p:spPr bwMode="auto">
          <a:xfrm>
            <a:off x="5110916" y="3077368"/>
            <a:ext cx="182665" cy="243362"/>
          </a:xfrm>
          <a:prstGeom prst="rect">
            <a:avLst/>
          </a:prstGeom>
          <a:noFill/>
        </p:spPr>
      </p:pic>
      <p:pic>
        <p:nvPicPr>
          <p:cNvPr id="66" name="Picture 65" descr="D:\Documents And Settings\GQR7802\Local Settings\Temporary Internet Files\Content.IE5\HNYX0581\MC900441310[1].png"/>
          <p:cNvPicPr/>
          <p:nvPr/>
        </p:nvPicPr>
        <p:blipFill>
          <a:blip r:embed="rId4" cstate="print"/>
          <a:srcRect/>
          <a:stretch>
            <a:fillRect/>
          </a:stretch>
        </p:blipFill>
        <p:spPr bwMode="auto">
          <a:xfrm>
            <a:off x="5877413" y="2568160"/>
            <a:ext cx="182665" cy="243362"/>
          </a:xfrm>
          <a:prstGeom prst="rect">
            <a:avLst/>
          </a:prstGeom>
          <a:noFill/>
        </p:spPr>
      </p:pic>
      <p:grpSp>
        <p:nvGrpSpPr>
          <p:cNvPr id="67" name="Groep 99"/>
          <p:cNvGrpSpPr>
            <a:grpSpLocks/>
          </p:cNvGrpSpPr>
          <p:nvPr/>
        </p:nvGrpSpPr>
        <p:grpSpPr bwMode="auto">
          <a:xfrm>
            <a:off x="7679531" y="3461521"/>
            <a:ext cx="865187" cy="388373"/>
            <a:chOff x="4427984" y="2636912"/>
            <a:chExt cx="864096" cy="432048"/>
          </a:xfrm>
        </p:grpSpPr>
        <p:cxnSp>
          <p:nvCxnSpPr>
            <p:cNvPr id="6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1" name="Picture 70"/>
          <p:cNvPicPr>
            <a:picLocks noChangeAspect="1"/>
          </p:cNvPicPr>
          <p:nvPr/>
        </p:nvPicPr>
        <p:blipFill>
          <a:blip r:embed="rId5"/>
          <a:stretch>
            <a:fillRect/>
          </a:stretch>
        </p:blipFill>
        <p:spPr>
          <a:xfrm>
            <a:off x="4894191" y="2473885"/>
            <a:ext cx="280440" cy="682811"/>
          </a:xfrm>
          <a:prstGeom prst="rect">
            <a:avLst/>
          </a:prstGeom>
        </p:spPr>
      </p:pic>
      <p:cxnSp>
        <p:nvCxnSpPr>
          <p:cNvPr id="73"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4"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5"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6"/>
          <a:stretch>
            <a:fillRect/>
          </a:stretch>
        </p:blipFill>
        <p:spPr>
          <a:xfrm>
            <a:off x="6742453" y="2306213"/>
            <a:ext cx="128027" cy="29263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42" name="Picture 41"/>
          <p:cNvPicPr>
            <a:picLocks noChangeAspect="1"/>
          </p:cNvPicPr>
          <p:nvPr/>
        </p:nvPicPr>
        <p:blipFill>
          <a:blip r:embed="rId8"/>
          <a:stretch>
            <a:fillRect/>
          </a:stretch>
        </p:blipFill>
        <p:spPr>
          <a:xfrm>
            <a:off x="2184961" y="1149306"/>
            <a:ext cx="981541" cy="951058"/>
          </a:xfrm>
          <a:prstGeom prst="rect">
            <a:avLst/>
          </a:prstGeom>
        </p:spPr>
      </p:pic>
      <p:pic>
        <p:nvPicPr>
          <p:cNvPr id="3" name="Picture 2"/>
          <p:cNvPicPr>
            <a:picLocks noChangeAspect="1"/>
          </p:cNvPicPr>
          <p:nvPr/>
        </p:nvPicPr>
        <p:blipFill>
          <a:blip r:embed="rId9"/>
          <a:stretch>
            <a:fillRect/>
          </a:stretch>
        </p:blipFill>
        <p:spPr>
          <a:xfrm>
            <a:off x="3401645" y="1055259"/>
            <a:ext cx="5718544" cy="774259"/>
          </a:xfrm>
          <a:prstGeom prst="rect">
            <a:avLst/>
          </a:prstGeom>
        </p:spPr>
      </p:pic>
      <p:pic>
        <p:nvPicPr>
          <p:cNvPr id="4" name="Picture 3"/>
          <p:cNvPicPr>
            <a:picLocks noChangeAspect="1"/>
          </p:cNvPicPr>
          <p:nvPr/>
        </p:nvPicPr>
        <p:blipFill>
          <a:blip r:embed="rId10"/>
          <a:stretch>
            <a:fillRect/>
          </a:stretch>
        </p:blipFill>
        <p:spPr>
          <a:xfrm>
            <a:off x="6026431" y="2312605"/>
            <a:ext cx="237765" cy="237765"/>
          </a:xfrm>
          <a:prstGeom prst="rect">
            <a:avLst/>
          </a:prstGeom>
        </p:spPr>
      </p:pic>
      <p:pic>
        <p:nvPicPr>
          <p:cNvPr id="5" name="Picture 4"/>
          <p:cNvPicPr>
            <a:picLocks noChangeAspect="1"/>
          </p:cNvPicPr>
          <p:nvPr/>
        </p:nvPicPr>
        <p:blipFill>
          <a:blip r:embed="rId11"/>
          <a:stretch>
            <a:fillRect/>
          </a:stretch>
        </p:blipFill>
        <p:spPr>
          <a:xfrm>
            <a:off x="5958358" y="1750994"/>
            <a:ext cx="688908" cy="640135"/>
          </a:xfrm>
          <a:prstGeom prst="rect">
            <a:avLst/>
          </a:prstGeom>
        </p:spPr>
      </p:pic>
      <p:sp>
        <p:nvSpPr>
          <p:cNvPr id="56" name="Text Placeholder 1"/>
          <p:cNvSpPr txBox="1">
            <a:spLocks/>
          </p:cNvSpPr>
          <p:nvPr/>
        </p:nvSpPr>
        <p:spPr>
          <a:xfrm>
            <a:off x="9192344" y="160221"/>
            <a:ext cx="279060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2. </a:t>
            </a:r>
            <a:r>
              <a:rPr lang="en-GB" dirty="0" err="1"/>
              <a:t>Incidenten</a:t>
            </a:r>
            <a:endParaRPr lang="en-GB" dirty="0"/>
          </a:p>
          <a:p>
            <a:pPr fontAlgn="auto">
              <a:spcAft>
                <a:spcPts val="0"/>
              </a:spcAft>
            </a:pPr>
            <a:r>
              <a:rPr lang="en-GB" dirty="0"/>
              <a:t>2.3 </a:t>
            </a:r>
            <a:r>
              <a:rPr lang="en-GB" dirty="0" err="1"/>
              <a:t>Onvoldoende</a:t>
            </a:r>
            <a:r>
              <a:rPr lang="en-GB" dirty="0"/>
              <a:t> </a:t>
            </a:r>
            <a:r>
              <a:rPr lang="en-GB" dirty="0" err="1"/>
              <a:t>hoorbaarheid</a:t>
            </a:r>
            <a:endParaRPr lang="en-GB" dirty="0"/>
          </a:p>
        </p:txBody>
      </p:sp>
      <p:pic>
        <p:nvPicPr>
          <p:cNvPr id="7" name="Picture 6"/>
          <p:cNvPicPr>
            <a:picLocks noChangeAspect="1"/>
          </p:cNvPicPr>
          <p:nvPr/>
        </p:nvPicPr>
        <p:blipFill>
          <a:blip r:embed="rId12"/>
          <a:stretch>
            <a:fillRect/>
          </a:stretch>
        </p:blipFill>
        <p:spPr>
          <a:xfrm>
            <a:off x="7371618" y="2373882"/>
            <a:ext cx="341406" cy="359695"/>
          </a:xfrm>
          <a:prstGeom prst="rect">
            <a:avLst/>
          </a:prstGeom>
        </p:spPr>
      </p:pic>
    </p:spTree>
    <p:extLst>
      <p:ext uri="{BB962C8B-B14F-4D97-AF65-F5344CB8AC3E}">
        <p14:creationId xmlns:p14="http://schemas.microsoft.com/office/powerpoint/2010/main" val="160334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4"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2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Onvoldoende</a:t>
            </a:r>
            <a:r>
              <a:rPr lang="en-GB" dirty="0"/>
              <a:t> </a:t>
            </a:r>
            <a:r>
              <a:rPr lang="en-GB" dirty="0" err="1"/>
              <a:t>hoorbaarheid</a:t>
            </a:r>
            <a:endParaRPr lang="en-GB" dirty="0"/>
          </a:p>
        </p:txBody>
      </p:sp>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4" name="Picture 3"/>
          <p:cNvPicPr>
            <a:picLocks noChangeAspect="1"/>
          </p:cNvPicPr>
          <p:nvPr/>
        </p:nvPicPr>
        <p:blipFill>
          <a:blip r:embed="rId3"/>
          <a:stretch>
            <a:fillRect/>
          </a:stretch>
        </p:blipFill>
        <p:spPr>
          <a:xfrm>
            <a:off x="5889993" y="3176945"/>
            <a:ext cx="416778" cy="1407782"/>
          </a:xfrm>
          <a:prstGeom prst="rect">
            <a:avLst/>
          </a:prstGeom>
        </p:spPr>
      </p:pic>
      <p:sp>
        <p:nvSpPr>
          <p:cNvPr id="58"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23" name="Picture 22"/>
          <p:cNvPicPr>
            <a:picLocks noChangeAspect="1"/>
          </p:cNvPicPr>
          <p:nvPr/>
        </p:nvPicPr>
        <p:blipFill>
          <a:blip r:embed="rId4"/>
          <a:stretch>
            <a:fillRect/>
          </a:stretch>
        </p:blipFill>
        <p:spPr>
          <a:xfrm>
            <a:off x="7208287" y="3176945"/>
            <a:ext cx="553941" cy="1370648"/>
          </a:xfrm>
          <a:prstGeom prst="rect">
            <a:avLst/>
          </a:prstGeom>
        </p:spPr>
      </p:pic>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a:t>De grenswachter contacteert de VV aannemer en zijn HL om te overleggen.</a:t>
            </a:r>
          </a:p>
        </p:txBody>
      </p:sp>
      <p:cxnSp>
        <p:nvCxnSpPr>
          <p:cNvPr id="21"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8"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overleg met VV / HL</a:t>
            </a:r>
          </a:p>
        </p:txBody>
      </p:sp>
      <p:pic>
        <p:nvPicPr>
          <p:cNvPr id="31" name="Picture 30"/>
          <p:cNvPicPr>
            <a:picLocks noChangeAspect="1"/>
          </p:cNvPicPr>
          <p:nvPr/>
        </p:nvPicPr>
        <p:blipFill>
          <a:blip r:embed="rId5"/>
          <a:stretch>
            <a:fillRect/>
          </a:stretch>
        </p:blipFill>
        <p:spPr>
          <a:xfrm>
            <a:off x="4618920" y="3356993"/>
            <a:ext cx="501457" cy="1187360"/>
          </a:xfrm>
          <a:prstGeom prst="rect">
            <a:avLst/>
          </a:prstGeom>
        </p:spPr>
      </p:pic>
    </p:spTree>
    <p:extLst>
      <p:ext uri="{BB962C8B-B14F-4D97-AF65-F5344CB8AC3E}">
        <p14:creationId xmlns:p14="http://schemas.microsoft.com/office/powerpoint/2010/main" val="2778971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toelichting 13"/>
          <p:cNvSpPr/>
          <p:nvPr/>
        </p:nvSpPr>
        <p:spPr bwMode="auto">
          <a:xfrm>
            <a:off x="6302233" y="1766788"/>
            <a:ext cx="1081088" cy="431800"/>
          </a:xfrm>
          <a:prstGeom prst="wedgeEllipseCallout">
            <a:avLst>
              <a:gd name="adj1" fmla="val 54124"/>
              <a:gd name="adj2" fmla="val 33473"/>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aphicFrame>
        <p:nvGraphicFramePr>
          <p:cNvPr id="27" name="Tabel 26"/>
          <p:cNvGraphicFramePr>
            <a:graphicFrameLocks noGrp="1"/>
          </p:cNvGraphicFramePr>
          <p:nvPr>
            <p:extLst>
              <p:ext uri="{D42A27DB-BD31-4B8C-83A1-F6EECF244321}">
                <p14:modId xmlns:p14="http://schemas.microsoft.com/office/powerpoint/2010/main" val="2748169636"/>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dirty="0"/>
                    </a:p>
                    <a:p>
                      <a:pPr algn="ctr"/>
                      <a:endParaRPr lang="nl-BE" sz="1050" dirty="0"/>
                    </a:p>
                    <a:p>
                      <a:pPr algn="ctr"/>
                      <a:r>
                        <a:rPr lang="nl-BE" sz="1100" dirty="0">
                          <a:latin typeface="+mn-lt"/>
                        </a:rPr>
                        <a:t>Wachten tot situatie</a:t>
                      </a:r>
                      <a:r>
                        <a:rPr lang="nl-BE" sz="1100" baseline="0" dirty="0">
                          <a:latin typeface="+mn-lt"/>
                        </a:rPr>
                        <a:t> verbetert en daarna werken hernemen</a:t>
                      </a:r>
                      <a:endParaRPr lang="nl-BE" sz="1100" dirty="0">
                        <a:latin typeface="+mn-lt"/>
                      </a:endParaRPr>
                    </a:p>
                  </a:txBody>
                  <a:tcPr anchor="b" anchorCtr="1"/>
                </a:tc>
                <a:tc>
                  <a:txBody>
                    <a:bodyPr/>
                    <a:lstStyle/>
                    <a:p>
                      <a:pPr algn="ctr"/>
                      <a:r>
                        <a:rPr lang="nl-BE" sz="1100" dirty="0"/>
                        <a:t>Ander organisatorisch model</a:t>
                      </a:r>
                    </a:p>
                    <a:p>
                      <a:pPr algn="ctr"/>
                      <a:endParaRPr lang="nl-BE" sz="1050" dirty="0"/>
                    </a:p>
                  </a:txBody>
                  <a:tcPr anchor="b" anchorCtr="1"/>
                </a:tc>
                <a:tc>
                  <a:txBody>
                    <a:bodyPr/>
                    <a:lstStyle/>
                    <a:p>
                      <a:pPr algn="ctr"/>
                      <a:r>
                        <a:rPr lang="nl-BE" sz="1100" dirty="0"/>
                        <a:t>Einde van de werken</a:t>
                      </a:r>
                    </a:p>
                    <a:p>
                      <a:pPr algn="ctr"/>
                      <a:endParaRPr lang="nl-BE" sz="1050" dirty="0"/>
                    </a:p>
                  </a:txBody>
                  <a:tcPr anchor="b" anchorCtr="1"/>
                </a:tc>
                <a:extLst>
                  <a:ext uri="{0D108BD9-81ED-4DB2-BD59-A6C34878D82A}">
                    <a16:rowId xmlns:a16="http://schemas.microsoft.com/office/drawing/2014/main" val="10000"/>
                  </a:ext>
                </a:extLst>
              </a:tr>
            </a:tbl>
          </a:graphicData>
        </a:graphic>
      </p:graphicFrame>
      <p:pic>
        <p:nvPicPr>
          <p:cNvPr id="52256"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pic>
        <p:nvPicPr>
          <p:cNvPr id="5226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405" y="5268005"/>
            <a:ext cx="622300" cy="360363"/>
          </a:xfrm>
          <a:prstGeom prst="rect">
            <a:avLst/>
          </a:prstGeom>
          <a:noFill/>
          <a:ln w="9525">
            <a:noFill/>
            <a:miter lim="800000"/>
            <a:headEnd/>
            <a:tailEnd/>
          </a:ln>
        </p:spPr>
      </p:pic>
      <p:sp>
        <p:nvSpPr>
          <p:cNvPr id="50" name="TextBox 49"/>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grpSp>
        <p:nvGrpSpPr>
          <p:cNvPr id="46" name="Groep 33"/>
          <p:cNvGrpSpPr>
            <a:grpSpLocks/>
          </p:cNvGrpSpPr>
          <p:nvPr/>
        </p:nvGrpSpPr>
        <p:grpSpPr bwMode="auto">
          <a:xfrm>
            <a:off x="7703965" y="3716957"/>
            <a:ext cx="1414665" cy="936178"/>
            <a:chOff x="6887135" y="2996615"/>
            <a:chExt cx="1413400" cy="936091"/>
          </a:xfrm>
        </p:grpSpPr>
        <p:sp>
          <p:nvSpPr>
            <p:cNvPr id="48" name="Ovale toelichting 16"/>
            <p:cNvSpPr/>
            <p:nvPr/>
          </p:nvSpPr>
          <p:spPr bwMode="auto">
            <a:xfrm>
              <a:off x="6887135" y="2996615"/>
              <a:ext cx="1413400" cy="936091"/>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pSp>
          <p:nvGrpSpPr>
            <p:cNvPr id="53" name="Groep 27"/>
            <p:cNvGrpSpPr>
              <a:grpSpLocks/>
            </p:cNvGrpSpPr>
            <p:nvPr/>
          </p:nvGrpSpPr>
          <p:grpSpPr bwMode="auto">
            <a:xfrm>
              <a:off x="7297231" y="3111451"/>
              <a:ext cx="647561" cy="647899"/>
              <a:chOff x="6342758" y="2479972"/>
              <a:chExt cx="1727201" cy="1555751"/>
            </a:xfrm>
          </p:grpSpPr>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758" y="2479972"/>
                <a:ext cx="1727201" cy="1555751"/>
              </a:xfrm>
              <a:prstGeom prst="rect">
                <a:avLst/>
              </a:prstGeom>
              <a:noFill/>
              <a:ln w="9525">
                <a:noFill/>
                <a:miter lim="800000"/>
                <a:headEnd/>
                <a:tailEnd/>
              </a:ln>
            </p:spPr>
          </p:pic>
          <p:pic>
            <p:nvPicPr>
              <p:cNvPr id="5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774" y="2575815"/>
                <a:ext cx="1656185" cy="864097"/>
              </a:xfrm>
              <a:prstGeom prst="rect">
                <a:avLst/>
              </a:prstGeom>
              <a:noFill/>
              <a:ln w="9525">
                <a:noFill/>
                <a:miter lim="800000"/>
                <a:headEnd/>
                <a:tailEnd/>
              </a:ln>
            </p:spPr>
          </p:pic>
        </p:grpSp>
      </p:grpSp>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0" name="Ovale toelichting 11"/>
          <p:cNvSpPr/>
          <p:nvPr/>
        </p:nvSpPr>
        <p:spPr bwMode="auto">
          <a:xfrm>
            <a:off x="3501549" y="1880643"/>
            <a:ext cx="1079500" cy="431800"/>
          </a:xfrm>
          <a:prstGeom prst="wedgeEllipseCallout">
            <a:avLst>
              <a:gd name="adj1" fmla="val -12161"/>
              <a:gd name="adj2" fmla="val 142332"/>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3"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OF</a:t>
            </a:r>
          </a:p>
        </p:txBody>
      </p:sp>
      <p:sp>
        <p:nvSpPr>
          <p:cNvPr id="64"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a:t>OF</a:t>
            </a:r>
          </a:p>
        </p:txBody>
      </p:sp>
      <p:sp>
        <p:nvSpPr>
          <p:cNvPr id="65"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OF</a:t>
            </a:r>
          </a:p>
        </p:txBody>
      </p:sp>
      <p:sp>
        <p:nvSpPr>
          <p:cNvPr id="66"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7"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72" name="TextBox 71"/>
          <p:cNvSpPr txBox="1"/>
          <p:nvPr/>
        </p:nvSpPr>
        <p:spPr>
          <a:xfrm>
            <a:off x="9372949" y="1652397"/>
            <a:ext cx="1367730" cy="369332"/>
          </a:xfrm>
          <a:prstGeom prst="rect">
            <a:avLst/>
          </a:prstGeom>
          <a:noFill/>
        </p:spPr>
        <p:txBody>
          <a:bodyPr wrap="square" rtlCol="0">
            <a:spAutoFit/>
          </a:bodyPr>
          <a:lstStyle/>
          <a:p>
            <a:pPr algn="ctr"/>
            <a:r>
              <a:rPr lang="en-US" dirty="0"/>
              <a:t>…</a:t>
            </a:r>
            <a:endParaRPr lang="nl-BE" dirty="0"/>
          </a:p>
        </p:txBody>
      </p:sp>
      <p:sp>
        <p:nvSpPr>
          <p:cNvPr id="73"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6"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77" name="TextBox 76"/>
          <p:cNvSpPr txBox="1"/>
          <p:nvPr/>
        </p:nvSpPr>
        <p:spPr>
          <a:xfrm>
            <a:off x="4440238" y="325944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78"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9"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80" name="TextBox 79"/>
          <p:cNvSpPr txBox="1"/>
          <p:nvPr/>
        </p:nvSpPr>
        <p:spPr>
          <a:xfrm>
            <a:off x="8169074" y="2724124"/>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pic>
        <p:nvPicPr>
          <p:cNvPr id="39"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57" y="1796947"/>
            <a:ext cx="287337" cy="276225"/>
          </a:xfrm>
          <a:prstGeom prst="rect">
            <a:avLst/>
          </a:prstGeom>
          <a:noFill/>
          <a:ln w="9525">
            <a:noFill/>
            <a:miter lim="800000"/>
            <a:headEnd/>
            <a:tailEnd/>
          </a:ln>
        </p:spPr>
      </p:pic>
      <p:sp>
        <p:nvSpPr>
          <p:cNvPr id="40"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en-US" sz="800" b="1" dirty="0">
                <a:solidFill>
                  <a:schemeClr val="bg1"/>
                </a:solidFill>
              </a:rPr>
              <a:t>GRENSWACHTER</a:t>
            </a:r>
          </a:p>
          <a:p>
            <a:pPr algn="ctr"/>
            <a:r>
              <a:rPr lang="en-US" sz="800" b="1" dirty="0">
                <a:solidFill>
                  <a:schemeClr val="bg1"/>
                </a:solidFill>
              </a:rPr>
              <a:t>AANNEMER</a:t>
            </a:r>
            <a:endParaRPr lang="nl-BE" sz="800" b="1" dirty="0">
              <a:solidFill>
                <a:schemeClr val="bg1"/>
              </a:solidFill>
            </a:endParaRPr>
          </a:p>
        </p:txBody>
      </p:sp>
      <p:sp>
        <p:nvSpPr>
          <p:cNvPr id="42"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Onvoldoende</a:t>
            </a:r>
            <a:r>
              <a:rPr lang="en-GB" dirty="0"/>
              <a:t> </a:t>
            </a:r>
            <a:r>
              <a:rPr lang="en-GB" dirty="0" err="1"/>
              <a:t>hoorbaarheid</a:t>
            </a:r>
            <a:endParaRPr lang="en-GB" dirty="0"/>
          </a:p>
        </p:txBody>
      </p:sp>
      <p:pic>
        <p:nvPicPr>
          <p:cNvPr id="4" name="Picture 3"/>
          <p:cNvPicPr>
            <a:picLocks noChangeAspect="1"/>
          </p:cNvPicPr>
          <p:nvPr/>
        </p:nvPicPr>
        <p:blipFill>
          <a:blip r:embed="rId6"/>
          <a:stretch>
            <a:fillRect/>
          </a:stretch>
        </p:blipFill>
        <p:spPr>
          <a:xfrm>
            <a:off x="3726472" y="2693881"/>
            <a:ext cx="314827" cy="1053987"/>
          </a:xfrm>
          <a:prstGeom prst="rect">
            <a:avLst/>
          </a:prstGeom>
        </p:spPr>
      </p:pic>
      <p:pic>
        <p:nvPicPr>
          <p:cNvPr id="44" name="Picture 43"/>
          <p:cNvPicPr>
            <a:picLocks noChangeAspect="1"/>
          </p:cNvPicPr>
          <p:nvPr/>
        </p:nvPicPr>
        <p:blipFill>
          <a:blip r:embed="rId7"/>
          <a:stretch>
            <a:fillRect/>
          </a:stretch>
        </p:blipFill>
        <p:spPr>
          <a:xfrm>
            <a:off x="7505778" y="2046145"/>
            <a:ext cx="293787" cy="992346"/>
          </a:xfrm>
          <a:prstGeom prst="rect">
            <a:avLst/>
          </a:prstGeom>
        </p:spPr>
      </p:pic>
      <p:pic>
        <p:nvPicPr>
          <p:cNvPr id="5" name="Picture 4"/>
          <p:cNvPicPr>
            <a:picLocks noChangeAspect="1"/>
          </p:cNvPicPr>
          <p:nvPr/>
        </p:nvPicPr>
        <p:blipFill>
          <a:blip r:embed="rId8"/>
          <a:stretch>
            <a:fillRect/>
          </a:stretch>
        </p:blipFill>
        <p:spPr>
          <a:xfrm>
            <a:off x="5004389" y="2724608"/>
            <a:ext cx="397273" cy="982268"/>
          </a:xfrm>
          <a:prstGeom prst="rect">
            <a:avLst/>
          </a:prstGeom>
        </p:spPr>
      </p:pic>
      <p:pic>
        <p:nvPicPr>
          <p:cNvPr id="47" name="Picture 46"/>
          <p:cNvPicPr>
            <a:picLocks noChangeAspect="1"/>
          </p:cNvPicPr>
          <p:nvPr/>
        </p:nvPicPr>
        <p:blipFill>
          <a:blip r:embed="rId8"/>
          <a:stretch>
            <a:fillRect/>
          </a:stretch>
        </p:blipFill>
        <p:spPr>
          <a:xfrm>
            <a:off x="8933202" y="2088439"/>
            <a:ext cx="397273" cy="982268"/>
          </a:xfrm>
          <a:prstGeom prst="rect">
            <a:avLst/>
          </a:prstGeom>
        </p:spPr>
      </p:pic>
      <p:sp>
        <p:nvSpPr>
          <p:cNvPr id="62" name="Ovale toelichting 22"/>
          <p:cNvSpPr/>
          <p:nvPr/>
        </p:nvSpPr>
        <p:spPr bwMode="auto">
          <a:xfrm>
            <a:off x="9131838" y="1661443"/>
            <a:ext cx="1657350" cy="431800"/>
          </a:xfrm>
          <a:prstGeom prst="wedgeEllipseCallout">
            <a:avLst>
              <a:gd name="adj1" fmla="val -38389"/>
              <a:gd name="adj2" fmla="val 71538"/>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49" name="TextBox 48"/>
          <p:cNvSpPr txBox="1"/>
          <p:nvPr/>
        </p:nvSpPr>
        <p:spPr>
          <a:xfrm>
            <a:off x="2243312" y="772566"/>
            <a:ext cx="7562650" cy="340519"/>
          </a:xfrm>
          <a:prstGeom prst="roundRect">
            <a:avLst/>
          </a:prstGeom>
          <a:noFill/>
          <a:ln w="12700">
            <a:solidFill>
              <a:schemeClr val="accent1"/>
            </a:solidFill>
            <a:prstDash val="dash"/>
          </a:ln>
        </p:spPr>
        <p:txBody>
          <a:bodyPr wrap="square" rtlCol="0">
            <a:spAutoFit/>
          </a:bodyPr>
          <a:lstStyle/>
          <a:p>
            <a:pPr algn="ctr"/>
            <a:r>
              <a:rPr lang="nl-BE" sz="1400" dirty="0">
                <a:latin typeface="+mn-lt"/>
              </a:rPr>
              <a:t>Na het overleg neemt de VV aannemer een beslissing over het verdere verloop van de werken.</a:t>
            </a:r>
          </a:p>
        </p:txBody>
      </p:sp>
      <p:sp>
        <p:nvSpPr>
          <p:cNvPr id="59" name="Ovale toelichting 9"/>
          <p:cNvSpPr>
            <a:spLocks noChangeArrowheads="1"/>
          </p:cNvSpPr>
          <p:nvPr/>
        </p:nvSpPr>
        <p:spPr bwMode="auto">
          <a:xfrm>
            <a:off x="2711450" y="2349500"/>
            <a:ext cx="1081088" cy="431800"/>
          </a:xfrm>
          <a:prstGeom prst="wedgeEllipseCallout">
            <a:avLst>
              <a:gd name="adj1" fmla="val -30094"/>
              <a:gd name="adj2" fmla="val 85596"/>
            </a:avLst>
          </a:prstGeom>
          <a:solidFill>
            <a:schemeClr val="bg1"/>
          </a:solidFill>
          <a:ln w="31750" algn="ctr">
            <a:solidFill>
              <a:srgbClr val="B2B2B2"/>
            </a:solidFill>
            <a:round/>
            <a:headEnd/>
            <a:tailEnd/>
          </a:ln>
        </p:spPr>
        <p:txBody>
          <a:bodyPr wrap="none" anchor="ctr"/>
          <a:lstStyle/>
          <a:p>
            <a:pPr algn="ctr"/>
            <a:endParaRPr lang="nl-BE"/>
          </a:p>
        </p:txBody>
      </p:sp>
      <p:pic>
        <p:nvPicPr>
          <p:cNvPr id="38" name="Picture 37"/>
          <p:cNvPicPr>
            <a:picLocks noChangeAspect="1"/>
          </p:cNvPicPr>
          <p:nvPr/>
        </p:nvPicPr>
        <p:blipFill>
          <a:blip r:embed="rId9"/>
          <a:stretch>
            <a:fillRect/>
          </a:stretch>
        </p:blipFill>
        <p:spPr>
          <a:xfrm>
            <a:off x="2539364" y="2912624"/>
            <a:ext cx="501457" cy="102588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556792"/>
            <a:ext cx="9300879" cy="4244400"/>
          </a:xfrm>
          <a:prstGeom prst="rect">
            <a:avLst/>
          </a:prstGeom>
        </p:spPr>
        <p:txBody>
          <a:bodyPr/>
          <a:lstStyle/>
          <a:p>
            <a:r>
              <a:rPr lang="nl-BE" sz="2000" b="1" dirty="0">
                <a:solidFill>
                  <a:schemeClr val="tx1"/>
                </a:solidFill>
              </a:rPr>
              <a:t>Familiefoto aannemer</a:t>
            </a:r>
          </a:p>
          <a:p>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Beveiligingssysteem: toezicht op de afbakening van de werfzone door een persoon (grenswachter)</a:t>
            </a:r>
          </a:p>
          <a:p>
            <a:br>
              <a:rPr lang="nl-BE" sz="2000" b="1" dirty="0">
                <a:solidFill>
                  <a:schemeClr val="tx1"/>
                </a:solidFill>
              </a:rPr>
            </a:br>
            <a:r>
              <a:rPr lang="nl-BE" sz="2000" b="1" dirty="0">
                <a:solidFill>
                  <a:schemeClr val="tx1"/>
                </a:solidFill>
              </a:rPr>
              <a:t>2. Incidenten	</a:t>
            </a:r>
          </a:p>
          <a:p>
            <a:endParaRPr lang="nl-BE" sz="2000" b="1" dirty="0">
              <a:solidFill>
                <a:schemeClr val="tx1"/>
              </a:solidFill>
            </a:endParaRPr>
          </a:p>
          <a:p>
            <a:r>
              <a:rPr lang="nl-BE" sz="2000" b="1" dirty="0"/>
              <a:t>3. Einde van de werken</a:t>
            </a:r>
          </a:p>
          <a:p>
            <a:endParaRPr lang="nl-BE" sz="2000" b="1" dirty="0"/>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850226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err="1">
                <a:solidFill>
                  <a:srgbClr val="0070C0"/>
                </a:solidFill>
                <a:latin typeface="+mj-lt"/>
                <a:ea typeface="+mj-ea"/>
                <a:cs typeface="+mj-cs"/>
              </a:rPr>
              <a:t>Beginsituatie</a:t>
            </a:r>
            <a:endParaRPr lang="en-US" sz="1100" b="1" kern="0" dirty="0">
              <a:solidFill>
                <a:srgbClr val="0070C0"/>
              </a:solidFill>
              <a:latin typeface="+mj-lt"/>
              <a:ea typeface="+mj-ea"/>
              <a:cs typeface="+mj-cs"/>
            </a:endParaRP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werken</a:t>
            </a:r>
          </a:p>
        </p:txBody>
      </p:sp>
      <p:sp>
        <p:nvSpPr>
          <p:cNvPr id="45"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3" name="Picture 2"/>
          <p:cNvPicPr>
            <a:picLocks noChangeAspect="1"/>
          </p:cNvPicPr>
          <p:nvPr/>
        </p:nvPicPr>
        <p:blipFill>
          <a:blip r:embed="rId3"/>
          <a:stretch>
            <a:fillRect/>
          </a:stretch>
        </p:blipFill>
        <p:spPr>
          <a:xfrm>
            <a:off x="2274159" y="2420888"/>
            <a:ext cx="8212024" cy="243251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err="1">
                <a:solidFill>
                  <a:srgbClr val="0070C0"/>
                </a:solidFill>
                <a:latin typeface="+mj-lt"/>
                <a:ea typeface="+mj-ea"/>
                <a:cs typeface="+mj-cs"/>
              </a:rPr>
              <a:t>Beginsituatie</a:t>
            </a:r>
            <a:endParaRPr lang="en-US" sz="1100" b="1" kern="0" dirty="0">
              <a:solidFill>
                <a:srgbClr val="0070C0"/>
              </a:solidFill>
              <a:latin typeface="+mj-lt"/>
              <a:ea typeface="+mj-ea"/>
              <a:cs typeface="+mj-cs"/>
            </a:endParaRP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werken beëindigd</a:t>
            </a:r>
          </a:p>
        </p:txBody>
      </p:sp>
      <p:sp>
        <p:nvSpPr>
          <p:cNvPr id="45"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3" name="Picture 2"/>
          <p:cNvPicPr>
            <a:picLocks noChangeAspect="1"/>
          </p:cNvPicPr>
          <p:nvPr/>
        </p:nvPicPr>
        <p:blipFill>
          <a:blip r:embed="rId3"/>
          <a:stretch>
            <a:fillRect/>
          </a:stretch>
        </p:blipFill>
        <p:spPr>
          <a:xfrm>
            <a:off x="2274159" y="2420888"/>
            <a:ext cx="8212024" cy="2432515"/>
          </a:xfrm>
          <a:prstGeom prst="rect">
            <a:avLst/>
          </a:prstGeom>
        </p:spPr>
      </p:pic>
      <p:pic>
        <p:nvPicPr>
          <p:cNvPr id="8" name="Picture 7"/>
          <p:cNvPicPr>
            <a:picLocks noChangeAspect="1"/>
          </p:cNvPicPr>
          <p:nvPr/>
        </p:nvPicPr>
        <p:blipFill>
          <a:blip r:embed="rId4"/>
          <a:stretch>
            <a:fillRect/>
          </a:stretch>
        </p:blipFill>
        <p:spPr>
          <a:xfrm>
            <a:off x="7032104" y="2708920"/>
            <a:ext cx="341406" cy="359695"/>
          </a:xfrm>
          <a:prstGeom prst="rect">
            <a:avLst/>
          </a:prstGeom>
        </p:spPr>
      </p:pic>
    </p:spTree>
    <p:extLst>
      <p:ext uri="{BB962C8B-B14F-4D97-AF65-F5344CB8AC3E}">
        <p14:creationId xmlns:p14="http://schemas.microsoft.com/office/powerpoint/2010/main" val="1651423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err="1">
                <a:solidFill>
                  <a:srgbClr val="0070C0"/>
                </a:solidFill>
                <a:latin typeface="+mj-lt"/>
                <a:ea typeface="+mj-ea"/>
                <a:cs typeface="+mj-cs"/>
              </a:rPr>
              <a:t>Beginsituatie</a:t>
            </a:r>
            <a:endParaRPr lang="en-US" sz="1100" b="1" kern="0" dirty="0">
              <a:solidFill>
                <a:srgbClr val="0070C0"/>
              </a:solidFill>
              <a:latin typeface="+mj-lt"/>
              <a:ea typeface="+mj-ea"/>
              <a:cs typeface="+mj-cs"/>
            </a:endParaRP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werken beëindigd</a:t>
            </a:r>
          </a:p>
        </p:txBody>
      </p:sp>
      <p:sp>
        <p:nvSpPr>
          <p:cNvPr id="45"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3" name="Picture 2"/>
          <p:cNvPicPr>
            <a:picLocks noChangeAspect="1"/>
          </p:cNvPicPr>
          <p:nvPr/>
        </p:nvPicPr>
        <p:blipFill>
          <a:blip r:embed="rId3"/>
          <a:stretch>
            <a:fillRect/>
          </a:stretch>
        </p:blipFill>
        <p:spPr>
          <a:xfrm>
            <a:off x="2274159" y="2420888"/>
            <a:ext cx="8212024" cy="2432515"/>
          </a:xfrm>
          <a:prstGeom prst="rect">
            <a:avLst/>
          </a:prstGeom>
        </p:spPr>
      </p:pic>
      <p:pic>
        <p:nvPicPr>
          <p:cNvPr id="8" name="Picture 7"/>
          <p:cNvPicPr>
            <a:picLocks noChangeAspect="1"/>
          </p:cNvPicPr>
          <p:nvPr/>
        </p:nvPicPr>
        <p:blipFill>
          <a:blip r:embed="rId4"/>
          <a:stretch>
            <a:fillRect/>
          </a:stretch>
        </p:blipFill>
        <p:spPr>
          <a:xfrm>
            <a:off x="7032104" y="2708920"/>
            <a:ext cx="341406" cy="359695"/>
          </a:xfrm>
          <a:prstGeom prst="rect">
            <a:avLst/>
          </a:prstGeom>
        </p:spPr>
      </p:pic>
      <p:sp>
        <p:nvSpPr>
          <p:cNvPr id="9" name="Rectangular Callout 50"/>
          <p:cNvSpPr>
            <a:spLocks noChangeArrowheads="1"/>
          </p:cNvSpPr>
          <p:nvPr/>
        </p:nvSpPr>
        <p:spPr bwMode="auto">
          <a:xfrm>
            <a:off x="7771645" y="2397221"/>
            <a:ext cx="2167685" cy="288925"/>
          </a:xfrm>
          <a:prstGeom prst="wedgeRectCallout">
            <a:avLst>
              <a:gd name="adj1" fmla="val -67237"/>
              <a:gd name="adj2" fmla="val 257771"/>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rPr>
              <a:t>GEEN INDRINGING MEER !</a:t>
            </a:r>
          </a:p>
        </p:txBody>
      </p:sp>
    </p:spTree>
    <p:extLst>
      <p:ext uri="{BB962C8B-B14F-4D97-AF65-F5344CB8AC3E}">
        <p14:creationId xmlns:p14="http://schemas.microsoft.com/office/powerpoint/2010/main" val="5977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err="1"/>
              <a:t>Referentiedocumenten</a:t>
            </a:r>
            <a:endParaRPr lang="en-GB" dirty="0"/>
          </a:p>
        </p:txBody>
      </p:sp>
      <p:sp>
        <p:nvSpPr>
          <p:cNvPr id="9218" name="Title 1"/>
          <p:cNvSpPr>
            <a:spLocks noGrp="1"/>
          </p:cNvSpPr>
          <p:nvPr>
            <p:ph type="title" idx="4294967295"/>
          </p:nvPr>
        </p:nvSpPr>
        <p:spPr>
          <a:xfrm>
            <a:off x="1487488" y="908720"/>
            <a:ext cx="10753725" cy="887413"/>
          </a:xfrm>
          <a:prstGeom prst="rect">
            <a:avLst/>
          </a:prstGeom>
        </p:spPr>
        <p:txBody>
          <a:bodyPr/>
          <a:lstStyle/>
          <a:p>
            <a:pPr eaLnBrk="1" hangingPunct="1"/>
            <a:r>
              <a:rPr lang="en-US" sz="2400" b="1" dirty="0" err="1">
                <a:latin typeface="+mn-lt"/>
              </a:rPr>
              <a:t>Referentiedocumenten</a:t>
            </a:r>
            <a:endParaRPr lang="en-US" sz="2400" b="1" dirty="0">
              <a:latin typeface="+mn-lt"/>
            </a:endParaRPr>
          </a:p>
        </p:txBody>
      </p:sp>
      <p:sp>
        <p:nvSpPr>
          <p:cNvPr id="9219" name="Content Placeholder 2"/>
          <p:cNvSpPr>
            <a:spLocks noGrp="1"/>
          </p:cNvSpPr>
          <p:nvPr>
            <p:ph idx="4294967295"/>
          </p:nvPr>
        </p:nvSpPr>
        <p:spPr>
          <a:xfrm>
            <a:off x="1487488" y="1700808"/>
            <a:ext cx="8064500" cy="4176713"/>
          </a:xfrm>
          <a:prstGeom prst="rect">
            <a:avLst/>
          </a:prstGeom>
        </p:spPr>
        <p:txBody>
          <a:bodyPr/>
          <a:lstStyle/>
          <a:p>
            <a:pPr marL="0" indent="0" algn="just">
              <a:buNone/>
            </a:pPr>
            <a:r>
              <a:rPr lang="en-US" sz="1600" dirty="0" err="1">
                <a:solidFill>
                  <a:srgbClr val="FF0000"/>
                </a:solidFill>
              </a:rPr>
              <a:t>Omzendbrief</a:t>
            </a:r>
            <a:r>
              <a:rPr lang="en-US" sz="1600" dirty="0">
                <a:solidFill>
                  <a:srgbClr val="FF0000"/>
                </a:solidFill>
              </a:rPr>
              <a:t> 2 I-AM/2019 </a:t>
            </a:r>
            <a:r>
              <a:rPr lang="en-US" sz="1600" dirty="0"/>
              <a:t>– </a:t>
            </a:r>
            <a:r>
              <a:rPr lang="en-US" sz="1600" dirty="0" err="1"/>
              <a:t>Werken</a:t>
            </a:r>
            <a:r>
              <a:rPr lang="en-US" sz="1600" dirty="0"/>
              <a:t> met </a:t>
            </a:r>
            <a:r>
              <a:rPr lang="en-US" sz="1600" dirty="0" err="1"/>
              <a:t>indringing</a:t>
            </a:r>
            <a:r>
              <a:rPr lang="en-US" sz="1600" dirty="0"/>
              <a:t> type I – </a:t>
            </a:r>
            <a:r>
              <a:rPr lang="en-US" sz="1600" dirty="0" err="1"/>
              <a:t>Hiërarchie</a:t>
            </a:r>
            <a:r>
              <a:rPr lang="en-US" sz="1600" dirty="0"/>
              <a:t> van de </a:t>
            </a:r>
            <a:r>
              <a:rPr lang="en-US" sz="1600" dirty="0" err="1"/>
              <a:t>veiligheidsmaatregelen</a:t>
            </a:r>
            <a:endParaRPr lang="en-US" sz="1600" dirty="0"/>
          </a:p>
          <a:p>
            <a:pPr marL="0" indent="0" algn="just">
              <a:buNone/>
            </a:pPr>
            <a:endParaRPr lang="en-US" sz="1600" dirty="0">
              <a:solidFill>
                <a:srgbClr val="FF0000"/>
              </a:solidFill>
            </a:endParaRPr>
          </a:p>
          <a:p>
            <a:pPr marL="0" indent="0" algn="just">
              <a:buNone/>
            </a:pPr>
            <a:r>
              <a:rPr lang="en-US" sz="1600" dirty="0" err="1">
                <a:solidFill>
                  <a:srgbClr val="FF0000"/>
                </a:solidFill>
              </a:rPr>
              <a:t>Omzendbrief</a:t>
            </a:r>
            <a:r>
              <a:rPr lang="en-US" sz="1600" dirty="0">
                <a:solidFill>
                  <a:srgbClr val="FF0000"/>
                </a:solidFill>
              </a:rPr>
              <a:t> 1 I-AM/2020 </a:t>
            </a:r>
            <a:r>
              <a:rPr lang="en-US" sz="1600" dirty="0"/>
              <a:t>– </a:t>
            </a:r>
            <a:r>
              <a:rPr lang="en-US" sz="1600" dirty="0" err="1"/>
              <a:t>Richtlijnen</a:t>
            </a:r>
            <a:r>
              <a:rPr lang="en-US" sz="1600" dirty="0"/>
              <a:t> </a:t>
            </a:r>
            <a:r>
              <a:rPr lang="en-US" sz="1600" dirty="0" err="1"/>
              <a:t>voor</a:t>
            </a:r>
            <a:r>
              <a:rPr lang="en-US" sz="1600" dirty="0"/>
              <a:t> de </a:t>
            </a:r>
            <a:r>
              <a:rPr lang="en-US" sz="1600" dirty="0" err="1"/>
              <a:t>beveiliging</a:t>
            </a:r>
            <a:r>
              <a:rPr lang="en-US" sz="1600" dirty="0"/>
              <a:t> van </a:t>
            </a:r>
            <a:r>
              <a:rPr lang="en-US" sz="1600" dirty="0" err="1"/>
              <a:t>werken</a:t>
            </a:r>
            <a:r>
              <a:rPr lang="en-US" sz="1600" dirty="0"/>
              <a:t> met </a:t>
            </a:r>
            <a:r>
              <a:rPr lang="en-US" sz="1600" dirty="0" err="1"/>
              <a:t>indringing</a:t>
            </a:r>
            <a:r>
              <a:rPr lang="en-US" sz="1600" dirty="0"/>
              <a:t> type II</a:t>
            </a:r>
          </a:p>
          <a:p>
            <a:pPr algn="just"/>
            <a:endParaRPr lang="en-US" sz="2000" dirty="0"/>
          </a:p>
          <a:p>
            <a:pPr marL="0" indent="0" algn="just">
              <a:buNone/>
            </a:pPr>
            <a:r>
              <a:rPr lang="en-US" sz="1600" dirty="0" err="1">
                <a:solidFill>
                  <a:srgbClr val="FF0000"/>
                </a:solidFill>
              </a:rPr>
              <a:t>Bundel</a:t>
            </a:r>
            <a:r>
              <a:rPr lang="en-US" sz="1600" dirty="0">
                <a:solidFill>
                  <a:srgbClr val="FF0000"/>
                </a:solidFill>
              </a:rPr>
              <a:t> 63 – </a:t>
            </a:r>
            <a:r>
              <a:rPr lang="en-US" sz="1600" dirty="0" err="1">
                <a:solidFill>
                  <a:srgbClr val="FF0000"/>
                </a:solidFill>
              </a:rPr>
              <a:t>versie</a:t>
            </a:r>
            <a:r>
              <a:rPr lang="en-US" sz="1600" dirty="0">
                <a:solidFill>
                  <a:srgbClr val="FF0000"/>
                </a:solidFill>
              </a:rPr>
              <a:t> 2.1</a:t>
            </a:r>
            <a:r>
              <a:rPr lang="en-US" sz="1600" dirty="0"/>
              <a:t> – </a:t>
            </a:r>
            <a:r>
              <a:rPr lang="en-US" sz="1600" dirty="0" err="1"/>
              <a:t>Veiligheids</a:t>
            </a:r>
            <a:r>
              <a:rPr lang="en-US" sz="1600" dirty="0"/>
              <a:t>- </a:t>
            </a:r>
            <a:r>
              <a:rPr lang="en-US" sz="1600" dirty="0" err="1"/>
              <a:t>en</a:t>
            </a:r>
            <a:r>
              <a:rPr lang="en-US" sz="1600" dirty="0"/>
              <a:t> </a:t>
            </a:r>
            <a:r>
              <a:rPr lang="en-US" sz="1600" dirty="0" err="1"/>
              <a:t>gezondheidsmaatregelen</a:t>
            </a:r>
            <a:r>
              <a:rPr lang="en-US" sz="1600" dirty="0"/>
              <a:t> </a:t>
            </a:r>
            <a:r>
              <a:rPr lang="en-US" sz="1600" dirty="0" err="1"/>
              <a:t>bij</a:t>
            </a:r>
            <a:r>
              <a:rPr lang="en-US" sz="1600" dirty="0"/>
              <a:t> het </a:t>
            </a:r>
            <a:r>
              <a:rPr lang="en-US" sz="1600" dirty="0" err="1"/>
              <a:t>uitvoeren</a:t>
            </a:r>
            <a:r>
              <a:rPr lang="en-US" sz="1600" dirty="0"/>
              <a:t> van </a:t>
            </a:r>
            <a:r>
              <a:rPr lang="en-US" sz="1600" dirty="0" err="1"/>
              <a:t>opdrachten</a:t>
            </a:r>
            <a:r>
              <a:rPr lang="en-US" sz="1600" dirty="0"/>
              <a:t> </a:t>
            </a:r>
            <a:r>
              <a:rPr lang="en-US" sz="1600" dirty="0" err="1"/>
              <a:t>voor</a:t>
            </a:r>
            <a:r>
              <a:rPr lang="en-US" sz="1600" dirty="0"/>
              <a:t> </a:t>
            </a:r>
            <a:r>
              <a:rPr lang="en-US" sz="1600" dirty="0" err="1"/>
              <a:t>werken</a:t>
            </a:r>
            <a:r>
              <a:rPr lang="en-US" sz="1600" dirty="0"/>
              <a:t>, </a:t>
            </a:r>
            <a:r>
              <a:rPr lang="en-US" sz="1600" dirty="0" err="1"/>
              <a:t>leveringen</a:t>
            </a:r>
            <a:r>
              <a:rPr lang="en-US" sz="1600" dirty="0"/>
              <a:t> </a:t>
            </a:r>
            <a:r>
              <a:rPr lang="en-US" sz="1600" dirty="0" err="1"/>
              <a:t>en</a:t>
            </a:r>
            <a:r>
              <a:rPr lang="en-US" sz="1600" dirty="0"/>
              <a:t> </a:t>
            </a:r>
            <a:r>
              <a:rPr lang="en-US" sz="1600" dirty="0" err="1"/>
              <a:t>diensten</a:t>
            </a:r>
            <a:endParaRPr lang="en-US" sz="1600" dirty="0">
              <a:solidFill>
                <a:srgbClr val="FF0000"/>
              </a:solidFill>
            </a:endParaRPr>
          </a:p>
          <a:p>
            <a:pPr marL="0" indent="0" algn="just">
              <a:buNone/>
            </a:pPr>
            <a:endParaRPr lang="en-US" sz="1600" dirty="0"/>
          </a:p>
          <a:p>
            <a:pPr marL="0" indent="0" algn="just">
              <a:buNone/>
            </a:pPr>
            <a:r>
              <a:rPr lang="en-US" sz="1600" dirty="0">
                <a:solidFill>
                  <a:srgbClr val="FF0000"/>
                </a:solidFill>
              </a:rPr>
              <a:t>WIT 1010.nl  </a:t>
            </a:r>
            <a:r>
              <a:rPr lang="en-US" sz="1600" dirty="0"/>
              <a:t>-</a:t>
            </a:r>
            <a:r>
              <a:rPr lang="en-US" sz="1600" dirty="0">
                <a:solidFill>
                  <a:srgbClr val="FF0000"/>
                </a:solidFill>
              </a:rPr>
              <a:t> </a:t>
            </a:r>
            <a:r>
              <a:rPr lang="en-US" sz="1600" dirty="0" err="1"/>
              <a:t>Veiligheidsmaatregel</a:t>
            </a:r>
            <a:r>
              <a:rPr lang="en-US" sz="1600" dirty="0"/>
              <a:t> “</a:t>
            </a:r>
            <a:r>
              <a:rPr lang="en-US" sz="1600" dirty="0" err="1"/>
              <a:t>afbakening</a:t>
            </a:r>
            <a:r>
              <a:rPr lang="en-US" sz="1600" dirty="0"/>
              <a:t> van de </a:t>
            </a:r>
            <a:r>
              <a:rPr lang="en-US" sz="1600" dirty="0" err="1"/>
              <a:t>werfzone</a:t>
            </a:r>
            <a:r>
              <a:rPr lang="en-US" sz="1600" dirty="0"/>
              <a:t>” – </a:t>
            </a:r>
            <a:r>
              <a:rPr lang="en-US" sz="1600" dirty="0" err="1"/>
              <a:t>versie</a:t>
            </a:r>
            <a:r>
              <a:rPr lang="en-US" sz="1600" dirty="0"/>
              <a:t> </a:t>
            </a:r>
            <a:r>
              <a:rPr lang="en-US" sz="1600" dirty="0" err="1"/>
              <a:t>aannemers</a:t>
            </a:r>
            <a:endParaRPr lang="en-US" sz="1600" dirty="0"/>
          </a:p>
          <a:p>
            <a:pPr marL="0" indent="0" algn="just" eaLnBrk="1" hangingPunct="1">
              <a:buNone/>
            </a:pPr>
            <a:endParaRPr lang="en-US" sz="1800" dirty="0"/>
          </a:p>
          <a:p>
            <a:pPr algn="just" eaLnBrk="1" hangingPunct="1"/>
            <a:endParaRPr 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err="1">
                <a:solidFill>
                  <a:srgbClr val="0070C0"/>
                </a:solidFill>
                <a:latin typeface="+mj-lt"/>
                <a:ea typeface="+mj-ea"/>
                <a:cs typeface="+mj-cs"/>
              </a:rPr>
              <a:t>Beginsituatie</a:t>
            </a:r>
            <a:endParaRPr lang="en-US" sz="1100" b="1" kern="0" dirty="0">
              <a:solidFill>
                <a:srgbClr val="0070C0"/>
              </a:solidFill>
              <a:latin typeface="+mj-lt"/>
              <a:ea typeface="+mj-ea"/>
              <a:cs typeface="+mj-cs"/>
            </a:endParaRP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werken beëindigd</a:t>
            </a:r>
          </a:p>
        </p:txBody>
      </p:sp>
      <p:sp>
        <p:nvSpPr>
          <p:cNvPr id="45"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3" name="Picture 2"/>
          <p:cNvPicPr>
            <a:picLocks noChangeAspect="1"/>
          </p:cNvPicPr>
          <p:nvPr/>
        </p:nvPicPr>
        <p:blipFill>
          <a:blip r:embed="rId3"/>
          <a:stretch>
            <a:fillRect/>
          </a:stretch>
        </p:blipFill>
        <p:spPr>
          <a:xfrm>
            <a:off x="2274159" y="2420888"/>
            <a:ext cx="8212024" cy="2432515"/>
          </a:xfrm>
          <a:prstGeom prst="rect">
            <a:avLst/>
          </a:prstGeom>
        </p:spPr>
      </p:pic>
      <p:pic>
        <p:nvPicPr>
          <p:cNvPr id="8" name="Picture 7"/>
          <p:cNvPicPr>
            <a:picLocks noChangeAspect="1"/>
          </p:cNvPicPr>
          <p:nvPr/>
        </p:nvPicPr>
        <p:blipFill>
          <a:blip r:embed="rId4"/>
          <a:stretch>
            <a:fillRect/>
          </a:stretch>
        </p:blipFill>
        <p:spPr>
          <a:xfrm>
            <a:off x="7032104" y="2708920"/>
            <a:ext cx="341406" cy="359695"/>
          </a:xfrm>
          <a:prstGeom prst="rect">
            <a:avLst/>
          </a:prstGeom>
        </p:spPr>
      </p:pic>
      <p:sp>
        <p:nvSpPr>
          <p:cNvPr id="10" name="Rectangular Callout 50"/>
          <p:cNvSpPr>
            <a:spLocks noChangeArrowheads="1"/>
          </p:cNvSpPr>
          <p:nvPr/>
        </p:nvSpPr>
        <p:spPr bwMode="auto">
          <a:xfrm>
            <a:off x="1919288" y="2881681"/>
            <a:ext cx="2775965" cy="288925"/>
          </a:xfrm>
          <a:prstGeom prst="wedgeRectCallout">
            <a:avLst>
              <a:gd name="adj1" fmla="val 54760"/>
              <a:gd name="adj2" fmla="val 9780"/>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rPr>
              <a:t>BEVEILIGING WORDT STOPGEZET !</a:t>
            </a:r>
          </a:p>
        </p:txBody>
      </p:sp>
      <p:pic>
        <p:nvPicPr>
          <p:cNvPr id="4" name="Picture 3">
            <a:extLst>
              <a:ext uri="{FF2B5EF4-FFF2-40B4-BE49-F238E27FC236}">
                <a16:creationId xmlns:a16="http://schemas.microsoft.com/office/drawing/2014/main" id="{1F42F96C-2378-4C5A-8DAC-7AA2775CDE17}"/>
              </a:ext>
            </a:extLst>
          </p:cNvPr>
          <p:cNvPicPr>
            <a:picLocks noChangeAspect="1"/>
          </p:cNvPicPr>
          <p:nvPr/>
        </p:nvPicPr>
        <p:blipFill>
          <a:blip r:embed="rId5"/>
          <a:stretch>
            <a:fillRect/>
          </a:stretch>
        </p:blipFill>
        <p:spPr>
          <a:xfrm>
            <a:off x="3935760" y="2435544"/>
            <a:ext cx="5578323" cy="2237426"/>
          </a:xfrm>
          <a:prstGeom prst="rect">
            <a:avLst/>
          </a:prstGeom>
        </p:spPr>
      </p:pic>
    </p:spTree>
    <p:extLst>
      <p:ext uri="{BB962C8B-B14F-4D97-AF65-F5344CB8AC3E}">
        <p14:creationId xmlns:p14="http://schemas.microsoft.com/office/powerpoint/2010/main" val="365430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ep 74"/>
          <p:cNvGrpSpPr>
            <a:grpSpLocks/>
          </p:cNvGrpSpPr>
          <p:nvPr/>
        </p:nvGrpSpPr>
        <p:grpSpPr bwMode="auto">
          <a:xfrm>
            <a:off x="2840753" y="2109788"/>
            <a:ext cx="1727200" cy="1555750"/>
            <a:chOff x="6300192" y="2204864"/>
            <a:chExt cx="1728192" cy="1555373"/>
          </a:xfrm>
        </p:grpSpPr>
        <p:pic>
          <p:nvPicPr>
            <p:cNvPr id="655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204864"/>
              <a:ext cx="1728192" cy="1555373"/>
            </a:xfrm>
            <a:prstGeom prst="rect">
              <a:avLst/>
            </a:prstGeom>
            <a:noFill/>
            <a:ln w="9525">
              <a:noFill/>
              <a:miter lim="800000"/>
              <a:headEnd/>
              <a:tailEnd/>
            </a:ln>
          </p:spPr>
        </p:pic>
        <p:sp>
          <p:nvSpPr>
            <p:cNvPr id="65564" name="Rectangle 47"/>
            <p:cNvSpPr>
              <a:spLocks noChangeArrowheads="1"/>
            </p:cNvSpPr>
            <p:nvPr/>
          </p:nvSpPr>
          <p:spPr bwMode="auto">
            <a:xfrm>
              <a:off x="6620991" y="2852936"/>
              <a:ext cx="1224136" cy="196746"/>
            </a:xfrm>
            <a:prstGeom prst="rect">
              <a:avLst/>
            </a:prstGeom>
            <a:solidFill>
              <a:schemeClr val="bg1"/>
            </a:solidFill>
            <a:ln w="31750" algn="ctr">
              <a:noFill/>
              <a:round/>
              <a:headEnd/>
              <a:tailEnd/>
            </a:ln>
          </p:spPr>
          <p:txBody>
            <a:bodyPr wrap="none" anchor="ctr"/>
            <a:lstStyle/>
            <a:p>
              <a:pPr algn="ctr"/>
              <a:endParaRPr lang="en-US"/>
            </a:p>
          </p:txBody>
        </p:sp>
      </p:grpSp>
      <p:cxnSp>
        <p:nvCxnSpPr>
          <p:cNvPr id="65539"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554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grpSp>
        <p:nvGrpSpPr>
          <p:cNvPr id="65541" name="Groep 47"/>
          <p:cNvGrpSpPr>
            <a:grpSpLocks/>
          </p:cNvGrpSpPr>
          <p:nvPr/>
        </p:nvGrpSpPr>
        <p:grpSpPr bwMode="auto">
          <a:xfrm>
            <a:off x="6167439" y="3716339"/>
            <a:ext cx="865187" cy="433387"/>
            <a:chOff x="4427984" y="2636912"/>
            <a:chExt cx="864096" cy="432048"/>
          </a:xfrm>
        </p:grpSpPr>
        <p:cxnSp>
          <p:nvCxnSpPr>
            <p:cNvPr id="49" name="Rechte verbindingslijn met pijl 48"/>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0" name="Tekstvak 49"/>
            <p:cNvSpPr txBox="1"/>
            <p:nvPr/>
          </p:nvSpPr>
          <p:spPr>
            <a:xfrm>
              <a:off x="4427984" y="2709711"/>
              <a:ext cx="864096" cy="245302"/>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65542" name="Straight Connector 16"/>
          <p:cNvCxnSpPr>
            <a:cxnSpLocks noChangeShapeType="1"/>
          </p:cNvCxnSpPr>
          <p:nvPr/>
        </p:nvCxnSpPr>
        <p:spPr bwMode="auto">
          <a:xfrm flipV="1">
            <a:off x="2640013" y="4173539"/>
            <a:ext cx="7632700" cy="1587"/>
          </a:xfrm>
          <a:prstGeom prst="line">
            <a:avLst/>
          </a:prstGeom>
          <a:noFill/>
          <a:ln w="31750" algn="ctr">
            <a:solidFill>
              <a:schemeClr val="accent2"/>
            </a:solidFill>
            <a:round/>
            <a:headEnd/>
            <a:tailEnd/>
          </a:ln>
        </p:spPr>
      </p:cxnSp>
      <p:cxnSp>
        <p:nvCxnSpPr>
          <p:cNvPr id="65543" name="Straight Connector 16"/>
          <p:cNvCxnSpPr>
            <a:cxnSpLocks noChangeShapeType="1"/>
          </p:cNvCxnSpPr>
          <p:nvPr/>
        </p:nvCxnSpPr>
        <p:spPr bwMode="auto">
          <a:xfrm flipV="1">
            <a:off x="2640013" y="4508501"/>
            <a:ext cx="7632700" cy="3175"/>
          </a:xfrm>
          <a:prstGeom prst="line">
            <a:avLst/>
          </a:prstGeom>
          <a:noFill/>
          <a:ln w="31750" algn="ctr">
            <a:solidFill>
              <a:schemeClr val="accent2"/>
            </a:solidFill>
            <a:round/>
            <a:headEnd/>
            <a:tailEnd/>
          </a:ln>
        </p:spPr>
      </p:cxnSp>
      <p:sp>
        <p:nvSpPr>
          <p:cNvPr id="65544" name="Chevron 29"/>
          <p:cNvSpPr>
            <a:spLocks noChangeArrowheads="1"/>
          </p:cNvSpPr>
          <p:nvPr/>
        </p:nvSpPr>
        <p:spPr bwMode="auto">
          <a:xfrm>
            <a:off x="2803526" y="4086226"/>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5545" name="Chevron 30"/>
          <p:cNvSpPr>
            <a:spLocks noChangeAspect="1"/>
          </p:cNvSpPr>
          <p:nvPr/>
        </p:nvSpPr>
        <p:spPr bwMode="auto">
          <a:xfrm flipH="1">
            <a:off x="2803526" y="44465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5546" name="TextBox 32"/>
          <p:cNvSpPr txBox="1">
            <a:spLocks noChangeArrowheads="1"/>
          </p:cNvSpPr>
          <p:nvPr/>
        </p:nvSpPr>
        <p:spPr bwMode="auto">
          <a:xfrm>
            <a:off x="9551989" y="3768726"/>
            <a:ext cx="936625" cy="231775"/>
          </a:xfrm>
          <a:prstGeom prst="rect">
            <a:avLst/>
          </a:prstGeom>
          <a:noFill/>
          <a:ln w="9525">
            <a:noFill/>
            <a:miter lim="800000"/>
            <a:headEnd/>
            <a:tailEnd/>
          </a:ln>
        </p:spPr>
        <p:txBody>
          <a:bodyPr>
            <a:spAutoFit/>
          </a:bodyPr>
          <a:lstStyle/>
          <a:p>
            <a:pPr algn="ctr"/>
            <a:r>
              <a:rPr lang="en-US" sz="900"/>
              <a:t>Dendermonde</a:t>
            </a:r>
          </a:p>
        </p:txBody>
      </p:sp>
      <p:sp>
        <p:nvSpPr>
          <p:cNvPr id="65547" name="TextBox 228"/>
          <p:cNvSpPr txBox="1">
            <a:spLocks noChangeArrowheads="1"/>
          </p:cNvSpPr>
          <p:nvPr/>
        </p:nvSpPr>
        <p:spPr bwMode="auto">
          <a:xfrm>
            <a:off x="2387600" y="4006851"/>
            <a:ext cx="323850" cy="246063"/>
          </a:xfrm>
          <a:prstGeom prst="rect">
            <a:avLst/>
          </a:prstGeom>
          <a:noFill/>
          <a:ln w="9525">
            <a:noFill/>
            <a:miter lim="800000"/>
            <a:headEnd/>
            <a:tailEnd/>
          </a:ln>
        </p:spPr>
        <p:txBody>
          <a:bodyPr>
            <a:spAutoFit/>
          </a:bodyPr>
          <a:lstStyle/>
          <a:p>
            <a:pPr algn="ctr"/>
            <a:r>
              <a:rPr lang="en-US" sz="1000"/>
              <a:t>A</a:t>
            </a:r>
          </a:p>
        </p:txBody>
      </p:sp>
      <p:sp>
        <p:nvSpPr>
          <p:cNvPr id="65548" name="TextBox 229"/>
          <p:cNvSpPr txBox="1">
            <a:spLocks noChangeArrowheads="1"/>
          </p:cNvSpPr>
          <p:nvPr/>
        </p:nvSpPr>
        <p:spPr bwMode="auto">
          <a:xfrm>
            <a:off x="2387600" y="4406901"/>
            <a:ext cx="323850" cy="246063"/>
          </a:xfrm>
          <a:prstGeom prst="rect">
            <a:avLst/>
          </a:prstGeom>
          <a:noFill/>
          <a:ln w="9525">
            <a:noFill/>
            <a:miter lim="800000"/>
            <a:headEnd/>
            <a:tailEnd/>
          </a:ln>
        </p:spPr>
        <p:txBody>
          <a:bodyPr>
            <a:spAutoFit/>
          </a:bodyPr>
          <a:lstStyle/>
          <a:p>
            <a:pPr algn="ctr"/>
            <a:r>
              <a:rPr lang="en-US" sz="1000"/>
              <a:t>B</a:t>
            </a:r>
          </a:p>
        </p:txBody>
      </p:sp>
      <p:sp>
        <p:nvSpPr>
          <p:cNvPr id="65550" name="TextBox 32"/>
          <p:cNvSpPr txBox="1">
            <a:spLocks noChangeArrowheads="1"/>
          </p:cNvSpPr>
          <p:nvPr/>
        </p:nvSpPr>
        <p:spPr bwMode="auto">
          <a:xfrm>
            <a:off x="2279651" y="3773489"/>
            <a:ext cx="792163" cy="231775"/>
          </a:xfrm>
          <a:prstGeom prst="rect">
            <a:avLst/>
          </a:prstGeom>
          <a:noFill/>
          <a:ln w="9525">
            <a:noFill/>
            <a:miter lim="800000"/>
            <a:headEnd/>
            <a:tailEnd/>
          </a:ln>
        </p:spPr>
        <p:txBody>
          <a:bodyPr>
            <a:spAutoFit/>
          </a:bodyPr>
          <a:lstStyle/>
          <a:p>
            <a:pPr algn="ctr"/>
            <a:r>
              <a:rPr lang="en-US" sz="900"/>
              <a:t>Lokeren</a:t>
            </a:r>
          </a:p>
        </p:txBody>
      </p:sp>
      <p:cxnSp>
        <p:nvCxnSpPr>
          <p:cNvPr id="52" name="Straight Connector 111"/>
          <p:cNvCxnSpPr/>
          <p:nvPr/>
        </p:nvCxnSpPr>
        <p:spPr bwMode="auto">
          <a:xfrm>
            <a:off x="2782888" y="3716338"/>
            <a:ext cx="7561262"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5552" name="Rounded Rectangle 122"/>
          <p:cNvSpPr>
            <a:spLocks noChangeArrowheads="1"/>
          </p:cNvSpPr>
          <p:nvPr/>
        </p:nvSpPr>
        <p:spPr bwMode="auto">
          <a:xfrm>
            <a:off x="1533526" y="41195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einde</a:t>
            </a:r>
          </a:p>
        </p:txBody>
      </p:sp>
      <p:sp>
        <p:nvSpPr>
          <p:cNvPr id="63" name="TextBox 29"/>
          <p:cNvSpPr txBox="1"/>
          <p:nvPr/>
        </p:nvSpPr>
        <p:spPr>
          <a:xfrm rot="20469004">
            <a:off x="4726391" y="2732254"/>
            <a:ext cx="5680075" cy="368300"/>
          </a:xfrm>
          <a:prstGeom prst="rect">
            <a:avLst/>
          </a:prstGeom>
          <a:noFill/>
        </p:spPr>
        <p:txBody>
          <a:bodyPr>
            <a:spAutoFit/>
          </a:bodyPr>
          <a:lstStyle/>
          <a:p>
            <a:pPr algn="r">
              <a:defRPr/>
            </a:pPr>
            <a:r>
              <a:rPr lang="en-US" dirty="0">
                <a:solidFill>
                  <a:schemeClr val="bg1">
                    <a:lumMod val="50000"/>
                  </a:schemeClr>
                </a:solidFill>
              </a:rPr>
              <a:t> ► ► ► ► ► ► ►                 </a:t>
            </a:r>
          </a:p>
        </p:txBody>
      </p:sp>
      <p:sp>
        <p:nvSpPr>
          <p:cNvPr id="65554" name="Rectangle 47"/>
          <p:cNvSpPr>
            <a:spLocks noChangeArrowheads="1"/>
          </p:cNvSpPr>
          <p:nvPr/>
        </p:nvSpPr>
        <p:spPr bwMode="auto">
          <a:xfrm>
            <a:off x="8612188" y="5238751"/>
            <a:ext cx="1223962" cy="144463"/>
          </a:xfrm>
          <a:prstGeom prst="rect">
            <a:avLst/>
          </a:prstGeom>
          <a:solidFill>
            <a:schemeClr val="bg1"/>
          </a:solidFill>
          <a:ln w="31750" algn="ctr">
            <a:noFill/>
            <a:round/>
            <a:headEnd/>
            <a:tailEnd/>
          </a:ln>
        </p:spPr>
        <p:txBody>
          <a:bodyPr wrap="none" anchor="ctr"/>
          <a:lstStyle/>
          <a:p>
            <a:pPr algn="ctr"/>
            <a:endParaRPr lang="en-US"/>
          </a:p>
        </p:txBody>
      </p:sp>
      <p:sp>
        <p:nvSpPr>
          <p:cNvPr id="65555" name="TextBox 30"/>
          <p:cNvSpPr txBox="1">
            <a:spLocks noChangeArrowheads="1"/>
          </p:cNvSpPr>
          <p:nvPr/>
        </p:nvSpPr>
        <p:spPr bwMode="auto">
          <a:xfrm>
            <a:off x="2946401" y="2328450"/>
            <a:ext cx="1584325" cy="585787"/>
          </a:xfrm>
          <a:prstGeom prst="rect">
            <a:avLst/>
          </a:prstGeom>
          <a:noFill/>
          <a:ln w="9525">
            <a:noFill/>
            <a:miter lim="800000"/>
            <a:headEnd/>
            <a:tailEnd/>
          </a:ln>
        </p:spPr>
        <p:txBody>
          <a:bodyPr>
            <a:spAutoFit/>
          </a:bodyPr>
          <a:lstStyle/>
          <a:p>
            <a:pPr algn="ctr"/>
            <a:r>
              <a:rPr lang="en-US" sz="1600" b="1" dirty="0">
                <a:solidFill>
                  <a:srgbClr val="FF0000"/>
                </a:solidFill>
              </a:rPr>
              <a:t>EINDE </a:t>
            </a:r>
          </a:p>
          <a:p>
            <a:pPr algn="ctr"/>
            <a:r>
              <a:rPr lang="en-US" sz="1600" b="1" dirty="0">
                <a:solidFill>
                  <a:srgbClr val="FF0000"/>
                </a:solidFill>
              </a:rPr>
              <a:t>van de </a:t>
            </a:r>
            <a:r>
              <a:rPr lang="en-US" sz="1600" b="1" dirty="0" err="1">
                <a:solidFill>
                  <a:srgbClr val="FF0000"/>
                </a:solidFill>
              </a:rPr>
              <a:t>werken</a:t>
            </a:r>
            <a:endParaRPr lang="en-US" sz="1600" b="1" dirty="0">
              <a:solidFill>
                <a:srgbClr val="FF0000"/>
              </a:solidFill>
            </a:endParaRPr>
          </a:p>
        </p:txBody>
      </p:sp>
      <p:sp>
        <p:nvSpPr>
          <p:cNvPr id="29" name="Rechthoek 35"/>
          <p:cNvSpPr>
            <a:spLocks noChangeArrowheads="1"/>
          </p:cNvSpPr>
          <p:nvPr/>
        </p:nvSpPr>
        <p:spPr bwMode="auto">
          <a:xfrm>
            <a:off x="5046648" y="2235689"/>
            <a:ext cx="1049352"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sp>
        <p:nvSpPr>
          <p:cNvPr id="34"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30" name="Picture 29"/>
          <p:cNvPicPr>
            <a:picLocks noChangeAspect="1"/>
          </p:cNvPicPr>
          <p:nvPr/>
        </p:nvPicPr>
        <p:blipFill>
          <a:blip r:embed="rId4"/>
          <a:stretch>
            <a:fillRect/>
          </a:stretch>
        </p:blipFill>
        <p:spPr>
          <a:xfrm>
            <a:off x="7345364" y="2470253"/>
            <a:ext cx="945659" cy="768349"/>
          </a:xfrm>
          <a:prstGeom prst="rect">
            <a:avLst/>
          </a:prstGeom>
        </p:spPr>
      </p:pic>
      <p:pic>
        <p:nvPicPr>
          <p:cNvPr id="2" name="Picture 1"/>
          <p:cNvPicPr>
            <a:picLocks noChangeAspect="1"/>
          </p:cNvPicPr>
          <p:nvPr/>
        </p:nvPicPr>
        <p:blipFill>
          <a:blip r:embed="rId5"/>
          <a:stretch>
            <a:fillRect/>
          </a:stretch>
        </p:blipFill>
        <p:spPr>
          <a:xfrm>
            <a:off x="5285361" y="2648464"/>
            <a:ext cx="499915" cy="1024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6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43472" y="1743984"/>
            <a:ext cx="9300879" cy="4244400"/>
          </a:xfrm>
          <a:prstGeom prst="rect">
            <a:avLst/>
          </a:prstGeom>
        </p:spPr>
        <p:txBody>
          <a:bodyPr/>
          <a:lstStyle/>
          <a:p>
            <a:r>
              <a:rPr lang="nl-BE" sz="2000" b="1" dirty="0">
                <a:solidFill>
                  <a:schemeClr val="tx1"/>
                </a:solidFill>
              </a:rPr>
              <a:t>Familiefoto aannemer</a:t>
            </a:r>
          </a:p>
          <a:p>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Beveiligingssysteem: toezicht op de afbakening van de werfzone door een persoon (grenswachter)</a:t>
            </a:r>
          </a:p>
          <a:p>
            <a:br>
              <a:rPr lang="nl-BE" sz="2000" b="1" dirty="0">
                <a:solidFill>
                  <a:schemeClr val="tx1"/>
                </a:solidFill>
              </a:rPr>
            </a:br>
            <a:r>
              <a:rPr lang="nl-BE" sz="2000" b="1" dirty="0">
                <a:solidFill>
                  <a:schemeClr val="tx1"/>
                </a:solidFill>
              </a:rPr>
              <a:t>2. Incidenten	</a:t>
            </a:r>
          </a:p>
          <a:p>
            <a:endParaRPr lang="nl-BE" sz="2000" b="1" dirty="0">
              <a:solidFill>
                <a:schemeClr val="tx1"/>
              </a:solidFill>
            </a:endParaRPr>
          </a:p>
          <a:p>
            <a:r>
              <a:rPr lang="nl-BE" sz="2000" b="1" dirty="0">
                <a:solidFill>
                  <a:schemeClr val="tx1"/>
                </a:solidFill>
              </a:rPr>
              <a:t>3. Einde van de werken</a:t>
            </a:r>
          </a:p>
          <a:p>
            <a:endParaRPr lang="nl-BE" sz="2000" b="1" dirty="0"/>
          </a:p>
          <a:p>
            <a:r>
              <a:rPr lang="nl-BE" sz="2000" b="1" dirty="0"/>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16583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7448" y="413459"/>
            <a:ext cx="8064500" cy="506413"/>
          </a:xfrm>
          <a:prstGeom prst="rect">
            <a:avLst/>
          </a:prstGeom>
          <a:noFill/>
          <a:ln w="9525">
            <a:noFill/>
            <a:miter lim="800000"/>
            <a:headEnd/>
            <a:tailEnd/>
          </a:ln>
          <a:effectLst/>
        </p:spPr>
        <p:txBody>
          <a:bodyPr lIns="0" tIns="0" rIns="0" bIns="0"/>
          <a:lstStyle/>
          <a:p>
            <a:pPr>
              <a:defRPr/>
            </a:pPr>
            <a:r>
              <a:rPr lang="en-US" b="1" kern="0" dirty="0" err="1">
                <a:solidFill>
                  <a:srgbClr val="0070C0"/>
                </a:solidFill>
              </a:rPr>
              <a:t>Uitzonderlijk</a:t>
            </a:r>
            <a:r>
              <a:rPr lang="en-US" b="1" kern="0" dirty="0">
                <a:solidFill>
                  <a:srgbClr val="0070C0"/>
                </a:solidFill>
              </a:rPr>
              <a:t> </a:t>
            </a:r>
            <a:r>
              <a:rPr lang="en-US" b="1" kern="0" dirty="0" err="1">
                <a:solidFill>
                  <a:srgbClr val="0070C0"/>
                </a:solidFill>
              </a:rPr>
              <a:t>luidruchtige</a:t>
            </a:r>
            <a:r>
              <a:rPr lang="en-US" b="1" kern="0" dirty="0">
                <a:solidFill>
                  <a:srgbClr val="0070C0"/>
                </a:solidFill>
              </a:rPr>
              <a:t> </a:t>
            </a:r>
            <a:r>
              <a:rPr lang="en-US" b="1" kern="0" dirty="0" err="1">
                <a:solidFill>
                  <a:srgbClr val="0070C0"/>
                </a:solidFill>
              </a:rPr>
              <a:t>werken</a:t>
            </a:r>
            <a:endParaRPr lang="en-US" b="1" kern="0" dirty="0">
              <a:solidFill>
                <a:srgbClr val="0070C0"/>
              </a:solidFill>
              <a:latin typeface="+mj-lt"/>
              <a:ea typeface="+mj-ea"/>
              <a:cs typeface="+mj-cs"/>
            </a:endParaRPr>
          </a:p>
        </p:txBody>
      </p:sp>
      <p:sp>
        <p:nvSpPr>
          <p:cNvPr id="23" name="Rectangle 245"/>
          <p:cNvSpPr>
            <a:spLocks noChangeArrowheads="1"/>
          </p:cNvSpPr>
          <p:nvPr/>
        </p:nvSpPr>
        <p:spPr bwMode="auto">
          <a:xfrm>
            <a:off x="1361391" y="5364421"/>
            <a:ext cx="9428888" cy="108012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Bij activiteiten van </a:t>
            </a:r>
            <a:r>
              <a:rPr lang="nl-BE" sz="1400" b="1" dirty="0">
                <a:solidFill>
                  <a:srgbClr val="FF0000"/>
                </a:solidFill>
                <a:latin typeface="+mn-lt"/>
              </a:rPr>
              <a:t>korte duur én </a:t>
            </a:r>
            <a:r>
              <a:rPr lang="nl-BE" sz="1400" dirty="0">
                <a:latin typeface="+mn-lt"/>
              </a:rPr>
              <a:t>bij risico op indringing </a:t>
            </a:r>
            <a:r>
              <a:rPr lang="nl-BE" sz="1400" b="1" dirty="0">
                <a:solidFill>
                  <a:srgbClr val="FF0000"/>
                </a:solidFill>
                <a:latin typeface="+mn-lt"/>
              </a:rPr>
              <a:t>type I</a:t>
            </a:r>
            <a:r>
              <a:rPr lang="nl-BE" sz="1400" dirty="0">
                <a:latin typeface="+mn-lt"/>
              </a:rPr>
              <a:t>: </a:t>
            </a:r>
          </a:p>
          <a:p>
            <a:pPr algn="just"/>
            <a:endParaRPr lang="nl-BE" sz="1400" dirty="0">
              <a:latin typeface="+mn-lt"/>
            </a:endParaRPr>
          </a:p>
          <a:p>
            <a:pPr algn="just"/>
            <a:r>
              <a:rPr lang="nl-BE" sz="1400" dirty="0">
                <a:latin typeface="+mn-lt"/>
              </a:rPr>
              <a:t>De grenswachter kan de waarschuwing doorgeven aan de bedienden aan het werk door te trekken aan de arm of te tikken op de schouders</a:t>
            </a:r>
          </a:p>
          <a:p>
            <a:pPr algn="just"/>
            <a:r>
              <a:rPr lang="nl-BE" sz="1400" dirty="0">
                <a:latin typeface="+mn-lt"/>
              </a:rPr>
              <a:t>Hij waakt erover dat hij hierbij zichzelf niet in gevaar brengt.</a:t>
            </a:r>
          </a:p>
        </p:txBody>
      </p:sp>
      <p:sp>
        <p:nvSpPr>
          <p:cNvPr id="24" name="Text Placeholder 1"/>
          <p:cNvSpPr>
            <a:spLocks noGrp="1"/>
          </p:cNvSpPr>
          <p:nvPr>
            <p:ph type="body" sz="quarter" idx="18"/>
          </p:nvPr>
        </p:nvSpPr>
        <p:spPr>
          <a:xfrm>
            <a:off x="9899580" y="140848"/>
            <a:ext cx="1912823" cy="360363"/>
          </a:xfrm>
        </p:spPr>
        <p:txBody>
          <a:bodyPr/>
          <a:lstStyle/>
          <a:p>
            <a:r>
              <a:rPr lang="en-GB" dirty="0"/>
              <a:t>4. </a:t>
            </a:r>
            <a:r>
              <a:rPr lang="en-GB" dirty="0" err="1"/>
              <a:t>Uitzonderlijk</a:t>
            </a:r>
            <a:r>
              <a:rPr lang="en-GB" dirty="0"/>
              <a:t> </a:t>
            </a:r>
            <a:r>
              <a:rPr lang="en-GB" dirty="0" err="1"/>
              <a:t>luidruchtige</a:t>
            </a:r>
            <a:r>
              <a:rPr lang="en-GB" dirty="0"/>
              <a:t> </a:t>
            </a:r>
            <a:r>
              <a:rPr lang="en-GB" dirty="0" err="1"/>
              <a:t>werken</a:t>
            </a:r>
            <a:endParaRPr lang="en-GB" dirty="0"/>
          </a:p>
        </p:txBody>
      </p:sp>
      <p:cxnSp>
        <p:nvCxnSpPr>
          <p:cNvPr id="26" name="Straight Connector 25"/>
          <p:cNvCxnSpPr>
            <a:cxnSpLocks/>
          </p:cNvCxnSpPr>
          <p:nvPr/>
        </p:nvCxnSpPr>
        <p:spPr bwMode="auto">
          <a:xfrm>
            <a:off x="1930050" y="1641480"/>
            <a:ext cx="0" cy="1603084"/>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cxnSp>
        <p:nvCxnSpPr>
          <p:cNvPr id="27" name="Straight Connector 26"/>
          <p:cNvCxnSpPr/>
          <p:nvPr/>
        </p:nvCxnSpPr>
        <p:spPr bwMode="auto">
          <a:xfrm>
            <a:off x="1930050" y="2988471"/>
            <a:ext cx="0" cy="364990"/>
          </a:xfrm>
          <a:prstGeom prst="line">
            <a:avLst/>
          </a:prstGeom>
          <a:solidFill>
            <a:schemeClr val="accent1"/>
          </a:solidFill>
          <a:ln w="19050" cap="flat" cmpd="sng" algn="ctr">
            <a:solidFill>
              <a:srgbClr val="0070C0"/>
            </a:solidFill>
            <a:prstDash val="sysDash"/>
            <a:round/>
            <a:headEnd type="none" w="med" len="med"/>
            <a:tailEnd type="triangle" w="med" len="med"/>
          </a:ln>
          <a:effectLst/>
        </p:spPr>
      </p:cxnSp>
      <p:sp>
        <p:nvSpPr>
          <p:cNvPr id="6" name="TextBox 5"/>
          <p:cNvSpPr txBox="1"/>
          <p:nvPr/>
        </p:nvSpPr>
        <p:spPr>
          <a:xfrm>
            <a:off x="1993517" y="3067756"/>
            <a:ext cx="144016" cy="276999"/>
          </a:xfrm>
          <a:prstGeom prst="rect">
            <a:avLst/>
          </a:prstGeom>
          <a:noFill/>
        </p:spPr>
        <p:txBody>
          <a:bodyPr wrap="square" rtlCol="0">
            <a:spAutoFit/>
          </a:bodyPr>
          <a:lstStyle/>
          <a:p>
            <a:r>
              <a:rPr lang="en-GB" sz="1200" dirty="0">
                <a:solidFill>
                  <a:srgbClr val="005DA4"/>
                </a:solidFill>
              </a:rPr>
              <a:t>t</a:t>
            </a:r>
          </a:p>
        </p:txBody>
      </p:sp>
      <p:sp>
        <p:nvSpPr>
          <p:cNvPr id="14" name="Rectangle 18">
            <a:extLst>
              <a:ext uri="{FF2B5EF4-FFF2-40B4-BE49-F238E27FC236}">
                <a16:creationId xmlns:a16="http://schemas.microsoft.com/office/drawing/2014/main" id="{03D98AF2-51F8-461A-944E-FC09EDF5AD2A}"/>
              </a:ext>
            </a:extLst>
          </p:cNvPr>
          <p:cNvSpPr>
            <a:spLocks noChangeArrowheads="1"/>
          </p:cNvSpPr>
          <p:nvPr/>
        </p:nvSpPr>
        <p:spPr bwMode="auto">
          <a:xfrm>
            <a:off x="1345634" y="4029787"/>
            <a:ext cx="9428888"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dirty="0">
                <a:latin typeface="Calibri" panose="020F0502020204030204" pitchFamily="34" charset="0"/>
                <a:cs typeface="Calibri" panose="020F0502020204030204" pitchFamily="34" charset="0"/>
              </a:rPr>
              <a:t>Tijdens het plannen van uitzonderlijk luidruchtige werken waakt de hiërarchische erover een andere veiligheidsmaatregel te kiezen (buiten dienststelling of een systeem voor sperren van de beweging).</a:t>
            </a:r>
          </a:p>
        </p:txBody>
      </p:sp>
      <p:sp>
        <p:nvSpPr>
          <p:cNvPr id="10" name="Rounded Rectangle 122">
            <a:extLst>
              <a:ext uri="{FF2B5EF4-FFF2-40B4-BE49-F238E27FC236}">
                <a16:creationId xmlns:a16="http://schemas.microsoft.com/office/drawing/2014/main" id="{647BBE91-B762-4C71-9642-673527970FF2}"/>
              </a:ext>
            </a:extLst>
          </p:cNvPr>
          <p:cNvSpPr>
            <a:spLocks noChangeArrowheads="1"/>
          </p:cNvSpPr>
          <p:nvPr/>
        </p:nvSpPr>
        <p:spPr bwMode="auto">
          <a:xfrm>
            <a:off x="1579213" y="2260204"/>
            <a:ext cx="701675" cy="503238"/>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endParaRPr lang="nl-BE" sz="800" dirty="0"/>
          </a:p>
        </p:txBody>
      </p:sp>
      <p:cxnSp>
        <p:nvCxnSpPr>
          <p:cNvPr id="11" name="Straight Connector 16">
            <a:extLst>
              <a:ext uri="{FF2B5EF4-FFF2-40B4-BE49-F238E27FC236}">
                <a16:creationId xmlns:a16="http://schemas.microsoft.com/office/drawing/2014/main" id="{F040BE8E-1D71-4712-8738-FF8C340DFDCD}"/>
              </a:ext>
            </a:extLst>
          </p:cNvPr>
          <p:cNvCxnSpPr>
            <a:cxnSpLocks noChangeShapeType="1"/>
          </p:cNvCxnSpPr>
          <p:nvPr/>
        </p:nvCxnSpPr>
        <p:spPr bwMode="auto">
          <a:xfrm flipV="1">
            <a:off x="2640013" y="3584534"/>
            <a:ext cx="7632700" cy="3175"/>
          </a:xfrm>
          <a:prstGeom prst="line">
            <a:avLst/>
          </a:prstGeom>
          <a:noFill/>
          <a:ln w="31750" algn="ctr">
            <a:solidFill>
              <a:schemeClr val="accent2"/>
            </a:solidFill>
            <a:round/>
            <a:headEnd/>
            <a:tailEnd/>
          </a:ln>
        </p:spPr>
      </p:cxnSp>
      <p:sp>
        <p:nvSpPr>
          <p:cNvPr id="12" name="Rectangle 20">
            <a:extLst>
              <a:ext uri="{FF2B5EF4-FFF2-40B4-BE49-F238E27FC236}">
                <a16:creationId xmlns:a16="http://schemas.microsoft.com/office/drawing/2014/main" id="{C946B814-48FB-4A76-A746-C866E78120BD}"/>
              </a:ext>
            </a:extLst>
          </p:cNvPr>
          <p:cNvSpPr>
            <a:spLocks noChangeArrowheads="1"/>
          </p:cNvSpPr>
          <p:nvPr/>
        </p:nvSpPr>
        <p:spPr bwMode="auto">
          <a:xfrm>
            <a:off x="5541577" y="2607025"/>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13" name="Straight Connector 16">
            <a:extLst>
              <a:ext uri="{FF2B5EF4-FFF2-40B4-BE49-F238E27FC236}">
                <a16:creationId xmlns:a16="http://schemas.microsoft.com/office/drawing/2014/main" id="{B379B028-15FC-4A26-8F06-8AB6A1AEC680}"/>
              </a:ext>
            </a:extLst>
          </p:cNvPr>
          <p:cNvCxnSpPr>
            <a:cxnSpLocks noChangeShapeType="1"/>
          </p:cNvCxnSpPr>
          <p:nvPr/>
        </p:nvCxnSpPr>
        <p:spPr bwMode="auto">
          <a:xfrm flipV="1">
            <a:off x="2640013" y="3921084"/>
            <a:ext cx="7632700" cy="1587"/>
          </a:xfrm>
          <a:prstGeom prst="line">
            <a:avLst/>
          </a:prstGeom>
          <a:noFill/>
          <a:ln w="31750" algn="ctr">
            <a:solidFill>
              <a:schemeClr val="accent2"/>
            </a:solidFill>
            <a:round/>
            <a:headEnd/>
            <a:tailEnd/>
          </a:ln>
        </p:spPr>
      </p:cxnSp>
      <p:sp>
        <p:nvSpPr>
          <p:cNvPr id="15" name="Chevron 29">
            <a:extLst>
              <a:ext uri="{FF2B5EF4-FFF2-40B4-BE49-F238E27FC236}">
                <a16:creationId xmlns:a16="http://schemas.microsoft.com/office/drawing/2014/main" id="{F2D6DF0C-76FD-41FB-B2EF-D2B46A09D032}"/>
              </a:ext>
            </a:extLst>
          </p:cNvPr>
          <p:cNvSpPr>
            <a:spLocks noChangeArrowheads="1"/>
          </p:cNvSpPr>
          <p:nvPr/>
        </p:nvSpPr>
        <p:spPr bwMode="auto">
          <a:xfrm>
            <a:off x="2803526" y="349880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6" name="Chevron 30">
            <a:extLst>
              <a:ext uri="{FF2B5EF4-FFF2-40B4-BE49-F238E27FC236}">
                <a16:creationId xmlns:a16="http://schemas.microsoft.com/office/drawing/2014/main" id="{18C3D932-0496-4963-8313-E9875232C629}"/>
              </a:ext>
            </a:extLst>
          </p:cNvPr>
          <p:cNvSpPr>
            <a:spLocks noChangeAspect="1"/>
          </p:cNvSpPr>
          <p:nvPr/>
        </p:nvSpPr>
        <p:spPr bwMode="auto">
          <a:xfrm flipH="1">
            <a:off x="2803526" y="3859171"/>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7" name="TextBox 228">
            <a:extLst>
              <a:ext uri="{FF2B5EF4-FFF2-40B4-BE49-F238E27FC236}">
                <a16:creationId xmlns:a16="http://schemas.microsoft.com/office/drawing/2014/main" id="{2FC77969-7756-4427-9A5D-6B73F80FEFB4}"/>
              </a:ext>
            </a:extLst>
          </p:cNvPr>
          <p:cNvSpPr txBox="1">
            <a:spLocks noChangeArrowheads="1"/>
          </p:cNvSpPr>
          <p:nvPr/>
        </p:nvSpPr>
        <p:spPr bwMode="auto">
          <a:xfrm>
            <a:off x="2387600" y="3428958"/>
            <a:ext cx="323850" cy="246062"/>
          </a:xfrm>
          <a:prstGeom prst="rect">
            <a:avLst/>
          </a:prstGeom>
          <a:noFill/>
          <a:ln w="9525">
            <a:noFill/>
            <a:miter lim="800000"/>
            <a:headEnd/>
            <a:tailEnd/>
          </a:ln>
        </p:spPr>
        <p:txBody>
          <a:bodyPr>
            <a:spAutoFit/>
          </a:bodyPr>
          <a:lstStyle/>
          <a:p>
            <a:pPr algn="ctr"/>
            <a:r>
              <a:rPr lang="en-US" sz="1000"/>
              <a:t>A</a:t>
            </a:r>
          </a:p>
        </p:txBody>
      </p:sp>
      <p:sp>
        <p:nvSpPr>
          <p:cNvPr id="18" name="TextBox 229">
            <a:extLst>
              <a:ext uri="{FF2B5EF4-FFF2-40B4-BE49-F238E27FC236}">
                <a16:creationId xmlns:a16="http://schemas.microsoft.com/office/drawing/2014/main" id="{BB2F2056-DDC8-45DC-B471-74FD873E18EC}"/>
              </a:ext>
            </a:extLst>
          </p:cNvPr>
          <p:cNvSpPr txBox="1">
            <a:spLocks noChangeArrowheads="1"/>
          </p:cNvSpPr>
          <p:nvPr/>
        </p:nvSpPr>
        <p:spPr bwMode="auto">
          <a:xfrm>
            <a:off x="2387600" y="3829008"/>
            <a:ext cx="323850" cy="246062"/>
          </a:xfrm>
          <a:prstGeom prst="rect">
            <a:avLst/>
          </a:prstGeom>
          <a:noFill/>
          <a:ln w="9525">
            <a:noFill/>
            <a:miter lim="800000"/>
            <a:headEnd/>
            <a:tailEnd/>
          </a:ln>
        </p:spPr>
        <p:txBody>
          <a:bodyPr>
            <a:spAutoFit/>
          </a:bodyPr>
          <a:lstStyle/>
          <a:p>
            <a:pPr algn="ctr"/>
            <a:r>
              <a:rPr lang="en-US" sz="1000"/>
              <a:t>B</a:t>
            </a:r>
          </a:p>
        </p:txBody>
      </p:sp>
      <p:grpSp>
        <p:nvGrpSpPr>
          <p:cNvPr id="19" name="Group 188">
            <a:extLst>
              <a:ext uri="{FF2B5EF4-FFF2-40B4-BE49-F238E27FC236}">
                <a16:creationId xmlns:a16="http://schemas.microsoft.com/office/drawing/2014/main" id="{355DF5D9-E49D-4856-A1C1-01628BDAD2B8}"/>
              </a:ext>
            </a:extLst>
          </p:cNvPr>
          <p:cNvGrpSpPr>
            <a:grpSpLocks noChangeAspect="1"/>
          </p:cNvGrpSpPr>
          <p:nvPr/>
        </p:nvGrpSpPr>
        <p:grpSpPr bwMode="auto">
          <a:xfrm>
            <a:off x="5548939" y="3524210"/>
            <a:ext cx="107950" cy="73025"/>
            <a:chOff x="7956376" y="548680"/>
            <a:chExt cx="216024" cy="144016"/>
          </a:xfrm>
        </p:grpSpPr>
        <p:cxnSp>
          <p:nvCxnSpPr>
            <p:cNvPr id="20" name="Straight Connector 189">
              <a:extLst>
                <a:ext uri="{FF2B5EF4-FFF2-40B4-BE49-F238E27FC236}">
                  <a16:creationId xmlns:a16="http://schemas.microsoft.com/office/drawing/2014/main" id="{BD14AB82-41FE-48D2-AFE8-9307C132F9AC}"/>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 name="Straight Connector 190">
              <a:extLst>
                <a:ext uri="{FF2B5EF4-FFF2-40B4-BE49-F238E27FC236}">
                  <a16:creationId xmlns:a16="http://schemas.microsoft.com/office/drawing/2014/main" id="{481C6493-8D6A-4D7C-9871-C4274B27CEFB}"/>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2" name="Group 188">
            <a:extLst>
              <a:ext uri="{FF2B5EF4-FFF2-40B4-BE49-F238E27FC236}">
                <a16:creationId xmlns:a16="http://schemas.microsoft.com/office/drawing/2014/main" id="{FE28666E-2B37-470E-AD2D-BB7222226A7F}"/>
              </a:ext>
            </a:extLst>
          </p:cNvPr>
          <p:cNvGrpSpPr>
            <a:grpSpLocks noChangeAspect="1"/>
          </p:cNvGrpSpPr>
          <p:nvPr/>
        </p:nvGrpSpPr>
        <p:grpSpPr bwMode="auto">
          <a:xfrm>
            <a:off x="7788053" y="3524209"/>
            <a:ext cx="107950" cy="73025"/>
            <a:chOff x="7956376" y="548680"/>
            <a:chExt cx="216024" cy="144016"/>
          </a:xfrm>
        </p:grpSpPr>
        <p:cxnSp>
          <p:nvCxnSpPr>
            <p:cNvPr id="25" name="Straight Connector 189">
              <a:extLst>
                <a:ext uri="{FF2B5EF4-FFF2-40B4-BE49-F238E27FC236}">
                  <a16:creationId xmlns:a16="http://schemas.microsoft.com/office/drawing/2014/main" id="{B14796F0-23E8-4362-935E-BF5783DA4E82}"/>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8" name="Straight Connector 190">
              <a:extLst>
                <a:ext uri="{FF2B5EF4-FFF2-40B4-BE49-F238E27FC236}">
                  <a16:creationId xmlns:a16="http://schemas.microsoft.com/office/drawing/2014/main" id="{6F6E114D-0205-4AC4-9315-D56C0D3AC6CC}"/>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9" name="TextBox 32">
            <a:extLst>
              <a:ext uri="{FF2B5EF4-FFF2-40B4-BE49-F238E27FC236}">
                <a16:creationId xmlns:a16="http://schemas.microsoft.com/office/drawing/2014/main" id="{CC77A940-EC2B-4D4C-8086-D8B8679B0B95}"/>
              </a:ext>
            </a:extLst>
          </p:cNvPr>
          <p:cNvSpPr txBox="1">
            <a:spLocks noChangeArrowheads="1"/>
          </p:cNvSpPr>
          <p:nvPr/>
        </p:nvSpPr>
        <p:spPr bwMode="auto">
          <a:xfrm>
            <a:off x="9551989" y="3119395"/>
            <a:ext cx="936625" cy="230188"/>
          </a:xfrm>
          <a:prstGeom prst="rect">
            <a:avLst/>
          </a:prstGeom>
          <a:noFill/>
          <a:ln w="9525">
            <a:noFill/>
            <a:miter lim="800000"/>
            <a:headEnd/>
            <a:tailEnd/>
          </a:ln>
        </p:spPr>
        <p:txBody>
          <a:bodyPr>
            <a:spAutoFit/>
          </a:bodyPr>
          <a:lstStyle/>
          <a:p>
            <a:pPr algn="ctr"/>
            <a:r>
              <a:rPr lang="en-US" sz="900"/>
              <a:t>Dendermonde</a:t>
            </a:r>
          </a:p>
        </p:txBody>
      </p:sp>
      <p:sp>
        <p:nvSpPr>
          <p:cNvPr id="30" name="TextBox 32">
            <a:extLst>
              <a:ext uri="{FF2B5EF4-FFF2-40B4-BE49-F238E27FC236}">
                <a16:creationId xmlns:a16="http://schemas.microsoft.com/office/drawing/2014/main" id="{17027D7F-D539-4037-83FD-D5CD11352DCB}"/>
              </a:ext>
            </a:extLst>
          </p:cNvPr>
          <p:cNvSpPr txBox="1">
            <a:spLocks noChangeArrowheads="1"/>
          </p:cNvSpPr>
          <p:nvPr/>
        </p:nvSpPr>
        <p:spPr bwMode="auto">
          <a:xfrm>
            <a:off x="2279651" y="3124159"/>
            <a:ext cx="792163" cy="230187"/>
          </a:xfrm>
          <a:prstGeom prst="rect">
            <a:avLst/>
          </a:prstGeom>
          <a:noFill/>
          <a:ln w="9525">
            <a:noFill/>
            <a:miter lim="800000"/>
            <a:headEnd/>
            <a:tailEnd/>
          </a:ln>
        </p:spPr>
        <p:txBody>
          <a:bodyPr>
            <a:spAutoFit/>
          </a:bodyPr>
          <a:lstStyle/>
          <a:p>
            <a:pPr algn="ctr"/>
            <a:r>
              <a:rPr lang="en-US" sz="900"/>
              <a:t>Lokeren</a:t>
            </a:r>
          </a:p>
        </p:txBody>
      </p:sp>
      <p:sp>
        <p:nvSpPr>
          <p:cNvPr id="31" name="Rectangle 20">
            <a:extLst>
              <a:ext uri="{FF2B5EF4-FFF2-40B4-BE49-F238E27FC236}">
                <a16:creationId xmlns:a16="http://schemas.microsoft.com/office/drawing/2014/main" id="{00A4FF33-B2BB-4F78-963E-19F2788FBA91}"/>
              </a:ext>
            </a:extLst>
          </p:cNvPr>
          <p:cNvSpPr>
            <a:spLocks noChangeArrowheads="1"/>
          </p:cNvSpPr>
          <p:nvPr/>
        </p:nvSpPr>
        <p:spPr bwMode="auto">
          <a:xfrm flipH="1">
            <a:off x="5613259" y="3213830"/>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32" name="Rechthoek 35">
            <a:extLst>
              <a:ext uri="{FF2B5EF4-FFF2-40B4-BE49-F238E27FC236}">
                <a16:creationId xmlns:a16="http://schemas.microsoft.com/office/drawing/2014/main" id="{269B4320-D044-4A68-98D8-F55F80C956C5}"/>
              </a:ext>
            </a:extLst>
          </p:cNvPr>
          <p:cNvSpPr>
            <a:spLocks noChangeArrowheads="1"/>
          </p:cNvSpPr>
          <p:nvPr/>
        </p:nvSpPr>
        <p:spPr bwMode="auto">
          <a:xfrm>
            <a:off x="4554969" y="1664738"/>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GRENSWACHTER AANNEMER</a:t>
            </a:r>
          </a:p>
        </p:txBody>
      </p:sp>
      <p:pic>
        <p:nvPicPr>
          <p:cNvPr id="33" name="Picture 32">
            <a:extLst>
              <a:ext uri="{FF2B5EF4-FFF2-40B4-BE49-F238E27FC236}">
                <a16:creationId xmlns:a16="http://schemas.microsoft.com/office/drawing/2014/main" id="{6A240B8B-97AC-49F0-83C3-4D29D8AEB029}"/>
              </a:ext>
            </a:extLst>
          </p:cNvPr>
          <p:cNvPicPr>
            <a:picLocks noChangeAspect="1"/>
          </p:cNvPicPr>
          <p:nvPr/>
        </p:nvPicPr>
        <p:blipFill>
          <a:blip r:embed="rId3"/>
          <a:stretch>
            <a:fillRect/>
          </a:stretch>
        </p:blipFill>
        <p:spPr>
          <a:xfrm>
            <a:off x="6679266" y="2316225"/>
            <a:ext cx="651755" cy="529551"/>
          </a:xfrm>
          <a:prstGeom prst="rect">
            <a:avLst/>
          </a:prstGeom>
        </p:spPr>
      </p:pic>
      <p:pic>
        <p:nvPicPr>
          <p:cNvPr id="34" name="Picture 33" descr="D:\Documents And Settings\GQR7802\Local Settings\Temporary Internet Files\Content.IE5\HNYX0581\MC900441310[1].png">
            <a:extLst>
              <a:ext uri="{FF2B5EF4-FFF2-40B4-BE49-F238E27FC236}">
                <a16:creationId xmlns:a16="http://schemas.microsoft.com/office/drawing/2014/main" id="{584882BD-694B-49FF-97A0-B9D153403B1F}"/>
              </a:ext>
            </a:extLst>
          </p:cNvPr>
          <p:cNvPicPr/>
          <p:nvPr/>
        </p:nvPicPr>
        <p:blipFill>
          <a:blip r:embed="rId4" cstate="print"/>
          <a:srcRect/>
          <a:stretch>
            <a:fillRect/>
          </a:stretch>
        </p:blipFill>
        <p:spPr bwMode="auto">
          <a:xfrm>
            <a:off x="5110916" y="2786813"/>
            <a:ext cx="182665" cy="243362"/>
          </a:xfrm>
          <a:prstGeom prst="rect">
            <a:avLst/>
          </a:prstGeom>
          <a:noFill/>
        </p:spPr>
      </p:pic>
      <p:pic>
        <p:nvPicPr>
          <p:cNvPr id="35" name="Picture 34" descr="D:\Documents And Settings\GQR7802\Local Settings\Temporary Internet Files\Content.IE5\HNYX0581\MC900441310[1].png">
            <a:extLst>
              <a:ext uri="{FF2B5EF4-FFF2-40B4-BE49-F238E27FC236}">
                <a16:creationId xmlns:a16="http://schemas.microsoft.com/office/drawing/2014/main" id="{085329AC-1138-4D03-8BEB-99E36D695BDC}"/>
              </a:ext>
            </a:extLst>
          </p:cNvPr>
          <p:cNvPicPr/>
          <p:nvPr/>
        </p:nvPicPr>
        <p:blipFill>
          <a:blip r:embed="rId4" cstate="print"/>
          <a:srcRect/>
          <a:stretch>
            <a:fillRect/>
          </a:stretch>
        </p:blipFill>
        <p:spPr bwMode="auto">
          <a:xfrm>
            <a:off x="5877413" y="2277605"/>
            <a:ext cx="182665" cy="243362"/>
          </a:xfrm>
          <a:prstGeom prst="rect">
            <a:avLst/>
          </a:prstGeom>
          <a:noFill/>
        </p:spPr>
      </p:pic>
      <p:grpSp>
        <p:nvGrpSpPr>
          <p:cNvPr id="36" name="Groep 99">
            <a:extLst>
              <a:ext uri="{FF2B5EF4-FFF2-40B4-BE49-F238E27FC236}">
                <a16:creationId xmlns:a16="http://schemas.microsoft.com/office/drawing/2014/main" id="{B6AF7583-DF1D-461E-8090-1C6609D93339}"/>
              </a:ext>
            </a:extLst>
          </p:cNvPr>
          <p:cNvGrpSpPr>
            <a:grpSpLocks/>
          </p:cNvGrpSpPr>
          <p:nvPr/>
        </p:nvGrpSpPr>
        <p:grpSpPr bwMode="auto">
          <a:xfrm>
            <a:off x="7679531" y="3170966"/>
            <a:ext cx="865187" cy="388373"/>
            <a:chOff x="4427984" y="2636912"/>
            <a:chExt cx="864096" cy="432048"/>
          </a:xfrm>
        </p:grpSpPr>
        <p:cxnSp>
          <p:nvCxnSpPr>
            <p:cNvPr id="37" name="Rechte verbindingslijn met pijl 102">
              <a:extLst>
                <a:ext uri="{FF2B5EF4-FFF2-40B4-BE49-F238E27FC236}">
                  <a16:creationId xmlns:a16="http://schemas.microsoft.com/office/drawing/2014/main" id="{2933745E-92FD-4665-B03C-20C6951EBB3A}"/>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38" name="Tekstvak 104">
              <a:extLst>
                <a:ext uri="{FF2B5EF4-FFF2-40B4-BE49-F238E27FC236}">
                  <a16:creationId xmlns:a16="http://schemas.microsoft.com/office/drawing/2014/main" id="{BFCCDE13-0446-41F4-8332-792127D9BC9D}"/>
                </a:ext>
              </a:extLst>
            </p:cNvPr>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39" name="Straight Connector 111">
            <a:extLst>
              <a:ext uri="{FF2B5EF4-FFF2-40B4-BE49-F238E27FC236}">
                <a16:creationId xmlns:a16="http://schemas.microsoft.com/office/drawing/2014/main" id="{ED0B9193-3B50-48DB-98A0-DD8E9412E090}"/>
              </a:ext>
            </a:extLst>
          </p:cNvPr>
          <p:cNvCxnSpPr/>
          <p:nvPr/>
        </p:nvCxnSpPr>
        <p:spPr bwMode="auto">
          <a:xfrm flipV="1">
            <a:off x="5162675" y="3147650"/>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40" name="Picture 39">
            <a:extLst>
              <a:ext uri="{FF2B5EF4-FFF2-40B4-BE49-F238E27FC236}">
                <a16:creationId xmlns:a16="http://schemas.microsoft.com/office/drawing/2014/main" id="{4E29CC36-B3A1-4CC5-8B77-CBE2D1BEED1E}"/>
              </a:ext>
            </a:extLst>
          </p:cNvPr>
          <p:cNvPicPr>
            <a:picLocks noChangeAspect="1"/>
          </p:cNvPicPr>
          <p:nvPr/>
        </p:nvPicPr>
        <p:blipFill>
          <a:blip r:embed="rId5"/>
          <a:stretch>
            <a:fillRect/>
          </a:stretch>
        </p:blipFill>
        <p:spPr>
          <a:xfrm>
            <a:off x="4894191" y="2183330"/>
            <a:ext cx="280440" cy="682811"/>
          </a:xfrm>
          <a:prstGeom prst="rect">
            <a:avLst/>
          </a:prstGeom>
        </p:spPr>
      </p:pic>
      <p:cxnSp>
        <p:nvCxnSpPr>
          <p:cNvPr id="41" name="Straight Connector 111">
            <a:extLst>
              <a:ext uri="{FF2B5EF4-FFF2-40B4-BE49-F238E27FC236}">
                <a16:creationId xmlns:a16="http://schemas.microsoft.com/office/drawing/2014/main" id="{DC137DF3-EEC5-426E-A54B-D7D060319B58}"/>
              </a:ext>
            </a:extLst>
          </p:cNvPr>
          <p:cNvCxnSpPr/>
          <p:nvPr/>
        </p:nvCxnSpPr>
        <p:spPr bwMode="auto">
          <a:xfrm flipV="1">
            <a:off x="4571738" y="3058226"/>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2" name="Straight Arrow Connector 287">
            <a:extLst>
              <a:ext uri="{FF2B5EF4-FFF2-40B4-BE49-F238E27FC236}">
                <a16:creationId xmlns:a16="http://schemas.microsoft.com/office/drawing/2014/main" id="{A1CC52B2-75F1-4872-90EB-8DA0511EBAB5}"/>
              </a:ext>
            </a:extLst>
          </p:cNvPr>
          <p:cNvCxnSpPr>
            <a:cxnSpLocks noChangeShapeType="1"/>
          </p:cNvCxnSpPr>
          <p:nvPr/>
        </p:nvCxnSpPr>
        <p:spPr bwMode="auto">
          <a:xfrm>
            <a:off x="5034411" y="2327189"/>
            <a:ext cx="1689822" cy="143164"/>
          </a:xfrm>
          <a:prstGeom prst="straightConnector1">
            <a:avLst/>
          </a:prstGeom>
          <a:noFill/>
          <a:ln w="12700" algn="ctr">
            <a:solidFill>
              <a:schemeClr val="tx1"/>
            </a:solidFill>
            <a:prstDash val="dash"/>
            <a:round/>
            <a:headEnd/>
            <a:tailEnd type="arrow" w="med" len="med"/>
          </a:ln>
        </p:spPr>
      </p:cxnSp>
      <p:cxnSp>
        <p:nvCxnSpPr>
          <p:cNvPr id="43" name="Straight Arrow Connector 287">
            <a:extLst>
              <a:ext uri="{FF2B5EF4-FFF2-40B4-BE49-F238E27FC236}">
                <a16:creationId xmlns:a16="http://schemas.microsoft.com/office/drawing/2014/main" id="{AFA3B2D9-7FFD-4D4E-BFDC-F812D0C13685}"/>
              </a:ext>
            </a:extLst>
          </p:cNvPr>
          <p:cNvCxnSpPr>
            <a:cxnSpLocks noChangeShapeType="1"/>
          </p:cNvCxnSpPr>
          <p:nvPr/>
        </p:nvCxnSpPr>
        <p:spPr bwMode="auto">
          <a:xfrm>
            <a:off x="5034411" y="2352536"/>
            <a:ext cx="186585" cy="712886"/>
          </a:xfrm>
          <a:prstGeom prst="straightConnector1">
            <a:avLst/>
          </a:prstGeom>
          <a:noFill/>
          <a:ln w="12700" algn="ctr">
            <a:solidFill>
              <a:schemeClr val="tx1"/>
            </a:solidFill>
            <a:prstDash val="dash"/>
            <a:round/>
            <a:headEnd/>
            <a:tailEnd type="arrow" w="med" len="med"/>
          </a:ln>
        </p:spPr>
      </p:cxnSp>
      <p:pic>
        <p:nvPicPr>
          <p:cNvPr id="44" name="Picture 43">
            <a:extLst>
              <a:ext uri="{FF2B5EF4-FFF2-40B4-BE49-F238E27FC236}">
                <a16:creationId xmlns:a16="http://schemas.microsoft.com/office/drawing/2014/main" id="{CD59045D-6CD8-49C9-B18A-FBCB1FDA867A}"/>
              </a:ext>
            </a:extLst>
          </p:cNvPr>
          <p:cNvPicPr>
            <a:picLocks noChangeAspect="1"/>
          </p:cNvPicPr>
          <p:nvPr/>
        </p:nvPicPr>
        <p:blipFill>
          <a:blip r:embed="rId6"/>
          <a:stretch>
            <a:fillRect/>
          </a:stretch>
        </p:blipFill>
        <p:spPr>
          <a:xfrm>
            <a:off x="6742453" y="2015658"/>
            <a:ext cx="128027" cy="292633"/>
          </a:xfrm>
          <a:prstGeom prst="rect">
            <a:avLst/>
          </a:prstGeom>
        </p:spPr>
      </p:pic>
      <p:pic>
        <p:nvPicPr>
          <p:cNvPr id="45" name="Picture 44">
            <a:extLst>
              <a:ext uri="{FF2B5EF4-FFF2-40B4-BE49-F238E27FC236}">
                <a16:creationId xmlns:a16="http://schemas.microsoft.com/office/drawing/2014/main" id="{65EB8643-CFBB-464D-B8B0-725504231E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083" y="2010729"/>
            <a:ext cx="124497" cy="291633"/>
          </a:xfrm>
          <a:prstGeom prst="rect">
            <a:avLst/>
          </a:prstGeom>
        </p:spPr>
      </p:pic>
      <p:cxnSp>
        <p:nvCxnSpPr>
          <p:cNvPr id="46" name="Straight Arrow Connector 287">
            <a:extLst>
              <a:ext uri="{FF2B5EF4-FFF2-40B4-BE49-F238E27FC236}">
                <a16:creationId xmlns:a16="http://schemas.microsoft.com/office/drawing/2014/main" id="{19625135-7028-4B1B-AAE8-E9643006B433}"/>
              </a:ext>
            </a:extLst>
          </p:cNvPr>
          <p:cNvCxnSpPr>
            <a:cxnSpLocks noChangeShapeType="1"/>
          </p:cNvCxnSpPr>
          <p:nvPr/>
        </p:nvCxnSpPr>
        <p:spPr bwMode="auto">
          <a:xfrm flipV="1">
            <a:off x="5523058" y="2176260"/>
            <a:ext cx="1137926" cy="23484"/>
          </a:xfrm>
          <a:prstGeom prst="straightConnector1">
            <a:avLst/>
          </a:prstGeom>
          <a:noFill/>
          <a:ln w="12700" algn="ctr">
            <a:solidFill>
              <a:schemeClr val="tx1"/>
            </a:solidFill>
            <a:prstDash val="dash"/>
            <a:round/>
            <a:headEnd/>
            <a:tailEnd type="arrow" w="med" len="med"/>
          </a:ln>
        </p:spPr>
      </p:cxnSp>
      <p:pic>
        <p:nvPicPr>
          <p:cNvPr id="47" name="Picture 46">
            <a:extLst>
              <a:ext uri="{FF2B5EF4-FFF2-40B4-BE49-F238E27FC236}">
                <a16:creationId xmlns:a16="http://schemas.microsoft.com/office/drawing/2014/main" id="{46DC1FFD-954E-4B99-A1D5-C756CAD155B6}"/>
              </a:ext>
            </a:extLst>
          </p:cNvPr>
          <p:cNvPicPr>
            <a:picLocks noChangeAspect="1"/>
          </p:cNvPicPr>
          <p:nvPr/>
        </p:nvPicPr>
        <p:blipFill>
          <a:blip r:embed="rId8"/>
          <a:stretch>
            <a:fillRect/>
          </a:stretch>
        </p:blipFill>
        <p:spPr>
          <a:xfrm>
            <a:off x="3401645" y="764704"/>
            <a:ext cx="5718544" cy="774259"/>
          </a:xfrm>
          <a:prstGeom prst="rect">
            <a:avLst/>
          </a:prstGeom>
        </p:spPr>
      </p:pic>
      <p:pic>
        <p:nvPicPr>
          <p:cNvPr id="48" name="Picture 47">
            <a:extLst>
              <a:ext uri="{FF2B5EF4-FFF2-40B4-BE49-F238E27FC236}">
                <a16:creationId xmlns:a16="http://schemas.microsoft.com/office/drawing/2014/main" id="{FDADA224-6D00-47CE-8CC7-E0BB81F67A0E}"/>
              </a:ext>
            </a:extLst>
          </p:cNvPr>
          <p:cNvPicPr>
            <a:picLocks noChangeAspect="1"/>
          </p:cNvPicPr>
          <p:nvPr/>
        </p:nvPicPr>
        <p:blipFill>
          <a:blip r:embed="rId9"/>
          <a:stretch>
            <a:fillRect/>
          </a:stretch>
        </p:blipFill>
        <p:spPr>
          <a:xfrm>
            <a:off x="6026431" y="2022050"/>
            <a:ext cx="237765" cy="237765"/>
          </a:xfrm>
          <a:prstGeom prst="rect">
            <a:avLst/>
          </a:prstGeom>
        </p:spPr>
      </p:pic>
      <p:pic>
        <p:nvPicPr>
          <p:cNvPr id="49" name="Picture 48">
            <a:extLst>
              <a:ext uri="{FF2B5EF4-FFF2-40B4-BE49-F238E27FC236}">
                <a16:creationId xmlns:a16="http://schemas.microsoft.com/office/drawing/2014/main" id="{D875DFB1-13A0-4C3F-AC1B-65F60B9FF839}"/>
              </a:ext>
            </a:extLst>
          </p:cNvPr>
          <p:cNvPicPr>
            <a:picLocks noChangeAspect="1"/>
          </p:cNvPicPr>
          <p:nvPr/>
        </p:nvPicPr>
        <p:blipFill>
          <a:blip r:embed="rId10"/>
          <a:stretch>
            <a:fillRect/>
          </a:stretch>
        </p:blipFill>
        <p:spPr>
          <a:xfrm>
            <a:off x="5958358" y="1460439"/>
            <a:ext cx="688908" cy="640135"/>
          </a:xfrm>
          <a:prstGeom prst="rect">
            <a:avLst/>
          </a:prstGeom>
        </p:spPr>
      </p:pic>
      <p:pic>
        <p:nvPicPr>
          <p:cNvPr id="50" name="Picture 49">
            <a:extLst>
              <a:ext uri="{FF2B5EF4-FFF2-40B4-BE49-F238E27FC236}">
                <a16:creationId xmlns:a16="http://schemas.microsoft.com/office/drawing/2014/main" id="{5D1683E7-2A39-4A1B-A847-7C9DEC53CF8B}"/>
              </a:ext>
            </a:extLst>
          </p:cNvPr>
          <p:cNvPicPr>
            <a:picLocks noChangeAspect="1"/>
          </p:cNvPicPr>
          <p:nvPr/>
        </p:nvPicPr>
        <p:blipFill>
          <a:blip r:embed="rId11"/>
          <a:stretch>
            <a:fillRect/>
          </a:stretch>
        </p:blipFill>
        <p:spPr>
          <a:xfrm>
            <a:off x="7371618" y="2083327"/>
            <a:ext cx="341406" cy="359695"/>
          </a:xfrm>
          <a:prstGeom prst="rect">
            <a:avLst/>
          </a:prstGeom>
        </p:spPr>
      </p:pic>
    </p:spTree>
    <p:extLst>
      <p:ext uri="{BB962C8B-B14F-4D97-AF65-F5344CB8AC3E}">
        <p14:creationId xmlns:p14="http://schemas.microsoft.com/office/powerpoint/2010/main" val="521859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dirty="0">
                <a:solidFill>
                  <a:schemeClr val="bg1"/>
                </a:solidFill>
              </a:rPr>
              <a:t>?</a:t>
            </a:r>
            <a:endParaRPr lang="en-US" dirty="0">
              <a:solidFill>
                <a:schemeClr val="bg1"/>
              </a:solidFill>
            </a:endParaRPr>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a:solidFill>
                  <a:srgbClr val="1660A4"/>
                </a:solidFill>
              </a:rPr>
              <a:t>VRAGEN?</a:t>
            </a:r>
            <a:endParaRPr lang="en-US" sz="6600">
              <a:solidFill>
                <a:srgbClr val="1660A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692323"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Leer</a:t>
            </a:r>
            <a:r>
              <a:rPr lang="fr-FR" sz="2000" b="1" dirty="0">
                <a:solidFill>
                  <a:srgbClr val="213A53"/>
                </a:solidFill>
                <a:latin typeface="Calibri" panose="020F0502020204030204" pitchFamily="34" charset="0"/>
                <a:cs typeface="Calibri" panose="020F0502020204030204" pitchFamily="34" charset="0"/>
              </a:rPr>
              <a:t>-</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doelstellingen</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Connecteur droit 65">
            <a:extLst>
              <a:ext uri="{FF2B5EF4-FFF2-40B4-BE49-F238E27FC236}">
                <a16:creationId xmlns:a16="http://schemas.microsoft.com/office/drawing/2014/main" id="{2FB259F6-373F-E240-BD2E-167983DCF784}"/>
              </a:ext>
            </a:extLst>
          </p:cNvPr>
          <p:cNvCxnSpPr>
            <a:cxnSpLocks/>
          </p:cNvCxnSpPr>
          <p:nvPr/>
        </p:nvCxnSpPr>
        <p:spPr bwMode="auto">
          <a:xfrm flipH="1">
            <a:off x="2182766" y="3429000"/>
            <a:ext cx="9489798"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26" name="Connecteur droit 25">
            <a:extLst>
              <a:ext uri="{FF2B5EF4-FFF2-40B4-BE49-F238E27FC236}">
                <a16:creationId xmlns:a16="http://schemas.microsoft.com/office/drawing/2014/main" id="{2FB259F6-373F-E240-BD2E-167983DCF784}"/>
              </a:ext>
            </a:extLst>
          </p:cNvPr>
          <p:cNvCxnSpPr>
            <a:cxnSpLocks/>
          </p:cNvCxnSpPr>
          <p:nvPr/>
        </p:nvCxnSpPr>
        <p:spPr bwMode="auto">
          <a:xfrm flipH="1">
            <a:off x="2186913" y="4817903"/>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Op het </a:t>
            </a:r>
            <a:r>
              <a:rPr lang="fr-BE" sz="2700" b="1" dirty="0" err="1">
                <a:solidFill>
                  <a:schemeClr val="accent2"/>
                </a:solidFill>
                <a:cs typeface="Arial" panose="020B0604020202020204" pitchFamily="34" charset="0"/>
              </a:rPr>
              <a:t>einde</a:t>
            </a:r>
            <a:r>
              <a:rPr lang="fr-BE" sz="2700" b="1" dirty="0">
                <a:solidFill>
                  <a:schemeClr val="accent2"/>
                </a:solidFill>
                <a:cs typeface="Arial" panose="020B0604020202020204" pitchFamily="34" charset="0"/>
              </a:rPr>
              <a:t> van </a:t>
            </a:r>
            <a:r>
              <a:rPr lang="fr-BE" sz="2700" b="1" dirty="0" err="1">
                <a:solidFill>
                  <a:schemeClr val="accent2"/>
                </a:solidFill>
                <a:cs typeface="Arial" panose="020B0604020202020204" pitchFamily="34" charset="0"/>
              </a:rPr>
              <a:t>deze</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sessie</a:t>
            </a:r>
            <a:r>
              <a:rPr lang="fr-BE" sz="2700" b="1" dirty="0">
                <a:solidFill>
                  <a:schemeClr val="accent2"/>
                </a:solidFill>
                <a:cs typeface="Arial" panose="020B0604020202020204" pitchFamily="34" charset="0"/>
              </a:rPr>
              <a:t>:</a:t>
            </a:r>
          </a:p>
          <a:p>
            <a:pPr marL="0" indent="0" fontAlgn="auto">
              <a:spcAft>
                <a:spcPts val="0"/>
              </a:spcAft>
              <a:buNone/>
            </a:pPr>
            <a:endParaRPr lang="fr-FR" dirty="0"/>
          </a:p>
        </p:txBody>
      </p:sp>
      <p:sp>
        <p:nvSpPr>
          <p:cNvPr id="28" name="Espace réservé du texte 3"/>
          <p:cNvSpPr txBox="1">
            <a:spLocks/>
          </p:cNvSpPr>
          <p:nvPr/>
        </p:nvSpPr>
        <p:spPr>
          <a:xfrm>
            <a:off x="2113603" y="1523701"/>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spcBef>
                <a:spcPts val="0"/>
              </a:spcBef>
              <a:spcAft>
                <a:spcPts val="0"/>
              </a:spcAft>
              <a:buNone/>
            </a:pPr>
            <a:r>
              <a:rPr lang="fr-BE" sz="1600" dirty="0" err="1"/>
              <a:t>kent</a:t>
            </a:r>
            <a:r>
              <a:rPr lang="fr-BE" sz="1600" dirty="0"/>
              <a:t> de </a:t>
            </a:r>
            <a:r>
              <a:rPr lang="fr-BE" sz="1600" dirty="0" err="1"/>
              <a:t>deelnemer</a:t>
            </a:r>
            <a:r>
              <a:rPr lang="fr-BE" sz="1600" dirty="0"/>
              <a:t> </a:t>
            </a:r>
            <a:r>
              <a:rPr lang="fr-BE" sz="1600" dirty="0" err="1"/>
              <a:t>zijn</a:t>
            </a:r>
            <a:r>
              <a:rPr lang="fr-BE" sz="1600" dirty="0"/>
              <a:t> </a:t>
            </a:r>
            <a:r>
              <a:rPr lang="fr-BE" sz="1600" dirty="0" err="1"/>
              <a:t>taken</a:t>
            </a:r>
            <a:r>
              <a:rPr lang="fr-BE" sz="1600" dirty="0"/>
              <a:t> en </a:t>
            </a:r>
            <a:r>
              <a:rPr lang="fr-BE" sz="1600" dirty="0" err="1"/>
              <a:t>verplichtingen</a:t>
            </a:r>
            <a:r>
              <a:rPr lang="fr-BE" sz="1600" dirty="0"/>
              <a:t> </a:t>
            </a:r>
            <a:r>
              <a:rPr lang="fr-BE" sz="1600" dirty="0" err="1"/>
              <a:t>als</a:t>
            </a:r>
            <a:r>
              <a:rPr lang="fr-BE" sz="1600" dirty="0"/>
              <a:t> </a:t>
            </a:r>
            <a:r>
              <a:rPr lang="fr-BE" sz="1600" dirty="0" err="1"/>
              <a:t>grenswachter</a:t>
            </a:r>
            <a:r>
              <a:rPr lang="fr-BE" sz="1600" dirty="0"/>
              <a:t> en kan </a:t>
            </a:r>
            <a:r>
              <a:rPr lang="fr-BE" sz="1600" dirty="0" err="1"/>
              <a:t>deze</a:t>
            </a:r>
            <a:r>
              <a:rPr lang="fr-BE" sz="1600" dirty="0"/>
              <a:t> </a:t>
            </a:r>
            <a:r>
              <a:rPr lang="fr-BE" sz="1600" dirty="0" err="1"/>
              <a:t>toepassen</a:t>
            </a:r>
            <a:r>
              <a:rPr lang="fr-BE" sz="1600" dirty="0"/>
              <a:t>, </a:t>
            </a:r>
            <a:r>
              <a:rPr lang="fr-BE" sz="1600" dirty="0" err="1"/>
              <a:t>waaronder</a:t>
            </a:r>
            <a:r>
              <a:rPr lang="fr-BE" sz="1600" dirty="0"/>
              <a:t>:</a:t>
            </a:r>
          </a:p>
          <a:p>
            <a:pPr marL="827088" lvl="2" indent="-285750" algn="just">
              <a:defRPr/>
            </a:pPr>
            <a:r>
              <a:rPr lang="fr-BE" sz="1600" dirty="0" err="1"/>
              <a:t>toezicht</a:t>
            </a:r>
            <a:r>
              <a:rPr lang="fr-BE" sz="1600" dirty="0"/>
              <a:t> </a:t>
            </a:r>
            <a:r>
              <a:rPr lang="fr-BE" sz="1600" dirty="0" err="1"/>
              <a:t>uitvoeren</a:t>
            </a:r>
            <a:r>
              <a:rPr lang="fr-BE" sz="1600" dirty="0"/>
              <a:t> over de </a:t>
            </a:r>
            <a:r>
              <a:rPr lang="fr-BE" sz="1600" dirty="0" err="1"/>
              <a:t>afbakening</a:t>
            </a:r>
            <a:r>
              <a:rPr lang="fr-BE" sz="1600" dirty="0"/>
              <a:t> van de </a:t>
            </a:r>
            <a:r>
              <a:rPr lang="fr-BE" sz="1600" dirty="0" err="1"/>
              <a:t>werfzone</a:t>
            </a:r>
            <a:r>
              <a:rPr lang="fr-BE" sz="1600" dirty="0"/>
              <a:t> </a:t>
            </a:r>
            <a:r>
              <a:rPr lang="fr-BE" sz="1600" dirty="0" err="1"/>
              <a:t>zodanig</a:t>
            </a:r>
            <a:r>
              <a:rPr lang="fr-BE" sz="1600" dirty="0"/>
              <a:t> </a:t>
            </a:r>
            <a:r>
              <a:rPr lang="fr-BE" sz="1600" dirty="0" err="1"/>
              <a:t>dat</a:t>
            </a:r>
            <a:r>
              <a:rPr lang="fr-BE" sz="1600" dirty="0"/>
              <a:t> </a:t>
            </a:r>
            <a:r>
              <a:rPr lang="fr-BE" sz="1600" dirty="0" err="1"/>
              <a:t>deze</a:t>
            </a:r>
            <a:r>
              <a:rPr lang="fr-BE" sz="1600" dirty="0"/>
              <a:t> </a:t>
            </a:r>
            <a:r>
              <a:rPr lang="fr-BE" sz="1600" dirty="0" err="1"/>
              <a:t>grens</a:t>
            </a:r>
            <a:r>
              <a:rPr lang="fr-BE" sz="1600" dirty="0"/>
              <a:t> niet </a:t>
            </a:r>
            <a:r>
              <a:rPr lang="fr-BE" sz="1600" dirty="0" err="1"/>
              <a:t>wordt</a:t>
            </a:r>
            <a:r>
              <a:rPr lang="fr-BE" sz="1600" dirty="0"/>
              <a:t> </a:t>
            </a:r>
            <a:r>
              <a:rPr lang="fr-BE" sz="1600" dirty="0" err="1"/>
              <a:t>overschreden</a:t>
            </a:r>
            <a:r>
              <a:rPr lang="fr-BE" sz="1600" dirty="0"/>
              <a:t> </a:t>
            </a:r>
            <a:r>
              <a:rPr lang="fr-BE" sz="1600" dirty="0" err="1"/>
              <a:t>door</a:t>
            </a:r>
            <a:r>
              <a:rPr lang="fr-BE" sz="1600" dirty="0"/>
              <a:t> </a:t>
            </a:r>
            <a:r>
              <a:rPr lang="fr-BE" sz="1600" dirty="0" err="1"/>
              <a:t>collega’s</a:t>
            </a:r>
            <a:r>
              <a:rPr lang="fr-BE" sz="1600" dirty="0"/>
              <a:t> en/of </a:t>
            </a:r>
            <a:r>
              <a:rPr lang="fr-BE" sz="1600" dirty="0" err="1"/>
              <a:t>werfvoertuigen</a:t>
            </a:r>
            <a:r>
              <a:rPr lang="fr-BE" sz="1600" dirty="0"/>
              <a:t> (</a:t>
            </a:r>
            <a:r>
              <a:rPr lang="fr-BE" sz="1600" dirty="0" err="1"/>
              <a:t>werkposten</a:t>
            </a:r>
            <a:r>
              <a:rPr lang="fr-BE" sz="1600" dirty="0"/>
              <a:t>);</a:t>
            </a:r>
          </a:p>
          <a:p>
            <a:pPr marL="827088" lvl="2" indent="-285750" algn="just">
              <a:defRPr/>
            </a:pPr>
            <a:r>
              <a:rPr lang="fr-BE" sz="1600" dirty="0"/>
              <a:t>personeel </a:t>
            </a:r>
            <a:r>
              <a:rPr lang="fr-BE" sz="1600" dirty="0" err="1"/>
              <a:t>waarschuwen</a:t>
            </a:r>
            <a:r>
              <a:rPr lang="fr-BE" sz="1600" dirty="0"/>
              <a:t> indien personeel, </a:t>
            </a:r>
            <a:r>
              <a:rPr lang="fr-BE" sz="1600" dirty="0" err="1"/>
              <a:t>materieel</a:t>
            </a:r>
            <a:r>
              <a:rPr lang="fr-BE" sz="1600" dirty="0"/>
              <a:t> (</a:t>
            </a:r>
            <a:r>
              <a:rPr lang="fr-BE" sz="1600" dirty="0" err="1"/>
              <a:t>gemanipuleerd</a:t>
            </a:r>
            <a:r>
              <a:rPr lang="fr-BE" sz="1600" dirty="0"/>
              <a:t> </a:t>
            </a:r>
            <a:r>
              <a:rPr lang="fr-BE" sz="1600" dirty="0" err="1"/>
              <a:t>door</a:t>
            </a:r>
            <a:r>
              <a:rPr lang="fr-BE" sz="1600" dirty="0"/>
              <a:t> personeel), </a:t>
            </a:r>
            <a:r>
              <a:rPr lang="fr-BE" sz="1600" dirty="0" err="1"/>
              <a:t>voertuigen</a:t>
            </a:r>
            <a:r>
              <a:rPr lang="fr-BE" sz="1600" dirty="0"/>
              <a:t> of de </a:t>
            </a:r>
            <a:r>
              <a:rPr lang="fr-BE" sz="1600" dirty="0" err="1"/>
              <a:t>lasten</a:t>
            </a:r>
            <a:r>
              <a:rPr lang="fr-BE" sz="1600" dirty="0"/>
              <a:t> (</a:t>
            </a:r>
            <a:r>
              <a:rPr lang="fr-BE" sz="1600" dirty="0" err="1"/>
              <a:t>gemanipuleerd</a:t>
            </a:r>
            <a:r>
              <a:rPr lang="fr-BE" sz="1600" dirty="0"/>
              <a:t> </a:t>
            </a:r>
            <a:r>
              <a:rPr lang="fr-BE" sz="1600" dirty="0" err="1"/>
              <a:t>door</a:t>
            </a:r>
            <a:r>
              <a:rPr lang="fr-BE" sz="1600" dirty="0"/>
              <a:t> de </a:t>
            </a:r>
            <a:r>
              <a:rPr lang="fr-BE" sz="1600" dirty="0" err="1"/>
              <a:t>voertuigen</a:t>
            </a:r>
            <a:r>
              <a:rPr lang="fr-BE" sz="1600" dirty="0"/>
              <a:t>) de </a:t>
            </a:r>
            <a:r>
              <a:rPr lang="fr-BE" sz="1600" dirty="0" err="1"/>
              <a:t>grens</a:t>
            </a:r>
            <a:r>
              <a:rPr lang="fr-BE" sz="1600" dirty="0"/>
              <a:t> van de </a:t>
            </a:r>
            <a:r>
              <a:rPr lang="fr-BE" sz="1600" dirty="0" err="1"/>
              <a:t>werfzone</a:t>
            </a:r>
            <a:r>
              <a:rPr lang="fr-BE" sz="1600" dirty="0"/>
              <a:t> </a:t>
            </a:r>
            <a:r>
              <a:rPr lang="fr-BE" sz="1600" dirty="0" err="1"/>
              <a:t>naderen</a:t>
            </a:r>
            <a:r>
              <a:rPr lang="fr-BE" sz="1600" dirty="0"/>
              <a:t> of </a:t>
            </a:r>
            <a:r>
              <a:rPr lang="fr-BE" sz="1600" dirty="0" err="1"/>
              <a:t>overschrijden</a:t>
            </a:r>
            <a:r>
              <a:rPr lang="fr-BE" sz="1600" dirty="0"/>
              <a:t>;</a:t>
            </a:r>
          </a:p>
          <a:p>
            <a:pPr marL="827088" lvl="2" indent="-285750" algn="just">
              <a:defRPr/>
            </a:pPr>
            <a:r>
              <a:rPr lang="fr-BE" sz="1600" dirty="0" err="1"/>
              <a:t>waken</a:t>
            </a:r>
            <a:r>
              <a:rPr lang="fr-BE" sz="1600" dirty="0"/>
              <a:t> over de </a:t>
            </a:r>
            <a:r>
              <a:rPr lang="fr-BE" sz="1600" dirty="0" err="1"/>
              <a:t>naleving</a:t>
            </a:r>
            <a:r>
              <a:rPr lang="fr-BE" sz="1600" dirty="0"/>
              <a:t> van de </a:t>
            </a:r>
            <a:r>
              <a:rPr lang="fr-BE" sz="1600" dirty="0" err="1"/>
              <a:t>richtlijnen</a:t>
            </a:r>
            <a:r>
              <a:rPr lang="fr-BE" sz="1600" dirty="0"/>
              <a:t>.</a:t>
            </a:r>
          </a:p>
          <a:p>
            <a:pPr marL="0" indent="0" algn="just">
              <a:lnSpc>
                <a:spcPct val="200000"/>
              </a:lnSpc>
              <a:spcBef>
                <a:spcPts val="0"/>
              </a:spcBef>
              <a:spcAft>
                <a:spcPts val="0"/>
              </a:spcAft>
              <a:buNone/>
            </a:pPr>
            <a:r>
              <a:rPr lang="fr-BE" sz="1600" dirty="0" err="1"/>
              <a:t>weet</a:t>
            </a:r>
            <a:r>
              <a:rPr lang="fr-BE" sz="1600" dirty="0"/>
              <a:t> de </a:t>
            </a:r>
            <a:r>
              <a:rPr lang="fr-BE" sz="1600" dirty="0" err="1"/>
              <a:t>deelnemer</a:t>
            </a:r>
            <a:r>
              <a:rPr lang="fr-BE" sz="1600" dirty="0"/>
              <a:t> </a:t>
            </a:r>
            <a:r>
              <a:rPr lang="fr-BE" sz="1600" dirty="0" err="1"/>
              <a:t>hoe</a:t>
            </a:r>
            <a:r>
              <a:rPr lang="fr-BE" sz="1600" dirty="0"/>
              <a:t> </a:t>
            </a:r>
            <a:r>
              <a:rPr lang="fr-BE" sz="1600" dirty="0" err="1"/>
              <a:t>hij</a:t>
            </a:r>
            <a:r>
              <a:rPr lang="fr-BE" sz="1600" dirty="0"/>
              <a:t> </a:t>
            </a:r>
            <a:r>
              <a:rPr lang="fr-BE" sz="1600" dirty="0" err="1"/>
              <a:t>moet</a:t>
            </a:r>
            <a:r>
              <a:rPr lang="fr-BE" sz="1600" dirty="0"/>
              <a:t> </a:t>
            </a:r>
            <a:r>
              <a:rPr lang="fr-BE" sz="1600" dirty="0" err="1"/>
              <a:t>reageren</a:t>
            </a:r>
            <a:r>
              <a:rPr lang="fr-BE" sz="1600" dirty="0"/>
              <a:t> </a:t>
            </a:r>
            <a:r>
              <a:rPr lang="fr-BE" sz="1600" dirty="0" err="1"/>
              <a:t>als</a:t>
            </a:r>
            <a:r>
              <a:rPr lang="fr-BE" sz="1600" dirty="0"/>
              <a:t> </a:t>
            </a:r>
            <a:r>
              <a:rPr lang="fr-BE" sz="1600" dirty="0" err="1"/>
              <a:t>grenswachter</a:t>
            </a:r>
            <a:r>
              <a:rPr lang="fr-BE" sz="1600" dirty="0"/>
              <a:t> </a:t>
            </a:r>
            <a:r>
              <a:rPr lang="fr-BE" sz="1600" dirty="0" err="1"/>
              <a:t>bij</a:t>
            </a:r>
            <a:r>
              <a:rPr lang="fr-BE" sz="1600" dirty="0"/>
              <a:t> </a:t>
            </a:r>
            <a:r>
              <a:rPr lang="fr-BE" sz="1600" dirty="0" err="1"/>
              <a:t>incidenten</a:t>
            </a:r>
            <a:r>
              <a:rPr lang="fr-BE" sz="1600" dirty="0"/>
              <a:t>:</a:t>
            </a:r>
          </a:p>
          <a:p>
            <a:pPr marL="827088" lvl="2" indent="-285750" algn="just">
              <a:defRPr/>
            </a:pPr>
            <a:r>
              <a:rPr lang="fr-BE" sz="1600" dirty="0" err="1"/>
              <a:t>geen</a:t>
            </a:r>
            <a:r>
              <a:rPr lang="fr-BE" sz="1600" dirty="0"/>
              <a:t> </a:t>
            </a:r>
            <a:r>
              <a:rPr lang="fr-BE" sz="1600" dirty="0" err="1"/>
              <a:t>reactie</a:t>
            </a:r>
            <a:r>
              <a:rPr lang="fr-BE" sz="1600" dirty="0"/>
              <a:t> op het </a:t>
            </a:r>
            <a:r>
              <a:rPr lang="fr-BE" sz="1600" dirty="0" err="1"/>
              <a:t>alarm</a:t>
            </a:r>
            <a:r>
              <a:rPr lang="fr-BE" sz="1600" dirty="0"/>
              <a:t>;</a:t>
            </a:r>
          </a:p>
          <a:p>
            <a:pPr marL="827088" lvl="2" indent="-285750" algn="just">
              <a:defRPr/>
            </a:pPr>
            <a:r>
              <a:rPr lang="fr-BE" sz="1600" dirty="0" err="1"/>
              <a:t>slechte</a:t>
            </a:r>
            <a:r>
              <a:rPr lang="fr-BE" sz="1600" dirty="0"/>
              <a:t> </a:t>
            </a:r>
            <a:r>
              <a:rPr lang="fr-BE" sz="1600" dirty="0" err="1"/>
              <a:t>zichtbaarheid</a:t>
            </a:r>
            <a:r>
              <a:rPr lang="fr-BE" sz="1600" dirty="0"/>
              <a:t>;</a:t>
            </a:r>
          </a:p>
          <a:p>
            <a:pPr marL="827088" lvl="2" indent="-285750" algn="just">
              <a:defRPr/>
            </a:pPr>
            <a:r>
              <a:rPr lang="fr-BE" sz="1600" dirty="0" err="1"/>
              <a:t>onvoldoende</a:t>
            </a:r>
            <a:r>
              <a:rPr lang="fr-BE" sz="1600" dirty="0"/>
              <a:t> </a:t>
            </a:r>
            <a:r>
              <a:rPr lang="fr-BE" sz="1600" dirty="0" err="1"/>
              <a:t>hoorbaarheid</a:t>
            </a:r>
            <a:r>
              <a:rPr lang="fr-BE" sz="1600" dirty="0"/>
              <a:t>.</a:t>
            </a:r>
          </a:p>
          <a:p>
            <a:pPr marL="0" indent="0" fontAlgn="auto">
              <a:spcBef>
                <a:spcPts val="0"/>
              </a:spcBef>
              <a:spcAft>
                <a:spcPts val="0"/>
              </a:spcAft>
              <a:buNone/>
              <a:defRPr/>
            </a:pPr>
            <a:r>
              <a:rPr lang="fr-BE" sz="1600" i="1" kern="0" dirty="0">
                <a:solidFill>
                  <a:srgbClr val="FF0000"/>
                </a:solidFill>
              </a:rPr>
              <a:t>	</a:t>
            </a:r>
            <a:endParaRPr lang="fr-FR" sz="1600" i="1" kern="0" dirty="0">
              <a:solidFill>
                <a:srgbClr val="FF0000"/>
              </a:solidFill>
            </a:endParaRPr>
          </a:p>
          <a:p>
            <a:pPr marL="0" indent="0" algn="just">
              <a:lnSpc>
                <a:spcPct val="200000"/>
              </a:lnSpc>
              <a:spcBef>
                <a:spcPts val="0"/>
              </a:spcBef>
              <a:spcAft>
                <a:spcPts val="0"/>
              </a:spcAft>
              <a:buNone/>
            </a:pPr>
            <a:r>
              <a:rPr lang="fr-BE" sz="1600" i="1" dirty="0">
                <a:solidFill>
                  <a:srgbClr val="FF0000"/>
                </a:solidFill>
              </a:rPr>
              <a:t> </a:t>
            </a:r>
            <a:r>
              <a:rPr lang="fr-BE" sz="1600" dirty="0" err="1"/>
              <a:t>weet</a:t>
            </a:r>
            <a:r>
              <a:rPr lang="fr-BE" sz="1600" dirty="0"/>
              <a:t> de </a:t>
            </a:r>
            <a:r>
              <a:rPr lang="fr-BE" sz="1600" dirty="0" err="1"/>
              <a:t>deelnemer</a:t>
            </a:r>
            <a:r>
              <a:rPr lang="fr-BE" sz="1600" dirty="0"/>
              <a:t> </a:t>
            </a:r>
            <a:r>
              <a:rPr lang="fr-BE" sz="1600" dirty="0" err="1"/>
              <a:t>hoe</a:t>
            </a:r>
            <a:r>
              <a:rPr lang="fr-BE" sz="1600" dirty="0"/>
              <a:t> </a:t>
            </a:r>
            <a:r>
              <a:rPr lang="fr-BE" sz="1600" dirty="0" err="1"/>
              <a:t>hij</a:t>
            </a:r>
            <a:r>
              <a:rPr lang="fr-BE" sz="1600" dirty="0"/>
              <a:t>, </a:t>
            </a:r>
            <a:r>
              <a:rPr lang="fr-BE" sz="1600" dirty="0" err="1"/>
              <a:t>als</a:t>
            </a:r>
            <a:r>
              <a:rPr lang="fr-BE" sz="1600" dirty="0"/>
              <a:t> </a:t>
            </a:r>
            <a:r>
              <a:rPr lang="fr-BE" sz="1600" dirty="0" err="1"/>
              <a:t>grenswachter</a:t>
            </a:r>
            <a:r>
              <a:rPr lang="fr-BE" sz="1600" dirty="0"/>
              <a:t>, </a:t>
            </a:r>
            <a:r>
              <a:rPr lang="fr-BE" sz="1600" dirty="0" err="1"/>
              <a:t>moet</a:t>
            </a:r>
            <a:r>
              <a:rPr lang="fr-BE" sz="1600" dirty="0"/>
              <a:t> </a:t>
            </a:r>
            <a:r>
              <a:rPr lang="fr-BE" sz="1600" dirty="0" err="1"/>
              <a:t>reageren</a:t>
            </a:r>
            <a:r>
              <a:rPr lang="fr-BE" sz="1600" dirty="0"/>
              <a:t> </a:t>
            </a:r>
            <a:r>
              <a:rPr lang="fr-BE" sz="1600" dirty="0" err="1"/>
              <a:t>bij</a:t>
            </a:r>
            <a:r>
              <a:rPr lang="fr-BE" sz="1600" dirty="0"/>
              <a:t> :</a:t>
            </a:r>
          </a:p>
          <a:p>
            <a:pPr marL="827088" lvl="2" indent="-285750" algn="just">
              <a:defRPr/>
            </a:pPr>
            <a:r>
              <a:rPr lang="fr-BE" sz="1600" dirty="0" err="1"/>
              <a:t>uitzonderlijk</a:t>
            </a:r>
            <a:r>
              <a:rPr lang="fr-BE" sz="1600" dirty="0"/>
              <a:t> </a:t>
            </a:r>
            <a:r>
              <a:rPr lang="fr-BE" sz="1600" dirty="0" err="1"/>
              <a:t>luidruchtige</a:t>
            </a:r>
            <a:r>
              <a:rPr lang="fr-BE" sz="1600" dirty="0"/>
              <a:t> </a:t>
            </a:r>
            <a:r>
              <a:rPr lang="fr-BE" sz="1600" dirty="0" err="1"/>
              <a:t>werken</a:t>
            </a:r>
            <a:r>
              <a:rPr lang="fr-BE" sz="1600" dirty="0"/>
              <a:t>.</a:t>
            </a:r>
            <a:endParaRPr lang="fr-FR" dirty="0"/>
          </a:p>
          <a:p>
            <a:pPr marL="0" indent="0" fontAlgn="auto">
              <a:spcAft>
                <a:spcPts val="0"/>
              </a:spcAft>
              <a:buNone/>
            </a:pPr>
            <a:endParaRPr lang="fr-FR" dirty="0"/>
          </a:p>
        </p:txBody>
      </p:sp>
    </p:spTree>
    <p:extLst>
      <p:ext uri="{BB962C8B-B14F-4D97-AF65-F5344CB8AC3E}">
        <p14:creationId xmlns:p14="http://schemas.microsoft.com/office/powerpoint/2010/main" val="136506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err="1"/>
              <a:t>Familiefoto</a:t>
            </a:r>
            <a:endParaRPr lang="en-GB" dirty="0"/>
          </a:p>
        </p:txBody>
      </p:sp>
      <p:sp>
        <p:nvSpPr>
          <p:cNvPr id="14" name="Title 1"/>
          <p:cNvSpPr txBox="1">
            <a:spLocks/>
          </p:cNvSpPr>
          <p:nvPr/>
        </p:nvSpPr>
        <p:spPr bwMode="auto">
          <a:xfrm>
            <a:off x="1127448" y="293888"/>
            <a:ext cx="8064500" cy="506413"/>
          </a:xfrm>
          <a:prstGeom prst="rect">
            <a:avLst/>
          </a:prstGeom>
          <a:noFill/>
          <a:ln w="9525">
            <a:noFill/>
            <a:miter lim="800000"/>
            <a:headEnd/>
            <a:tailEnd/>
          </a:ln>
          <a:effectLst/>
        </p:spPr>
        <p:txBody>
          <a:bodyPr lIns="0" tIns="0" rIns="0" bIns="0"/>
          <a:lstStyle/>
          <a:p>
            <a:pPr>
              <a:defRPr/>
            </a:pPr>
            <a:r>
              <a:rPr lang="en-US" sz="2000" b="1" kern="0" dirty="0" err="1">
                <a:solidFill>
                  <a:srgbClr val="0070C0"/>
                </a:solidFill>
                <a:latin typeface="+mj-lt"/>
                <a:ea typeface="+mj-ea"/>
                <a:cs typeface="+mj-cs"/>
              </a:rPr>
              <a:t>Familiefoto</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aannemer</a:t>
            </a:r>
            <a:r>
              <a:rPr lang="en-US" sz="2000" b="1" kern="0" dirty="0">
                <a:solidFill>
                  <a:srgbClr val="0070C0"/>
                </a:solidFill>
                <a:latin typeface="+mj-lt"/>
                <a:ea typeface="+mj-ea"/>
                <a:cs typeface="+mj-cs"/>
              </a:rPr>
              <a:t>”</a:t>
            </a:r>
          </a:p>
        </p:txBody>
      </p:sp>
      <p:sp>
        <p:nvSpPr>
          <p:cNvPr id="10254" name="Rechthoek 35"/>
          <p:cNvSpPr>
            <a:spLocks noChangeArrowheads="1"/>
          </p:cNvSpPr>
          <p:nvPr/>
        </p:nvSpPr>
        <p:spPr bwMode="auto">
          <a:xfrm>
            <a:off x="2704831" y="2627523"/>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AANKONDIGER</a:t>
            </a:r>
          </a:p>
          <a:p>
            <a:pPr algn="ctr"/>
            <a:r>
              <a:rPr lang="nl-BE" sz="1000" b="1" dirty="0">
                <a:solidFill>
                  <a:schemeClr val="bg1"/>
                </a:solidFill>
              </a:rPr>
              <a:t>AANNEMER</a:t>
            </a:r>
          </a:p>
        </p:txBody>
      </p:sp>
      <p:sp>
        <p:nvSpPr>
          <p:cNvPr id="10255" name="Rechthoek 38"/>
          <p:cNvSpPr>
            <a:spLocks noChangeArrowheads="1"/>
          </p:cNvSpPr>
          <p:nvPr/>
        </p:nvSpPr>
        <p:spPr bwMode="auto">
          <a:xfrm>
            <a:off x="6232950" y="2627522"/>
            <a:ext cx="3391442" cy="369430"/>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WERKPOST</a:t>
            </a:r>
          </a:p>
        </p:txBody>
      </p:sp>
      <p:sp>
        <p:nvSpPr>
          <p:cNvPr id="19" name="Rechthoek 41"/>
          <p:cNvSpPr>
            <a:spLocks noChangeArrowheads="1"/>
          </p:cNvSpPr>
          <p:nvPr/>
        </p:nvSpPr>
        <p:spPr bwMode="auto">
          <a:xfrm>
            <a:off x="4361014" y="2627523"/>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sp>
        <p:nvSpPr>
          <p:cNvPr id="23" name="Rechthoek 35"/>
          <p:cNvSpPr>
            <a:spLocks noChangeArrowheads="1"/>
          </p:cNvSpPr>
          <p:nvPr/>
        </p:nvSpPr>
        <p:spPr bwMode="auto">
          <a:xfrm>
            <a:off x="1415480" y="2627324"/>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HIERARCHISCHE LIJN AANNEMER</a:t>
            </a:r>
          </a:p>
        </p:txBody>
      </p:sp>
      <p:pic>
        <p:nvPicPr>
          <p:cNvPr id="4" name="Picture 3"/>
          <p:cNvPicPr>
            <a:picLocks noChangeAspect="1"/>
          </p:cNvPicPr>
          <p:nvPr/>
        </p:nvPicPr>
        <p:blipFill>
          <a:blip r:embed="rId3"/>
          <a:stretch>
            <a:fillRect/>
          </a:stretch>
        </p:blipFill>
        <p:spPr>
          <a:xfrm>
            <a:off x="4780134" y="1376421"/>
            <a:ext cx="475529" cy="1176630"/>
          </a:xfrm>
          <a:prstGeom prst="rect">
            <a:avLst/>
          </a:prstGeom>
        </p:spPr>
      </p:pic>
      <p:sp>
        <p:nvSpPr>
          <p:cNvPr id="29" name="TextBox 28"/>
          <p:cNvSpPr txBox="1"/>
          <p:nvPr/>
        </p:nvSpPr>
        <p:spPr>
          <a:xfrm>
            <a:off x="1271464" y="3191900"/>
            <a:ext cx="8640960" cy="2553891"/>
          </a:xfrm>
          <a:prstGeom prst="roundRect">
            <a:avLst/>
          </a:prstGeom>
          <a:noFill/>
          <a:ln w="12700">
            <a:solidFill>
              <a:srgbClr val="FF0000"/>
            </a:solidFill>
            <a:prstDash val="dash"/>
          </a:ln>
        </p:spPr>
        <p:txBody>
          <a:bodyPr wrap="square" rtlCol="0">
            <a:spAutoFit/>
          </a:bodyPr>
          <a:lstStyle/>
          <a:p>
            <a:r>
              <a:rPr lang="en-US" sz="1200" b="1" u="sng" dirty="0" err="1">
                <a:latin typeface="+mn-lt"/>
              </a:rPr>
              <a:t>Opmerking</a:t>
            </a:r>
            <a:endParaRPr lang="en-US" sz="1200" b="1" u="sng" dirty="0">
              <a:latin typeface="+mn-lt"/>
            </a:endParaRPr>
          </a:p>
          <a:p>
            <a:endParaRPr lang="en-US" sz="1200" dirty="0">
              <a:latin typeface="+mn-lt"/>
            </a:endParaRPr>
          </a:p>
          <a:p>
            <a:r>
              <a:rPr lang="en-US" sz="1200" dirty="0">
                <a:latin typeface="+mn-lt"/>
              </a:rPr>
              <a:t>In </a:t>
            </a:r>
            <a:r>
              <a:rPr lang="en-US" sz="1200" dirty="0" err="1">
                <a:latin typeface="+mn-lt"/>
              </a:rPr>
              <a:t>deze</a:t>
            </a:r>
            <a:r>
              <a:rPr lang="en-US" sz="1200" dirty="0">
                <a:latin typeface="+mn-lt"/>
              </a:rPr>
              <a:t> </a:t>
            </a:r>
            <a:r>
              <a:rPr lang="en-US" sz="1200" dirty="0" err="1">
                <a:latin typeface="+mn-lt"/>
              </a:rPr>
              <a:t>eenheid</a:t>
            </a:r>
            <a:r>
              <a:rPr lang="en-US" sz="1200" dirty="0">
                <a:latin typeface="+mn-lt"/>
              </a:rPr>
              <a:t>:</a:t>
            </a:r>
          </a:p>
          <a:p>
            <a:pPr>
              <a:defRPr/>
            </a:pPr>
            <a:endParaRPr lang="en-US" sz="1200" dirty="0">
              <a:latin typeface="+mn-lt"/>
            </a:endParaRPr>
          </a:p>
          <a:p>
            <a:pPr marL="228600" indent="-228600">
              <a:buAutoNum type="arabicPeriod"/>
              <a:defRPr/>
            </a:pPr>
            <a:r>
              <a:rPr lang="en-US" sz="1200" dirty="0">
                <a:latin typeface="+mn-lt"/>
              </a:rPr>
              <a:t>De </a:t>
            </a:r>
            <a:r>
              <a:rPr lang="en-US" sz="1200" dirty="0" err="1">
                <a:latin typeface="+mn-lt"/>
              </a:rPr>
              <a:t>afkorting</a:t>
            </a:r>
            <a:r>
              <a:rPr lang="en-US" sz="1200" dirty="0">
                <a:latin typeface="+mn-lt"/>
              </a:rPr>
              <a:t> "VV" </a:t>
            </a:r>
            <a:r>
              <a:rPr lang="en-US" sz="1200" dirty="0" err="1">
                <a:latin typeface="+mn-lt"/>
              </a:rPr>
              <a:t>wordt</a:t>
            </a:r>
            <a:r>
              <a:rPr lang="en-US" sz="1200" dirty="0">
                <a:latin typeface="+mn-lt"/>
              </a:rPr>
              <a:t> </a:t>
            </a:r>
            <a:r>
              <a:rPr lang="en-US" sz="1200" dirty="0" err="1">
                <a:latin typeface="+mn-lt"/>
              </a:rPr>
              <a:t>eveneens</a:t>
            </a:r>
            <a:r>
              <a:rPr lang="en-US" sz="1200" dirty="0">
                <a:latin typeface="+mn-lt"/>
              </a:rPr>
              <a:t> </a:t>
            </a:r>
            <a:r>
              <a:rPr lang="en-US" sz="1200" dirty="0" err="1">
                <a:latin typeface="+mn-lt"/>
              </a:rPr>
              <a:t>systematisch</a:t>
            </a:r>
            <a:r>
              <a:rPr lang="en-US" sz="1200" dirty="0">
                <a:latin typeface="+mn-lt"/>
              </a:rPr>
              <a:t> </a:t>
            </a:r>
            <a:r>
              <a:rPr lang="en-US" sz="1200" dirty="0" err="1">
                <a:latin typeface="+mn-lt"/>
              </a:rPr>
              <a:t>gebruikt</a:t>
            </a:r>
            <a:r>
              <a:rPr lang="en-US" sz="1200" dirty="0">
                <a:latin typeface="+mn-lt"/>
              </a:rPr>
              <a:t> in </a:t>
            </a:r>
            <a:r>
              <a:rPr lang="en-US" sz="1200" dirty="0" err="1">
                <a:latin typeface="+mn-lt"/>
              </a:rPr>
              <a:t>plaats</a:t>
            </a:r>
            <a:r>
              <a:rPr lang="en-US" sz="1200" dirty="0">
                <a:latin typeface="+mn-lt"/>
              </a:rPr>
              <a:t> van "</a:t>
            </a:r>
            <a:r>
              <a:rPr lang="en-US" sz="1200" dirty="0" err="1">
                <a:latin typeface="+mn-lt"/>
              </a:rPr>
              <a:t>Verantwoordelijke</a:t>
            </a:r>
            <a:r>
              <a:rPr lang="en-US" sz="1200" dirty="0">
                <a:latin typeface="+mn-lt"/>
              </a:rPr>
              <a:t> </a:t>
            </a:r>
            <a:r>
              <a:rPr lang="en-US" sz="1200" dirty="0" err="1">
                <a:latin typeface="+mn-lt"/>
              </a:rPr>
              <a:t>Veiligheid</a:t>
            </a:r>
            <a:r>
              <a:rPr lang="en-US" sz="1200" dirty="0">
                <a:latin typeface="+mn-lt"/>
              </a:rPr>
              <a:t>".</a:t>
            </a:r>
          </a:p>
          <a:p>
            <a:pPr marL="228600" indent="-228600">
              <a:buAutoNum type="arabicPeriod"/>
              <a:defRPr/>
            </a:pPr>
            <a:endParaRPr lang="en-US" sz="1200" dirty="0">
              <a:latin typeface="+mn-lt"/>
            </a:endParaRPr>
          </a:p>
          <a:p>
            <a:pPr marL="228600" indent="-228600">
              <a:buAutoNum type="arabicPeriod"/>
            </a:pPr>
            <a:r>
              <a:rPr lang="en-US" sz="1200" dirty="0">
                <a:latin typeface="+mn-lt"/>
              </a:rPr>
              <a:t>Men </a:t>
            </a:r>
            <a:r>
              <a:rPr lang="en-US" sz="1200" dirty="0" err="1">
                <a:latin typeface="+mn-lt"/>
              </a:rPr>
              <a:t>verwijst</a:t>
            </a:r>
            <a:r>
              <a:rPr lang="en-US" sz="1200" dirty="0">
                <a:latin typeface="+mn-lt"/>
              </a:rPr>
              <a:t> met </a:t>
            </a:r>
            <a:r>
              <a:rPr lang="en-US" sz="1200" b="1" dirty="0" err="1">
                <a:latin typeface="+mn-lt"/>
              </a:rPr>
              <a:t>werkpost</a:t>
            </a:r>
            <a:r>
              <a:rPr lang="en-US" sz="1200" dirty="0">
                <a:latin typeface="+mn-lt"/>
              </a:rPr>
              <a:t>  </a:t>
            </a:r>
            <a:r>
              <a:rPr lang="en-US" sz="1200" dirty="0" err="1">
                <a:latin typeface="+mn-lt"/>
              </a:rPr>
              <a:t>naar</a:t>
            </a:r>
            <a:r>
              <a:rPr lang="en-US" sz="1200" dirty="0">
                <a:latin typeface="+mn-lt"/>
              </a:rPr>
              <a:t> </a:t>
            </a:r>
            <a:r>
              <a:rPr lang="en-US" sz="1200" dirty="0" err="1">
                <a:latin typeface="+mn-lt"/>
              </a:rPr>
              <a:t>een</a:t>
            </a:r>
            <a:r>
              <a:rPr lang="en-US" sz="1200" dirty="0">
                <a:latin typeface="+mn-lt"/>
              </a:rPr>
              <a:t> </a:t>
            </a:r>
            <a:r>
              <a:rPr lang="en-US" sz="1200" dirty="0" err="1">
                <a:latin typeface="+mn-lt"/>
              </a:rPr>
              <a:t>eenheid</a:t>
            </a:r>
            <a:r>
              <a:rPr lang="en-US" sz="1200" dirty="0">
                <a:latin typeface="+mn-lt"/>
              </a:rPr>
              <a:t> </a:t>
            </a:r>
            <a:r>
              <a:rPr lang="en-US" sz="1200" dirty="0" err="1">
                <a:latin typeface="+mn-lt"/>
              </a:rPr>
              <a:t>bestaande</a:t>
            </a:r>
            <a:r>
              <a:rPr lang="en-US" sz="1200" dirty="0">
                <a:latin typeface="+mn-lt"/>
              </a:rPr>
              <a:t> </a:t>
            </a:r>
            <a:r>
              <a:rPr lang="en-US" sz="1200" dirty="0" err="1">
                <a:latin typeface="+mn-lt"/>
              </a:rPr>
              <a:t>uit</a:t>
            </a:r>
            <a:r>
              <a:rPr lang="en-US" sz="1200" dirty="0">
                <a:latin typeface="+mn-lt"/>
              </a:rPr>
              <a:t>:</a:t>
            </a:r>
          </a:p>
          <a:p>
            <a:pPr marL="685800" lvl="1" indent="-228600">
              <a:buFont typeface="Arial" panose="020B0604020202020204" pitchFamily="34" charset="0"/>
              <a:buChar char="•"/>
            </a:pPr>
            <a:r>
              <a:rPr lang="en-US" sz="1200" dirty="0" err="1">
                <a:latin typeface="+mn-lt"/>
              </a:rPr>
              <a:t>ofwel</a:t>
            </a:r>
            <a:r>
              <a:rPr lang="en-US" sz="1200" dirty="0">
                <a:latin typeface="+mn-lt"/>
              </a:rPr>
              <a:t> </a:t>
            </a:r>
            <a:r>
              <a:rPr lang="en-US" sz="1200" dirty="0" err="1">
                <a:latin typeface="+mn-lt"/>
              </a:rPr>
              <a:t>een</a:t>
            </a:r>
            <a:r>
              <a:rPr lang="en-US" sz="1200" dirty="0">
                <a:latin typeface="+mn-lt"/>
              </a:rPr>
              <a:t> (</a:t>
            </a:r>
            <a:r>
              <a:rPr lang="en-US" sz="1200" dirty="0" err="1">
                <a:latin typeface="+mn-lt"/>
              </a:rPr>
              <a:t>werf</a:t>
            </a:r>
            <a:r>
              <a:rPr lang="en-US" sz="1200" dirty="0">
                <a:latin typeface="+mn-lt"/>
              </a:rPr>
              <a:t>)</a:t>
            </a:r>
            <a:r>
              <a:rPr lang="en-US" sz="1200" dirty="0" err="1">
                <a:latin typeface="+mn-lt"/>
              </a:rPr>
              <a:t>voertuig</a:t>
            </a:r>
            <a:r>
              <a:rPr lang="en-US" sz="1200" dirty="0">
                <a:latin typeface="+mn-lt"/>
              </a:rPr>
              <a:t>;</a:t>
            </a:r>
          </a:p>
          <a:p>
            <a:pPr marL="685800" lvl="1" indent="-228600">
              <a:buFont typeface="Arial" panose="020B0604020202020204" pitchFamily="34" charset="0"/>
              <a:buChar char="•"/>
            </a:pPr>
            <a:r>
              <a:rPr lang="en-US" sz="1200" dirty="0" err="1">
                <a:latin typeface="+mn-lt"/>
              </a:rPr>
              <a:t>ofwel</a:t>
            </a:r>
            <a:r>
              <a:rPr lang="en-US" sz="1200" dirty="0">
                <a:latin typeface="+mn-lt"/>
              </a:rPr>
              <a:t> </a:t>
            </a:r>
            <a:r>
              <a:rPr lang="en-US" sz="1200" dirty="0" err="1">
                <a:latin typeface="+mn-lt"/>
              </a:rPr>
              <a:t>een</a:t>
            </a:r>
            <a:r>
              <a:rPr lang="en-US" sz="1200" dirty="0">
                <a:latin typeface="+mn-lt"/>
              </a:rPr>
              <a:t> </a:t>
            </a:r>
            <a:r>
              <a:rPr lang="en-US" sz="1200" dirty="0" err="1">
                <a:latin typeface="+mn-lt"/>
              </a:rPr>
              <a:t>ploeg</a:t>
            </a:r>
            <a:r>
              <a:rPr lang="en-US" sz="1200" dirty="0">
                <a:latin typeface="+mn-lt"/>
              </a:rPr>
              <a:t> </a:t>
            </a:r>
            <a:r>
              <a:rPr lang="en-US" sz="1200" dirty="0" err="1">
                <a:latin typeface="+mn-lt"/>
              </a:rPr>
              <a:t>aan</a:t>
            </a:r>
            <a:r>
              <a:rPr lang="en-US" sz="1200" dirty="0">
                <a:latin typeface="+mn-lt"/>
              </a:rPr>
              <a:t> het </a:t>
            </a:r>
            <a:r>
              <a:rPr lang="en-US" sz="1200" dirty="0" err="1">
                <a:latin typeface="+mn-lt"/>
              </a:rPr>
              <a:t>werk</a:t>
            </a:r>
            <a:r>
              <a:rPr lang="en-US" sz="1200" dirty="0">
                <a:latin typeface="+mn-lt"/>
              </a:rPr>
              <a:t> (max 4 </a:t>
            </a:r>
            <a:r>
              <a:rPr lang="en-US" sz="1200" dirty="0" err="1">
                <a:latin typeface="+mn-lt"/>
              </a:rPr>
              <a:t>personen</a:t>
            </a:r>
            <a:r>
              <a:rPr lang="en-US" sz="1200" dirty="0">
                <a:latin typeface="+mn-lt"/>
              </a:rPr>
              <a:t> </a:t>
            </a:r>
            <a:r>
              <a:rPr lang="en-US" sz="1200" dirty="0" err="1">
                <a:latin typeface="+mn-lt"/>
              </a:rPr>
              <a:t>gegroepeerd</a:t>
            </a:r>
            <a:r>
              <a:rPr lang="en-US" sz="1200" dirty="0">
                <a:latin typeface="+mn-lt"/>
              </a:rPr>
              <a:t>);</a:t>
            </a:r>
          </a:p>
          <a:p>
            <a:pPr marL="685800" lvl="1" indent="-228600">
              <a:buFont typeface="Arial" panose="020B0604020202020204" pitchFamily="34" charset="0"/>
              <a:buChar char="•"/>
            </a:pPr>
            <a:r>
              <a:rPr lang="en-US" sz="1200" dirty="0" err="1">
                <a:latin typeface="+mn-lt"/>
              </a:rPr>
              <a:t>ofwel</a:t>
            </a:r>
            <a:r>
              <a:rPr lang="en-US" sz="1200" dirty="0">
                <a:latin typeface="+mn-lt"/>
              </a:rPr>
              <a:t> </a:t>
            </a:r>
            <a:r>
              <a:rPr lang="en-US" sz="1200" dirty="0" err="1">
                <a:latin typeface="+mn-lt"/>
              </a:rPr>
              <a:t>een</a:t>
            </a:r>
            <a:r>
              <a:rPr lang="en-US" sz="1200" dirty="0">
                <a:latin typeface="+mn-lt"/>
              </a:rPr>
              <a:t> machine </a:t>
            </a:r>
            <a:r>
              <a:rPr lang="en-US" sz="1200" dirty="0" err="1">
                <a:latin typeface="+mn-lt"/>
              </a:rPr>
              <a:t>en</a:t>
            </a:r>
            <a:r>
              <a:rPr lang="en-US" sz="1200" dirty="0">
                <a:latin typeface="+mn-lt"/>
              </a:rPr>
              <a:t> 1 </a:t>
            </a:r>
            <a:r>
              <a:rPr lang="en-US" sz="1200" dirty="0" err="1">
                <a:latin typeface="+mn-lt"/>
              </a:rPr>
              <a:t>ploeg</a:t>
            </a:r>
            <a:r>
              <a:rPr lang="en-US" sz="1200" dirty="0">
                <a:latin typeface="+mn-lt"/>
              </a:rPr>
              <a:t> </a:t>
            </a:r>
            <a:r>
              <a:rPr lang="en-US" sz="1200" dirty="0" err="1">
                <a:latin typeface="+mn-lt"/>
              </a:rPr>
              <a:t>aan</a:t>
            </a:r>
            <a:r>
              <a:rPr lang="en-US" sz="1200" dirty="0">
                <a:latin typeface="+mn-lt"/>
              </a:rPr>
              <a:t> het </a:t>
            </a:r>
            <a:r>
              <a:rPr lang="en-US" sz="1200" dirty="0" err="1">
                <a:latin typeface="+mn-lt"/>
              </a:rPr>
              <a:t>werk</a:t>
            </a:r>
            <a:r>
              <a:rPr lang="en-US" sz="1200" dirty="0">
                <a:latin typeface="+mn-lt"/>
              </a:rPr>
              <a:t> (</a:t>
            </a:r>
            <a:r>
              <a:rPr lang="en-US" sz="1200" dirty="0" err="1">
                <a:latin typeface="+mn-lt"/>
              </a:rPr>
              <a:t>samenwerkend</a:t>
            </a:r>
            <a:r>
              <a:rPr lang="en-US" sz="1200" dirty="0">
                <a:latin typeface="+mn-lt"/>
              </a:rPr>
              <a:t>).</a:t>
            </a:r>
          </a:p>
          <a:p>
            <a:pPr marL="228600" indent="-228600">
              <a:buAutoNum type="arabicPeriod"/>
              <a:defRPr/>
            </a:pPr>
            <a:endParaRPr lang="en-US" sz="1200" dirty="0">
              <a:latin typeface="+mn-lt"/>
            </a:endParaRPr>
          </a:p>
          <a:p>
            <a:pPr marL="228600" indent="-228600">
              <a:buAutoNum type="arabicPeriod"/>
            </a:pPr>
            <a:r>
              <a:rPr lang="en-US" sz="1200" dirty="0">
                <a:latin typeface="+mn-lt"/>
              </a:rPr>
              <a:t>Op de </a:t>
            </a:r>
            <a:r>
              <a:rPr lang="en-US" sz="1200" dirty="0" err="1">
                <a:latin typeface="+mn-lt"/>
              </a:rPr>
              <a:t>schetsen</a:t>
            </a:r>
            <a:r>
              <a:rPr lang="en-US" sz="1200" dirty="0">
                <a:latin typeface="+mn-lt"/>
              </a:rPr>
              <a:t> in </a:t>
            </a:r>
            <a:r>
              <a:rPr lang="en-US" sz="1200" dirty="0" err="1">
                <a:latin typeface="+mn-lt"/>
              </a:rPr>
              <a:t>deze</a:t>
            </a:r>
            <a:r>
              <a:rPr lang="en-US" sz="1200" dirty="0">
                <a:latin typeface="+mn-lt"/>
              </a:rPr>
              <a:t> module </a:t>
            </a:r>
            <a:r>
              <a:rPr lang="en-US" sz="1200" dirty="0" err="1">
                <a:latin typeface="+mn-lt"/>
              </a:rPr>
              <a:t>gebruiken</a:t>
            </a:r>
            <a:r>
              <a:rPr lang="en-US" sz="1200" dirty="0">
                <a:latin typeface="+mn-lt"/>
              </a:rPr>
              <a:t> we </a:t>
            </a:r>
            <a:r>
              <a:rPr lang="en-US" sz="1200" dirty="0" err="1">
                <a:latin typeface="+mn-lt"/>
              </a:rPr>
              <a:t>bijna</a:t>
            </a:r>
            <a:r>
              <a:rPr lang="en-US" sz="1200" dirty="0">
                <a:latin typeface="+mn-lt"/>
              </a:rPr>
              <a:t> </a:t>
            </a:r>
            <a:r>
              <a:rPr lang="en-US" sz="1200" dirty="0" err="1">
                <a:latin typeface="+mn-lt"/>
              </a:rPr>
              <a:t>altijd</a:t>
            </a:r>
            <a:r>
              <a:rPr lang="en-US" sz="1200" dirty="0">
                <a:latin typeface="+mn-lt"/>
              </a:rPr>
              <a:t> </a:t>
            </a:r>
            <a:r>
              <a:rPr lang="en-US" sz="1200" dirty="0" err="1">
                <a:latin typeface="+mn-lt"/>
              </a:rPr>
              <a:t>een</a:t>
            </a:r>
            <a:r>
              <a:rPr lang="en-US" sz="1200" dirty="0">
                <a:latin typeface="+mn-lt"/>
              </a:rPr>
              <a:t> </a:t>
            </a:r>
            <a:r>
              <a:rPr lang="en-US" sz="1200" dirty="0" err="1">
                <a:latin typeface="+mn-lt"/>
              </a:rPr>
              <a:t>werfvoertuig</a:t>
            </a:r>
            <a:r>
              <a:rPr lang="en-US" sz="1200" dirty="0">
                <a:latin typeface="+mn-lt"/>
              </a:rPr>
              <a:t>. </a:t>
            </a:r>
            <a:r>
              <a:rPr lang="en-US" sz="1200" dirty="0" err="1">
                <a:latin typeface="+mn-lt"/>
              </a:rPr>
              <a:t>Deze</a:t>
            </a:r>
            <a:r>
              <a:rPr lang="en-US" sz="1200" dirty="0">
                <a:latin typeface="+mn-lt"/>
              </a:rPr>
              <a:t> </a:t>
            </a:r>
            <a:r>
              <a:rPr lang="en-US" sz="1200" dirty="0" err="1">
                <a:latin typeface="+mn-lt"/>
              </a:rPr>
              <a:t>kan</a:t>
            </a:r>
            <a:r>
              <a:rPr lang="en-US" sz="1200" dirty="0">
                <a:latin typeface="+mn-lt"/>
              </a:rPr>
              <a:t> </a:t>
            </a:r>
            <a:r>
              <a:rPr lang="en-US" sz="1200" dirty="0" err="1">
                <a:latin typeface="+mn-lt"/>
              </a:rPr>
              <a:t>vervangen</a:t>
            </a:r>
            <a:r>
              <a:rPr lang="en-US" sz="1200" dirty="0">
                <a:latin typeface="+mn-lt"/>
              </a:rPr>
              <a:t> </a:t>
            </a:r>
            <a:r>
              <a:rPr lang="en-US" sz="1200" dirty="0" err="1">
                <a:latin typeface="+mn-lt"/>
              </a:rPr>
              <a:t>worden</a:t>
            </a:r>
            <a:r>
              <a:rPr lang="en-US" sz="1200" dirty="0">
                <a:latin typeface="+mn-lt"/>
              </a:rPr>
              <a:t> door </a:t>
            </a:r>
            <a:r>
              <a:rPr lang="en-US" sz="1200" dirty="0" err="1">
                <a:latin typeface="+mn-lt"/>
              </a:rPr>
              <a:t>een</a:t>
            </a:r>
            <a:r>
              <a:rPr lang="en-US" sz="1200" dirty="0">
                <a:latin typeface="+mn-lt"/>
              </a:rPr>
              <a:t> </a:t>
            </a:r>
            <a:r>
              <a:rPr lang="en-US" sz="1200" dirty="0" err="1">
                <a:latin typeface="+mn-lt"/>
              </a:rPr>
              <a:t>werkpost</a:t>
            </a:r>
            <a:r>
              <a:rPr lang="en-US" sz="1200" dirty="0">
                <a:latin typeface="+mn-lt"/>
              </a:rPr>
              <a:t>.</a:t>
            </a:r>
          </a:p>
        </p:txBody>
      </p:sp>
      <p:pic>
        <p:nvPicPr>
          <p:cNvPr id="1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2925" y="658514"/>
            <a:ext cx="496602" cy="450018"/>
          </a:xfrm>
          <a:prstGeom prst="rect">
            <a:avLst/>
          </a:prstGeom>
          <a:noFill/>
          <a:ln w="9525">
            <a:noFill/>
            <a:miter lim="800000"/>
            <a:headEnd/>
            <a:tailEnd/>
          </a:ln>
        </p:spPr>
      </p:pic>
      <p:sp>
        <p:nvSpPr>
          <p:cNvPr id="18" name="Boog 42"/>
          <p:cNvSpPr/>
          <p:nvPr/>
        </p:nvSpPr>
        <p:spPr bwMode="auto">
          <a:xfrm rot="13931027">
            <a:off x="3222770" y="846784"/>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4768" y="1329033"/>
            <a:ext cx="353772" cy="1179241"/>
          </a:xfrm>
          <a:prstGeom prst="rect">
            <a:avLst/>
          </a:prstGeom>
        </p:spPr>
      </p:pic>
      <p:pic>
        <p:nvPicPr>
          <p:cNvPr id="7" name="Picture 6"/>
          <p:cNvPicPr>
            <a:picLocks noChangeAspect="1"/>
          </p:cNvPicPr>
          <p:nvPr/>
        </p:nvPicPr>
        <p:blipFill>
          <a:blip r:embed="rId6"/>
          <a:stretch>
            <a:fillRect/>
          </a:stretch>
        </p:blipFill>
        <p:spPr>
          <a:xfrm>
            <a:off x="6164240" y="1371459"/>
            <a:ext cx="1505843" cy="1121761"/>
          </a:xfrm>
          <a:prstGeom prst="rect">
            <a:avLst/>
          </a:prstGeom>
        </p:spPr>
      </p:pic>
      <p:pic>
        <p:nvPicPr>
          <p:cNvPr id="8" name="Picture 7"/>
          <p:cNvPicPr>
            <a:picLocks noChangeAspect="1"/>
          </p:cNvPicPr>
          <p:nvPr/>
        </p:nvPicPr>
        <p:blipFill>
          <a:blip r:embed="rId7"/>
          <a:stretch>
            <a:fillRect/>
          </a:stretch>
        </p:blipFill>
        <p:spPr>
          <a:xfrm>
            <a:off x="8173873" y="1240214"/>
            <a:ext cx="1499746" cy="1274174"/>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1852" y="1329033"/>
            <a:ext cx="419096" cy="1226172"/>
          </a:xfrm>
          <a:prstGeom prst="rect">
            <a:avLst/>
          </a:prstGeom>
          <a:ln w="25400">
            <a:solidFill>
              <a:schemeClr val="tx2">
                <a:lumMod val="85000"/>
              </a:schemeClr>
            </a:solidFill>
          </a:ln>
        </p:spPr>
      </p:pic>
      <p:sp>
        <p:nvSpPr>
          <p:cNvPr id="20" name="TextBox 19">
            <a:extLst>
              <a:ext uri="{FF2B5EF4-FFF2-40B4-BE49-F238E27FC236}">
                <a16:creationId xmlns:a16="http://schemas.microsoft.com/office/drawing/2014/main" id="{571751DB-DD91-4C2C-AA99-EC68C8588D18}"/>
              </a:ext>
            </a:extLst>
          </p:cNvPr>
          <p:cNvSpPr txBox="1"/>
          <p:nvPr/>
        </p:nvSpPr>
        <p:spPr>
          <a:xfrm>
            <a:off x="1933567" y="6026366"/>
            <a:ext cx="7892817" cy="677108"/>
          </a:xfrm>
          <a:prstGeom prst="rect">
            <a:avLst/>
          </a:prstGeom>
          <a:noFill/>
        </p:spPr>
        <p:txBody>
          <a:bodyPr wrap="square" rtlCol="0">
            <a:spAutoFit/>
          </a:bodyPr>
          <a:lstStyle/>
          <a:p>
            <a:pPr algn="just"/>
            <a:r>
              <a:rPr lang="en-US" sz="1200" dirty="0">
                <a:latin typeface="+mn-lt"/>
              </a:rPr>
              <a:t>Het </a:t>
            </a:r>
            <a:r>
              <a:rPr lang="en-US" sz="1200" dirty="0" err="1">
                <a:latin typeface="+mn-lt"/>
              </a:rPr>
              <a:t>woord</a:t>
            </a:r>
            <a:r>
              <a:rPr lang="en-US" sz="1200" dirty="0">
                <a:latin typeface="+mn-lt"/>
              </a:rPr>
              <a:t> </a:t>
            </a:r>
            <a:r>
              <a:rPr lang="en-US" sz="1200" b="1" dirty="0" err="1">
                <a:latin typeface="+mn-lt"/>
              </a:rPr>
              <a:t>bediende</a:t>
            </a:r>
            <a:r>
              <a:rPr lang="en-US" sz="1200" dirty="0">
                <a:latin typeface="+mn-lt"/>
              </a:rPr>
              <a:t> is </a:t>
            </a:r>
            <a:r>
              <a:rPr lang="en-US" sz="1200" dirty="0" err="1">
                <a:latin typeface="+mn-lt"/>
              </a:rPr>
              <a:t>een</a:t>
            </a:r>
            <a:r>
              <a:rPr lang="en-US" sz="1200" dirty="0">
                <a:latin typeface="+mn-lt"/>
              </a:rPr>
              <a:t> term die </a:t>
            </a:r>
            <a:r>
              <a:rPr lang="en-US" sz="1200" dirty="0" err="1">
                <a:latin typeface="+mn-lt"/>
              </a:rPr>
              <a:t>veelvuldig</a:t>
            </a:r>
            <a:r>
              <a:rPr lang="en-US" sz="1200" dirty="0">
                <a:latin typeface="+mn-lt"/>
              </a:rPr>
              <a:t> </a:t>
            </a:r>
            <a:r>
              <a:rPr lang="en-US" sz="1200" dirty="0" err="1">
                <a:latin typeface="+mn-lt"/>
              </a:rPr>
              <a:t>wordt</a:t>
            </a:r>
            <a:r>
              <a:rPr lang="en-US" sz="1200" dirty="0">
                <a:latin typeface="+mn-lt"/>
              </a:rPr>
              <a:t> </a:t>
            </a:r>
            <a:r>
              <a:rPr lang="en-US" sz="1200" dirty="0" err="1">
                <a:latin typeface="+mn-lt"/>
              </a:rPr>
              <a:t>gebruikt</a:t>
            </a:r>
            <a:r>
              <a:rPr lang="en-US" sz="1200" dirty="0">
                <a:latin typeface="+mn-lt"/>
              </a:rPr>
              <a:t> </a:t>
            </a:r>
            <a:r>
              <a:rPr lang="en-US" sz="1200" dirty="0" err="1">
                <a:latin typeface="+mn-lt"/>
              </a:rPr>
              <a:t>binnen</a:t>
            </a:r>
            <a:r>
              <a:rPr lang="en-US" sz="1200" dirty="0">
                <a:latin typeface="+mn-lt"/>
              </a:rPr>
              <a:t> Infrabel. </a:t>
            </a:r>
            <a:r>
              <a:rPr lang="en-US" sz="1200" dirty="0" err="1">
                <a:latin typeface="+mn-lt"/>
              </a:rPr>
              <a:t>Hieronder</a:t>
            </a:r>
            <a:r>
              <a:rPr lang="en-US" sz="1200" dirty="0">
                <a:latin typeface="+mn-lt"/>
              </a:rPr>
              <a:t> </a:t>
            </a:r>
            <a:r>
              <a:rPr lang="en-US" sz="1200" dirty="0" err="1">
                <a:latin typeface="+mn-lt"/>
              </a:rPr>
              <a:t>verstaan</a:t>
            </a:r>
            <a:r>
              <a:rPr lang="en-US" sz="1200" dirty="0">
                <a:latin typeface="+mn-lt"/>
              </a:rPr>
              <a:t> we </a:t>
            </a:r>
            <a:r>
              <a:rPr lang="en-US" sz="1200" dirty="0" err="1">
                <a:latin typeface="+mn-lt"/>
              </a:rPr>
              <a:t>een</a:t>
            </a:r>
            <a:r>
              <a:rPr lang="en-US" sz="1200" dirty="0">
                <a:latin typeface="+mn-lt"/>
              </a:rPr>
              <a:t> </a:t>
            </a:r>
            <a:r>
              <a:rPr lang="en-US" sz="1200" dirty="0" err="1">
                <a:latin typeface="+mn-lt"/>
              </a:rPr>
              <a:t>persoon</a:t>
            </a:r>
            <a:r>
              <a:rPr lang="en-US" sz="1200" dirty="0">
                <a:latin typeface="+mn-lt"/>
              </a:rPr>
              <a:t> </a:t>
            </a:r>
            <a:r>
              <a:rPr lang="en-US" sz="1200" dirty="0" err="1">
                <a:latin typeface="+mn-lt"/>
              </a:rPr>
              <a:t>aan</a:t>
            </a:r>
            <a:r>
              <a:rPr lang="en-US" sz="1200" dirty="0">
                <a:latin typeface="+mn-lt"/>
              </a:rPr>
              <a:t> het </a:t>
            </a:r>
            <a:r>
              <a:rPr lang="en-US" sz="1200" dirty="0" err="1">
                <a:latin typeface="+mn-lt"/>
              </a:rPr>
              <a:t>werk</a:t>
            </a:r>
            <a:r>
              <a:rPr lang="en-US" sz="1200" dirty="0">
                <a:latin typeface="+mn-lt"/>
              </a:rPr>
              <a:t>. Men </a:t>
            </a:r>
            <a:r>
              <a:rPr lang="en-US" sz="1200" dirty="0" err="1">
                <a:latin typeface="+mn-lt"/>
              </a:rPr>
              <a:t>verwijst</a:t>
            </a:r>
            <a:r>
              <a:rPr lang="en-US" sz="1200" dirty="0">
                <a:latin typeface="+mn-lt"/>
              </a:rPr>
              <a:t> </a:t>
            </a:r>
            <a:r>
              <a:rPr lang="en-US" sz="1200" dirty="0" err="1">
                <a:latin typeface="+mn-lt"/>
              </a:rPr>
              <a:t>hier</a:t>
            </a:r>
            <a:r>
              <a:rPr lang="en-US" sz="1200" dirty="0">
                <a:latin typeface="+mn-lt"/>
              </a:rPr>
              <a:t> </a:t>
            </a:r>
            <a:r>
              <a:rPr lang="en-US" sz="1200" dirty="0" err="1">
                <a:latin typeface="+mn-lt"/>
              </a:rPr>
              <a:t>niet</a:t>
            </a:r>
            <a:r>
              <a:rPr lang="en-US" sz="1200" dirty="0">
                <a:latin typeface="+mn-lt"/>
              </a:rPr>
              <a:t> </a:t>
            </a:r>
            <a:r>
              <a:rPr lang="en-US" sz="1200" dirty="0" err="1">
                <a:latin typeface="+mn-lt"/>
              </a:rPr>
              <a:t>naar</a:t>
            </a:r>
            <a:r>
              <a:rPr lang="en-US" sz="1200" dirty="0">
                <a:latin typeface="+mn-lt"/>
              </a:rPr>
              <a:t> het </a:t>
            </a:r>
            <a:r>
              <a:rPr lang="en-US" sz="1200" dirty="0" err="1">
                <a:latin typeface="+mn-lt"/>
              </a:rPr>
              <a:t>statuut</a:t>
            </a:r>
            <a:r>
              <a:rPr lang="en-US" sz="1200" dirty="0">
                <a:latin typeface="+mn-lt"/>
              </a:rPr>
              <a:t> (</a:t>
            </a:r>
            <a:r>
              <a:rPr lang="en-US" sz="1200" dirty="0" err="1">
                <a:latin typeface="+mn-lt"/>
              </a:rPr>
              <a:t>arbeider</a:t>
            </a:r>
            <a:r>
              <a:rPr lang="en-US" sz="1200" dirty="0">
                <a:latin typeface="+mn-lt"/>
              </a:rPr>
              <a:t> – </a:t>
            </a:r>
            <a:r>
              <a:rPr lang="en-US" sz="1200" dirty="0" err="1">
                <a:latin typeface="+mn-lt"/>
              </a:rPr>
              <a:t>bediende</a:t>
            </a:r>
            <a:r>
              <a:rPr lang="en-US" sz="1200" dirty="0">
                <a:latin typeface="+mn-lt"/>
              </a:rPr>
              <a:t>) van </a:t>
            </a:r>
            <a:r>
              <a:rPr lang="en-US" sz="1200" dirty="0" err="1">
                <a:latin typeface="+mn-lt"/>
              </a:rPr>
              <a:t>een</a:t>
            </a:r>
            <a:r>
              <a:rPr lang="en-US" sz="1200" dirty="0">
                <a:latin typeface="+mn-lt"/>
              </a:rPr>
              <a:t> </a:t>
            </a:r>
            <a:r>
              <a:rPr lang="en-US" sz="1200" dirty="0" err="1">
                <a:latin typeface="+mn-lt"/>
              </a:rPr>
              <a:t>werknemer</a:t>
            </a:r>
            <a:r>
              <a:rPr lang="en-US" sz="1200" dirty="0">
                <a:latin typeface="+mn-lt"/>
              </a:rPr>
              <a:t>.</a:t>
            </a:r>
          </a:p>
          <a:p>
            <a:pPr algn="just"/>
            <a:endParaRPr lang="en-US" sz="1400" dirty="0">
              <a:latin typeface="+mn-lt"/>
            </a:endParaRPr>
          </a:p>
        </p:txBody>
      </p:sp>
      <p:sp>
        <p:nvSpPr>
          <p:cNvPr id="22" name="Rounded Rectangle 16">
            <a:extLst>
              <a:ext uri="{FF2B5EF4-FFF2-40B4-BE49-F238E27FC236}">
                <a16:creationId xmlns:a16="http://schemas.microsoft.com/office/drawing/2014/main" id="{0B1B0BB4-90A0-4873-839B-E7E0BB463B75}"/>
              </a:ext>
            </a:extLst>
          </p:cNvPr>
          <p:cNvSpPr/>
          <p:nvPr/>
        </p:nvSpPr>
        <p:spPr bwMode="auto">
          <a:xfrm>
            <a:off x="1847528" y="5848521"/>
            <a:ext cx="8064896" cy="764804"/>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4" name="Picture 23">
            <a:extLst>
              <a:ext uri="{FF2B5EF4-FFF2-40B4-BE49-F238E27FC236}">
                <a16:creationId xmlns:a16="http://schemas.microsoft.com/office/drawing/2014/main" id="{80D6E911-C24F-4D1B-9BA9-4C1A93AA75C7}"/>
              </a:ext>
            </a:extLst>
          </p:cNvPr>
          <p:cNvPicPr>
            <a:picLocks noChangeAspect="1"/>
          </p:cNvPicPr>
          <p:nvPr/>
        </p:nvPicPr>
        <p:blipFill>
          <a:blip r:embed="rId9"/>
          <a:stretch>
            <a:fillRect/>
          </a:stretch>
        </p:blipFill>
        <p:spPr>
          <a:xfrm>
            <a:off x="1232253" y="5901711"/>
            <a:ext cx="493819" cy="658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r>
              <a:rPr lang="nl-BE" sz="2000" b="1" dirty="0">
                <a:solidFill>
                  <a:schemeClr val="tx1"/>
                </a:solidFill>
              </a:rPr>
              <a:t>Familiefoto aannemer</a:t>
            </a:r>
          </a:p>
          <a:p>
            <a:br>
              <a:rPr lang="nl-BE" sz="2000" b="1" dirty="0">
                <a:solidFill>
                  <a:schemeClr val="tx1"/>
                </a:solidFill>
              </a:rPr>
            </a:br>
            <a:r>
              <a:rPr lang="nl-BE" sz="2000" b="1" dirty="0"/>
              <a:t>0. Inleiding</a:t>
            </a:r>
            <a:br>
              <a:rPr lang="nl-BE" sz="2000" b="1" dirty="0"/>
            </a:br>
            <a:br>
              <a:rPr lang="nl-BE" sz="2000" b="1" dirty="0">
                <a:solidFill>
                  <a:schemeClr val="tx1"/>
                </a:solidFill>
              </a:rPr>
            </a:br>
            <a:r>
              <a:rPr lang="nl-BE" sz="2000" b="1" dirty="0">
                <a:solidFill>
                  <a:schemeClr val="tx1"/>
                </a:solidFill>
              </a:rPr>
              <a:t>1. Beveiligingssysteem: toezicht op de afbakening van de werfzone door een persoon (grenswachter)</a:t>
            </a:r>
          </a:p>
          <a:p>
            <a:br>
              <a:rPr lang="nl-BE" sz="2000" b="1" dirty="0">
                <a:solidFill>
                  <a:schemeClr val="tx1"/>
                </a:solidFill>
              </a:rPr>
            </a:br>
            <a:r>
              <a:rPr lang="nl-BE" sz="2000" b="1" dirty="0">
                <a:solidFill>
                  <a:schemeClr val="tx1"/>
                </a:solidFill>
              </a:rPr>
              <a:t>2. Incidenten	</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1768138" y="6492875"/>
            <a:ext cx="423862" cy="365125"/>
          </a:xfrm>
          <a:prstGeom prst="rect">
            <a:avLst/>
          </a:prstGeom>
        </p:spPr>
        <p:txBody>
          <a:bodyPr/>
          <a:lstStyle/>
          <a:p>
            <a:fld id="{070B80B4-B953-6547-A044-6E303DFD4AF3}" type="slidenum">
              <a:rPr lang="nl-BE" smtClean="0"/>
              <a:pPr/>
              <a:t>8</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36697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303041"/>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FR" sz="800" kern="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Totale </a:t>
            </a:r>
            <a:r>
              <a:rPr lang="fr-FR" sz="1200" b="1" kern="0" dirty="0" err="1">
                <a:solidFill>
                  <a:prstClr val="white"/>
                </a:solidFill>
                <a:latin typeface="+mn-lt"/>
                <a:cs typeface="Arial"/>
              </a:rPr>
              <a:t>lijnsonder-breking</a:t>
            </a:r>
            <a:endParaRPr lang="fr-FR" sz="1200" b="1" kern="0" dirty="0">
              <a:solidFill>
                <a:prstClr val="white"/>
              </a:solidFill>
              <a:latin typeface="+mn-lt"/>
              <a:cs typeface="Arial"/>
            </a:endParaRP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prstClr val="white"/>
                </a:solidFill>
                <a:latin typeface="+mn-lt"/>
                <a:cs typeface="Arial"/>
              </a:rPr>
              <a:t>Spoor</a:t>
            </a:r>
            <a:r>
              <a:rPr lang="fr-FR" sz="1200" b="1" kern="0" dirty="0">
                <a:solidFill>
                  <a:prstClr val="white"/>
                </a:solidFill>
                <a:latin typeface="+mn-lt"/>
                <a:cs typeface="Arial"/>
              </a:rPr>
              <a:t> </a:t>
            </a:r>
            <a:r>
              <a:rPr lang="fr-FR" sz="1200" b="1" kern="0" dirty="0" err="1">
                <a:solidFill>
                  <a:prstClr val="white"/>
                </a:solidFill>
                <a:latin typeface="+mn-lt"/>
                <a:cs typeface="Arial"/>
              </a:rPr>
              <a:t>buiten</a:t>
            </a:r>
            <a:r>
              <a:rPr lang="fr-FR" sz="1200" b="1" kern="0" dirty="0">
                <a:solidFill>
                  <a:prstClr val="white"/>
                </a:solidFill>
                <a:latin typeface="+mn-lt"/>
                <a:cs typeface="Arial"/>
              </a:rPr>
              <a:t> </a:t>
            </a:r>
            <a:r>
              <a:rPr lang="fr-FR" sz="1200" b="1" kern="0" dirty="0" err="1">
                <a:solidFill>
                  <a:prstClr val="white"/>
                </a:solidFill>
                <a:latin typeface="+mn-lt"/>
                <a:cs typeface="Arial"/>
              </a:rPr>
              <a:t>dienst</a:t>
            </a:r>
            <a:endParaRPr lang="fr-BE" sz="1200" b="1" kern="0" dirty="0">
              <a:solidFill>
                <a:prstClr val="white"/>
              </a:solidFill>
              <a:latin typeface="+mn-lt"/>
              <a:cs typeface="Arial"/>
            </a:endParaRP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prstClr val="black"/>
                </a:solidFill>
                <a:latin typeface="+mn-lt"/>
                <a:cs typeface="Arial"/>
              </a:rPr>
              <a:t>Gematerialiseerd</a:t>
            </a:r>
            <a:r>
              <a:rPr lang="fr-FR" sz="1200" b="1" kern="0" dirty="0">
                <a:solidFill>
                  <a:prstClr val="black"/>
                </a:solidFill>
                <a:latin typeface="+mn-lt"/>
                <a:cs typeface="Arial"/>
              </a:rPr>
              <a:t> </a:t>
            </a:r>
            <a:r>
              <a:rPr lang="fr-FR" sz="1200" b="1" kern="0" dirty="0" err="1">
                <a:solidFill>
                  <a:prstClr val="black"/>
                </a:solidFill>
                <a:latin typeface="+mn-lt"/>
                <a:cs typeface="Arial"/>
              </a:rPr>
              <a:t>sperren</a:t>
            </a:r>
            <a:r>
              <a:rPr lang="fr-FR" sz="1200" b="1" kern="0" dirty="0">
                <a:solidFill>
                  <a:prstClr val="black"/>
                </a:solidFill>
                <a:latin typeface="+mn-lt"/>
                <a:cs typeface="Arial"/>
              </a:rPr>
              <a:t> van de </a:t>
            </a:r>
            <a:r>
              <a:rPr lang="fr-FR" sz="1200" b="1" kern="0" dirty="0" err="1">
                <a:solidFill>
                  <a:prstClr val="black"/>
                </a:solidFill>
                <a:latin typeface="+mn-lt"/>
                <a:cs typeface="Arial"/>
              </a:rPr>
              <a:t>bewegingen</a:t>
            </a:r>
            <a:endParaRPr lang="fr-BE" sz="1200" b="1" kern="0" dirty="0">
              <a:solidFill>
                <a:prstClr val="black"/>
              </a:solidFill>
              <a:latin typeface="+mn-lt"/>
              <a:cs typeface="Arial"/>
            </a:endParaRP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Niet-</a:t>
            </a:r>
            <a:r>
              <a:rPr lang="fr-FR" sz="1200" b="1" kern="0" dirty="0" err="1">
                <a:solidFill>
                  <a:prstClr val="black"/>
                </a:solidFill>
                <a:latin typeface="+mn-lt"/>
                <a:cs typeface="Arial"/>
              </a:rPr>
              <a:t>gematerialiseerd</a:t>
            </a:r>
            <a:r>
              <a:rPr lang="fr-FR" sz="1200" b="1" kern="0" dirty="0">
                <a:solidFill>
                  <a:prstClr val="black"/>
                </a:solidFill>
                <a:latin typeface="+mn-lt"/>
                <a:cs typeface="Arial"/>
              </a:rPr>
              <a:t> </a:t>
            </a:r>
            <a:r>
              <a:rPr lang="fr-FR" sz="1200" b="1" kern="0" dirty="0" err="1">
                <a:solidFill>
                  <a:prstClr val="black"/>
                </a:solidFill>
                <a:latin typeface="+mn-lt"/>
                <a:cs typeface="Arial"/>
              </a:rPr>
              <a:t>sperren</a:t>
            </a:r>
            <a:r>
              <a:rPr lang="fr-FR" sz="1200" b="1" kern="0" dirty="0">
                <a:solidFill>
                  <a:prstClr val="black"/>
                </a:solidFill>
                <a:latin typeface="+mn-lt"/>
                <a:cs typeface="Arial"/>
              </a:rPr>
              <a:t> van de </a:t>
            </a:r>
            <a:r>
              <a:rPr lang="fr-FR" sz="1200" b="1" kern="0" dirty="0" err="1">
                <a:solidFill>
                  <a:prstClr val="black"/>
                </a:solidFill>
                <a:latin typeface="+mn-lt"/>
                <a:cs typeface="Arial"/>
              </a:rPr>
              <a:t>bewegingen</a:t>
            </a:r>
            <a:endParaRPr lang="fr-BE" sz="1200" b="1" kern="0" dirty="0">
              <a:solidFill>
                <a:prstClr val="black"/>
              </a:solidFill>
              <a:latin typeface="+mn-lt"/>
              <a:cs typeface="Arial"/>
            </a:endParaRP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349378" y="4913595"/>
            <a:ext cx="2314565" cy="53162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endParaRPr lang="fr-FR" sz="900" b="1" dirty="0"/>
          </a:p>
        </p:txBody>
      </p:sp>
      <p:sp>
        <p:nvSpPr>
          <p:cNvPr id="56" name="Forme libre 38"/>
          <p:cNvSpPr/>
          <p:nvPr/>
        </p:nvSpPr>
        <p:spPr>
          <a:xfrm>
            <a:off x="2063840" y="4829578"/>
            <a:ext cx="1301942" cy="704287"/>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err="1">
                <a:solidFill>
                  <a:schemeClr val="bg1"/>
                </a:solidFill>
                <a:latin typeface="+mn-lt"/>
                <a:cs typeface="Arial"/>
              </a:rPr>
              <a:t>Aankondigings-systemen</a:t>
            </a:r>
            <a:endParaRPr lang="fr-BE" sz="1200" b="1" kern="0" dirty="0">
              <a:solidFill>
                <a:schemeClr val="bg1"/>
              </a:solidFill>
              <a:latin typeface="+mn-lt"/>
              <a:cs typeface="Arial"/>
            </a:endParaRP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prstClr val="white"/>
                </a:solidFill>
                <a:latin typeface="+mn-lt"/>
                <a:cs typeface="Arial"/>
              </a:rPr>
              <a:t>Fysieke</a:t>
            </a:r>
            <a:r>
              <a:rPr lang="fr-FR" sz="1200" b="1" kern="0" dirty="0">
                <a:solidFill>
                  <a:prstClr val="white"/>
                </a:solidFill>
                <a:latin typeface="+mn-lt"/>
                <a:cs typeface="Arial"/>
              </a:rPr>
              <a:t> of </a:t>
            </a:r>
            <a:r>
              <a:rPr lang="fr-FR" sz="1200" b="1" kern="0" dirty="0" err="1">
                <a:solidFill>
                  <a:prstClr val="white"/>
                </a:solidFill>
                <a:latin typeface="+mn-lt"/>
                <a:cs typeface="Arial"/>
              </a:rPr>
              <a:t>technische</a:t>
            </a:r>
            <a:r>
              <a:rPr lang="fr-FR" sz="1200" b="1" kern="0" dirty="0">
                <a:solidFill>
                  <a:prstClr val="white"/>
                </a:solidFill>
                <a:latin typeface="+mn-lt"/>
                <a:cs typeface="Arial"/>
              </a:rPr>
              <a:t> </a:t>
            </a:r>
            <a:r>
              <a:rPr lang="fr-FR" sz="1200" b="1" kern="0" dirty="0" err="1">
                <a:solidFill>
                  <a:prstClr val="white"/>
                </a:solidFill>
                <a:latin typeface="+mn-lt"/>
                <a:cs typeface="Arial"/>
              </a:rPr>
              <a:t>afscherming</a:t>
            </a:r>
            <a:endParaRPr lang="fr-BE" sz="1200" b="1" kern="0" dirty="0">
              <a:solidFill>
                <a:prstClr val="white"/>
              </a:solidFill>
              <a:latin typeface="+mn-lt"/>
              <a:cs typeface="Arial"/>
            </a:endParaRP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45644" y="5016840"/>
            <a:ext cx="770400" cy="572400"/>
          </a:xfrm>
          <a:prstGeom prst="rect">
            <a:avLst/>
          </a:prstGeom>
          <a:ln w="76200">
            <a:solidFill>
              <a:srgbClr val="FF9900"/>
            </a:solidFill>
          </a:ln>
        </p:spPr>
      </p:pic>
      <p:cxnSp>
        <p:nvCxnSpPr>
          <p:cNvPr id="61" name="Connecteur droit 42"/>
          <p:cNvCxnSpPr/>
          <p:nvPr/>
        </p:nvCxnSpPr>
        <p:spPr bwMode="auto">
          <a:xfrm flipH="1" flipV="1">
            <a:off x="6741152" y="6145225"/>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64054" y="5822009"/>
            <a:ext cx="2327861" cy="70333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1000" dirty="0" err="1"/>
              <a:t>materiële</a:t>
            </a:r>
            <a:r>
              <a:rPr lang="fr-FR" sz="1000" dirty="0"/>
              <a:t> </a:t>
            </a:r>
            <a:r>
              <a:rPr lang="fr-FR" sz="1000" dirty="0" err="1"/>
              <a:t>afbakening</a:t>
            </a:r>
            <a:endParaRPr lang="fr-BE" sz="1000" dirty="0"/>
          </a:p>
          <a:p>
            <a:pPr marL="57150" lvl="1" indent="-57150" defTabSz="355600">
              <a:lnSpc>
                <a:spcPct val="90000"/>
              </a:lnSpc>
              <a:spcAft>
                <a:spcPct val="15000"/>
              </a:spcAft>
              <a:buChar char="••"/>
            </a:pPr>
            <a:r>
              <a:rPr lang="fr-FR" sz="1000" dirty="0" err="1"/>
              <a:t>immateriële</a:t>
            </a:r>
            <a:r>
              <a:rPr lang="fr-FR" sz="1000" dirty="0"/>
              <a:t> </a:t>
            </a:r>
            <a:r>
              <a:rPr lang="fr-FR" sz="1000" dirty="0" err="1"/>
              <a:t>afbakening</a:t>
            </a:r>
            <a:endParaRPr lang="fr-BE" sz="1000" dirty="0"/>
          </a:p>
          <a:p>
            <a:pPr marL="57150" lvl="1" indent="-57150" defTabSz="355600">
              <a:lnSpc>
                <a:spcPct val="90000"/>
              </a:lnSpc>
              <a:spcAft>
                <a:spcPct val="15000"/>
              </a:spcAft>
              <a:buChar char="••"/>
            </a:pPr>
            <a:r>
              <a:rPr lang="fr-FR" sz="1000" b="1" dirty="0" err="1"/>
              <a:t>toezicht</a:t>
            </a:r>
            <a:r>
              <a:rPr lang="fr-FR" sz="1000" b="1" dirty="0"/>
              <a:t> </a:t>
            </a:r>
            <a:r>
              <a:rPr lang="fr-FR" sz="1000" b="1" dirty="0" err="1"/>
              <a:t>door</a:t>
            </a:r>
            <a:r>
              <a:rPr lang="fr-FR" sz="1000" b="1" dirty="0"/>
              <a:t> </a:t>
            </a:r>
            <a:r>
              <a:rPr lang="fr-FR" sz="1000" b="1" dirty="0" err="1"/>
              <a:t>een</a:t>
            </a:r>
            <a:r>
              <a:rPr lang="fr-FR" sz="1000" b="1" dirty="0"/>
              <a:t> </a:t>
            </a:r>
            <a:r>
              <a:rPr lang="fr-FR" sz="1000" b="1" dirty="0" err="1"/>
              <a:t>persoon</a:t>
            </a:r>
            <a:r>
              <a:rPr lang="fr-FR" sz="1000" b="1" dirty="0"/>
              <a:t> - </a:t>
            </a:r>
            <a:r>
              <a:rPr lang="fr-FR" sz="1000" b="1" dirty="0" err="1"/>
              <a:t>grenswachter</a:t>
            </a:r>
            <a:endParaRPr lang="fr-FR" sz="1000" b="1" dirty="0"/>
          </a:p>
        </p:txBody>
      </p:sp>
      <p:sp>
        <p:nvSpPr>
          <p:cNvPr id="63" name="Forme libre 44"/>
          <p:cNvSpPr/>
          <p:nvPr/>
        </p:nvSpPr>
        <p:spPr>
          <a:xfrm>
            <a:off x="2087060" y="5733256"/>
            <a:ext cx="1301942" cy="83265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schemeClr val="bg1"/>
                </a:solidFill>
                <a:latin typeface="+mn-lt"/>
                <a:cs typeface="Arial"/>
              </a:rPr>
              <a:t>Systemen</a:t>
            </a:r>
            <a:r>
              <a:rPr lang="fr-FR" sz="1200" b="1" kern="0" dirty="0">
                <a:solidFill>
                  <a:schemeClr val="bg1"/>
                </a:solidFill>
                <a:latin typeface="+mn-lt"/>
                <a:cs typeface="Arial"/>
              </a:rPr>
              <a:t> </a:t>
            </a:r>
            <a:r>
              <a:rPr lang="fr-FR" sz="1200" b="1" kern="0" dirty="0" err="1">
                <a:solidFill>
                  <a:schemeClr val="bg1"/>
                </a:solidFill>
                <a:latin typeface="+mn-lt"/>
                <a:cs typeface="Arial"/>
              </a:rPr>
              <a:t>voo</a:t>
            </a:r>
            <a:r>
              <a:rPr lang="fr-FR" sz="1200" b="1" kern="0" dirty="0">
                <a:solidFill>
                  <a:schemeClr val="bg1"/>
                </a:solidFill>
                <a:latin typeface="+mn-lt"/>
                <a:cs typeface="Arial"/>
              </a:rPr>
              <a:t>r de </a:t>
            </a:r>
            <a:r>
              <a:rPr lang="fr-FR" sz="1200" b="1" kern="0" dirty="0" err="1">
                <a:solidFill>
                  <a:schemeClr val="bg1"/>
                </a:solidFill>
                <a:latin typeface="+mn-lt"/>
                <a:cs typeface="Arial"/>
              </a:rPr>
              <a:t>afbakening</a:t>
            </a:r>
            <a:r>
              <a:rPr lang="fr-FR" sz="1200" b="1" kern="0" dirty="0">
                <a:solidFill>
                  <a:schemeClr val="bg1"/>
                </a:solidFill>
                <a:latin typeface="+mn-lt"/>
                <a:cs typeface="Arial"/>
              </a:rPr>
              <a:t> van de </a:t>
            </a:r>
            <a:r>
              <a:rPr lang="fr-FR" sz="1200" b="1" kern="0" dirty="0" err="1">
                <a:solidFill>
                  <a:schemeClr val="bg1"/>
                </a:solidFill>
                <a:latin typeface="+mn-lt"/>
                <a:cs typeface="Arial"/>
              </a:rPr>
              <a:t>werfzone</a:t>
            </a:r>
            <a:endParaRPr lang="fr-BE" sz="1200" b="1" kern="0" dirty="0">
              <a:solidFill>
                <a:schemeClr val="bg1"/>
              </a:solidFill>
              <a:latin typeface="+mn-lt"/>
              <a:cs typeface="Arial"/>
            </a:endParaRP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63295" y="5877272"/>
            <a:ext cx="770400" cy="566658"/>
          </a:xfrm>
          <a:prstGeom prst="rect">
            <a:avLst/>
          </a:prstGeom>
          <a:ln w="76200">
            <a:solidFill>
              <a:srgbClr val="CC6600"/>
            </a:solidFill>
          </a:ln>
        </p:spPr>
      </p:pic>
      <p:pic>
        <p:nvPicPr>
          <p:cNvPr id="72" name="Picture 71"/>
          <p:cNvPicPr>
            <a:picLocks noChangeAspect="1"/>
          </p:cNvPicPr>
          <p:nvPr/>
        </p:nvPicPr>
        <p:blipFill>
          <a:blip r:embed="rId10"/>
          <a:stretch>
            <a:fillRect/>
          </a:stretch>
        </p:blipFill>
        <p:spPr>
          <a:xfrm>
            <a:off x="5677239" y="839220"/>
            <a:ext cx="4938188" cy="5931922"/>
          </a:xfrm>
          <a:prstGeom prst="rect">
            <a:avLst/>
          </a:prstGeom>
        </p:spPr>
      </p:pic>
      <p:sp>
        <p:nvSpPr>
          <p:cNvPr id="73" name="Title 1"/>
          <p:cNvSpPr txBox="1">
            <a:spLocks/>
          </p:cNvSpPr>
          <p:nvPr/>
        </p:nvSpPr>
        <p:spPr bwMode="auto">
          <a:xfrm>
            <a:off x="1415480" y="228881"/>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a:t>
            </a:r>
            <a:r>
              <a:rPr lang="en-US" b="1" kern="0" dirty="0" err="1">
                <a:solidFill>
                  <a:srgbClr val="0070C0"/>
                </a:solidFill>
                <a:latin typeface="+mj-lt"/>
                <a:ea typeface="+mj-ea"/>
                <a:cs typeface="+mj-cs"/>
              </a:rPr>
              <a:t>Ter</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herinnering</a:t>
            </a:r>
            <a:r>
              <a:rPr lang="en-US" b="1" kern="0" dirty="0">
                <a:solidFill>
                  <a:srgbClr val="0070C0"/>
                </a:solidFill>
                <a:latin typeface="+mj-lt"/>
                <a:ea typeface="+mj-ea"/>
                <a:cs typeface="+mj-cs"/>
              </a:rPr>
              <a:t> – </a:t>
            </a:r>
            <a:r>
              <a:rPr lang="en-US" b="1" kern="0" dirty="0" err="1">
                <a:solidFill>
                  <a:srgbClr val="0070C0"/>
                </a:solidFill>
                <a:latin typeface="+mj-lt"/>
                <a:ea typeface="+mj-ea"/>
                <a:cs typeface="+mj-cs"/>
              </a:rPr>
              <a:t>Hiërarchie</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veiligheidsmaatregelen</a:t>
            </a:r>
            <a:endParaRPr lang="en-US" b="1" kern="0" dirty="0">
              <a:solidFill>
                <a:srgbClr val="0070C0"/>
              </a:solidFill>
              <a:latin typeface="+mj-lt"/>
              <a:ea typeface="+mj-ea"/>
              <a:cs typeface="+mj-cs"/>
            </a:endParaRPr>
          </a:p>
        </p:txBody>
      </p:sp>
      <p:sp>
        <p:nvSpPr>
          <p:cNvPr id="54" name="Text Placeholder 2"/>
          <p:cNvSpPr>
            <a:spLocks noGrp="1"/>
          </p:cNvSpPr>
          <p:nvPr>
            <p:ph type="body" sz="quarter" idx="18"/>
          </p:nvPr>
        </p:nvSpPr>
        <p:spPr/>
        <p:txBody>
          <a:bodyPr/>
          <a:lstStyle/>
          <a:p>
            <a:r>
              <a:rPr lang="en-GB" dirty="0"/>
              <a:t>0. </a:t>
            </a:r>
            <a:r>
              <a:rPr lang="en-GB" dirty="0" err="1"/>
              <a:t>Inleiding</a:t>
            </a:r>
            <a:endParaRPr lang="en-GB" dirty="0"/>
          </a:p>
        </p:txBody>
      </p:sp>
    </p:spTree>
    <p:extLst>
      <p:ext uri="{BB962C8B-B14F-4D97-AF65-F5344CB8AC3E}">
        <p14:creationId xmlns:p14="http://schemas.microsoft.com/office/powerpoint/2010/main" val="1666741587"/>
      </p:ext>
    </p:extLst>
  </p:cSld>
  <p:clrMapOvr>
    <a:masterClrMapping/>
  </p:clrMapOvr>
</p:sld>
</file>

<file path=ppt/theme/theme1.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2.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3.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4.xml><?xml version="1.0" encoding="utf-8"?>
<a:theme xmlns:a="http://schemas.openxmlformats.org/drawingml/2006/main" name="1_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Toezicht door een persoon op de grenzen van de werfzone – rol van grenswachter </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NL</Document_x0020_language>
  </documentManagement>
</p:properties>
</file>

<file path=customXml/item2.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D7B41-5CD2-4556-96BB-8EC201721D19}">
  <ds:schemaRefs>
    <ds:schemaRef ds:uri="cd80e9e3-add3-4dfe-a89d-13996849c1a9"/>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B5D6FE-609A-4DB3-BCC2-B0DC83C97308}"/>
</file>

<file path=customXml/itemProps3.xml><?xml version="1.0" encoding="utf-8"?>
<ds:datastoreItem xmlns:ds="http://schemas.openxmlformats.org/officeDocument/2006/customXml" ds:itemID="{9CFD6E23-1007-4057-AE50-CDB19EFBA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3901</Words>
  <Application>Microsoft Office PowerPoint</Application>
  <PresentationFormat>Widescreen</PresentationFormat>
  <Paragraphs>813</Paragraphs>
  <Slides>54</Slides>
  <Notes>34</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54</vt:i4>
      </vt:variant>
    </vt:vector>
  </HeadingPairs>
  <TitlesOfParts>
    <vt:vector size="62" baseType="lpstr">
      <vt:lpstr>Arial</vt:lpstr>
      <vt:lpstr>Calibri</vt:lpstr>
      <vt:lpstr>Calibri Light</vt:lpstr>
      <vt:lpstr>Courier New</vt:lpstr>
      <vt:lpstr>Content Slides</vt:lpstr>
      <vt:lpstr>Closing Slide Light Blue</vt:lpstr>
      <vt:lpstr>Presentation Cover Slides</vt:lpstr>
      <vt:lpstr>1_Content Slides</vt:lpstr>
      <vt:lpstr>  Directie Asset Management  Eenheid 70 (versie aannemer)   Toezicht door een persoon op de grenzen van de werfzone – rol van grenswachter   Niet-voorziene indringing type I en II     </vt:lpstr>
      <vt:lpstr>PowerPoint Presentation</vt:lpstr>
      <vt:lpstr>PowerPoint Presentation</vt:lpstr>
      <vt:lpstr>PowerPoint Presentation</vt:lpstr>
      <vt:lpstr>Referentiedocumenten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Van Hoorebeke Wouter</cp:lastModifiedBy>
  <cp:revision>959</cp:revision>
  <cp:lastPrinted>2016-04-26T08:49:58Z</cp:lastPrinted>
  <dcterms:created xsi:type="dcterms:W3CDTF">2011-12-13T08:10:21Z</dcterms:created>
  <dcterms:modified xsi:type="dcterms:W3CDTF">2022-03-30T12:52:31Z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