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 id="2147483733" r:id="rId5"/>
    <p:sldMasterId id="2147483735" r:id="rId6"/>
    <p:sldMasterId id="2147483742" r:id="rId7"/>
  </p:sldMasterIdLst>
  <p:notesMasterIdLst>
    <p:notesMasterId r:id="rId62"/>
  </p:notesMasterIdLst>
  <p:handoutMasterIdLst>
    <p:handoutMasterId r:id="rId63"/>
  </p:handoutMasterIdLst>
  <p:sldIdLst>
    <p:sldId id="277" r:id="rId8"/>
    <p:sldId id="525" r:id="rId9"/>
    <p:sldId id="527" r:id="rId10"/>
    <p:sldId id="528" r:id="rId11"/>
    <p:sldId id="366" r:id="rId12"/>
    <p:sldId id="536" r:id="rId13"/>
    <p:sldId id="413" r:id="rId14"/>
    <p:sldId id="529" r:id="rId15"/>
    <p:sldId id="530" r:id="rId16"/>
    <p:sldId id="738" r:id="rId17"/>
    <p:sldId id="823" r:id="rId18"/>
    <p:sldId id="824" r:id="rId19"/>
    <p:sldId id="772" r:id="rId20"/>
    <p:sldId id="773" r:id="rId21"/>
    <p:sldId id="775" r:id="rId22"/>
    <p:sldId id="774" r:id="rId23"/>
    <p:sldId id="833" r:id="rId24"/>
    <p:sldId id="853" r:id="rId25"/>
    <p:sldId id="783" r:id="rId26"/>
    <p:sldId id="534" r:id="rId27"/>
    <p:sldId id="510" r:id="rId28"/>
    <p:sldId id="522" r:id="rId29"/>
    <p:sldId id="480" r:id="rId30"/>
    <p:sldId id="559" r:id="rId31"/>
    <p:sldId id="560" r:id="rId32"/>
    <p:sldId id="511" r:id="rId33"/>
    <p:sldId id="523" r:id="rId34"/>
    <p:sldId id="520" r:id="rId35"/>
    <p:sldId id="561" r:id="rId36"/>
    <p:sldId id="562" r:id="rId37"/>
    <p:sldId id="563" r:id="rId38"/>
    <p:sldId id="564" r:id="rId39"/>
    <p:sldId id="565" r:id="rId40"/>
    <p:sldId id="588" r:id="rId41"/>
    <p:sldId id="567" r:id="rId42"/>
    <p:sldId id="568" r:id="rId43"/>
    <p:sldId id="569" r:id="rId44"/>
    <p:sldId id="570" r:id="rId45"/>
    <p:sldId id="571" r:id="rId46"/>
    <p:sldId id="572" r:id="rId47"/>
    <p:sldId id="573" r:id="rId48"/>
    <p:sldId id="574" r:id="rId49"/>
    <p:sldId id="576" r:id="rId50"/>
    <p:sldId id="577" r:id="rId51"/>
    <p:sldId id="578" r:id="rId52"/>
    <p:sldId id="589" r:id="rId53"/>
    <p:sldId id="580" r:id="rId54"/>
    <p:sldId id="581" r:id="rId55"/>
    <p:sldId id="582" r:id="rId56"/>
    <p:sldId id="583" r:id="rId57"/>
    <p:sldId id="584" r:id="rId58"/>
    <p:sldId id="591" r:id="rId59"/>
    <p:sldId id="821" r:id="rId60"/>
    <p:sldId id="592" r:id="rId61"/>
  </p:sldIdLst>
  <p:sldSz cx="12192000" cy="6858000"/>
  <p:notesSz cx="6742113"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AES" cryptAlgorithmClass="hash" cryptAlgorithmType="typeAny" cryptAlgorithmSid="14" spinCount="100000" saltData="5JA7u+v8wjJbM3v6yAz07w==" hashData="zs2yczpWrkmOP8tMV7eBqL18LE2x0/jblUnCt4hRe2MrJAei7l6/aa/RGPx5S4o4Nrraox2LwpdsrpiNjEAKtw=="/>
  <p:extLst>
    <p:ext uri="{EFAFB233-063F-42B5-8137-9DF3F51BA10A}">
      <p15:sldGuideLst xmlns:p15="http://schemas.microsoft.com/office/powerpoint/2012/main">
        <p15:guide id="1" orient="horz" pos="2160"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45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stjens Ilse" initials="FI" lastIdx="22" clrIdx="0">
    <p:extLst>
      <p:ext uri="{19B8F6BF-5375-455C-9EA6-DF929625EA0E}">
        <p15:presenceInfo xmlns:p15="http://schemas.microsoft.com/office/powerpoint/2012/main" userId="S-1-5-21-3675852479-2980802970-892884109-284260" providerId="AD"/>
      </p:ext>
    </p:extLst>
  </p:cmAuthor>
  <p:cmAuthor id="2" name="Laurent Alexis" initials="LA" lastIdx="25" clrIdx="1">
    <p:extLst>
      <p:ext uri="{19B8F6BF-5375-455C-9EA6-DF929625EA0E}">
        <p15:presenceInfo xmlns:p15="http://schemas.microsoft.com/office/powerpoint/2012/main" userId="S-1-5-21-3675852479-2980802970-892884109-7083387" providerId="AD"/>
      </p:ext>
    </p:extLst>
  </p:cmAuthor>
  <p:cmAuthor id="3" name="Festjens Ilse" initials="FI [2]" lastIdx="1" clrIdx="2">
    <p:extLst>
      <p:ext uri="{19B8F6BF-5375-455C-9EA6-DF929625EA0E}">
        <p15:presenceInfo xmlns:p15="http://schemas.microsoft.com/office/powerpoint/2012/main" userId="S::ilse.festjens@infrabel.be::814ed69a-9136-4fbe-b9cf-b25332840f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CEA04"/>
    <a:srgbClr val="FFFFFF"/>
    <a:srgbClr val="B2B2B2"/>
    <a:srgbClr val="EBE600"/>
    <a:srgbClr val="FF9797"/>
    <a:srgbClr val="EEA512"/>
    <a:srgbClr val="E2F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9" autoAdjust="0"/>
    <p:restoredTop sz="87544" autoAdjust="0"/>
  </p:normalViewPr>
  <p:slideViewPr>
    <p:cSldViewPr>
      <p:cViewPr varScale="1">
        <p:scale>
          <a:sx n="63" d="100"/>
          <a:sy n="63" d="100"/>
        </p:scale>
        <p:origin x="780" y="64"/>
      </p:cViewPr>
      <p:guideLst>
        <p:guide orient="horz" pos="2160"/>
        <p:guide orient="horz" pos="1207"/>
        <p:guide orient="horz" pos="3838"/>
        <p:guide orient="horz" pos="618"/>
        <p:guide pos="3840"/>
        <p:guide pos="453"/>
        <p:guide pos="7227"/>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36" y="-246"/>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600228" y="9271116"/>
            <a:ext cx="1518219" cy="273145"/>
          </a:xfrm>
          <a:prstGeom prst="rect">
            <a:avLst/>
          </a:prstGeom>
          <a:noFill/>
          <a:ln w="9525">
            <a:noFill/>
            <a:miter lim="800000"/>
            <a:headEnd/>
            <a:tailEnd/>
          </a:ln>
          <a:effectLst/>
        </p:spPr>
        <p:txBody>
          <a:bodyPr lIns="0" tIns="0" rIns="0" bIns="0" anchor="ctr"/>
          <a:lstStyle/>
          <a:p>
            <a:pPr>
              <a:defRPr/>
            </a:pPr>
            <a:endParaRPr lang="en-GB" sz="1000" b="1"/>
          </a:p>
        </p:txBody>
      </p:sp>
      <p:sp>
        <p:nvSpPr>
          <p:cNvPr id="15378" name="Rectangle 18"/>
          <p:cNvSpPr>
            <a:spLocks noChangeArrowheads="1"/>
          </p:cNvSpPr>
          <p:nvPr/>
        </p:nvSpPr>
        <p:spPr bwMode="auto">
          <a:xfrm>
            <a:off x="2481149" y="9271116"/>
            <a:ext cx="1770186" cy="273145"/>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15379" name="Rectangle 19"/>
          <p:cNvSpPr>
            <a:spLocks noChangeArrowheads="1"/>
          </p:cNvSpPr>
          <p:nvPr/>
        </p:nvSpPr>
        <p:spPr bwMode="auto">
          <a:xfrm>
            <a:off x="5824122" y="9271116"/>
            <a:ext cx="311347" cy="273145"/>
          </a:xfrm>
          <a:prstGeom prst="rect">
            <a:avLst/>
          </a:prstGeom>
          <a:noFill/>
          <a:ln w="9525">
            <a:noFill/>
            <a:miter lim="800000"/>
            <a:headEnd/>
            <a:tailEnd/>
          </a:ln>
          <a:effectLst/>
        </p:spPr>
        <p:txBody>
          <a:bodyPr lIns="0" tIns="0" rIns="0" bIns="0" anchor="ctr"/>
          <a:lstStyle/>
          <a:p>
            <a:pPr algn="r">
              <a:defRPr/>
            </a:pPr>
            <a:fld id="{810A082C-6840-4EFE-8647-18FD7C403B87}" type="slidenum">
              <a:rPr lang="en-GB" sz="1000" b="1"/>
              <a:pPr algn="r">
                <a:defRPr/>
              </a:pPr>
              <a:t>‹#›</a:t>
            </a:fld>
            <a:endParaRPr lang="en-GB" sz="1000" b="1"/>
          </a:p>
        </p:txBody>
      </p:sp>
    </p:spTree>
    <p:extLst>
      <p:ext uri="{BB962C8B-B14F-4D97-AF65-F5344CB8AC3E}">
        <p14:creationId xmlns:p14="http://schemas.microsoft.com/office/powerpoint/2010/main" val="1909825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4"/>
          <p:cNvSpPr>
            <a:spLocks noGrp="1" noRot="1" noChangeAspect="1" noChangeArrowheads="1" noTextEdit="1"/>
          </p:cNvSpPr>
          <p:nvPr>
            <p:ph type="sldImg" idx="2"/>
          </p:nvPr>
        </p:nvSpPr>
        <p:spPr bwMode="auto">
          <a:xfrm>
            <a:off x="79375" y="739775"/>
            <a:ext cx="6583363" cy="37036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4051" y="4689241"/>
            <a:ext cx="5394011" cy="44429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31" name="Rectangle 11"/>
          <p:cNvSpPr>
            <a:spLocks noChangeArrowheads="1"/>
          </p:cNvSpPr>
          <p:nvPr/>
        </p:nvSpPr>
        <p:spPr bwMode="auto">
          <a:xfrm>
            <a:off x="760716" y="9271116"/>
            <a:ext cx="1431555" cy="273145"/>
          </a:xfrm>
          <a:prstGeom prst="rect">
            <a:avLst/>
          </a:prstGeom>
          <a:noFill/>
          <a:ln w="9525">
            <a:noFill/>
            <a:miter lim="800000"/>
            <a:headEnd/>
            <a:tailEnd/>
          </a:ln>
          <a:effectLst/>
        </p:spPr>
        <p:txBody>
          <a:bodyPr lIns="0" tIns="0" rIns="0" bIns="0" anchor="ctr"/>
          <a:lstStyle/>
          <a:p>
            <a:pPr>
              <a:defRPr/>
            </a:pPr>
            <a:endParaRPr lang="en-GB" sz="1000" b="1"/>
          </a:p>
        </p:txBody>
      </p:sp>
      <p:sp>
        <p:nvSpPr>
          <p:cNvPr id="5132" name="Rectangle 12"/>
          <p:cNvSpPr>
            <a:spLocks noChangeArrowheads="1"/>
          </p:cNvSpPr>
          <p:nvPr/>
        </p:nvSpPr>
        <p:spPr bwMode="auto">
          <a:xfrm>
            <a:off x="2534110" y="9271116"/>
            <a:ext cx="1669078" cy="273145"/>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5133" name="Rectangle 13"/>
          <p:cNvSpPr>
            <a:spLocks noChangeArrowheads="1"/>
          </p:cNvSpPr>
          <p:nvPr/>
        </p:nvSpPr>
        <p:spPr bwMode="auto">
          <a:xfrm>
            <a:off x="5686100" y="9271116"/>
            <a:ext cx="293693" cy="273145"/>
          </a:xfrm>
          <a:prstGeom prst="rect">
            <a:avLst/>
          </a:prstGeom>
          <a:noFill/>
          <a:ln w="9525">
            <a:noFill/>
            <a:miter lim="800000"/>
            <a:headEnd/>
            <a:tailEnd/>
          </a:ln>
          <a:effectLst/>
        </p:spPr>
        <p:txBody>
          <a:bodyPr lIns="0" tIns="0" rIns="0" bIns="0" anchor="ctr"/>
          <a:lstStyle/>
          <a:p>
            <a:pPr algn="r">
              <a:defRPr/>
            </a:pPr>
            <a:fld id="{D93C347D-D09B-41ED-B28D-EAF77FA7DE18}" type="slidenum">
              <a:rPr lang="en-GB" sz="1000" b="1"/>
              <a:pPr algn="r">
                <a:defRPr/>
              </a:pPr>
              <a:t>‹#›</a:t>
            </a:fld>
            <a:endParaRPr lang="en-GB" sz="1000" b="1"/>
          </a:p>
        </p:txBody>
      </p:sp>
    </p:spTree>
    <p:extLst>
      <p:ext uri="{BB962C8B-B14F-4D97-AF65-F5344CB8AC3E}">
        <p14:creationId xmlns:p14="http://schemas.microsoft.com/office/powerpoint/2010/main" val="518909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79375" y="739775"/>
            <a:ext cx="6583363" cy="3703638"/>
          </a:xfrm>
          <a:ln/>
        </p:spPr>
      </p:sp>
      <p:sp>
        <p:nvSpPr>
          <p:cNvPr id="72707" name="Rectangle 3"/>
          <p:cNvSpPr>
            <a:spLocks noGrp="1" noChangeArrowheads="1"/>
          </p:cNvSpPr>
          <p:nvPr>
            <p:ph type="body" idx="1"/>
          </p:nvPr>
        </p:nvSpPr>
        <p:spPr>
          <a:noFill/>
          <a:ln/>
        </p:spPr>
        <p:txBody>
          <a:bodyPr/>
          <a:lstStyle/>
          <a:p>
            <a:pPr eaLnBrk="1" hangingPunct="1"/>
            <a:endParaRPr lang="nl-B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79375" y="739775"/>
            <a:ext cx="6583363" cy="3703638"/>
          </a:xfrm>
          <a:ln/>
        </p:spPr>
      </p:sp>
      <p:sp>
        <p:nvSpPr>
          <p:cNvPr id="8601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79375" y="739775"/>
            <a:ext cx="6583363" cy="3703638"/>
          </a:xfrm>
          <a:ln/>
        </p:spPr>
      </p:sp>
      <p:sp>
        <p:nvSpPr>
          <p:cNvPr id="8601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a:xfrm>
            <a:off x="79375" y="739775"/>
            <a:ext cx="6583363" cy="3703638"/>
          </a:xfrm>
          <a:ln/>
        </p:spPr>
      </p:sp>
      <p:sp>
        <p:nvSpPr>
          <p:cNvPr id="87043"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xfrm>
            <a:off x="79375" y="739775"/>
            <a:ext cx="6583363" cy="3703638"/>
          </a:xfrm>
          <a:ln/>
        </p:spPr>
      </p:sp>
      <p:sp>
        <p:nvSpPr>
          <p:cNvPr id="8806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62708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79375" y="739775"/>
            <a:ext cx="6583363" cy="3703638"/>
          </a:xfrm>
          <a:ln/>
        </p:spPr>
      </p:sp>
      <p:sp>
        <p:nvSpPr>
          <p:cNvPr id="89091"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51824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a:xfrm>
            <a:off x="79375" y="739775"/>
            <a:ext cx="6583363" cy="3703638"/>
          </a:xfrm>
          <a:ln/>
        </p:spPr>
      </p:sp>
      <p:sp>
        <p:nvSpPr>
          <p:cNvPr id="90115"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813231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79375" y="739775"/>
            <a:ext cx="6583363" cy="3703638"/>
          </a:xfrm>
          <a:ln/>
        </p:spPr>
      </p:sp>
      <p:sp>
        <p:nvSpPr>
          <p:cNvPr id="9113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466818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jdelijke aanduiding voor dia-afbeelding 1"/>
          <p:cNvSpPr>
            <a:spLocks noGrp="1" noRot="1" noChangeAspect="1" noTextEdit="1"/>
          </p:cNvSpPr>
          <p:nvPr>
            <p:ph type="sldImg"/>
          </p:nvPr>
        </p:nvSpPr>
        <p:spPr>
          <a:xfrm>
            <a:off x="79375" y="739775"/>
            <a:ext cx="6583363" cy="3703638"/>
          </a:xfrm>
          <a:ln/>
        </p:spPr>
      </p:sp>
      <p:sp>
        <p:nvSpPr>
          <p:cNvPr id="92163"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47075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jdelijke aanduiding voor dia-afbeelding 1"/>
          <p:cNvSpPr>
            <a:spLocks noGrp="1" noRot="1" noChangeAspect="1" noTextEdit="1"/>
          </p:cNvSpPr>
          <p:nvPr>
            <p:ph type="sldImg"/>
          </p:nvPr>
        </p:nvSpPr>
        <p:spPr>
          <a:xfrm>
            <a:off x="79375" y="739775"/>
            <a:ext cx="6583363" cy="3703638"/>
          </a:xfrm>
          <a:ln/>
        </p:spPr>
      </p:sp>
      <p:sp>
        <p:nvSpPr>
          <p:cNvPr id="99331"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566186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79375" y="739775"/>
            <a:ext cx="6583363" cy="3703638"/>
          </a:xfrm>
          <a:ln/>
        </p:spPr>
      </p:sp>
      <p:sp>
        <p:nvSpPr>
          <p:cNvPr id="11878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07023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p:cNvSpPr>
            <a:spLocks noGrp="1" noRot="1" noChangeAspect="1" noTextEdit="1"/>
          </p:cNvSpPr>
          <p:nvPr>
            <p:ph type="sldImg"/>
          </p:nvPr>
        </p:nvSpPr>
        <p:spPr>
          <a:xfrm>
            <a:off x="79375" y="739775"/>
            <a:ext cx="6583363" cy="3703638"/>
          </a:xfrm>
          <a:ln/>
        </p:spPr>
      </p:sp>
      <p:sp>
        <p:nvSpPr>
          <p:cNvPr id="77827"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79375" y="739775"/>
            <a:ext cx="6583363" cy="3703638"/>
          </a:xfrm>
          <a:ln/>
        </p:spPr>
      </p:sp>
      <p:sp>
        <p:nvSpPr>
          <p:cNvPr id="119811"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66990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79375" y="739775"/>
            <a:ext cx="6583363" cy="3703638"/>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965423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79375" y="739775"/>
            <a:ext cx="6583363" cy="3703638"/>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321052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79375" y="739775"/>
            <a:ext cx="6583363" cy="3703638"/>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874278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79375" y="739775"/>
            <a:ext cx="6583363" cy="3703638"/>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020230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79375" y="739775"/>
            <a:ext cx="6583363" cy="3703638"/>
          </a:xfrm>
          <a:ln/>
        </p:spPr>
      </p:sp>
      <p:sp>
        <p:nvSpPr>
          <p:cNvPr id="11878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915314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79375" y="739775"/>
            <a:ext cx="6583363" cy="3703638"/>
          </a:xfrm>
          <a:ln/>
        </p:spPr>
      </p:sp>
      <p:sp>
        <p:nvSpPr>
          <p:cNvPr id="119811"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691912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79375" y="739775"/>
            <a:ext cx="6583363" cy="3703638"/>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720922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79375" y="739775"/>
            <a:ext cx="6583363" cy="3703638"/>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344498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79375" y="739775"/>
            <a:ext cx="6583363" cy="3703638"/>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76743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17607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79375" y="739775"/>
            <a:ext cx="6583363" cy="3703638"/>
          </a:xfrm>
          <a:ln/>
        </p:spPr>
      </p:sp>
      <p:sp>
        <p:nvSpPr>
          <p:cNvPr id="129027"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2891591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jdelijke aanduiding voor dia-afbeelding 1"/>
          <p:cNvSpPr>
            <a:spLocks noGrp="1" noRot="1" noChangeAspect="1" noTextEdit="1"/>
          </p:cNvSpPr>
          <p:nvPr>
            <p:ph type="sldImg"/>
          </p:nvPr>
        </p:nvSpPr>
        <p:spPr>
          <a:xfrm>
            <a:off x="79375" y="739775"/>
            <a:ext cx="6583363" cy="3703638"/>
          </a:xfrm>
          <a:ln/>
        </p:spPr>
      </p:sp>
      <p:sp>
        <p:nvSpPr>
          <p:cNvPr id="133123"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4161622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 y="749300"/>
            <a:ext cx="6651625" cy="374173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208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p:cNvSpPr>
            <a:spLocks noGrp="1" noRot="1" noChangeAspect="1" noTextEdit="1"/>
          </p:cNvSpPr>
          <p:nvPr>
            <p:ph type="sldImg"/>
          </p:nvPr>
        </p:nvSpPr>
        <p:spPr>
          <a:xfrm>
            <a:off x="79375" y="739775"/>
            <a:ext cx="6583363" cy="3703638"/>
          </a:xfrm>
          <a:ln/>
        </p:spPr>
      </p:sp>
      <p:sp>
        <p:nvSpPr>
          <p:cNvPr id="78851"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222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0963" y="749300"/>
            <a:ext cx="6651626" cy="37417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86839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0963" y="749300"/>
            <a:ext cx="6651626" cy="37417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52322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0963" y="749300"/>
            <a:ext cx="6651626" cy="37417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681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0963" y="749300"/>
            <a:ext cx="6651626" cy="37417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34320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2411613909"/>
      </p:ext>
    </p:extLst>
  </p:cSld>
  <p:clrMapOvr>
    <a:masterClrMapping/>
  </p:clrMapOvr>
  <p:extLst>
    <p:ext uri="{DCECCB84-F9BA-43D5-87BE-67443E8EF086}">
      <p15:sldGuideLst xmlns:p15="http://schemas.microsoft.com/office/powerpoint/2012/main">
        <p15:guide id="1" orient="horz" pos="223">
          <p15:clr>
            <a:srgbClr val="FBAE40"/>
          </p15:clr>
        </p15:guide>
        <p15:guide id="2" pos="13237">
          <p15:clr>
            <a:srgbClr val="FBAE40"/>
          </p15:clr>
        </p15:guide>
        <p15:guide id="3" orient="horz" pos="3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6956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580433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7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9" y="1306800"/>
            <a:ext cx="9300879" cy="4244400"/>
          </a:xfrm>
          <a:prstGeom prst="rect">
            <a:avLst/>
          </a:prstGeom>
        </p:spPr>
        <p:txBody>
          <a:bodyPr anchor="ctr"/>
          <a:lstStyle>
            <a:lvl1pPr marL="0" indent="0">
              <a:buNone/>
              <a:defRPr sz="27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416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2286482574"/>
      </p:ext>
    </p:extLst>
  </p:cSld>
  <p:clrMapOvr>
    <a:masterClrMapping/>
  </p:clrMapOvr>
  <p:extLst>
    <p:ext uri="{DCECCB84-F9BA-43D5-87BE-67443E8EF086}">
      <p15:sldGuideLst xmlns:p15="http://schemas.microsoft.com/office/powerpoint/2012/main">
        <p15:guide id="1" orient="horz" pos="223">
          <p15:clr>
            <a:srgbClr val="FBAE40"/>
          </p15:clr>
        </p15:guide>
        <p15:guide id="2" pos="13237">
          <p15:clr>
            <a:srgbClr val="FBAE40"/>
          </p15:clr>
        </p15:guide>
        <p15:guide id="3" orient="horz" pos="3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583967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46254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917808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307708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131931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308559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1875267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2167152004"/>
      </p:ext>
    </p:extLst>
  </p:cSld>
  <p:clrMapOvr>
    <a:masterClrMapping/>
  </p:clrMapOvr>
  <p:extLst>
    <p:ext uri="{DCECCB84-F9BA-43D5-87BE-67443E8EF086}">
      <p15:sldGuideLst xmlns:p15="http://schemas.microsoft.com/office/powerpoint/2012/main">
        <p15:guide id="1" orient="horz" pos="223">
          <p15:clr>
            <a:srgbClr val="FBAE40"/>
          </p15:clr>
        </p15:guide>
        <p15:guide id="2" pos="13237">
          <p15:clr>
            <a:srgbClr val="FBAE40"/>
          </p15:clr>
        </p15:guide>
        <p15:guide id="3" orient="horz" pos="3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327669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390376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449806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404228481"/>
      </p:ext>
    </p:extLst>
  </p:cSld>
  <p:clrMapOvr>
    <a:masterClrMapping/>
  </p:clrMapOvr>
  <p:extLst>
    <p:ext uri="{DCECCB84-F9BA-43D5-87BE-67443E8EF086}">
      <p15:sldGuideLst xmlns:p15="http://schemas.microsoft.com/office/powerpoint/2012/main">
        <p15:guide id="1" orient="horz" pos="2160">
          <p15:clr>
            <a:srgbClr val="FBAE40"/>
          </p15:clr>
        </p15:guide>
        <p15:guide id="2" pos="859">
          <p15:clr>
            <a:srgbClr val="FBAE40"/>
          </p15:clr>
        </p15:guide>
        <p15:guide id="3" pos="129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09677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1783080733"/>
      </p:ext>
    </p:extLst>
  </p:cSld>
  <p:clrMapOvr>
    <a:masterClrMapping/>
  </p:clrMapOvr>
  <p:extLst>
    <p:ext uri="{DCECCB84-F9BA-43D5-87BE-67443E8EF086}">
      <p15:sldGuideLst xmlns:p15="http://schemas.microsoft.com/office/powerpoint/2012/main">
        <p15:guide id="1" orient="horz" pos="2160">
          <p15:clr>
            <a:srgbClr val="FBAE40"/>
          </p15:clr>
        </p15:guide>
        <p15:guide id="2" pos="859">
          <p15:clr>
            <a:srgbClr val="FBAE40"/>
          </p15:clr>
        </p15:guide>
        <p15:guide id="3" pos="129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1548567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400820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96871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426818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6055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964983008"/>
      </p:ext>
    </p:extLst>
  </p:cSld>
  <p:clrMapOvr>
    <a:masterClrMapping/>
  </p:clrMapOvr>
  <p:extLst>
    <p:ext uri="{DCECCB84-F9BA-43D5-87BE-67443E8EF086}">
      <p15:sldGuideLst xmlns:p15="http://schemas.microsoft.com/office/powerpoint/2012/main">
        <p15:guide id="1" orient="horz" pos="2160">
          <p15:clr>
            <a:srgbClr val="FBAE40"/>
          </p15:clr>
        </p15:guide>
        <p15:guide id="2" pos="859">
          <p15:clr>
            <a:srgbClr val="FBAE40"/>
          </p15:clr>
        </p15:guide>
        <p15:guide id="3" pos="129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55914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947752099"/>
      </p:ext>
    </p:extLst>
  </p:cSld>
  <p:clrMapOvr>
    <a:masterClrMapping/>
  </p:clrMapOvr>
  <p:extLst>
    <p:ext uri="{DCECCB84-F9BA-43D5-87BE-67443E8EF086}">
      <p15:sldGuideLst xmlns:p15="http://schemas.microsoft.com/office/powerpoint/2012/main">
        <p15:guide id="1" orient="horz" pos="2160">
          <p15:clr>
            <a:srgbClr val="FBAE40"/>
          </p15:clr>
        </p15:guide>
        <p15:guide id="2" pos="859">
          <p15:clr>
            <a:srgbClr val="FBAE40"/>
          </p15:clr>
        </p15:guide>
        <p15:guide id="3" pos="129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21989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106592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4.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297452244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20991343"/>
      </p:ext>
    </p:extLst>
  </p:cSld>
  <p:clrMap bg1="lt1" tx1="dk1" bg2="lt2" tx2="dk2" accent1="accent1" accent2="accent2" accent3="accent3" accent4="accent4" accent5="accent5" accent6="accent6" hlink="hlink" folHlink="folHlink"/>
  <p:sldLayoutIdLst>
    <p:sldLayoutId id="2147483734" r:id="rId1"/>
    <p:sldLayoutId id="2147483754" r:id="rId2"/>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572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375407389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45.png"/><Relationship Id="rId5" Type="http://schemas.openxmlformats.org/officeDocument/2006/relationships/image" Target="../media/image16.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7.png"/><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9.png"/><Relationship Id="rId7" Type="http://schemas.openxmlformats.org/officeDocument/2006/relationships/image" Target="../media/image55.png"/><Relationship Id="rId2" Type="http://schemas.openxmlformats.org/officeDocument/2006/relationships/image" Target="../media/image48.png"/><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50.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46.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18.png"/><Relationship Id="rId2" Type="http://schemas.openxmlformats.org/officeDocument/2006/relationships/image" Target="../media/image58.jpe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8.png"/><Relationship Id="rId2" Type="http://schemas.openxmlformats.org/officeDocument/2006/relationships/image" Target="../media/image49.png"/><Relationship Id="rId1" Type="http://schemas.openxmlformats.org/officeDocument/2006/relationships/slideLayout" Target="../slideLayouts/slideLayout20.xml"/><Relationship Id="rId6" Type="http://schemas.openxmlformats.org/officeDocument/2006/relationships/image" Target="../media/image57.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8.png"/><Relationship Id="rId7"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65.png"/><Relationship Id="rId5" Type="http://schemas.openxmlformats.org/officeDocument/2006/relationships/image" Target="../media/image56.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69.png"/><Relationship Id="rId5" Type="http://schemas.openxmlformats.org/officeDocument/2006/relationships/image" Target="../media/image56.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47.png"/><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74.png"/><Relationship Id="rId7"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69.png"/><Relationship Id="rId5" Type="http://schemas.openxmlformats.org/officeDocument/2006/relationships/image" Target="../media/image71.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69.png"/><Relationship Id="rId5" Type="http://schemas.openxmlformats.org/officeDocument/2006/relationships/image" Target="../media/image56.png"/><Relationship Id="rId4" Type="http://schemas.openxmlformats.org/officeDocument/2006/relationships/image" Target="../media/image68.png"/><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0.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87.jpeg"/><Relationship Id="rId3" Type="http://schemas.openxmlformats.org/officeDocument/2006/relationships/image" Target="../media/image58.jpeg"/><Relationship Id="rId7" Type="http://schemas.openxmlformats.org/officeDocument/2006/relationships/image" Target="../media/image68.png"/><Relationship Id="rId12" Type="http://schemas.openxmlformats.org/officeDocument/2006/relationships/image" Target="../media/image86.png"/><Relationship Id="rId2" Type="http://schemas.openxmlformats.org/officeDocument/2006/relationships/image" Target="../media/image83.png"/><Relationship Id="rId1" Type="http://schemas.openxmlformats.org/officeDocument/2006/relationships/slideLayout" Target="../slideLayouts/slideLayout20.xml"/><Relationship Id="rId6" Type="http://schemas.openxmlformats.org/officeDocument/2006/relationships/image" Target="../media/image47.png"/><Relationship Id="rId11" Type="http://schemas.openxmlformats.org/officeDocument/2006/relationships/image" Target="../media/image56.png"/><Relationship Id="rId5" Type="http://schemas.openxmlformats.org/officeDocument/2006/relationships/image" Target="../media/image85.jpeg"/><Relationship Id="rId10" Type="http://schemas.openxmlformats.org/officeDocument/2006/relationships/image" Target="../media/image46.png"/><Relationship Id="rId4" Type="http://schemas.openxmlformats.org/officeDocument/2006/relationships/image" Target="../media/image84.jpeg"/><Relationship Id="rId9" Type="http://schemas.openxmlformats.org/officeDocument/2006/relationships/image" Target="../media/image67.png"/><Relationship Id="rId14" Type="http://schemas.openxmlformats.org/officeDocument/2006/relationships/image" Target="../media/image88.png"/></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91.png"/><Relationship Id="rId4" Type="http://schemas.openxmlformats.org/officeDocument/2006/relationships/image" Target="../media/image90.png"/></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93.png"/><Relationship Id="rId7"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56.png"/><Relationship Id="rId5" Type="http://schemas.openxmlformats.org/officeDocument/2006/relationships/image" Target="../media/image68.png"/><Relationship Id="rId4" Type="http://schemas.openxmlformats.org/officeDocument/2006/relationships/image" Target="../media/image47.png"/><Relationship Id="rId9" Type="http://schemas.openxmlformats.org/officeDocument/2006/relationships/image" Target="../media/image46.png"/></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83.png"/><Relationship Id="rId3" Type="http://schemas.openxmlformats.org/officeDocument/2006/relationships/image" Target="../media/image47.png"/><Relationship Id="rId7" Type="http://schemas.openxmlformats.org/officeDocument/2006/relationships/image" Target="../media/image67.png"/><Relationship Id="rId12" Type="http://schemas.openxmlformats.org/officeDocument/2006/relationships/image" Target="../media/image97.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69.png"/><Relationship Id="rId11" Type="http://schemas.openxmlformats.org/officeDocument/2006/relationships/image" Target="../media/image96.png"/><Relationship Id="rId5" Type="http://schemas.openxmlformats.org/officeDocument/2006/relationships/image" Target="../media/image56.png"/><Relationship Id="rId10" Type="http://schemas.openxmlformats.org/officeDocument/2006/relationships/image" Target="../media/image95.png"/><Relationship Id="rId4" Type="http://schemas.openxmlformats.org/officeDocument/2006/relationships/image" Target="../media/image68.png"/><Relationship Id="rId9" Type="http://schemas.openxmlformats.org/officeDocument/2006/relationships/image" Target="../media/image94.png"/><Relationship Id="rId14" Type="http://schemas.openxmlformats.org/officeDocument/2006/relationships/image" Target="../media/image58.jpeg"/></Relationships>
</file>

<file path=ppt/slides/_rels/slide4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7.png"/><Relationship Id="rId7" Type="http://schemas.openxmlformats.org/officeDocument/2006/relationships/image" Target="../media/image46.png"/><Relationship Id="rId12" Type="http://schemas.openxmlformats.org/officeDocument/2006/relationships/image" Target="../media/image98.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67.png"/><Relationship Id="rId11" Type="http://schemas.openxmlformats.org/officeDocument/2006/relationships/image" Target="../media/image97.png"/><Relationship Id="rId5" Type="http://schemas.openxmlformats.org/officeDocument/2006/relationships/image" Target="../media/image69.png"/><Relationship Id="rId10" Type="http://schemas.openxmlformats.org/officeDocument/2006/relationships/image" Target="../media/image96.png"/><Relationship Id="rId4" Type="http://schemas.openxmlformats.org/officeDocument/2006/relationships/image" Target="../media/image56.png"/><Relationship Id="rId9" Type="http://schemas.openxmlformats.org/officeDocument/2006/relationships/image" Target="../media/image95.png"/></Relationships>
</file>

<file path=ppt/slides/_rels/slide4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7.png"/><Relationship Id="rId7" Type="http://schemas.openxmlformats.org/officeDocument/2006/relationships/image" Target="../media/image46.png"/><Relationship Id="rId12" Type="http://schemas.openxmlformats.org/officeDocument/2006/relationships/image" Target="../media/image98.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67.png"/><Relationship Id="rId11" Type="http://schemas.openxmlformats.org/officeDocument/2006/relationships/image" Target="../media/image97.png"/><Relationship Id="rId5" Type="http://schemas.openxmlformats.org/officeDocument/2006/relationships/image" Target="../media/image69.png"/><Relationship Id="rId10" Type="http://schemas.openxmlformats.org/officeDocument/2006/relationships/image" Target="../media/image96.png"/><Relationship Id="rId4" Type="http://schemas.openxmlformats.org/officeDocument/2006/relationships/image" Target="../media/image56.png"/><Relationship Id="rId9" Type="http://schemas.openxmlformats.org/officeDocument/2006/relationships/image" Target="../media/image95.png"/></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91.png"/><Relationship Id="rId4" Type="http://schemas.openxmlformats.org/officeDocument/2006/relationships/image" Target="../media/image90.png"/></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10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69.png"/><Relationship Id="rId5" Type="http://schemas.openxmlformats.org/officeDocument/2006/relationships/image" Target="../media/image56.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69.png"/><Relationship Id="rId5" Type="http://schemas.openxmlformats.org/officeDocument/2006/relationships/image" Target="../media/image56.png"/><Relationship Id="rId4" Type="http://schemas.openxmlformats.org/officeDocument/2006/relationships/image" Target="../media/image68.png"/><Relationship Id="rId9" Type="http://schemas.openxmlformats.org/officeDocument/2006/relationships/image" Target="../media/image98.png"/></Relationships>
</file>

<file path=ppt/slides/_rels/slide4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69.png"/><Relationship Id="rId5" Type="http://schemas.openxmlformats.org/officeDocument/2006/relationships/image" Target="../media/image56.png"/><Relationship Id="rId4" Type="http://schemas.openxmlformats.org/officeDocument/2006/relationships/image" Target="../media/image68.png"/><Relationship Id="rId9"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image" Target="../media/image69.png"/><Relationship Id="rId5" Type="http://schemas.openxmlformats.org/officeDocument/2006/relationships/image" Target="../media/image56.png"/><Relationship Id="rId10" Type="http://schemas.openxmlformats.org/officeDocument/2006/relationships/image" Target="../media/image101.png"/><Relationship Id="rId4" Type="http://schemas.openxmlformats.org/officeDocument/2006/relationships/image" Target="../media/image68.png"/><Relationship Id="rId9" Type="http://schemas.openxmlformats.org/officeDocument/2006/relationships/image" Target="../media/image98.png"/></Relationships>
</file>

<file path=ppt/slides/_rels/slide5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103.pn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7.png"/><Relationship Id="rId7" Type="http://schemas.openxmlformats.org/officeDocument/2006/relationships/image" Target="../media/image46.png"/><Relationship Id="rId12"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67.png"/><Relationship Id="rId11" Type="http://schemas.openxmlformats.org/officeDocument/2006/relationships/image" Target="../media/image97.png"/><Relationship Id="rId5" Type="http://schemas.openxmlformats.org/officeDocument/2006/relationships/image" Target="../media/image69.png"/><Relationship Id="rId10" Type="http://schemas.openxmlformats.org/officeDocument/2006/relationships/image" Target="../media/image96.png"/><Relationship Id="rId4" Type="http://schemas.openxmlformats.org/officeDocument/2006/relationships/image" Target="../media/image56.png"/><Relationship Id="rId9" Type="http://schemas.openxmlformats.org/officeDocument/2006/relationships/image" Target="../media/image9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4032" y="6237312"/>
            <a:ext cx="3959745" cy="384721"/>
          </a:xfrm>
          <a:prstGeom prst="rect">
            <a:avLst/>
          </a:prstGeom>
          <a:solidFill>
            <a:schemeClr val="bg1">
              <a:lumMod val="85000"/>
            </a:schemeClr>
          </a:solidFill>
          <a:ln>
            <a:solidFill>
              <a:schemeClr val="tx1"/>
            </a:solidFill>
          </a:ln>
        </p:spPr>
        <p:txBody>
          <a:bodyPr wrap="square">
            <a:spAutoFit/>
          </a:bodyPr>
          <a:lstStyle/>
          <a:p>
            <a:pPr algn="just"/>
            <a:r>
              <a:rPr lang="nl-NL" sz="1000" b="1" dirty="0">
                <a:latin typeface="+mn-lt"/>
              </a:rPr>
              <a:t>Ce document ne </a:t>
            </a:r>
            <a:r>
              <a:rPr lang="nl-NL" sz="1000" b="1" dirty="0" err="1">
                <a:latin typeface="+mn-lt"/>
              </a:rPr>
              <a:t>remplace</a:t>
            </a:r>
            <a:r>
              <a:rPr lang="nl-NL" sz="1000" b="1" dirty="0">
                <a:latin typeface="+mn-lt"/>
              </a:rPr>
              <a:t> pas la </a:t>
            </a:r>
            <a:r>
              <a:rPr lang="nl-NL" sz="1000" b="1" dirty="0" err="1">
                <a:latin typeface="+mn-lt"/>
              </a:rPr>
              <a:t>réglementation</a:t>
            </a:r>
            <a:r>
              <a:rPr lang="nl-NL" sz="1000" b="1" dirty="0">
                <a:latin typeface="+mn-lt"/>
              </a:rPr>
              <a:t> en </a:t>
            </a:r>
            <a:r>
              <a:rPr lang="nl-NL" sz="1000" b="1" dirty="0" err="1">
                <a:latin typeface="+mn-lt"/>
              </a:rPr>
              <a:t>vigueur</a:t>
            </a:r>
            <a:r>
              <a:rPr lang="nl-NL" sz="1000" b="1" dirty="0">
                <a:latin typeface="+mn-lt"/>
              </a:rPr>
              <a:t>!</a:t>
            </a:r>
            <a:endParaRPr lang="en-US" sz="1000" b="1" dirty="0">
              <a:latin typeface="+mn-lt"/>
            </a:endParaRPr>
          </a:p>
          <a:p>
            <a:pPr algn="just"/>
            <a:r>
              <a:rPr lang="nl-NL" sz="900" dirty="0"/>
              <a:t> </a:t>
            </a:r>
            <a:endParaRPr lang="en-US" sz="900" dirty="0"/>
          </a:p>
        </p:txBody>
      </p:sp>
      <p:sp>
        <p:nvSpPr>
          <p:cNvPr id="11" name="Titre 1"/>
          <p:cNvSpPr>
            <a:spLocks noGrp="1"/>
          </p:cNvSpPr>
          <p:nvPr>
            <p:ph type="title"/>
          </p:nvPr>
        </p:nvSpPr>
        <p:spPr>
          <a:xfrm>
            <a:off x="6384032" y="2310572"/>
            <a:ext cx="5268913" cy="3494692"/>
          </a:xfrm>
        </p:spPr>
        <p:txBody>
          <a:bodyPr>
            <a:noAutofit/>
          </a:bodyPr>
          <a:lstStyle/>
          <a:p>
            <a:br>
              <a:rPr lang="fr-FR" sz="1800" dirty="0"/>
            </a:br>
            <a:br>
              <a:rPr lang="fr-FR" sz="1800" dirty="0"/>
            </a:br>
            <a:r>
              <a:rPr lang="fr-FR" sz="1800" dirty="0"/>
              <a:t>Direction Asset Management</a:t>
            </a:r>
            <a:br>
              <a:rPr lang="fr-FR" sz="1800" dirty="0"/>
            </a:br>
            <a:br>
              <a:rPr lang="fr-FR" sz="1800" dirty="0"/>
            </a:br>
            <a:r>
              <a:rPr lang="fr-FR" sz="1800" dirty="0">
                <a:solidFill>
                  <a:srgbClr val="FF0000"/>
                </a:solidFill>
              </a:rPr>
              <a:t>Unité 70 (version entrepreneur)</a:t>
            </a:r>
            <a:br>
              <a:rPr lang="fr-FR" sz="1800" dirty="0">
                <a:solidFill>
                  <a:srgbClr val="FF0000"/>
                </a:solidFill>
              </a:rPr>
            </a:br>
            <a:br>
              <a:rPr lang="fr-FR" sz="1800" dirty="0">
                <a:solidFill>
                  <a:srgbClr val="FF0000"/>
                </a:solidFill>
              </a:rPr>
            </a:br>
            <a:r>
              <a:rPr lang="fr-FR" sz="1800" dirty="0">
                <a:solidFill>
                  <a:srgbClr val="FF0000"/>
                </a:solidFill>
              </a:rPr>
              <a:t>Supervision de la délimitation de la zone de chantier par une personne – rôle de l’agent garde-frontière </a:t>
            </a:r>
            <a:br>
              <a:rPr lang="fr-FR" sz="1600" dirty="0">
                <a:solidFill>
                  <a:srgbClr val="FF0000"/>
                </a:solidFill>
              </a:rPr>
            </a:br>
            <a:br>
              <a:rPr lang="fr-FR" sz="1800" dirty="0">
                <a:solidFill>
                  <a:srgbClr val="FF0000"/>
                </a:solidFill>
              </a:rPr>
            </a:br>
            <a:r>
              <a:rPr lang="fr-FR" sz="1800" dirty="0">
                <a:solidFill>
                  <a:srgbClr val="FF0000"/>
                </a:solidFill>
              </a:rPr>
              <a:t>Empiètement de type I et de type II non prévu</a:t>
            </a:r>
            <a:br>
              <a:rPr lang="fr-FR" sz="1800" dirty="0">
                <a:solidFill>
                  <a:srgbClr val="FF0000"/>
                </a:solidFill>
              </a:rPr>
            </a:br>
            <a:br>
              <a:rPr lang="fr-FR" sz="1800" b="0" dirty="0"/>
            </a:br>
            <a:br>
              <a:rPr lang="fr-FR" sz="1800" dirty="0"/>
            </a:br>
            <a:br>
              <a:rPr lang="fr-FR" sz="1800" b="0" dirty="0"/>
            </a:br>
            <a:endParaRPr lang="fr-BE" sz="18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806156" y="551660"/>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Rappel – </a:t>
            </a:r>
            <a:r>
              <a:rPr lang="en-US" sz="2000" b="1" kern="0" dirty="0" err="1">
                <a:solidFill>
                  <a:srgbClr val="0070C0"/>
                </a:solidFill>
                <a:latin typeface="+mj-lt"/>
                <a:ea typeface="+mj-ea"/>
                <a:cs typeface="+mj-cs"/>
              </a:rPr>
              <a:t>Hiérarchie</a:t>
            </a:r>
            <a:r>
              <a:rPr lang="en-US" sz="2000" b="1" kern="0" dirty="0">
                <a:solidFill>
                  <a:srgbClr val="0070C0"/>
                </a:solidFill>
                <a:latin typeface="+mj-lt"/>
                <a:ea typeface="+mj-ea"/>
                <a:cs typeface="+mj-cs"/>
              </a:rPr>
              <a:t> des </a:t>
            </a:r>
            <a:r>
              <a:rPr lang="en-US" sz="2000" b="1" kern="0" dirty="0" err="1">
                <a:solidFill>
                  <a:srgbClr val="0070C0"/>
                </a:solidFill>
                <a:latin typeface="+mj-lt"/>
                <a:ea typeface="+mj-ea"/>
                <a:cs typeface="+mj-cs"/>
              </a:rPr>
              <a:t>mesures</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sécurité</a:t>
            </a:r>
            <a:endParaRPr lang="en-US" sz="2000" b="1" kern="0" dirty="0">
              <a:solidFill>
                <a:srgbClr val="0070C0"/>
              </a:solidFill>
              <a:latin typeface="+mj-lt"/>
              <a:ea typeface="+mj-ea"/>
              <a:cs typeface="+mj-cs"/>
            </a:endParaRPr>
          </a:p>
        </p:txBody>
      </p:sp>
      <p:sp>
        <p:nvSpPr>
          <p:cNvPr id="3" name="Text Placeholder 2"/>
          <p:cNvSpPr>
            <a:spLocks noGrp="1"/>
          </p:cNvSpPr>
          <p:nvPr>
            <p:ph type="body" sz="quarter" idx="18"/>
          </p:nvPr>
        </p:nvSpPr>
        <p:spPr>
          <a:xfrm>
            <a:off x="9840416" y="139086"/>
            <a:ext cx="2237175" cy="360363"/>
          </a:xfrm>
        </p:spPr>
        <p:txBody>
          <a:bodyPr/>
          <a:lstStyle/>
          <a:p>
            <a:r>
              <a:rPr lang="en-GB" dirty="0"/>
              <a:t>0. Introduction</a:t>
            </a:r>
          </a:p>
        </p:txBody>
      </p:sp>
      <p:sp>
        <p:nvSpPr>
          <p:cNvPr id="69" name="Rounded Rectangle 12"/>
          <p:cNvSpPr/>
          <p:nvPr/>
        </p:nvSpPr>
        <p:spPr bwMode="auto">
          <a:xfrm>
            <a:off x="2318126" y="1977199"/>
            <a:ext cx="5040560" cy="105975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a:latin typeface="+mn-lt"/>
              </a:rPr>
              <a:t>Un dispositif de délimitation de la zone de chantier</a:t>
            </a:r>
          </a:p>
          <a:p>
            <a:pPr lvl="0" algn="just">
              <a:defRPr/>
            </a:pPr>
            <a:r>
              <a:rPr lang="fr-BE" sz="1600" dirty="0">
                <a:latin typeface="+mn-lt"/>
              </a:rPr>
              <a:t>est un dispositif attirant l’attention du personnel sur l’emplacement de la limite de la zone de chantier.</a:t>
            </a:r>
          </a:p>
        </p:txBody>
      </p:sp>
      <p:sp>
        <p:nvSpPr>
          <p:cNvPr id="10" name="Bent Arrow 9"/>
          <p:cNvSpPr/>
          <p:nvPr/>
        </p:nvSpPr>
        <p:spPr>
          <a:xfrm rot="10800000" flipH="1">
            <a:off x="1631504" y="1762996"/>
            <a:ext cx="360040" cy="7440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ounded Rectangle 12"/>
          <p:cNvSpPr/>
          <p:nvPr/>
        </p:nvSpPr>
        <p:spPr bwMode="auto">
          <a:xfrm>
            <a:off x="6240016" y="4077072"/>
            <a:ext cx="4012909" cy="81706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a:latin typeface="+mn-lt"/>
              </a:rPr>
              <a:t>Objectif</a:t>
            </a:r>
          </a:p>
          <a:p>
            <a:pPr lvl="0" algn="just">
              <a:defRPr/>
            </a:pPr>
            <a:r>
              <a:rPr lang="fr-BE" sz="1600" dirty="0">
                <a:latin typeface="+mn-lt"/>
              </a:rPr>
              <a:t>La limite de la zone de chantier ne doit pas être franchie.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3455288"/>
            <a:ext cx="5400600" cy="23992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25" y="1011448"/>
            <a:ext cx="5040560" cy="744082"/>
          </a:xfrm>
          <a:prstGeom prst="rect">
            <a:avLst/>
          </a:prstGeom>
        </p:spPr>
      </p:pic>
    </p:spTree>
    <p:extLst>
      <p:ext uri="{BB962C8B-B14F-4D97-AF65-F5344CB8AC3E}">
        <p14:creationId xmlns:p14="http://schemas.microsoft.com/office/powerpoint/2010/main" val="5870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233188" y="437958"/>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Rappel – </a:t>
            </a:r>
            <a:r>
              <a:rPr lang="en-US" sz="2000" b="1" kern="0" dirty="0" err="1">
                <a:solidFill>
                  <a:srgbClr val="0070C0"/>
                </a:solidFill>
                <a:latin typeface="+mj-lt"/>
                <a:ea typeface="+mj-ea"/>
                <a:cs typeface="+mj-cs"/>
              </a:rPr>
              <a:t>Hiérarchie</a:t>
            </a:r>
            <a:r>
              <a:rPr lang="en-US" sz="2000" b="1" kern="0" dirty="0">
                <a:solidFill>
                  <a:srgbClr val="0070C0"/>
                </a:solidFill>
                <a:latin typeface="+mj-lt"/>
                <a:ea typeface="+mj-ea"/>
                <a:cs typeface="+mj-cs"/>
              </a:rPr>
              <a:t> des </a:t>
            </a:r>
            <a:r>
              <a:rPr lang="en-US" sz="2000" b="1" kern="0" dirty="0" err="1">
                <a:solidFill>
                  <a:srgbClr val="0070C0"/>
                </a:solidFill>
                <a:latin typeface="+mj-lt"/>
                <a:ea typeface="+mj-ea"/>
                <a:cs typeface="+mj-cs"/>
              </a:rPr>
              <a:t>mesures</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sécurité</a:t>
            </a:r>
            <a:endParaRPr lang="en-US" sz="2000" b="1" kern="0" dirty="0">
              <a:solidFill>
                <a:srgbClr val="0070C0"/>
              </a:solidFill>
              <a:latin typeface="+mj-lt"/>
              <a:ea typeface="+mj-ea"/>
              <a:cs typeface="+mj-cs"/>
            </a:endParaRPr>
          </a:p>
        </p:txBody>
      </p:sp>
      <p:sp>
        <p:nvSpPr>
          <p:cNvPr id="3" name="Text Placeholder 2"/>
          <p:cNvSpPr>
            <a:spLocks noGrp="1"/>
          </p:cNvSpPr>
          <p:nvPr>
            <p:ph type="body" sz="quarter" idx="18"/>
          </p:nvPr>
        </p:nvSpPr>
        <p:spPr>
          <a:xfrm>
            <a:off x="9840416" y="139086"/>
            <a:ext cx="2237175" cy="360363"/>
          </a:xfrm>
        </p:spPr>
        <p:txBody>
          <a:bodyPr/>
          <a:lstStyle/>
          <a:p>
            <a:r>
              <a:rPr lang="en-GB" dirty="0"/>
              <a:t>0. Introduction</a:t>
            </a:r>
          </a:p>
        </p:txBody>
      </p:sp>
      <p:pic>
        <p:nvPicPr>
          <p:cNvPr id="18" name="Picture 17"/>
          <p:cNvPicPr>
            <a:picLocks noChangeAspect="1"/>
          </p:cNvPicPr>
          <p:nvPr/>
        </p:nvPicPr>
        <p:blipFill>
          <a:blip r:embed="rId2"/>
          <a:stretch>
            <a:fillRect/>
          </a:stretch>
        </p:blipFill>
        <p:spPr>
          <a:xfrm>
            <a:off x="1847528" y="3645024"/>
            <a:ext cx="493819" cy="658425"/>
          </a:xfrm>
          <a:prstGeom prst="rect">
            <a:avLst/>
          </a:prstGeom>
        </p:spPr>
      </p:pic>
      <p:sp>
        <p:nvSpPr>
          <p:cNvPr id="19" name="TextBox 18"/>
          <p:cNvSpPr txBox="1"/>
          <p:nvPr/>
        </p:nvSpPr>
        <p:spPr>
          <a:xfrm>
            <a:off x="2562489" y="3754585"/>
            <a:ext cx="8496944" cy="1384995"/>
          </a:xfrm>
          <a:prstGeom prst="rect">
            <a:avLst/>
          </a:prstGeom>
          <a:noFill/>
        </p:spPr>
        <p:txBody>
          <a:bodyPr wrap="square" rtlCol="0">
            <a:spAutoFit/>
          </a:bodyPr>
          <a:lstStyle/>
          <a:p>
            <a:pPr algn="just"/>
            <a:r>
              <a:rPr lang="en-US" sz="1400" dirty="0">
                <a:latin typeface="+mn-lt"/>
              </a:rPr>
              <a:t>Un </a:t>
            </a:r>
            <a:r>
              <a:rPr lang="en-US" sz="1400" dirty="0" err="1">
                <a:latin typeface="+mn-lt"/>
              </a:rPr>
              <a:t>système</a:t>
            </a:r>
            <a:r>
              <a:rPr lang="en-US" sz="1400" dirty="0">
                <a:latin typeface="+mn-lt"/>
              </a:rPr>
              <a:t> de protection par </a:t>
            </a:r>
            <a:r>
              <a:rPr lang="en-US" sz="1400" b="1" dirty="0" err="1">
                <a:latin typeface="+mn-lt"/>
              </a:rPr>
              <a:t>délimitation</a:t>
            </a:r>
            <a:r>
              <a:rPr lang="en-US" sz="1400" b="1" dirty="0">
                <a:latin typeface="+mn-lt"/>
              </a:rPr>
              <a:t> de la zone de </a:t>
            </a:r>
            <a:r>
              <a:rPr lang="en-US" sz="1400" b="1" dirty="0" err="1">
                <a:latin typeface="+mn-lt"/>
              </a:rPr>
              <a:t>chantier</a:t>
            </a:r>
            <a:r>
              <a:rPr lang="en-US" sz="1400" b="1" dirty="0">
                <a:latin typeface="+mn-lt"/>
              </a:rPr>
              <a:t> </a:t>
            </a:r>
            <a:r>
              <a:rPr lang="en-US" sz="1400" dirty="0" err="1">
                <a:latin typeface="+mn-lt"/>
              </a:rPr>
              <a:t>peut</a:t>
            </a:r>
            <a:r>
              <a:rPr lang="en-US" sz="1400" dirty="0">
                <a:latin typeface="+mn-lt"/>
              </a:rPr>
              <a:t> </a:t>
            </a:r>
            <a:r>
              <a:rPr lang="en-US" sz="1400" dirty="0" err="1">
                <a:latin typeface="+mn-lt"/>
              </a:rPr>
              <a:t>être</a:t>
            </a:r>
            <a:r>
              <a:rPr lang="en-US" sz="1400" dirty="0">
                <a:latin typeface="+mn-lt"/>
              </a:rPr>
              <a:t> appliqué pour :</a:t>
            </a:r>
          </a:p>
          <a:p>
            <a:pPr algn="just"/>
            <a:endParaRPr lang="en-US" sz="1400" dirty="0">
              <a:latin typeface="+mn-lt"/>
            </a:endParaRPr>
          </a:p>
          <a:p>
            <a:pPr marL="171450" indent="-171450" algn="just">
              <a:buFontTx/>
              <a:buChar char="-"/>
            </a:pPr>
            <a:r>
              <a:rPr lang="en-US" sz="1400" dirty="0">
                <a:latin typeface="+mn-lt"/>
              </a:rPr>
              <a:t>des travaux </a:t>
            </a:r>
            <a:r>
              <a:rPr lang="en-US" sz="1400" b="1" dirty="0">
                <a:latin typeface="+mn-lt"/>
              </a:rPr>
              <a:t>sans </a:t>
            </a:r>
            <a:r>
              <a:rPr lang="en-US" sz="1400" b="1" dirty="0" err="1">
                <a:latin typeface="+mn-lt"/>
              </a:rPr>
              <a:t>empiètement</a:t>
            </a:r>
            <a:r>
              <a:rPr lang="en-US" sz="1400" b="1" dirty="0">
                <a:latin typeface="+mn-lt"/>
              </a:rPr>
              <a:t> de type I </a:t>
            </a:r>
            <a:r>
              <a:rPr lang="en-US" sz="1400" b="1" dirty="0" err="1">
                <a:latin typeface="+mn-lt"/>
              </a:rPr>
              <a:t>ou</a:t>
            </a:r>
            <a:r>
              <a:rPr lang="en-US" sz="1400" b="1" dirty="0">
                <a:latin typeface="+mn-lt"/>
              </a:rPr>
              <a:t> II </a:t>
            </a:r>
            <a:r>
              <a:rPr lang="en-US" sz="1400" dirty="0">
                <a:latin typeface="+mn-lt"/>
              </a:rPr>
              <a:t>(</a:t>
            </a:r>
            <a:r>
              <a:rPr lang="en-US" sz="1400" dirty="0" err="1">
                <a:latin typeface="+mn-lt"/>
              </a:rPr>
              <a:t>c’est</a:t>
            </a:r>
            <a:r>
              <a:rPr lang="en-US" sz="1400" dirty="0">
                <a:latin typeface="+mn-lt"/>
              </a:rPr>
              <a:t>-à-dire des travaux </a:t>
            </a:r>
            <a:r>
              <a:rPr lang="en-US" sz="1400" dirty="0" err="1">
                <a:latin typeface="+mn-lt"/>
              </a:rPr>
              <a:t>réalisés</a:t>
            </a:r>
            <a:r>
              <a:rPr lang="en-US" sz="1400" dirty="0">
                <a:latin typeface="+mn-lt"/>
              </a:rPr>
              <a:t> dans la zone orange </a:t>
            </a:r>
            <a:r>
              <a:rPr lang="en-US" sz="1400" dirty="0" err="1">
                <a:latin typeface="+mn-lt"/>
              </a:rPr>
              <a:t>ou</a:t>
            </a:r>
            <a:r>
              <a:rPr lang="en-US" sz="1400" dirty="0">
                <a:latin typeface="+mn-lt"/>
              </a:rPr>
              <a:t> jaune </a:t>
            </a:r>
            <a:r>
              <a:rPr lang="en-US" sz="1400" b="1" dirty="0">
                <a:latin typeface="+mn-lt"/>
              </a:rPr>
              <a:t>SANS</a:t>
            </a:r>
            <a:r>
              <a:rPr lang="en-US" sz="1400" dirty="0">
                <a:latin typeface="+mn-lt"/>
              </a:rPr>
              <a:t> </a:t>
            </a:r>
            <a:r>
              <a:rPr lang="en-US" sz="1400" dirty="0" err="1">
                <a:latin typeface="+mn-lt"/>
              </a:rPr>
              <a:t>empiètement</a:t>
            </a:r>
            <a:r>
              <a:rPr lang="en-US" sz="1400" dirty="0">
                <a:latin typeface="+mn-lt"/>
              </a:rPr>
              <a:t> </a:t>
            </a:r>
            <a:r>
              <a:rPr lang="en-US" sz="1400" dirty="0" err="1">
                <a:latin typeface="+mn-lt"/>
              </a:rPr>
              <a:t>prévu</a:t>
            </a:r>
            <a:r>
              <a:rPr lang="en-US" sz="1400" dirty="0">
                <a:latin typeface="+mn-lt"/>
              </a:rPr>
              <a:t> dans la zone </a:t>
            </a:r>
            <a:r>
              <a:rPr lang="en-US" sz="1400" dirty="0" err="1">
                <a:latin typeface="+mn-lt"/>
              </a:rPr>
              <a:t>dangereuse</a:t>
            </a:r>
            <a:r>
              <a:rPr lang="en-US" sz="1400" dirty="0">
                <a:latin typeface="+mn-lt"/>
              </a:rPr>
              <a:t> </a:t>
            </a:r>
            <a:r>
              <a:rPr lang="en-US" sz="1400" dirty="0" err="1">
                <a:latin typeface="+mn-lt"/>
              </a:rPr>
              <a:t>ou</a:t>
            </a:r>
            <a:r>
              <a:rPr lang="en-US" sz="1400" dirty="0">
                <a:latin typeface="+mn-lt"/>
              </a:rPr>
              <a:t> le </a:t>
            </a:r>
            <a:r>
              <a:rPr lang="en-US" sz="1400" dirty="0" err="1">
                <a:latin typeface="+mn-lt"/>
              </a:rPr>
              <a:t>gabarit</a:t>
            </a:r>
            <a:r>
              <a:rPr lang="en-US" sz="1400" dirty="0">
                <a:latin typeface="+mn-lt"/>
              </a:rPr>
              <a:t>) ;</a:t>
            </a:r>
          </a:p>
          <a:p>
            <a:pPr marL="171450" indent="-171450" algn="just">
              <a:buFontTx/>
              <a:buChar char="-"/>
            </a:pPr>
            <a:endParaRPr lang="en-US" sz="1400" dirty="0">
              <a:latin typeface="+mn-lt"/>
            </a:endParaRPr>
          </a:p>
          <a:p>
            <a:pPr marL="171450" indent="-171450" algn="just">
              <a:buFontTx/>
              <a:buChar char="-"/>
            </a:pPr>
            <a:r>
              <a:rPr lang="en-US" sz="1400" dirty="0" err="1">
                <a:latin typeface="+mn-lt"/>
              </a:rPr>
              <a:t>éventuellement</a:t>
            </a:r>
            <a:r>
              <a:rPr lang="en-US" sz="1400" dirty="0">
                <a:latin typeface="+mn-lt"/>
              </a:rPr>
              <a:t> </a:t>
            </a:r>
            <a:r>
              <a:rPr lang="en-US" sz="1400" dirty="0" err="1">
                <a:latin typeface="+mn-lt"/>
              </a:rPr>
              <a:t>en</a:t>
            </a:r>
            <a:r>
              <a:rPr lang="en-US" sz="1400" dirty="0">
                <a:latin typeface="+mn-lt"/>
              </a:rPr>
              <a:t> </a:t>
            </a:r>
            <a:r>
              <a:rPr lang="en-US" sz="1400" dirty="0" err="1">
                <a:latin typeface="+mn-lt"/>
              </a:rPr>
              <a:t>complément</a:t>
            </a:r>
            <a:r>
              <a:rPr lang="en-US" sz="1400" dirty="0">
                <a:latin typeface="+mn-lt"/>
              </a:rPr>
              <a:t> </a:t>
            </a:r>
            <a:r>
              <a:rPr lang="en-US" sz="1400" dirty="0" err="1">
                <a:latin typeface="+mn-lt"/>
              </a:rPr>
              <a:t>d’une</a:t>
            </a:r>
            <a:r>
              <a:rPr lang="en-US" sz="1400" dirty="0">
                <a:latin typeface="+mn-lt"/>
              </a:rPr>
              <a:t> </a:t>
            </a:r>
            <a:r>
              <a:rPr lang="en-US" sz="1400" dirty="0" err="1">
                <a:latin typeface="+mn-lt"/>
              </a:rPr>
              <a:t>autre</a:t>
            </a:r>
            <a:r>
              <a:rPr lang="en-US" sz="1400" dirty="0">
                <a:latin typeface="+mn-lt"/>
              </a:rPr>
              <a:t> </a:t>
            </a:r>
            <a:r>
              <a:rPr lang="en-US" sz="1400" dirty="0" err="1">
                <a:latin typeface="+mn-lt"/>
              </a:rPr>
              <a:t>mesure</a:t>
            </a:r>
            <a:r>
              <a:rPr lang="en-US" sz="1400" dirty="0">
                <a:latin typeface="+mn-lt"/>
              </a:rPr>
              <a:t> de </a:t>
            </a:r>
            <a:r>
              <a:rPr lang="en-US" sz="1400" dirty="0" err="1">
                <a:latin typeface="+mn-lt"/>
              </a:rPr>
              <a:t>sécurité</a:t>
            </a:r>
            <a:r>
              <a:rPr lang="en-US" sz="1400" dirty="0">
                <a:latin typeface="+mn-lt"/>
              </a:rPr>
              <a:t> (</a:t>
            </a:r>
            <a:r>
              <a:rPr lang="en-US" sz="1400" dirty="0" err="1">
                <a:latin typeface="+mn-lt"/>
              </a:rPr>
              <a:t>empiètement</a:t>
            </a:r>
            <a:r>
              <a:rPr lang="en-US" sz="1400" dirty="0">
                <a:latin typeface="+mn-lt"/>
              </a:rPr>
              <a:t> de type II).</a:t>
            </a:r>
          </a:p>
        </p:txBody>
      </p:sp>
      <p:sp>
        <p:nvSpPr>
          <p:cNvPr id="20" name="Rounded Rectangle 19"/>
          <p:cNvSpPr/>
          <p:nvPr/>
        </p:nvSpPr>
        <p:spPr bwMode="auto">
          <a:xfrm>
            <a:off x="2341346" y="3497672"/>
            <a:ext cx="8939229" cy="1898823"/>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 name="Picture 1"/>
          <p:cNvPicPr>
            <a:picLocks noChangeAspect="1"/>
          </p:cNvPicPr>
          <p:nvPr/>
        </p:nvPicPr>
        <p:blipFill>
          <a:blip r:embed="rId3"/>
          <a:stretch>
            <a:fillRect/>
          </a:stretch>
        </p:blipFill>
        <p:spPr>
          <a:xfrm>
            <a:off x="1765972" y="1660586"/>
            <a:ext cx="451143" cy="1027215"/>
          </a:xfrm>
          <a:prstGeom prst="rect">
            <a:avLst/>
          </a:prstGeom>
        </p:spPr>
      </p:pic>
      <p:sp>
        <p:nvSpPr>
          <p:cNvPr id="22" name="Rounded Rectangle 12"/>
          <p:cNvSpPr/>
          <p:nvPr/>
        </p:nvSpPr>
        <p:spPr bwMode="auto">
          <a:xfrm>
            <a:off x="2215233" y="1979370"/>
            <a:ext cx="9063462" cy="139610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a:latin typeface="+mn-lt"/>
              </a:rPr>
              <a:t>Ce système de délimitation de la zone de chantier peut être garantie par :</a:t>
            </a:r>
          </a:p>
          <a:p>
            <a:pPr lvl="0" algn="just">
              <a:defRPr/>
            </a:pPr>
            <a:endParaRPr lang="fr-BE" sz="1600" b="1" dirty="0">
              <a:latin typeface="+mn-lt"/>
            </a:endParaRPr>
          </a:p>
          <a:p>
            <a:pPr marL="285750" lvl="0" indent="-285750" algn="just">
              <a:buFontTx/>
              <a:buChar char="-"/>
              <a:defRPr/>
            </a:pPr>
            <a:r>
              <a:rPr lang="fr-BE" sz="1600" dirty="0">
                <a:latin typeface="+mn-lt"/>
              </a:rPr>
              <a:t>une délimitation matérielle (par exemple, le filet orange) ;</a:t>
            </a:r>
          </a:p>
          <a:p>
            <a:pPr marL="285750" lvl="0" indent="-285750" algn="just">
              <a:buFontTx/>
              <a:buChar char="-"/>
              <a:defRPr/>
            </a:pPr>
            <a:endParaRPr lang="fr-BE" sz="1600" dirty="0">
              <a:latin typeface="+mn-lt"/>
            </a:endParaRPr>
          </a:p>
          <a:p>
            <a:pPr marL="285750" lvl="0" indent="-285750" algn="just">
              <a:buFontTx/>
              <a:buChar char="-"/>
              <a:defRPr/>
            </a:pPr>
            <a:r>
              <a:rPr lang="fr-BE" sz="1600" dirty="0">
                <a:latin typeface="+mn-lt"/>
              </a:rPr>
              <a:t>une supervision par une personne (agent garde-frontière).</a:t>
            </a:r>
          </a:p>
          <a:p>
            <a:pPr marL="285750" lvl="0" indent="-285750" algn="just">
              <a:buFontTx/>
              <a:buChar char="-"/>
              <a:defRPr/>
            </a:pPr>
            <a:endParaRPr lang="fr-BE" sz="1600" dirty="0">
              <a:latin typeface="+mn-l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448" y="908720"/>
            <a:ext cx="5040560" cy="744082"/>
          </a:xfrm>
          <a:prstGeom prst="rect">
            <a:avLst/>
          </a:prstGeom>
        </p:spPr>
      </p:pic>
      <p:pic>
        <p:nvPicPr>
          <p:cNvPr id="4" name="Picture 3">
            <a:extLst>
              <a:ext uri="{FF2B5EF4-FFF2-40B4-BE49-F238E27FC236}">
                <a16:creationId xmlns:a16="http://schemas.microsoft.com/office/drawing/2014/main" id="{525BF7D2-299F-41DE-96DD-F9EED5351068}"/>
              </a:ext>
            </a:extLst>
          </p:cNvPr>
          <p:cNvPicPr>
            <a:picLocks noChangeAspect="1"/>
          </p:cNvPicPr>
          <p:nvPr/>
        </p:nvPicPr>
        <p:blipFill rotWithShape="1">
          <a:blip r:embed="rId5"/>
          <a:srcRect t="6887"/>
          <a:stretch/>
        </p:blipFill>
        <p:spPr>
          <a:xfrm>
            <a:off x="1999779" y="5440851"/>
            <a:ext cx="9278916" cy="1175069"/>
          </a:xfrm>
          <a:prstGeom prst="rect">
            <a:avLst/>
          </a:prstGeom>
        </p:spPr>
      </p:pic>
    </p:spTree>
    <p:extLst>
      <p:ext uri="{BB962C8B-B14F-4D97-AF65-F5344CB8AC3E}">
        <p14:creationId xmlns:p14="http://schemas.microsoft.com/office/powerpoint/2010/main" val="22412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343472" y="41899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0.1 Introduction – </a:t>
            </a:r>
            <a:r>
              <a:rPr lang="en-US" b="1" kern="0" dirty="0" err="1">
                <a:solidFill>
                  <a:srgbClr val="0070C0"/>
                </a:solidFill>
                <a:latin typeface="+mj-lt"/>
                <a:ea typeface="+mj-ea"/>
                <a:cs typeface="+mj-cs"/>
              </a:rPr>
              <a:t>Hiérarchie</a:t>
            </a:r>
            <a:r>
              <a:rPr lang="en-US" b="1" kern="0" dirty="0">
                <a:solidFill>
                  <a:srgbClr val="0070C0"/>
                </a:solidFill>
                <a:latin typeface="+mj-lt"/>
                <a:ea typeface="+mj-ea"/>
                <a:cs typeface="+mj-cs"/>
              </a:rPr>
              <a:t> des </a:t>
            </a:r>
            <a:r>
              <a:rPr lang="en-US" b="1" kern="0" dirty="0" err="1">
                <a:solidFill>
                  <a:srgbClr val="0070C0"/>
                </a:solidFill>
                <a:latin typeface="+mj-lt"/>
                <a:ea typeface="+mj-ea"/>
                <a:cs typeface="+mj-cs"/>
              </a:rPr>
              <a:t>mesures</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sécurité</a:t>
            </a:r>
            <a:endParaRPr lang="en-US" b="1" kern="0" dirty="0">
              <a:solidFill>
                <a:srgbClr val="0070C0"/>
              </a:solidFill>
              <a:latin typeface="+mj-lt"/>
              <a:ea typeface="+mj-ea"/>
              <a:cs typeface="+mj-cs"/>
            </a:endParaRPr>
          </a:p>
        </p:txBody>
      </p:sp>
      <p:sp>
        <p:nvSpPr>
          <p:cNvPr id="3" name="Text Placeholder 2"/>
          <p:cNvSpPr>
            <a:spLocks noGrp="1"/>
          </p:cNvSpPr>
          <p:nvPr>
            <p:ph type="body" sz="quarter" idx="18"/>
          </p:nvPr>
        </p:nvSpPr>
        <p:spPr/>
        <p:txBody>
          <a:bodyPr/>
          <a:lstStyle/>
          <a:p>
            <a:r>
              <a:rPr lang="en-GB" dirty="0"/>
              <a:t>0. Introduction</a:t>
            </a:r>
          </a:p>
        </p:txBody>
      </p:sp>
      <p:sp>
        <p:nvSpPr>
          <p:cNvPr id="69" name="Rounded Rectangle 12"/>
          <p:cNvSpPr/>
          <p:nvPr/>
        </p:nvSpPr>
        <p:spPr bwMode="auto">
          <a:xfrm>
            <a:off x="1991544" y="2279482"/>
            <a:ext cx="9505055" cy="127417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dirty="0"/>
              <a:t>Supervision par une personne - agent garde-frontière</a:t>
            </a:r>
          </a:p>
          <a:p>
            <a:pPr lvl="0" algn="just">
              <a:defRPr/>
            </a:pPr>
            <a:r>
              <a:rPr lang="fr-FR" sz="1600" dirty="0">
                <a:latin typeface="+mn-lt"/>
              </a:rPr>
              <a:t>Une personne qui attire l’attention du personnel sur l'emplacement de la limite de la zone de chantier, afin d’éviter que les travailleurs, le matériel manipulé par les travailleurs, les engins, ou les charges manipulées </a:t>
            </a:r>
          </a:p>
          <a:p>
            <a:pPr lvl="0" algn="just">
              <a:defRPr/>
            </a:pPr>
            <a:r>
              <a:rPr lang="fr-FR" sz="1600" dirty="0">
                <a:latin typeface="+mn-lt"/>
              </a:rPr>
              <a:t>par les engins ne franchissent cette limite. </a:t>
            </a:r>
            <a:r>
              <a:rPr lang="fr-BE" sz="1600" dirty="0"/>
              <a:t> </a:t>
            </a:r>
          </a:p>
        </p:txBody>
      </p:sp>
      <p:sp>
        <p:nvSpPr>
          <p:cNvPr id="17" name="Forme libre 43"/>
          <p:cNvSpPr/>
          <p:nvPr/>
        </p:nvSpPr>
        <p:spPr>
          <a:xfrm>
            <a:off x="2184899" y="834738"/>
            <a:ext cx="2686806" cy="992323"/>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en-GB" sz="1000" dirty="0" err="1"/>
              <a:t>délimitation</a:t>
            </a:r>
            <a:r>
              <a:rPr lang="en-GB" sz="1000" dirty="0"/>
              <a:t> </a:t>
            </a:r>
            <a:r>
              <a:rPr lang="en-GB" sz="1000" dirty="0" err="1"/>
              <a:t>matérielle</a:t>
            </a:r>
            <a:endParaRPr lang="fr-BE" sz="1000" dirty="0"/>
          </a:p>
          <a:p>
            <a:pPr marL="57150" lvl="1" indent="-57150" defTabSz="355600">
              <a:lnSpc>
                <a:spcPct val="90000"/>
              </a:lnSpc>
              <a:spcAft>
                <a:spcPct val="15000"/>
              </a:spcAft>
              <a:buChar char="••"/>
            </a:pPr>
            <a:r>
              <a:rPr lang="fr-FR" sz="1000" dirty="0"/>
              <a:t>délimitation immatérielle</a:t>
            </a:r>
            <a:endParaRPr lang="fr-BE" sz="1000" dirty="0"/>
          </a:p>
          <a:p>
            <a:pPr marL="57150" lvl="1" indent="-57150" defTabSz="355600">
              <a:lnSpc>
                <a:spcPct val="90000"/>
              </a:lnSpc>
              <a:spcAft>
                <a:spcPct val="15000"/>
              </a:spcAft>
              <a:buChar char="••"/>
            </a:pPr>
            <a:r>
              <a:rPr lang="fr-FR" sz="1000" b="1" dirty="0"/>
              <a:t>supervision par une personne – agent garde-frontière</a:t>
            </a:r>
          </a:p>
        </p:txBody>
      </p:sp>
      <p:sp>
        <p:nvSpPr>
          <p:cNvPr id="18" name="Forme libre 44"/>
          <p:cNvSpPr/>
          <p:nvPr/>
        </p:nvSpPr>
        <p:spPr>
          <a:xfrm>
            <a:off x="695400" y="764704"/>
            <a:ext cx="1502695" cy="1174784"/>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schemeClr val="bg1"/>
                </a:solidFill>
                <a:latin typeface="+mn-lt"/>
                <a:cs typeface="Arial"/>
              </a:rPr>
              <a:t>Dispositif de délimitation de la zone de chantier</a:t>
            </a:r>
            <a:endParaRPr lang="fr-BE" sz="1200" b="1" kern="0" dirty="0">
              <a:solidFill>
                <a:schemeClr val="bg1"/>
              </a:solidFill>
              <a:latin typeface="+mn-lt"/>
              <a:cs typeface="Arial"/>
            </a:endParaRPr>
          </a:p>
        </p:txBody>
      </p:sp>
      <p:pic>
        <p:nvPicPr>
          <p:cNvPr id="23" name="Image 45"/>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356219" y="949874"/>
            <a:ext cx="889192" cy="799488"/>
          </a:xfrm>
          <a:prstGeom prst="rect">
            <a:avLst/>
          </a:prstGeom>
          <a:ln w="76200">
            <a:solidFill>
              <a:srgbClr val="CC6600"/>
            </a:solidFill>
          </a:ln>
        </p:spPr>
      </p:pic>
      <p:cxnSp>
        <p:nvCxnSpPr>
          <p:cNvPr id="6" name="Straight Arrow Connector 5"/>
          <p:cNvCxnSpPr/>
          <p:nvPr/>
        </p:nvCxnSpPr>
        <p:spPr>
          <a:xfrm>
            <a:off x="2458134" y="1704860"/>
            <a:ext cx="253597" cy="4961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880136" y="2185975"/>
            <a:ext cx="463336" cy="1274174"/>
          </a:xfrm>
          <a:prstGeom prst="rect">
            <a:avLst/>
          </a:prstGeom>
        </p:spPr>
      </p:pic>
      <p:sp>
        <p:nvSpPr>
          <p:cNvPr id="26" name="TextBox 25">
            <a:extLst>
              <a:ext uri="{FF2B5EF4-FFF2-40B4-BE49-F238E27FC236}">
                <a16:creationId xmlns:a16="http://schemas.microsoft.com/office/drawing/2014/main" id="{0103FC8D-7956-4A5A-8C03-8226CAE25B63}"/>
              </a:ext>
            </a:extLst>
          </p:cNvPr>
          <p:cNvSpPr txBox="1"/>
          <p:nvPr/>
        </p:nvSpPr>
        <p:spPr>
          <a:xfrm>
            <a:off x="1991543" y="3893318"/>
            <a:ext cx="9505056" cy="2485787"/>
          </a:xfrm>
          <a:prstGeom prst="roundRect">
            <a:avLst/>
          </a:prstGeom>
          <a:noFill/>
          <a:ln w="12700">
            <a:solidFill>
              <a:schemeClr val="accent1"/>
            </a:solidFill>
            <a:prstDash val="dash"/>
          </a:ln>
        </p:spPr>
        <p:txBody>
          <a:bodyPr wrap="square" rtlCol="0">
            <a:spAutoFit/>
          </a:bodyPr>
          <a:lstStyle/>
          <a:p>
            <a:pPr algn="just">
              <a:defRPr/>
            </a:pPr>
            <a:r>
              <a:rPr lang="fr-BE" sz="1400" dirty="0">
                <a:latin typeface="+mn-lt"/>
              </a:rPr>
              <a:t>Cette supervision comprend :</a:t>
            </a:r>
          </a:p>
          <a:p>
            <a:pPr algn="just">
              <a:defRPr/>
            </a:pPr>
            <a:endParaRPr lang="fr-BE" sz="1400" dirty="0">
              <a:latin typeface="+mn-lt"/>
            </a:endParaRPr>
          </a:p>
          <a:p>
            <a:pPr marL="285750" indent="-285750" algn="just">
              <a:buFontTx/>
              <a:buChar char="-"/>
              <a:defRPr/>
            </a:pPr>
            <a:r>
              <a:rPr lang="fr-FR" sz="1400" dirty="0">
                <a:latin typeface="+mn-lt"/>
              </a:rPr>
              <a:t>le contrôle du respect des limites de la zone de chantier par les opérateurs d’engins et le personnel travaillant sur les différents postes de travail ;</a:t>
            </a:r>
          </a:p>
          <a:p>
            <a:pPr marL="285750" indent="-285750" algn="just">
              <a:buFontTx/>
              <a:buChar char="-"/>
              <a:defRPr/>
            </a:pPr>
            <a:endParaRPr lang="fr-FR" sz="1400" dirty="0">
              <a:latin typeface="+mn-lt"/>
            </a:endParaRPr>
          </a:p>
          <a:p>
            <a:pPr marL="285750" indent="-285750" algn="just">
              <a:buFontTx/>
              <a:buChar char="-"/>
              <a:defRPr/>
            </a:pPr>
            <a:r>
              <a:rPr lang="fr-FR" sz="1400" dirty="0">
                <a:latin typeface="+mn-lt"/>
              </a:rPr>
              <a:t>le rappel de l’attention du personnel lorsque des travailleurs, le matériel manipulé par les travailleurs, les engins, ou les charges manipulées par les engins s’approchent ou franchissent les limites de la zone de chantier ; </a:t>
            </a:r>
          </a:p>
          <a:p>
            <a:pPr marL="285750" indent="-285750" algn="just">
              <a:buFontTx/>
              <a:buChar char="-"/>
              <a:defRPr/>
            </a:pPr>
            <a:endParaRPr lang="fr-FR" sz="1400" dirty="0">
              <a:latin typeface="+mn-lt"/>
            </a:endParaRPr>
          </a:p>
          <a:p>
            <a:pPr marL="285750" indent="-285750" algn="just">
              <a:buFontTx/>
              <a:buChar char="-"/>
              <a:defRPr/>
            </a:pPr>
            <a:r>
              <a:rPr lang="fr-FR" sz="1400" dirty="0">
                <a:latin typeface="+mn-lt"/>
              </a:rPr>
              <a:t>le contrôle de l’arrêt des activités pouvant occasionner un empiètement de type II, lorsqu’un blocage des mouvements ou un dispositif d’annonce est mis en œuvre. </a:t>
            </a:r>
            <a:endParaRPr lang="en-US" sz="1400" dirty="0">
              <a:latin typeface="+mn-lt"/>
            </a:endParaRPr>
          </a:p>
        </p:txBody>
      </p:sp>
    </p:spTree>
    <p:extLst>
      <p:ext uri="{BB962C8B-B14F-4D97-AF65-F5344CB8AC3E}">
        <p14:creationId xmlns:p14="http://schemas.microsoft.com/office/powerpoint/2010/main" val="12478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983432" y="428861"/>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0.2 </a:t>
            </a:r>
            <a:r>
              <a:rPr lang="en-US" b="1" kern="0" dirty="0" err="1">
                <a:solidFill>
                  <a:srgbClr val="0070C0"/>
                </a:solidFill>
                <a:latin typeface="+mj-lt"/>
                <a:ea typeface="+mj-ea"/>
                <a:cs typeface="+mj-cs"/>
              </a:rPr>
              <a:t>Rôle</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l’agent</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responsable</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231817" y="777707"/>
            <a:ext cx="8784976" cy="3405188"/>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r>
              <a:rPr lang="fr-BE" sz="1400" dirty="0">
                <a:latin typeface="+mn-lt"/>
              </a:rPr>
              <a:t>L’agent responsable qui organise ou dirige les travaux (chef de travail entrepreneur) communique à l’équipe le type de délimitation qui sera appliqué: </a:t>
            </a:r>
          </a:p>
          <a:p>
            <a:endParaRPr lang="fr-BE" sz="1400" dirty="0">
              <a:latin typeface="+mn-lt"/>
            </a:endParaRPr>
          </a:p>
          <a:p>
            <a:pPr marL="285750" indent="-285750">
              <a:buFontTx/>
              <a:buChar char="-"/>
            </a:pPr>
            <a:r>
              <a:rPr lang="fr-BE" sz="1400" dirty="0">
                <a:latin typeface="+mn-lt"/>
              </a:rPr>
              <a:t>il détermine la délimitation qui sera appliquée ;</a:t>
            </a:r>
          </a:p>
          <a:p>
            <a:pPr marL="285750" indent="-285750">
              <a:buFontTx/>
              <a:buChar char="-"/>
            </a:pPr>
            <a:endParaRPr lang="fr-BE" sz="1400" dirty="0">
              <a:latin typeface="+mn-lt"/>
            </a:endParaRPr>
          </a:p>
          <a:p>
            <a:pPr marL="285750" indent="-285750">
              <a:buFontTx/>
              <a:buChar char="-"/>
            </a:pPr>
            <a:r>
              <a:rPr lang="fr-BE" sz="1400" dirty="0">
                <a:latin typeface="+mn-lt"/>
              </a:rPr>
              <a:t>il délimite la zone de chantier, en </a:t>
            </a:r>
            <a:r>
              <a:rPr lang="fr-BE" sz="1400" dirty="0" err="1">
                <a:latin typeface="+mn-lt"/>
              </a:rPr>
              <a:t>function</a:t>
            </a:r>
            <a:r>
              <a:rPr lang="fr-BE" sz="1400" dirty="0">
                <a:latin typeface="+mn-lt"/>
              </a:rPr>
              <a:t> des distances de sécurité à respecter (selon l’empiètement et/ou le type d’engine en activité) ;</a:t>
            </a:r>
          </a:p>
          <a:p>
            <a:pPr marL="285750" indent="-285750">
              <a:buFontTx/>
              <a:buChar char="-"/>
            </a:pPr>
            <a:endParaRPr lang="fr-BE" sz="1400" dirty="0">
              <a:latin typeface="+mn-lt"/>
            </a:endParaRPr>
          </a:p>
          <a:p>
            <a:pPr marL="285750" indent="-285750">
              <a:buFontTx/>
              <a:buChar char="-"/>
            </a:pPr>
            <a:r>
              <a:rPr lang="fr-BE" sz="1400" dirty="0">
                <a:latin typeface="+mn-lt"/>
              </a:rPr>
              <a:t>il vérifie la bonne application de la mesure de sécurité (emplacement, distance par rapport à la zone dangereuse ,…) ;</a:t>
            </a:r>
          </a:p>
          <a:p>
            <a:pPr marL="285750" indent="-285750">
              <a:buFontTx/>
              <a:buChar char="-"/>
            </a:pPr>
            <a:endParaRPr lang="fr-BE" sz="1400" dirty="0">
              <a:latin typeface="+mn-lt"/>
            </a:endParaRPr>
          </a:p>
          <a:p>
            <a:pPr marL="285750" indent="-285750">
              <a:buFontTx/>
              <a:buChar char="-"/>
            </a:pPr>
            <a:r>
              <a:rPr lang="fr-BE" sz="1400" dirty="0">
                <a:latin typeface="+mn-lt"/>
              </a:rPr>
              <a:t>désigne nominativement l’agent qui va assurer le rôle d’agent garde-frontière.</a:t>
            </a:r>
          </a:p>
          <a:p>
            <a:endParaRPr lang="en-US" sz="1400" dirty="0">
              <a:latin typeface="+mn-lt"/>
            </a:endParaRPr>
          </a:p>
        </p:txBody>
      </p:sp>
      <p:sp>
        <p:nvSpPr>
          <p:cNvPr id="14" name="TextBox 13"/>
          <p:cNvSpPr txBox="1"/>
          <p:nvPr/>
        </p:nvSpPr>
        <p:spPr>
          <a:xfrm>
            <a:off x="6384032" y="4377699"/>
            <a:ext cx="4896544" cy="1940957"/>
          </a:xfrm>
          <a:prstGeom prst="roundRect">
            <a:avLst/>
          </a:prstGeom>
          <a:noFill/>
          <a:ln w="12700">
            <a:solidFill>
              <a:schemeClr val="accent1"/>
            </a:solidFill>
            <a:prstDash val="dash"/>
          </a:ln>
        </p:spPr>
        <p:txBody>
          <a:bodyPr wrap="square" rtlCol="0">
            <a:spAutoFit/>
          </a:bodyPr>
          <a:lstStyle/>
          <a:p>
            <a:r>
              <a:rPr lang="en-US" sz="1200" b="1" u="sng" dirty="0">
                <a:latin typeface="+mn-lt"/>
              </a:rPr>
              <a:t>Supervision par </a:t>
            </a:r>
            <a:r>
              <a:rPr lang="en-US" sz="1200" b="1" u="sng" dirty="0" err="1">
                <a:latin typeface="+mn-lt"/>
              </a:rPr>
              <a:t>une</a:t>
            </a:r>
            <a:r>
              <a:rPr lang="en-US" sz="1200" b="1" u="sng" dirty="0">
                <a:latin typeface="+mn-lt"/>
              </a:rPr>
              <a:t> </a:t>
            </a:r>
            <a:r>
              <a:rPr lang="en-US" sz="1200" b="1" u="sng" dirty="0" err="1">
                <a:latin typeface="+mn-lt"/>
              </a:rPr>
              <a:t>personne</a:t>
            </a:r>
            <a:r>
              <a:rPr lang="en-US" sz="1200" b="1" u="sng" dirty="0">
                <a:latin typeface="+mn-lt"/>
              </a:rPr>
              <a:t> – </a:t>
            </a:r>
            <a:r>
              <a:rPr lang="en-US" sz="1200" b="1" u="sng" dirty="0" err="1">
                <a:latin typeface="+mn-lt"/>
              </a:rPr>
              <a:t>garde-frontière</a:t>
            </a:r>
            <a:r>
              <a:rPr lang="en-US" sz="1200" b="1" u="sng" dirty="0">
                <a:latin typeface="+mn-lt"/>
              </a:rPr>
              <a:t>:</a:t>
            </a:r>
          </a:p>
          <a:p>
            <a:endParaRPr lang="en-US" sz="1200" b="1" u="sng" dirty="0">
              <a:latin typeface="+mn-lt"/>
            </a:endParaRPr>
          </a:p>
          <a:p>
            <a:r>
              <a:rPr lang="en-US" sz="1200" dirty="0">
                <a:latin typeface="+mn-lt"/>
              </a:rPr>
              <a:t>Avant les </a:t>
            </a:r>
            <a:r>
              <a:rPr lang="en-US" sz="1200" dirty="0" err="1">
                <a:latin typeface="+mn-lt"/>
              </a:rPr>
              <a:t>travaux</a:t>
            </a:r>
            <a:r>
              <a:rPr lang="en-US" sz="1200" dirty="0">
                <a:latin typeface="+mn-lt"/>
              </a:rPr>
              <a:t> :</a:t>
            </a:r>
          </a:p>
          <a:p>
            <a:pPr marL="171450" indent="-171450">
              <a:buFontTx/>
              <a:buChar char="-"/>
            </a:pPr>
            <a:r>
              <a:rPr lang="en-US" sz="1200" dirty="0">
                <a:latin typeface="+mn-lt"/>
              </a:rPr>
              <a:t>communique au </a:t>
            </a:r>
            <a:r>
              <a:rPr lang="en-US" sz="1200" dirty="0" err="1">
                <a:latin typeface="+mn-lt"/>
              </a:rPr>
              <a:t>garde-frontière</a:t>
            </a:r>
            <a:r>
              <a:rPr lang="en-US" sz="1200" dirty="0">
                <a:latin typeface="+mn-lt"/>
              </a:rPr>
              <a:t> la distance à respecter par rapport au bord </a:t>
            </a:r>
            <a:r>
              <a:rPr lang="en-US" sz="1200" dirty="0" err="1">
                <a:latin typeface="+mn-lt"/>
              </a:rPr>
              <a:t>extérieur</a:t>
            </a:r>
            <a:r>
              <a:rPr lang="en-US" sz="1200" dirty="0">
                <a:latin typeface="+mn-lt"/>
              </a:rPr>
              <a:t> du rail. </a:t>
            </a:r>
          </a:p>
          <a:p>
            <a:endParaRPr lang="en-US" sz="1200" dirty="0"/>
          </a:p>
          <a:p>
            <a:endParaRPr lang="en-US" sz="1200" dirty="0">
              <a:latin typeface="+mn-lt"/>
            </a:endParaRPr>
          </a:p>
          <a:p>
            <a:endParaRPr lang="en-US" sz="1200" dirty="0">
              <a:latin typeface="+mn-lt"/>
            </a:endParaRPr>
          </a:p>
          <a:p>
            <a:endParaRPr lang="en-US" sz="1200" dirty="0">
              <a:latin typeface="+mn-lt"/>
            </a:endParaRPr>
          </a:p>
        </p:txBody>
      </p:sp>
      <p:sp>
        <p:nvSpPr>
          <p:cNvPr id="15" name="Rechthoek 41"/>
          <p:cNvSpPr>
            <a:spLocks noChangeArrowheads="1"/>
          </p:cNvSpPr>
          <p:nvPr/>
        </p:nvSpPr>
        <p:spPr bwMode="auto">
          <a:xfrm>
            <a:off x="830603" y="2159822"/>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 </a:t>
            </a:r>
          </a:p>
          <a:p>
            <a:pPr algn="ctr"/>
            <a:r>
              <a:rPr lang="nl-BE" sz="1000" b="1" dirty="0">
                <a:solidFill>
                  <a:schemeClr val="bg1"/>
                </a:solidFill>
              </a:rPr>
              <a:t>RS ENTREPRENEUR</a:t>
            </a:r>
          </a:p>
        </p:txBody>
      </p:sp>
      <p:pic>
        <p:nvPicPr>
          <p:cNvPr id="16" name="Picture 15"/>
          <p:cNvPicPr>
            <a:picLocks noChangeAspect="1"/>
          </p:cNvPicPr>
          <p:nvPr/>
        </p:nvPicPr>
        <p:blipFill>
          <a:blip r:embed="rId3"/>
          <a:stretch>
            <a:fillRect/>
          </a:stretch>
        </p:blipFill>
        <p:spPr>
          <a:xfrm>
            <a:off x="1249723" y="908720"/>
            <a:ext cx="475529" cy="1176630"/>
          </a:xfrm>
          <a:prstGeom prst="rect">
            <a:avLst/>
          </a:prstGeom>
        </p:spPr>
      </p:pic>
      <p:sp>
        <p:nvSpPr>
          <p:cNvPr id="19" name="TextBox 18"/>
          <p:cNvSpPr txBox="1"/>
          <p:nvPr/>
        </p:nvSpPr>
        <p:spPr>
          <a:xfrm>
            <a:off x="695400" y="4377698"/>
            <a:ext cx="5544616" cy="1940957"/>
          </a:xfrm>
          <a:prstGeom prst="roundRect">
            <a:avLst/>
          </a:prstGeom>
          <a:noFill/>
          <a:ln w="12700">
            <a:solidFill>
              <a:schemeClr val="accent1"/>
            </a:solidFill>
            <a:prstDash val="dash"/>
          </a:ln>
        </p:spPr>
        <p:txBody>
          <a:bodyPr wrap="square" rtlCol="0">
            <a:spAutoFit/>
          </a:bodyPr>
          <a:lstStyle/>
          <a:p>
            <a:r>
              <a:rPr lang="en-US" sz="1200" b="1" u="sng" dirty="0" err="1">
                <a:latin typeface="+mn-lt"/>
              </a:rPr>
              <a:t>Délimitation</a:t>
            </a:r>
            <a:r>
              <a:rPr lang="en-US" sz="1200" b="1" u="sng" dirty="0">
                <a:latin typeface="+mn-lt"/>
              </a:rPr>
              <a:t> </a:t>
            </a:r>
            <a:r>
              <a:rPr lang="en-US" sz="1200" b="1" u="sng" dirty="0" err="1">
                <a:latin typeface="+mn-lt"/>
              </a:rPr>
              <a:t>matérielle</a:t>
            </a:r>
            <a:r>
              <a:rPr lang="en-US" sz="1200" b="1" u="sng" dirty="0">
                <a:latin typeface="+mn-lt"/>
              </a:rPr>
              <a:t>:</a:t>
            </a:r>
          </a:p>
          <a:p>
            <a:endParaRPr lang="en-US" sz="1200" b="1" u="sng" dirty="0">
              <a:latin typeface="+mn-lt"/>
            </a:endParaRPr>
          </a:p>
          <a:p>
            <a:r>
              <a:rPr lang="en-US" sz="1200" dirty="0">
                <a:latin typeface="+mn-lt"/>
              </a:rPr>
              <a:t>Avant les travaux :</a:t>
            </a:r>
          </a:p>
          <a:p>
            <a:pPr marL="171450" indent="-171450">
              <a:buFontTx/>
              <a:buChar char="-"/>
            </a:pPr>
            <a:r>
              <a:rPr lang="en-US" sz="1200" dirty="0" err="1">
                <a:latin typeface="+mn-lt"/>
              </a:rPr>
              <a:t>détermine</a:t>
            </a:r>
            <a:r>
              <a:rPr lang="en-US" sz="1200" dirty="0">
                <a:latin typeface="+mn-lt"/>
              </a:rPr>
              <a:t> la distance par rapport au bord </a:t>
            </a:r>
            <a:r>
              <a:rPr lang="en-US" sz="1200" dirty="0" err="1">
                <a:latin typeface="+mn-lt"/>
              </a:rPr>
              <a:t>extérieur</a:t>
            </a:r>
            <a:r>
              <a:rPr lang="en-US" sz="1200" dirty="0">
                <a:latin typeface="+mn-lt"/>
              </a:rPr>
              <a:t> du rail</a:t>
            </a:r>
          </a:p>
          <a:p>
            <a:endParaRPr lang="en-US" sz="1200" dirty="0">
              <a:latin typeface="+mn-lt"/>
            </a:endParaRPr>
          </a:p>
          <a:p>
            <a:r>
              <a:rPr lang="en-US" sz="1200" dirty="0">
                <a:latin typeface="+mn-lt"/>
              </a:rPr>
              <a:t>Pendant les </a:t>
            </a:r>
            <a:r>
              <a:rPr lang="en-US" sz="1200" dirty="0" err="1">
                <a:latin typeface="+mn-lt"/>
              </a:rPr>
              <a:t>travaux</a:t>
            </a:r>
            <a:r>
              <a:rPr lang="en-US" sz="1200" dirty="0">
                <a:latin typeface="+mn-lt"/>
              </a:rPr>
              <a:t> :</a:t>
            </a:r>
          </a:p>
          <a:p>
            <a:r>
              <a:rPr lang="en-US" sz="1200" dirty="0">
                <a:latin typeface="+mn-lt"/>
              </a:rPr>
              <a:t>- </a:t>
            </a:r>
            <a:r>
              <a:rPr lang="en-US" sz="1200" dirty="0" err="1">
                <a:latin typeface="+mn-lt"/>
              </a:rPr>
              <a:t>vérifie</a:t>
            </a:r>
            <a:r>
              <a:rPr lang="en-US" sz="1200" dirty="0">
                <a:latin typeface="+mn-lt"/>
              </a:rPr>
              <a:t> (</a:t>
            </a:r>
            <a:r>
              <a:rPr lang="en-US" sz="1200" dirty="0" err="1">
                <a:latin typeface="+mn-lt"/>
              </a:rPr>
              <a:t>ou</a:t>
            </a:r>
            <a:r>
              <a:rPr lang="en-US" sz="1200" dirty="0">
                <a:latin typeface="+mn-lt"/>
              </a:rPr>
              <a:t> fait </a:t>
            </a:r>
            <a:r>
              <a:rPr lang="en-US" sz="1200" dirty="0" err="1">
                <a:latin typeface="+mn-lt"/>
              </a:rPr>
              <a:t>vérifier</a:t>
            </a:r>
            <a:r>
              <a:rPr lang="en-US" sz="1200" dirty="0">
                <a:latin typeface="+mn-lt"/>
              </a:rPr>
              <a:t>) le bon </a:t>
            </a:r>
            <a:r>
              <a:rPr lang="en-US" sz="1200" dirty="0" err="1">
                <a:latin typeface="+mn-lt"/>
              </a:rPr>
              <a:t>état</a:t>
            </a:r>
            <a:r>
              <a:rPr lang="en-US" sz="1200" dirty="0">
                <a:latin typeface="+mn-lt"/>
              </a:rPr>
              <a:t> de la </a:t>
            </a:r>
            <a:r>
              <a:rPr lang="en-US" sz="1200" dirty="0" err="1">
                <a:latin typeface="+mn-lt"/>
              </a:rPr>
              <a:t>délimitation</a:t>
            </a:r>
            <a:r>
              <a:rPr lang="en-US" sz="1200" dirty="0">
                <a:latin typeface="+mn-lt"/>
              </a:rPr>
              <a:t> (et </a:t>
            </a:r>
            <a:r>
              <a:rPr lang="en-US" sz="1200" dirty="0" err="1">
                <a:latin typeface="+mn-lt"/>
              </a:rPr>
              <a:t>effectue</a:t>
            </a:r>
            <a:r>
              <a:rPr lang="en-US" sz="1200" dirty="0">
                <a:latin typeface="+mn-lt"/>
              </a:rPr>
              <a:t> des </a:t>
            </a:r>
            <a:r>
              <a:rPr lang="en-US" sz="1200" dirty="0" err="1">
                <a:latin typeface="+mn-lt"/>
              </a:rPr>
              <a:t>ajustements</a:t>
            </a:r>
            <a:r>
              <a:rPr lang="en-US" sz="1200" dirty="0">
                <a:latin typeface="+mn-lt"/>
              </a:rPr>
              <a:t> </a:t>
            </a:r>
            <a:r>
              <a:rPr lang="en-US" sz="1200" dirty="0" err="1">
                <a:latin typeface="+mn-lt"/>
              </a:rPr>
              <a:t>si</a:t>
            </a:r>
            <a:r>
              <a:rPr lang="en-US" sz="1200" dirty="0">
                <a:latin typeface="+mn-lt"/>
              </a:rPr>
              <a:t> </a:t>
            </a:r>
            <a:r>
              <a:rPr lang="en-US" sz="1200" dirty="0" err="1">
                <a:latin typeface="+mn-lt"/>
              </a:rPr>
              <a:t>nécessaire</a:t>
            </a:r>
            <a:r>
              <a:rPr lang="en-US" sz="1200" dirty="0">
                <a:latin typeface="+mn-lt"/>
              </a:rPr>
              <a:t>) .</a:t>
            </a:r>
          </a:p>
          <a:p>
            <a:endParaRPr lang="en-US" sz="1200" dirty="0">
              <a:latin typeface="+mn-lt"/>
            </a:endParaRPr>
          </a:p>
        </p:txBody>
      </p:sp>
    </p:spTree>
    <p:extLst>
      <p:ext uri="{BB962C8B-B14F-4D97-AF65-F5344CB8AC3E}">
        <p14:creationId xmlns:p14="http://schemas.microsoft.com/office/powerpoint/2010/main" val="43590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877374" y="478589"/>
            <a:ext cx="1008112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0.3 </a:t>
            </a:r>
            <a:r>
              <a:rPr lang="en-US" b="1" kern="0" dirty="0" err="1">
                <a:solidFill>
                  <a:srgbClr val="0070C0"/>
                </a:solidFill>
                <a:latin typeface="+mj-lt"/>
                <a:ea typeface="+mj-ea"/>
                <a:cs typeface="+mj-cs"/>
              </a:rPr>
              <a:t>Rôle</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l’agent</a:t>
            </a:r>
            <a:r>
              <a:rPr lang="en-US" b="1" kern="0" dirty="0">
                <a:solidFill>
                  <a:srgbClr val="0070C0"/>
                </a:solidFill>
                <a:latin typeface="+mj-lt"/>
                <a:ea typeface="+mj-ea"/>
                <a:cs typeface="+mj-cs"/>
              </a:rPr>
              <a:t> qui supervise – agent </a:t>
            </a:r>
            <a:r>
              <a:rPr lang="en-US" b="1" kern="0" dirty="0" err="1">
                <a:solidFill>
                  <a:srgbClr val="0070C0"/>
                </a:solidFill>
                <a:latin typeface="+mj-lt"/>
                <a:ea typeface="+mj-ea"/>
                <a:cs typeface="+mj-cs"/>
              </a:rPr>
              <a:t>garde-frontière</a:t>
            </a:r>
            <a:r>
              <a:rPr lang="en-US" b="1" kern="0" dirty="0">
                <a:solidFill>
                  <a:srgbClr val="0070C0"/>
                </a:solidFill>
                <a:latin typeface="+mj-lt"/>
                <a:ea typeface="+mj-ea"/>
                <a:cs typeface="+mj-cs"/>
              </a:rPr>
              <a:t>   </a:t>
            </a: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grpSp>
        <p:nvGrpSpPr>
          <p:cNvPr id="13" name="Group 12">
            <a:extLst>
              <a:ext uri="{FF2B5EF4-FFF2-40B4-BE49-F238E27FC236}">
                <a16:creationId xmlns:a16="http://schemas.microsoft.com/office/drawing/2014/main" id="{79A62EED-AB24-45B9-A1FC-7F783009B8DE}"/>
              </a:ext>
            </a:extLst>
          </p:cNvPr>
          <p:cNvGrpSpPr/>
          <p:nvPr/>
        </p:nvGrpSpPr>
        <p:grpSpPr>
          <a:xfrm>
            <a:off x="479376" y="1125863"/>
            <a:ext cx="1224137" cy="1873446"/>
            <a:chOff x="479376" y="2080154"/>
            <a:chExt cx="1224137" cy="1873446"/>
          </a:xfrm>
        </p:grpSpPr>
        <p:sp>
          <p:nvSpPr>
            <p:cNvPr id="16" name="Rechthoek 35">
              <a:extLst>
                <a:ext uri="{FF2B5EF4-FFF2-40B4-BE49-F238E27FC236}">
                  <a16:creationId xmlns:a16="http://schemas.microsoft.com/office/drawing/2014/main" id="{B68F3312-BBE8-405B-9BF9-DC6DB8E8C6D2}"/>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endParaRPr lang="nl-BE" sz="1100" b="1" dirty="0">
                <a:solidFill>
                  <a:schemeClr val="bg1"/>
                </a:solidFill>
                <a:latin typeface="+mn-lt"/>
              </a:endParaRPr>
            </a:p>
          </p:txBody>
        </p:sp>
        <p:pic>
          <p:nvPicPr>
            <p:cNvPr id="18" name="Picture 17">
              <a:extLst>
                <a:ext uri="{FF2B5EF4-FFF2-40B4-BE49-F238E27FC236}">
                  <a16:creationId xmlns:a16="http://schemas.microsoft.com/office/drawing/2014/main" id="{D1C00E5F-FC6B-4CAF-835A-073CAF6925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sp>
        <p:nvSpPr>
          <p:cNvPr id="11" name="TextBox 11">
            <a:extLst>
              <a:ext uri="{FF2B5EF4-FFF2-40B4-BE49-F238E27FC236}">
                <a16:creationId xmlns:a16="http://schemas.microsoft.com/office/drawing/2014/main" id="{2E0CF189-01FC-4C45-90DA-5D757DDD2785}"/>
              </a:ext>
            </a:extLst>
          </p:cNvPr>
          <p:cNvSpPr txBox="1"/>
          <p:nvPr/>
        </p:nvSpPr>
        <p:spPr>
          <a:xfrm>
            <a:off x="2173518" y="985002"/>
            <a:ext cx="8784976" cy="4631055"/>
          </a:xfrm>
          <a:prstGeom prst="roundRect">
            <a:avLst/>
          </a:prstGeom>
          <a:noFill/>
          <a:ln w="12700">
            <a:solidFill>
              <a:schemeClr val="accent1"/>
            </a:solidFill>
            <a:prstDash val="dash"/>
          </a:ln>
        </p:spPr>
        <p:txBody>
          <a:bodyPr wrap="square" rtlCol="0">
            <a:spAutoFit/>
          </a:bodyPr>
          <a:lstStyle/>
          <a:p>
            <a:pPr algn="just">
              <a:defRPr/>
            </a:pPr>
            <a:r>
              <a:rPr lang="fr-BE" sz="1400" dirty="0">
                <a:latin typeface="+mn-lt"/>
              </a:rPr>
              <a:t>L’agent surveille toutes les activités et les engins susceptibles de provoquer un empiètement. Cette surveillance doit être garantie </a:t>
            </a:r>
            <a:r>
              <a:rPr lang="fr-BE" sz="1400" b="1" dirty="0">
                <a:latin typeface="+mn-lt"/>
              </a:rPr>
              <a:t>pendant toute la durée de la prestation</a:t>
            </a:r>
            <a:r>
              <a:rPr lang="fr-BE" sz="1400" dirty="0">
                <a:latin typeface="+mn-lt"/>
              </a:rPr>
              <a:t>. La personne qui assure le rôle de l’agent garde-frontière  a, entre autres, les </a:t>
            </a:r>
            <a:r>
              <a:rPr lang="fr-BE" sz="1400" b="1" dirty="0">
                <a:latin typeface="+mn-lt"/>
              </a:rPr>
              <a:t>obligations suivantes </a:t>
            </a:r>
            <a:r>
              <a:rPr lang="fr-BE" sz="1400" dirty="0">
                <a:latin typeface="+mn-lt"/>
              </a:rPr>
              <a:t>:</a:t>
            </a:r>
          </a:p>
          <a:p>
            <a:pPr algn="just">
              <a:defRPr/>
            </a:pPr>
            <a:endParaRPr lang="fr-BE" sz="1400" dirty="0">
              <a:latin typeface="+mn-lt"/>
            </a:endParaRPr>
          </a:p>
          <a:p>
            <a:pPr marL="177800" indent="-177800" algn="just">
              <a:buFontTx/>
              <a:buChar char="-"/>
              <a:defRPr/>
            </a:pPr>
            <a:r>
              <a:rPr lang="en-US" sz="1400" dirty="0" err="1">
                <a:latin typeface="+mn-lt"/>
              </a:rPr>
              <a:t>veiller</a:t>
            </a:r>
            <a:r>
              <a:rPr lang="en-US" sz="1400" dirty="0">
                <a:latin typeface="+mn-lt"/>
              </a:rPr>
              <a:t> à </a:t>
            </a:r>
            <a:r>
              <a:rPr lang="en-US" sz="1400" dirty="0" err="1">
                <a:latin typeface="+mn-lt"/>
              </a:rPr>
              <a:t>sa</a:t>
            </a:r>
            <a:r>
              <a:rPr lang="en-US" sz="1400" dirty="0">
                <a:latin typeface="+mn-lt"/>
              </a:rPr>
              <a:t> </a:t>
            </a:r>
            <a:r>
              <a:rPr lang="en-US" sz="1400" dirty="0" err="1">
                <a:latin typeface="+mn-lt"/>
              </a:rPr>
              <a:t>propre</a:t>
            </a:r>
            <a:r>
              <a:rPr lang="en-US" sz="1400" dirty="0">
                <a:latin typeface="+mn-lt"/>
              </a:rPr>
              <a:t> </a:t>
            </a:r>
            <a:r>
              <a:rPr lang="en-US" sz="1400" dirty="0" err="1">
                <a:latin typeface="+mn-lt"/>
              </a:rPr>
              <a:t>sécurité</a:t>
            </a:r>
            <a:r>
              <a:rPr lang="en-US" sz="1400" dirty="0">
                <a:latin typeface="+mn-lt"/>
              </a:rPr>
              <a:t> (</a:t>
            </a:r>
            <a:r>
              <a:rPr lang="en-US" sz="1400" dirty="0" err="1">
                <a:latin typeface="+mn-lt"/>
              </a:rPr>
              <a:t>en</a:t>
            </a:r>
            <a:r>
              <a:rPr lang="en-US" sz="1400" dirty="0">
                <a:latin typeface="+mn-lt"/>
              </a:rPr>
              <a:t> </a:t>
            </a:r>
            <a:r>
              <a:rPr lang="en-US" sz="1400" dirty="0" err="1">
                <a:latin typeface="+mn-lt"/>
              </a:rPr>
              <a:t>restant</a:t>
            </a:r>
            <a:r>
              <a:rPr lang="en-US" sz="1400" dirty="0">
                <a:latin typeface="+mn-lt"/>
              </a:rPr>
              <a:t> </a:t>
            </a:r>
            <a:r>
              <a:rPr lang="en-US" sz="1400" dirty="0" err="1">
                <a:latin typeface="+mn-lt"/>
              </a:rPr>
              <a:t>en</a:t>
            </a:r>
            <a:r>
              <a:rPr lang="en-US" sz="1400" dirty="0">
                <a:latin typeface="+mn-lt"/>
              </a:rPr>
              <a:t> dehors de la zone </a:t>
            </a:r>
            <a:r>
              <a:rPr lang="en-US" sz="1400" dirty="0" err="1">
                <a:latin typeface="+mn-lt"/>
              </a:rPr>
              <a:t>dangereuse</a:t>
            </a:r>
            <a:r>
              <a:rPr lang="en-US" sz="1400" dirty="0">
                <a:latin typeface="+mn-lt"/>
              </a:rPr>
              <a:t> de la </a:t>
            </a:r>
            <a:r>
              <a:rPr lang="en-US" sz="1400" dirty="0" err="1">
                <a:latin typeface="+mn-lt"/>
              </a:rPr>
              <a:t>voie</a:t>
            </a:r>
            <a:r>
              <a:rPr lang="en-US" sz="1400" dirty="0">
                <a:latin typeface="+mn-lt"/>
              </a:rPr>
              <a:t> </a:t>
            </a:r>
            <a:r>
              <a:rPr lang="en-US" sz="1400" dirty="0" err="1">
                <a:latin typeface="+mn-lt"/>
              </a:rPr>
              <a:t>en</a:t>
            </a:r>
            <a:r>
              <a:rPr lang="en-US" sz="1400" dirty="0">
                <a:latin typeface="+mn-lt"/>
              </a:rPr>
              <a:t> service) ; </a:t>
            </a:r>
          </a:p>
          <a:p>
            <a:pPr marL="177800" indent="-177800" algn="just">
              <a:buFontTx/>
              <a:buChar char="-"/>
              <a:defRPr/>
            </a:pPr>
            <a:endParaRPr lang="en-US" sz="1400" dirty="0">
              <a:latin typeface="+mn-lt"/>
            </a:endParaRPr>
          </a:p>
          <a:p>
            <a:pPr marL="177800" indent="-177800" algn="just">
              <a:buFontTx/>
              <a:buChar char="-"/>
              <a:defRPr/>
            </a:pPr>
            <a:r>
              <a:rPr lang="en-US" sz="1400" dirty="0">
                <a:latin typeface="+mn-lt"/>
              </a:rPr>
              <a:t> </a:t>
            </a:r>
            <a:r>
              <a:rPr lang="en-US" sz="1400" dirty="0" err="1">
                <a:latin typeface="+mn-lt"/>
              </a:rPr>
              <a:t>être</a:t>
            </a:r>
            <a:r>
              <a:rPr lang="en-US" sz="1400" dirty="0">
                <a:latin typeface="+mn-lt"/>
              </a:rPr>
              <a:t> </a:t>
            </a:r>
            <a:r>
              <a:rPr lang="en-US" sz="1400" dirty="0" err="1">
                <a:latin typeface="+mn-lt"/>
              </a:rPr>
              <a:t>constamment</a:t>
            </a:r>
            <a:r>
              <a:rPr lang="en-US" sz="1400" dirty="0">
                <a:latin typeface="+mn-lt"/>
              </a:rPr>
              <a:t> </a:t>
            </a:r>
            <a:r>
              <a:rPr lang="en-US" sz="1400" dirty="0" err="1">
                <a:latin typeface="+mn-lt"/>
              </a:rPr>
              <a:t>attentif</a:t>
            </a:r>
            <a:r>
              <a:rPr lang="en-US" sz="1400" dirty="0">
                <a:latin typeface="+mn-lt"/>
              </a:rPr>
              <a:t>, ne pas se </a:t>
            </a:r>
            <a:r>
              <a:rPr lang="en-US" sz="1400" dirty="0" err="1">
                <a:latin typeface="+mn-lt"/>
              </a:rPr>
              <a:t>laisser</a:t>
            </a:r>
            <a:r>
              <a:rPr lang="en-US" sz="1400" dirty="0">
                <a:latin typeface="+mn-lt"/>
              </a:rPr>
              <a:t> </a:t>
            </a:r>
            <a:r>
              <a:rPr lang="en-US" sz="1400" dirty="0" err="1">
                <a:latin typeface="+mn-lt"/>
              </a:rPr>
              <a:t>distraire</a:t>
            </a:r>
            <a:r>
              <a:rPr lang="en-US" sz="1400" dirty="0">
                <a:latin typeface="+mn-lt"/>
              </a:rPr>
              <a:t> ;</a:t>
            </a:r>
          </a:p>
          <a:p>
            <a:pPr marL="177800" indent="-177800" algn="just">
              <a:buFontTx/>
              <a:buChar char="-"/>
              <a:defRPr/>
            </a:pPr>
            <a:endParaRPr lang="en-US" sz="1400" dirty="0">
              <a:latin typeface="+mn-lt"/>
            </a:endParaRPr>
          </a:p>
          <a:p>
            <a:pPr marL="177800" indent="-177800" algn="just">
              <a:buFontTx/>
              <a:buChar char="-"/>
              <a:defRPr/>
            </a:pPr>
            <a:r>
              <a:rPr lang="en-US" sz="1400" dirty="0" err="1">
                <a:latin typeface="+mn-lt"/>
              </a:rPr>
              <a:t>avoir</a:t>
            </a:r>
            <a:r>
              <a:rPr lang="en-US" sz="1400" dirty="0">
                <a:latin typeface="+mn-lt"/>
              </a:rPr>
              <a:t> </a:t>
            </a:r>
            <a:r>
              <a:rPr lang="en-US" sz="1400" dirty="0" err="1">
                <a:latin typeface="+mn-lt"/>
              </a:rPr>
              <a:t>une</a:t>
            </a:r>
            <a:r>
              <a:rPr lang="en-US" sz="1400" dirty="0">
                <a:latin typeface="+mn-lt"/>
              </a:rPr>
              <a:t> </a:t>
            </a:r>
            <a:r>
              <a:rPr lang="en-US" sz="1400" dirty="0" err="1">
                <a:latin typeface="+mn-lt"/>
              </a:rPr>
              <a:t>visibilité</a:t>
            </a:r>
            <a:r>
              <a:rPr lang="en-US" sz="1400" dirty="0">
                <a:latin typeface="+mn-lt"/>
              </a:rPr>
              <a:t> </a:t>
            </a:r>
            <a:r>
              <a:rPr lang="en-US" sz="1400" dirty="0" err="1">
                <a:latin typeface="+mn-lt"/>
              </a:rPr>
              <a:t>permanente</a:t>
            </a:r>
            <a:r>
              <a:rPr lang="en-US" sz="1400" dirty="0">
                <a:latin typeface="+mn-lt"/>
              </a:rPr>
              <a:t> les </a:t>
            </a:r>
            <a:r>
              <a:rPr lang="en-US" sz="1400" dirty="0" err="1">
                <a:latin typeface="+mn-lt"/>
              </a:rPr>
              <a:t>postes</a:t>
            </a:r>
            <a:r>
              <a:rPr lang="en-US" sz="1400" dirty="0">
                <a:latin typeface="+mn-lt"/>
              </a:rPr>
              <a:t> de travail </a:t>
            </a:r>
            <a:r>
              <a:rPr lang="en-US" sz="1400" dirty="0" err="1">
                <a:latin typeface="+mn-lt"/>
              </a:rPr>
              <a:t>qu’il</a:t>
            </a:r>
            <a:r>
              <a:rPr lang="en-US" sz="1400" dirty="0">
                <a:latin typeface="+mn-lt"/>
              </a:rPr>
              <a:t> supervise ;</a:t>
            </a:r>
          </a:p>
          <a:p>
            <a:pPr marL="177800" indent="-177800" algn="just">
              <a:buFontTx/>
              <a:buChar char="-"/>
              <a:defRPr/>
            </a:pPr>
            <a:endParaRPr lang="en-US" sz="1400" dirty="0">
              <a:latin typeface="+mn-lt"/>
            </a:endParaRPr>
          </a:p>
          <a:p>
            <a:pPr marL="177800" indent="-177800" algn="just">
              <a:buFontTx/>
              <a:buChar char="-"/>
              <a:defRPr/>
            </a:pPr>
            <a:r>
              <a:rPr lang="en-US" sz="1400" b="1" dirty="0" err="1">
                <a:latin typeface="+mn-lt"/>
              </a:rPr>
              <a:t>veiller</a:t>
            </a:r>
            <a:r>
              <a:rPr lang="en-US" sz="1400" b="1" dirty="0">
                <a:latin typeface="+mn-lt"/>
              </a:rPr>
              <a:t> </a:t>
            </a:r>
            <a:r>
              <a:rPr lang="en-US" sz="1400" b="1" dirty="0" err="1">
                <a:latin typeface="+mn-lt"/>
              </a:rPr>
              <a:t>en</a:t>
            </a:r>
            <a:r>
              <a:rPr lang="en-US" sz="1400" b="1" dirty="0">
                <a:latin typeface="+mn-lt"/>
              </a:rPr>
              <a:t> </a:t>
            </a:r>
            <a:r>
              <a:rPr lang="en-US" sz="1400" b="1" dirty="0" err="1">
                <a:latin typeface="+mn-lt"/>
              </a:rPr>
              <a:t>tous</a:t>
            </a:r>
            <a:r>
              <a:rPr lang="en-US" sz="1400" b="1" dirty="0">
                <a:latin typeface="+mn-lt"/>
              </a:rPr>
              <a:t> temps au respect des </a:t>
            </a:r>
            <a:r>
              <a:rPr lang="en-US" sz="1400" b="1" dirty="0" err="1">
                <a:latin typeface="+mn-lt"/>
              </a:rPr>
              <a:t>limites</a:t>
            </a:r>
            <a:r>
              <a:rPr lang="en-US" sz="1400" b="1" dirty="0">
                <a:latin typeface="+mn-lt"/>
              </a:rPr>
              <a:t> de la zone de </a:t>
            </a:r>
            <a:r>
              <a:rPr lang="en-US" sz="1400" b="1" dirty="0" err="1">
                <a:latin typeface="+mn-lt"/>
              </a:rPr>
              <a:t>chantier</a:t>
            </a:r>
            <a:r>
              <a:rPr lang="en-US" sz="1400" b="1" dirty="0">
                <a:latin typeface="+mn-lt"/>
              </a:rPr>
              <a:t> </a:t>
            </a:r>
            <a:r>
              <a:rPr lang="en-US" sz="1400" dirty="0" err="1">
                <a:latin typeface="+mn-lt"/>
              </a:rPr>
              <a:t>définie</a:t>
            </a:r>
            <a:r>
              <a:rPr lang="en-US" sz="1400" dirty="0">
                <a:latin typeface="+mn-lt"/>
              </a:rPr>
              <a:t> par le </a:t>
            </a:r>
            <a:r>
              <a:rPr lang="en-US" sz="1400" dirty="0" err="1">
                <a:latin typeface="+mn-lt"/>
              </a:rPr>
              <a:t>responsable</a:t>
            </a:r>
            <a:r>
              <a:rPr lang="en-US" sz="1400" dirty="0">
                <a:latin typeface="+mn-lt"/>
              </a:rPr>
              <a:t> </a:t>
            </a:r>
            <a:r>
              <a:rPr lang="en-US" sz="1400" dirty="0" err="1">
                <a:latin typeface="+mn-lt"/>
              </a:rPr>
              <a:t>sécurité</a:t>
            </a:r>
            <a:r>
              <a:rPr lang="en-US" sz="1400" dirty="0">
                <a:latin typeface="+mn-lt"/>
              </a:rPr>
              <a:t> ;</a:t>
            </a:r>
          </a:p>
          <a:p>
            <a:pPr marL="177800" indent="-177800" algn="just">
              <a:buFontTx/>
              <a:buChar char="-"/>
              <a:defRPr/>
            </a:pPr>
            <a:endParaRPr lang="en-US" sz="1400" dirty="0">
              <a:latin typeface="+mn-lt"/>
            </a:endParaRPr>
          </a:p>
          <a:p>
            <a:pPr marL="177800" indent="-177800" algn="just">
              <a:buFontTx/>
              <a:buChar char="-"/>
              <a:defRPr/>
            </a:pPr>
            <a:r>
              <a:rPr lang="en-US" sz="1400" b="1" dirty="0" err="1">
                <a:latin typeface="+mn-lt"/>
              </a:rPr>
              <a:t>avertir</a:t>
            </a:r>
            <a:r>
              <a:rPr lang="en-US" sz="1400" b="1" dirty="0">
                <a:latin typeface="+mn-lt"/>
              </a:rPr>
              <a:t> le personnel </a:t>
            </a:r>
            <a:r>
              <a:rPr lang="en-US" sz="1400" b="1" dirty="0" err="1">
                <a:latin typeface="+mn-lt"/>
              </a:rPr>
              <a:t>approchant</a:t>
            </a:r>
            <a:r>
              <a:rPr lang="en-US" sz="1400" b="1" dirty="0">
                <a:latin typeface="+mn-lt"/>
              </a:rPr>
              <a:t> </a:t>
            </a:r>
            <a:r>
              <a:rPr lang="en-US" sz="1400" dirty="0">
                <a:latin typeface="+mn-lt"/>
              </a:rPr>
              <a:t>les </a:t>
            </a:r>
            <a:r>
              <a:rPr lang="en-US" sz="1400" dirty="0" err="1">
                <a:latin typeface="+mn-lt"/>
              </a:rPr>
              <a:t>limites</a:t>
            </a:r>
            <a:r>
              <a:rPr lang="en-US" sz="1400" dirty="0">
                <a:latin typeface="+mn-lt"/>
              </a:rPr>
              <a:t> de la zone de </a:t>
            </a:r>
            <a:r>
              <a:rPr lang="en-US" sz="1400" dirty="0" err="1">
                <a:latin typeface="+mn-lt"/>
              </a:rPr>
              <a:t>chantier</a:t>
            </a:r>
            <a:r>
              <a:rPr lang="en-US" sz="1400" dirty="0">
                <a:latin typeface="+mn-lt"/>
              </a:rPr>
              <a:t> et</a:t>
            </a:r>
            <a:r>
              <a:rPr lang="en-US" sz="1400" b="1" dirty="0">
                <a:latin typeface="+mn-lt"/>
              </a:rPr>
              <a:t> </a:t>
            </a:r>
            <a:r>
              <a:rPr lang="en-US" sz="1400" b="1" dirty="0" err="1">
                <a:latin typeface="+mn-lt"/>
              </a:rPr>
              <a:t>interrompre</a:t>
            </a:r>
            <a:r>
              <a:rPr lang="en-US" sz="1400" b="1" dirty="0">
                <a:latin typeface="+mn-lt"/>
              </a:rPr>
              <a:t> les </a:t>
            </a:r>
            <a:r>
              <a:rPr lang="en-US" sz="1400" b="1" dirty="0" err="1">
                <a:latin typeface="+mn-lt"/>
              </a:rPr>
              <a:t>activités</a:t>
            </a:r>
            <a:r>
              <a:rPr lang="en-US" sz="1400" b="1" dirty="0">
                <a:latin typeface="+mn-lt"/>
              </a:rPr>
              <a:t> </a:t>
            </a:r>
            <a:r>
              <a:rPr lang="en-US" sz="1400" dirty="0">
                <a:latin typeface="+mn-lt"/>
              </a:rPr>
              <a:t>des </a:t>
            </a:r>
            <a:r>
              <a:rPr lang="en-US" sz="1400" dirty="0" err="1">
                <a:latin typeface="+mn-lt"/>
              </a:rPr>
              <a:t>postes</a:t>
            </a:r>
            <a:r>
              <a:rPr lang="en-US" sz="1400" dirty="0">
                <a:latin typeface="+mn-lt"/>
              </a:rPr>
              <a:t> de travail </a:t>
            </a:r>
            <a:r>
              <a:rPr lang="en-US" sz="1400" dirty="0" err="1">
                <a:latin typeface="+mn-lt"/>
              </a:rPr>
              <a:t>pouvant</a:t>
            </a:r>
            <a:r>
              <a:rPr lang="en-US" sz="1400" dirty="0">
                <a:latin typeface="+mn-lt"/>
              </a:rPr>
              <a:t> </a:t>
            </a:r>
            <a:r>
              <a:rPr lang="en-US" sz="1400" b="1" dirty="0" err="1">
                <a:latin typeface="+mn-lt"/>
              </a:rPr>
              <a:t>franchir</a:t>
            </a:r>
            <a:r>
              <a:rPr lang="en-US" sz="1400" dirty="0">
                <a:latin typeface="+mn-lt"/>
              </a:rPr>
              <a:t> les </a:t>
            </a:r>
            <a:r>
              <a:rPr lang="en-US" sz="1400" dirty="0" err="1">
                <a:latin typeface="+mn-lt"/>
              </a:rPr>
              <a:t>limites</a:t>
            </a:r>
            <a:r>
              <a:rPr lang="en-US" sz="1400" dirty="0">
                <a:latin typeface="+mn-lt"/>
              </a:rPr>
              <a:t> de la zone de </a:t>
            </a:r>
            <a:r>
              <a:rPr lang="en-US" sz="1400" dirty="0" err="1">
                <a:latin typeface="+mn-lt"/>
              </a:rPr>
              <a:t>chantier</a:t>
            </a:r>
            <a:r>
              <a:rPr lang="en-US" sz="1400" dirty="0">
                <a:latin typeface="+mn-lt"/>
              </a:rPr>
              <a:t> ;</a:t>
            </a:r>
          </a:p>
          <a:p>
            <a:pPr marL="177800" indent="-177800" algn="just">
              <a:buFontTx/>
              <a:buChar char="-"/>
              <a:defRPr/>
            </a:pPr>
            <a:endParaRPr lang="en-US" sz="1400" dirty="0">
              <a:latin typeface="+mn-lt"/>
            </a:endParaRPr>
          </a:p>
          <a:p>
            <a:pPr marL="177800" indent="-177800" algn="just">
              <a:buFontTx/>
              <a:buChar char="-"/>
              <a:defRPr/>
            </a:pPr>
            <a:r>
              <a:rPr lang="en-US" sz="1400" dirty="0" err="1">
                <a:latin typeface="+mn-lt"/>
              </a:rPr>
              <a:t>interrompre</a:t>
            </a:r>
            <a:r>
              <a:rPr lang="en-US" sz="1400" dirty="0">
                <a:latin typeface="+mn-lt"/>
              </a:rPr>
              <a:t> les </a:t>
            </a:r>
            <a:r>
              <a:rPr lang="en-US" sz="1400" dirty="0" err="1">
                <a:latin typeface="+mn-lt"/>
              </a:rPr>
              <a:t>activités</a:t>
            </a:r>
            <a:r>
              <a:rPr lang="en-US" sz="1400" dirty="0">
                <a:latin typeface="+mn-lt"/>
              </a:rPr>
              <a:t> </a:t>
            </a:r>
            <a:r>
              <a:rPr lang="en-US" sz="1400" dirty="0" err="1">
                <a:latin typeface="+mn-lt"/>
              </a:rPr>
              <a:t>en</a:t>
            </a:r>
            <a:r>
              <a:rPr lang="en-US" sz="1400" dirty="0">
                <a:latin typeface="+mn-lt"/>
              </a:rPr>
              <a:t> </a:t>
            </a:r>
            <a:r>
              <a:rPr lang="en-US" sz="1400" dirty="0" err="1">
                <a:latin typeface="+mn-lt"/>
              </a:rPr>
              <a:t>cas</a:t>
            </a:r>
            <a:r>
              <a:rPr lang="en-US" sz="1400" dirty="0">
                <a:latin typeface="+mn-lt"/>
              </a:rPr>
              <a:t> de </a:t>
            </a:r>
            <a:r>
              <a:rPr lang="en-US" sz="1400" dirty="0" err="1">
                <a:latin typeface="+mn-lt"/>
              </a:rPr>
              <a:t>perte</a:t>
            </a:r>
            <a:r>
              <a:rPr lang="en-US" sz="1400" dirty="0">
                <a:latin typeface="+mn-lt"/>
              </a:rPr>
              <a:t> de contact </a:t>
            </a:r>
            <a:r>
              <a:rPr lang="en-US" sz="1400" dirty="0" err="1">
                <a:latin typeface="+mn-lt"/>
              </a:rPr>
              <a:t>visuel</a:t>
            </a:r>
            <a:r>
              <a:rPr lang="en-US" sz="1400" dirty="0">
                <a:latin typeface="+mn-lt"/>
              </a:rPr>
              <a:t> et/</a:t>
            </a:r>
            <a:r>
              <a:rPr lang="en-US" sz="1400" dirty="0" err="1">
                <a:latin typeface="+mn-lt"/>
              </a:rPr>
              <a:t>ou</a:t>
            </a:r>
            <a:r>
              <a:rPr lang="en-US" sz="1400" dirty="0">
                <a:latin typeface="+mn-lt"/>
              </a:rPr>
              <a:t> </a:t>
            </a:r>
            <a:r>
              <a:rPr lang="en-US" sz="1400" dirty="0" err="1">
                <a:latin typeface="+mn-lt"/>
              </a:rPr>
              <a:t>auditif</a:t>
            </a:r>
            <a:r>
              <a:rPr lang="en-US" sz="1400" dirty="0">
                <a:latin typeface="+mn-lt"/>
              </a:rPr>
              <a:t> avec </a:t>
            </a:r>
            <a:r>
              <a:rPr lang="en-US" sz="1400" dirty="0" err="1">
                <a:latin typeface="+mn-lt"/>
              </a:rPr>
              <a:t>l’agent</a:t>
            </a:r>
            <a:r>
              <a:rPr lang="en-US" sz="1400" dirty="0">
                <a:latin typeface="+mn-lt"/>
              </a:rPr>
              <a:t> (les agents) </a:t>
            </a:r>
            <a:r>
              <a:rPr lang="en-US" sz="1400" dirty="0" err="1">
                <a:latin typeface="+mn-lt"/>
              </a:rPr>
              <a:t>ou</a:t>
            </a:r>
            <a:r>
              <a:rPr lang="en-US" sz="1400" dirty="0">
                <a:latin typeface="+mn-lt"/>
              </a:rPr>
              <a:t> le(s) </a:t>
            </a:r>
            <a:r>
              <a:rPr lang="en-US" sz="1400" dirty="0" err="1">
                <a:latin typeface="+mn-lt"/>
              </a:rPr>
              <a:t>opérateur</a:t>
            </a:r>
            <a:r>
              <a:rPr lang="en-US" sz="1400" dirty="0">
                <a:latin typeface="+mn-lt"/>
              </a:rPr>
              <a:t>(s) </a:t>
            </a:r>
            <a:r>
              <a:rPr lang="en-US" sz="1400" dirty="0" err="1">
                <a:latin typeface="+mn-lt"/>
              </a:rPr>
              <a:t>d’engin</a:t>
            </a:r>
            <a:r>
              <a:rPr lang="en-US" sz="1400" dirty="0">
                <a:latin typeface="+mn-lt"/>
              </a:rPr>
              <a:t>(s) </a:t>
            </a:r>
            <a:r>
              <a:rPr lang="en-US" sz="1400" dirty="0" err="1">
                <a:latin typeface="+mn-lt"/>
              </a:rPr>
              <a:t>placés</a:t>
            </a:r>
            <a:r>
              <a:rPr lang="en-US" sz="1400" dirty="0">
                <a:latin typeface="+mn-lt"/>
              </a:rPr>
              <a:t> sous </a:t>
            </a:r>
            <a:r>
              <a:rPr lang="en-US" sz="1400" dirty="0" err="1">
                <a:latin typeface="+mn-lt"/>
              </a:rPr>
              <a:t>sa</a:t>
            </a:r>
            <a:r>
              <a:rPr lang="en-US" sz="1400" dirty="0">
                <a:latin typeface="+mn-lt"/>
              </a:rPr>
              <a:t> supervision ; </a:t>
            </a:r>
          </a:p>
          <a:p>
            <a:pPr algn="just">
              <a:defRPr/>
            </a:pPr>
            <a:endParaRPr lang="en-US" sz="1400" dirty="0">
              <a:latin typeface="+mn-lt"/>
            </a:endParaRPr>
          </a:p>
          <a:p>
            <a:pPr marL="177800" indent="-177800" algn="just">
              <a:buFontTx/>
              <a:buChar char="-"/>
              <a:defRPr/>
            </a:pPr>
            <a:r>
              <a:rPr lang="en-US" sz="1400" dirty="0">
                <a:latin typeface="+mn-lt"/>
              </a:rPr>
              <a:t>...</a:t>
            </a:r>
          </a:p>
        </p:txBody>
      </p:sp>
      <p:sp>
        <p:nvSpPr>
          <p:cNvPr id="14" name="TextBox 18">
            <a:extLst>
              <a:ext uri="{FF2B5EF4-FFF2-40B4-BE49-F238E27FC236}">
                <a16:creationId xmlns:a16="http://schemas.microsoft.com/office/drawing/2014/main" id="{DFAD34A4-FBBC-49E3-8537-A2782DF4894D}"/>
              </a:ext>
            </a:extLst>
          </p:cNvPr>
          <p:cNvSpPr txBox="1"/>
          <p:nvPr/>
        </p:nvSpPr>
        <p:spPr>
          <a:xfrm>
            <a:off x="2613080" y="6089176"/>
            <a:ext cx="8160235" cy="430887"/>
          </a:xfrm>
          <a:prstGeom prst="rect">
            <a:avLst/>
          </a:prstGeom>
          <a:noFill/>
        </p:spPr>
        <p:txBody>
          <a:bodyPr wrap="square" rtlCol="0">
            <a:spAutoFit/>
          </a:bodyPr>
          <a:lstStyle/>
          <a:p>
            <a:pPr algn="just"/>
            <a:r>
              <a:rPr lang="en-US" sz="1100" dirty="0"/>
              <a:t>Le </a:t>
            </a:r>
            <a:r>
              <a:rPr lang="en-US" sz="1100" dirty="0" err="1"/>
              <a:t>rôle</a:t>
            </a:r>
            <a:r>
              <a:rPr lang="en-US" sz="1100" dirty="0"/>
              <a:t> </a:t>
            </a:r>
            <a:r>
              <a:rPr lang="en-US" sz="1100" dirty="0" err="1"/>
              <a:t>d’agent</a:t>
            </a:r>
            <a:r>
              <a:rPr lang="en-US" sz="1100" dirty="0"/>
              <a:t> </a:t>
            </a:r>
            <a:r>
              <a:rPr lang="en-US" sz="1100" dirty="0" err="1"/>
              <a:t>garde</a:t>
            </a:r>
            <a:r>
              <a:rPr lang="en-US" sz="1100" dirty="0"/>
              <a:t> </a:t>
            </a:r>
            <a:r>
              <a:rPr lang="en-US" sz="1100" dirty="0" err="1"/>
              <a:t>frontière</a:t>
            </a:r>
            <a:r>
              <a:rPr lang="en-US" sz="1100" dirty="0"/>
              <a:t> </a:t>
            </a:r>
            <a:r>
              <a:rPr lang="en-US" sz="1100" dirty="0" err="1"/>
              <a:t>peut-être</a:t>
            </a:r>
            <a:r>
              <a:rPr lang="en-US" sz="1100" dirty="0"/>
              <a:t> </a:t>
            </a:r>
            <a:r>
              <a:rPr lang="en-US" sz="1100" dirty="0" err="1"/>
              <a:t>assuré</a:t>
            </a:r>
            <a:r>
              <a:rPr lang="en-US" sz="1100" dirty="0"/>
              <a:t> par du personnel entrepreneur </a:t>
            </a:r>
            <a:r>
              <a:rPr lang="en-US" sz="1100" dirty="0" err="1"/>
              <a:t>formé</a:t>
            </a:r>
            <a:r>
              <a:rPr lang="en-US" sz="1100" dirty="0"/>
              <a:t> dans le cadre de travaux sans </a:t>
            </a:r>
            <a:r>
              <a:rPr lang="en-US" sz="1100" dirty="0" err="1"/>
              <a:t>empiètement</a:t>
            </a:r>
            <a:r>
              <a:rPr lang="en-US" sz="1100" dirty="0"/>
              <a:t> </a:t>
            </a:r>
            <a:r>
              <a:rPr lang="en-US" sz="1100" dirty="0" err="1"/>
              <a:t>prévu</a:t>
            </a:r>
            <a:r>
              <a:rPr lang="en-US" sz="1100" dirty="0"/>
              <a:t>.</a:t>
            </a:r>
          </a:p>
        </p:txBody>
      </p:sp>
      <p:sp>
        <p:nvSpPr>
          <p:cNvPr id="15" name="Rounded Rectangle 20">
            <a:extLst>
              <a:ext uri="{FF2B5EF4-FFF2-40B4-BE49-F238E27FC236}">
                <a16:creationId xmlns:a16="http://schemas.microsoft.com/office/drawing/2014/main" id="{463479C1-FB98-4052-8A33-5381DAF15F26}"/>
              </a:ext>
            </a:extLst>
          </p:cNvPr>
          <p:cNvSpPr/>
          <p:nvPr/>
        </p:nvSpPr>
        <p:spPr bwMode="auto">
          <a:xfrm>
            <a:off x="2173518" y="5905367"/>
            <a:ext cx="8784975" cy="636145"/>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Tree>
    <p:extLst>
      <p:ext uri="{BB962C8B-B14F-4D97-AF65-F5344CB8AC3E}">
        <p14:creationId xmlns:p14="http://schemas.microsoft.com/office/powerpoint/2010/main" val="246651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424936" cy="506413"/>
          </a:xfrm>
          <a:prstGeom prst="rect">
            <a:avLst/>
          </a:prstGeom>
          <a:noFill/>
          <a:ln w="9525">
            <a:noFill/>
            <a:miter lim="800000"/>
            <a:headEnd/>
            <a:tailEnd/>
          </a:ln>
          <a:effectLst/>
        </p:spPr>
        <p:txBody>
          <a:bodyPr lIns="0" tIns="0" rIns="0" bIns="0"/>
          <a:lstStyle/>
          <a:p>
            <a:pPr>
              <a:defRPr/>
            </a:pPr>
            <a:r>
              <a:rPr lang="en-US" b="1" kern="0" dirty="0">
                <a:solidFill>
                  <a:srgbClr val="0070C0"/>
                </a:solidFill>
                <a:latin typeface="+mj-lt"/>
                <a:ea typeface="+mj-ea"/>
                <a:cs typeface="+mj-cs"/>
              </a:rPr>
              <a:t>0.4 </a:t>
            </a:r>
            <a:r>
              <a:rPr lang="en-US" b="1" kern="0" dirty="0" err="1">
                <a:solidFill>
                  <a:srgbClr val="0070C0"/>
                </a:solidFill>
                <a:latin typeface="+mj-lt"/>
              </a:rPr>
              <a:t>Rôle</a:t>
            </a:r>
            <a:r>
              <a:rPr lang="en-US" b="1" kern="0" dirty="0">
                <a:solidFill>
                  <a:srgbClr val="0070C0"/>
                </a:solidFill>
                <a:latin typeface="+mj-lt"/>
              </a:rPr>
              <a:t> de </a:t>
            </a:r>
            <a:r>
              <a:rPr lang="en-US" b="1" kern="0" dirty="0" err="1">
                <a:solidFill>
                  <a:srgbClr val="0070C0"/>
                </a:solidFill>
                <a:latin typeface="+mj-lt"/>
              </a:rPr>
              <a:t>l’agent</a:t>
            </a:r>
            <a:r>
              <a:rPr lang="en-US" b="1" kern="0" dirty="0">
                <a:solidFill>
                  <a:srgbClr val="0070C0"/>
                </a:solidFill>
                <a:latin typeface="+mj-lt"/>
              </a:rPr>
              <a:t> qui supervise – </a:t>
            </a:r>
            <a:r>
              <a:rPr lang="en-US" b="1" kern="0" dirty="0" err="1">
                <a:solidFill>
                  <a:srgbClr val="0070C0"/>
                </a:solidFill>
                <a:latin typeface="+mj-lt"/>
              </a:rPr>
              <a:t>l’agent</a:t>
            </a:r>
            <a:r>
              <a:rPr lang="en-US" b="1" kern="0" dirty="0">
                <a:solidFill>
                  <a:srgbClr val="0070C0"/>
                </a:solidFill>
                <a:latin typeface="+mj-lt"/>
              </a:rPr>
              <a:t> </a:t>
            </a:r>
            <a:r>
              <a:rPr lang="en-US" b="1" kern="0" dirty="0" err="1">
                <a:solidFill>
                  <a:srgbClr val="0070C0"/>
                </a:solidFill>
                <a:latin typeface="+mj-lt"/>
              </a:rPr>
              <a:t>garde-frontière</a:t>
            </a:r>
            <a:r>
              <a:rPr lang="en-US" b="1" kern="0" dirty="0">
                <a:solidFill>
                  <a:srgbClr val="0070C0"/>
                </a:solidFill>
                <a:latin typeface="+mj-lt"/>
              </a:rPr>
              <a:t> </a:t>
            </a:r>
            <a:r>
              <a:rPr lang="en-US" b="1" kern="0" dirty="0">
                <a:solidFill>
                  <a:srgbClr val="0070C0"/>
                </a:solidFill>
                <a:latin typeface="+mj-lt"/>
                <a:ea typeface="+mj-ea"/>
                <a:cs typeface="+mj-cs"/>
              </a:rPr>
              <a:t>: directives </a:t>
            </a:r>
            <a:r>
              <a:rPr lang="en-US" b="1" kern="0" dirty="0" err="1">
                <a:solidFill>
                  <a:srgbClr val="0070C0"/>
                </a:solidFill>
                <a:latin typeface="+mj-lt"/>
                <a:ea typeface="+mj-ea"/>
                <a:cs typeface="+mj-cs"/>
              </a:rPr>
              <a:t>générales</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grpSp>
        <p:nvGrpSpPr>
          <p:cNvPr id="7" name="Group 6">
            <a:extLst>
              <a:ext uri="{FF2B5EF4-FFF2-40B4-BE49-F238E27FC236}">
                <a16:creationId xmlns:a16="http://schemas.microsoft.com/office/drawing/2014/main" id="{EFEA00DA-85FB-4DF8-A3E3-6E8FB94BE22E}"/>
              </a:ext>
            </a:extLst>
          </p:cNvPr>
          <p:cNvGrpSpPr/>
          <p:nvPr/>
        </p:nvGrpSpPr>
        <p:grpSpPr>
          <a:xfrm>
            <a:off x="479376" y="1125863"/>
            <a:ext cx="1224137" cy="1873446"/>
            <a:chOff x="479376" y="2080154"/>
            <a:chExt cx="1224137" cy="1873446"/>
          </a:xfrm>
        </p:grpSpPr>
        <p:sp>
          <p:nvSpPr>
            <p:cNvPr id="8" name="Rechthoek 35">
              <a:extLst>
                <a:ext uri="{FF2B5EF4-FFF2-40B4-BE49-F238E27FC236}">
                  <a16:creationId xmlns:a16="http://schemas.microsoft.com/office/drawing/2014/main" id="{402B6D9F-A313-4D72-BA04-A688EC56A4CA}"/>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endParaRPr lang="nl-BE" sz="1100" b="1" dirty="0">
                <a:solidFill>
                  <a:schemeClr val="bg1"/>
                </a:solidFill>
                <a:latin typeface="+mn-lt"/>
              </a:endParaRPr>
            </a:p>
          </p:txBody>
        </p:sp>
        <p:pic>
          <p:nvPicPr>
            <p:cNvPr id="13" name="Picture 12">
              <a:extLst>
                <a:ext uri="{FF2B5EF4-FFF2-40B4-BE49-F238E27FC236}">
                  <a16:creationId xmlns:a16="http://schemas.microsoft.com/office/drawing/2014/main" id="{5FFF5DEC-5C63-4328-849C-31FB1B535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sp>
        <p:nvSpPr>
          <p:cNvPr id="11" name="TextBox 11">
            <a:extLst>
              <a:ext uri="{FF2B5EF4-FFF2-40B4-BE49-F238E27FC236}">
                <a16:creationId xmlns:a16="http://schemas.microsoft.com/office/drawing/2014/main" id="{E557A3EC-EA48-4B9C-A8F3-60C7DCD5742B}"/>
              </a:ext>
            </a:extLst>
          </p:cNvPr>
          <p:cNvSpPr txBox="1"/>
          <p:nvPr/>
        </p:nvSpPr>
        <p:spPr>
          <a:xfrm>
            <a:off x="2207568" y="1052736"/>
            <a:ext cx="8784976" cy="3405188"/>
          </a:xfrm>
          <a:prstGeom prst="roundRect">
            <a:avLst/>
          </a:prstGeom>
          <a:noFill/>
          <a:ln w="12700">
            <a:solidFill>
              <a:schemeClr val="accent1"/>
            </a:solidFill>
            <a:prstDash val="dash"/>
          </a:ln>
        </p:spPr>
        <p:txBody>
          <a:bodyPr wrap="square" rtlCol="0">
            <a:spAutoFit/>
          </a:bodyPr>
          <a:lstStyle/>
          <a:p>
            <a:r>
              <a:rPr lang="en-US" sz="1400" dirty="0" err="1">
                <a:latin typeface="+mn-lt"/>
              </a:rPr>
              <a:t>L’agent</a:t>
            </a:r>
            <a:r>
              <a:rPr lang="en-US" sz="1400" dirty="0">
                <a:latin typeface="+mn-lt"/>
              </a:rPr>
              <a:t> qui </a:t>
            </a:r>
            <a:r>
              <a:rPr lang="en-US" sz="1400" dirty="0" err="1">
                <a:latin typeface="+mn-lt"/>
              </a:rPr>
              <a:t>exécute</a:t>
            </a:r>
            <a:r>
              <a:rPr lang="en-US" sz="1400" dirty="0">
                <a:latin typeface="+mn-lt"/>
              </a:rPr>
              <a:t> le </a:t>
            </a:r>
            <a:r>
              <a:rPr lang="en-US" sz="1400" dirty="0" err="1">
                <a:latin typeface="+mn-lt"/>
              </a:rPr>
              <a:t>rôle</a:t>
            </a:r>
            <a:r>
              <a:rPr lang="en-US" sz="1400" dirty="0">
                <a:latin typeface="+mn-lt"/>
              </a:rPr>
              <a:t> de </a:t>
            </a:r>
            <a:r>
              <a:rPr lang="en-US" sz="1400" dirty="0" err="1">
                <a:latin typeface="+mn-lt"/>
              </a:rPr>
              <a:t>l’agent</a:t>
            </a:r>
            <a:r>
              <a:rPr lang="en-US" sz="1400" dirty="0">
                <a:latin typeface="+mn-lt"/>
              </a:rPr>
              <a:t> </a:t>
            </a:r>
            <a:r>
              <a:rPr lang="en-US" sz="1400" dirty="0" err="1">
                <a:latin typeface="+mn-lt"/>
              </a:rPr>
              <a:t>garde-frontière</a:t>
            </a:r>
            <a:endParaRPr lang="en-US" sz="1400" dirty="0">
              <a:latin typeface="+mn-lt"/>
            </a:endParaRPr>
          </a:p>
          <a:p>
            <a:endParaRPr lang="en-US" sz="1200" b="1" u="sng" dirty="0">
              <a:latin typeface="+mn-lt"/>
            </a:endParaRPr>
          </a:p>
          <a:p>
            <a:pPr marL="285750" indent="-285750" algn="just">
              <a:buFontTx/>
              <a:buChar char="-"/>
              <a:defRPr/>
            </a:pPr>
            <a:r>
              <a:rPr lang="fr-BE" sz="1400" dirty="0">
                <a:latin typeface="+mn-lt"/>
              </a:rPr>
              <a:t>est chargé du contrôle du respect des limites de la zone de chantier;</a:t>
            </a:r>
          </a:p>
          <a:p>
            <a:pPr algn="just">
              <a:defRPr/>
            </a:pPr>
            <a:endParaRPr lang="fr-BE" sz="1400" dirty="0">
              <a:latin typeface="+mn-lt"/>
            </a:endParaRPr>
          </a:p>
          <a:p>
            <a:pPr marL="285750" indent="-285750" algn="just">
              <a:buFontTx/>
              <a:buChar char="-"/>
              <a:defRPr/>
            </a:pPr>
            <a:r>
              <a:rPr lang="fr-BE" sz="1400" dirty="0">
                <a:latin typeface="+mn-lt"/>
              </a:rPr>
              <a:t>doit avertir le personnel travaillant sur les différents postes de travail  qui approche ou franchit ces limites (attention spécifique pour les charges manipulées);</a:t>
            </a:r>
          </a:p>
          <a:p>
            <a:pPr algn="just">
              <a:defRPr/>
            </a:pPr>
            <a:endParaRPr lang="en-US" sz="1400" dirty="0">
              <a:latin typeface="+mn-lt"/>
            </a:endParaRPr>
          </a:p>
          <a:p>
            <a:pPr marL="285750" indent="-285750" algn="just">
              <a:buFontTx/>
              <a:buChar char="-"/>
              <a:defRPr/>
            </a:pPr>
            <a:r>
              <a:rPr lang="fr-BE" sz="1400" dirty="0">
                <a:latin typeface="+mn-lt"/>
              </a:rPr>
              <a:t>est positionné </a:t>
            </a:r>
            <a:r>
              <a:rPr lang="fr-BE" sz="1400" b="1" dirty="0">
                <a:latin typeface="+mn-lt"/>
              </a:rPr>
              <a:t>à l’extérieur de la zone dangereuse de la voie en service</a:t>
            </a:r>
            <a:r>
              <a:rPr lang="fr-BE" sz="1400" dirty="0">
                <a:latin typeface="+mn-lt"/>
              </a:rPr>
              <a:t> à un emplacement d’où il peut :</a:t>
            </a:r>
          </a:p>
          <a:p>
            <a:pPr marL="742950" lvl="1" indent="-285750" algn="just">
              <a:buFontTx/>
              <a:buChar char="-"/>
              <a:defRPr/>
            </a:pPr>
            <a:r>
              <a:rPr lang="fr-BE" sz="1400" dirty="0">
                <a:latin typeface="+mn-lt"/>
              </a:rPr>
              <a:t>percevoir les limites de la zone de chantier ; et</a:t>
            </a:r>
          </a:p>
          <a:p>
            <a:pPr marL="742950" lvl="1" indent="-285750" algn="just">
              <a:buFontTx/>
              <a:buChar char="-"/>
              <a:defRPr/>
            </a:pPr>
            <a:r>
              <a:rPr lang="fr-BE" sz="1400" dirty="0">
                <a:latin typeface="+mn-lt"/>
              </a:rPr>
              <a:t>d’où il a, à tout moment, une vue sur les postes de travail.</a:t>
            </a:r>
          </a:p>
          <a:p>
            <a:pPr algn="just">
              <a:defRPr/>
            </a:pPr>
            <a:endParaRPr lang="fr-BE" sz="1400" dirty="0">
              <a:latin typeface="+mn-lt"/>
            </a:endParaRPr>
          </a:p>
          <a:p>
            <a:pPr marL="285750" indent="-285750" algn="just">
              <a:buFontTx/>
              <a:buChar char="-"/>
              <a:defRPr/>
            </a:pPr>
            <a:r>
              <a:rPr lang="fr-BE" sz="1400" dirty="0">
                <a:latin typeface="+mn-lt"/>
              </a:rPr>
              <a:t>peut être positionné dans le poste de conduite d’un engin (s’il surveille seule cet engin) ;</a:t>
            </a:r>
          </a:p>
          <a:p>
            <a:pPr algn="just">
              <a:defRPr/>
            </a:pPr>
            <a:endParaRPr lang="fr-BE" sz="1400" dirty="0">
              <a:latin typeface="+mn-lt"/>
            </a:endParaRPr>
          </a:p>
          <a:p>
            <a:pPr marL="285750" indent="-285750" algn="just">
              <a:buFontTx/>
              <a:buChar char="-"/>
              <a:defRPr/>
            </a:pPr>
            <a:r>
              <a:rPr lang="fr-BE" sz="1400" dirty="0">
                <a:latin typeface="+mn-lt"/>
              </a:rPr>
              <a:t>…..</a:t>
            </a:r>
          </a:p>
        </p:txBody>
      </p:sp>
    </p:spTree>
    <p:extLst>
      <p:ext uri="{BB962C8B-B14F-4D97-AF65-F5344CB8AC3E}">
        <p14:creationId xmlns:p14="http://schemas.microsoft.com/office/powerpoint/2010/main" val="21562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0.5 </a:t>
            </a:r>
            <a:r>
              <a:rPr lang="en-US" b="1" kern="0" dirty="0" err="1">
                <a:solidFill>
                  <a:srgbClr val="0070C0"/>
                </a:solidFill>
                <a:latin typeface="+mj-lt"/>
                <a:ea typeface="+mj-ea"/>
                <a:cs typeface="+mj-cs"/>
              </a:rPr>
              <a:t>Equipement</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l’agent</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garde</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frontière</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207568" y="2412434"/>
            <a:ext cx="9361040" cy="1259919"/>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defRPr/>
            </a:pPr>
            <a:r>
              <a:rPr lang="nl-BE" sz="1400" dirty="0" err="1">
                <a:latin typeface="+mn-lt"/>
              </a:rPr>
              <a:t>L’agent</a:t>
            </a:r>
            <a:r>
              <a:rPr lang="nl-BE" sz="1400" dirty="0">
                <a:latin typeface="+mn-lt"/>
              </a:rPr>
              <a:t> garde </a:t>
            </a:r>
            <a:r>
              <a:rPr lang="nl-BE" sz="1400" dirty="0" err="1">
                <a:latin typeface="+mn-lt"/>
              </a:rPr>
              <a:t>frontière</a:t>
            </a:r>
            <a:r>
              <a:rPr lang="nl-BE" sz="1400" dirty="0">
                <a:latin typeface="+mn-lt"/>
              </a:rPr>
              <a:t> </a:t>
            </a:r>
            <a:r>
              <a:rPr lang="nl-BE" sz="1400" dirty="0" err="1">
                <a:latin typeface="+mn-lt"/>
              </a:rPr>
              <a:t>doit</a:t>
            </a:r>
            <a:r>
              <a:rPr lang="nl-BE" sz="1400" dirty="0">
                <a:latin typeface="+mn-lt"/>
              </a:rPr>
              <a:t> </a:t>
            </a:r>
            <a:r>
              <a:rPr lang="nl-BE" sz="1400" dirty="0" err="1">
                <a:latin typeface="+mn-lt"/>
              </a:rPr>
              <a:t>porter</a:t>
            </a:r>
            <a:r>
              <a:rPr lang="nl-BE" sz="1400" dirty="0">
                <a:latin typeface="+mn-lt"/>
              </a:rPr>
              <a:t> </a:t>
            </a:r>
            <a:r>
              <a:rPr lang="nl-BE" sz="1400" dirty="0" err="1">
                <a:latin typeface="+mn-lt"/>
              </a:rPr>
              <a:t>un</a:t>
            </a:r>
            <a:r>
              <a:rPr lang="nl-BE" sz="1400" dirty="0">
                <a:latin typeface="+mn-lt"/>
              </a:rPr>
              <a:t> équipement de </a:t>
            </a:r>
            <a:r>
              <a:rPr lang="nl-BE" sz="1400" dirty="0" err="1">
                <a:latin typeface="+mn-lt"/>
              </a:rPr>
              <a:t>travail</a:t>
            </a:r>
            <a:r>
              <a:rPr lang="nl-BE" sz="1400" dirty="0">
                <a:latin typeface="+mn-lt"/>
              </a:rPr>
              <a:t> réglementaire </a:t>
            </a:r>
            <a:r>
              <a:rPr lang="nl-BE" sz="1400" b="1" dirty="0" err="1">
                <a:latin typeface="+mn-lt"/>
              </a:rPr>
              <a:t>jaune</a:t>
            </a:r>
            <a:r>
              <a:rPr lang="nl-BE" sz="1400" dirty="0">
                <a:latin typeface="+mn-lt"/>
              </a:rPr>
              <a:t> ;</a:t>
            </a:r>
          </a:p>
          <a:p>
            <a:pPr>
              <a:defRPr/>
            </a:pPr>
            <a:endParaRPr lang="nl-BE" sz="1400" dirty="0">
              <a:latin typeface="+mn-lt"/>
            </a:endParaRPr>
          </a:p>
          <a:p>
            <a:pPr>
              <a:defRPr/>
            </a:pPr>
            <a:r>
              <a:rPr lang="nl-BE" sz="1400" dirty="0">
                <a:latin typeface="+mn-lt"/>
              </a:rPr>
              <a:t>Pour </a:t>
            </a:r>
            <a:r>
              <a:rPr lang="nl-BE" sz="1400" dirty="0" err="1">
                <a:latin typeface="+mn-lt"/>
              </a:rPr>
              <a:t>l’équipement</a:t>
            </a:r>
            <a:r>
              <a:rPr lang="nl-BE" sz="1400" dirty="0">
                <a:latin typeface="+mn-lt"/>
              </a:rPr>
              <a:t> supplémentaire (par </a:t>
            </a:r>
            <a:r>
              <a:rPr lang="nl-BE" sz="1400" dirty="0" err="1">
                <a:latin typeface="+mn-lt"/>
              </a:rPr>
              <a:t>exemple</a:t>
            </a:r>
            <a:r>
              <a:rPr lang="nl-BE" sz="1400" dirty="0">
                <a:latin typeface="+mn-lt"/>
              </a:rPr>
              <a:t>, </a:t>
            </a:r>
            <a:r>
              <a:rPr lang="nl-BE" sz="1400" dirty="0" err="1">
                <a:latin typeface="+mn-lt"/>
              </a:rPr>
              <a:t>klaxon</a:t>
            </a:r>
            <a:r>
              <a:rPr lang="nl-BE" sz="1400" dirty="0">
                <a:latin typeface="+mn-lt"/>
              </a:rPr>
              <a:t>, radio), les </a:t>
            </a:r>
            <a:r>
              <a:rPr lang="nl-BE" sz="1400" dirty="0" err="1">
                <a:latin typeface="+mn-lt"/>
              </a:rPr>
              <a:t>instructions</a:t>
            </a:r>
            <a:r>
              <a:rPr lang="nl-BE" sz="1400" dirty="0">
                <a:latin typeface="+mn-lt"/>
              </a:rPr>
              <a:t> de </a:t>
            </a:r>
            <a:r>
              <a:rPr lang="nl-BE" sz="1400" dirty="0" err="1">
                <a:latin typeface="+mn-lt"/>
              </a:rPr>
              <a:t>l’employeur</a:t>
            </a:r>
            <a:r>
              <a:rPr lang="nl-BE" sz="1400" dirty="0">
                <a:latin typeface="+mn-lt"/>
              </a:rPr>
              <a:t> </a:t>
            </a:r>
            <a:r>
              <a:rPr lang="nl-BE" sz="1400" dirty="0" err="1">
                <a:latin typeface="+mn-lt"/>
              </a:rPr>
              <a:t>doivent</a:t>
            </a:r>
            <a:r>
              <a:rPr lang="nl-BE" sz="1400" dirty="0">
                <a:latin typeface="+mn-lt"/>
              </a:rPr>
              <a:t> </a:t>
            </a:r>
            <a:r>
              <a:rPr lang="nl-BE" sz="1400" dirty="0" err="1">
                <a:latin typeface="+mn-lt"/>
              </a:rPr>
              <a:t>être</a:t>
            </a:r>
            <a:r>
              <a:rPr lang="nl-BE" sz="1400" dirty="0">
                <a:latin typeface="+mn-lt"/>
              </a:rPr>
              <a:t> </a:t>
            </a:r>
            <a:r>
              <a:rPr lang="nl-BE" sz="1400" dirty="0" err="1">
                <a:latin typeface="+mn-lt"/>
              </a:rPr>
              <a:t>suivies</a:t>
            </a:r>
            <a:r>
              <a:rPr lang="nl-BE" sz="1400" dirty="0">
                <a:latin typeface="+mn-lt"/>
              </a:rPr>
              <a:t>. </a:t>
            </a:r>
          </a:p>
          <a:p>
            <a:endParaRPr lang="en-US" sz="1400" dirty="0">
              <a:latin typeface="+mn-lt"/>
            </a:endParaRPr>
          </a:p>
        </p:txBody>
      </p:sp>
      <p:pic>
        <p:nvPicPr>
          <p:cNvPr id="2" name="Picture 1"/>
          <p:cNvPicPr>
            <a:picLocks noChangeAspect="1"/>
          </p:cNvPicPr>
          <p:nvPr/>
        </p:nvPicPr>
        <p:blipFill>
          <a:blip r:embed="rId3"/>
          <a:stretch>
            <a:fillRect/>
          </a:stretch>
        </p:blipFill>
        <p:spPr>
          <a:xfrm>
            <a:off x="10848528" y="2996952"/>
            <a:ext cx="585267" cy="518205"/>
          </a:xfrm>
          <a:prstGeom prst="rect">
            <a:avLst/>
          </a:prstGeom>
        </p:spPr>
      </p:pic>
      <p:grpSp>
        <p:nvGrpSpPr>
          <p:cNvPr id="13" name="Group 12">
            <a:extLst>
              <a:ext uri="{FF2B5EF4-FFF2-40B4-BE49-F238E27FC236}">
                <a16:creationId xmlns:a16="http://schemas.microsoft.com/office/drawing/2014/main" id="{A612E1ED-B9D8-4ED7-9CD6-C39C08CDF114}"/>
              </a:ext>
            </a:extLst>
          </p:cNvPr>
          <p:cNvGrpSpPr/>
          <p:nvPr/>
        </p:nvGrpSpPr>
        <p:grpSpPr>
          <a:xfrm>
            <a:off x="551384" y="2060229"/>
            <a:ext cx="1224137" cy="1873446"/>
            <a:chOff x="479376" y="2080154"/>
            <a:chExt cx="1224137" cy="1873446"/>
          </a:xfrm>
        </p:grpSpPr>
        <p:sp>
          <p:nvSpPr>
            <p:cNvPr id="14" name="Rechthoek 35">
              <a:extLst>
                <a:ext uri="{FF2B5EF4-FFF2-40B4-BE49-F238E27FC236}">
                  <a16:creationId xmlns:a16="http://schemas.microsoft.com/office/drawing/2014/main" id="{FAAB2871-8508-4368-AC41-E54FF8777E46}"/>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endParaRPr lang="nl-BE" sz="1100" b="1" dirty="0">
                <a:solidFill>
                  <a:schemeClr val="bg1"/>
                </a:solidFill>
                <a:latin typeface="+mn-lt"/>
              </a:endParaRPr>
            </a:p>
          </p:txBody>
        </p:sp>
        <p:pic>
          <p:nvPicPr>
            <p:cNvPr id="15" name="Picture 14">
              <a:extLst>
                <a:ext uri="{FF2B5EF4-FFF2-40B4-BE49-F238E27FC236}">
                  <a16:creationId xmlns:a16="http://schemas.microsoft.com/office/drawing/2014/main" id="{5401306A-9794-450A-92FA-022EAE86B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spTree>
    <p:extLst>
      <p:ext uri="{BB962C8B-B14F-4D97-AF65-F5344CB8AC3E}">
        <p14:creationId xmlns:p14="http://schemas.microsoft.com/office/powerpoint/2010/main" val="62876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119" y="426794"/>
            <a:ext cx="10876354"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0.6 Qui </a:t>
            </a:r>
            <a:r>
              <a:rPr lang="en-US" sz="2000" b="1" kern="0" dirty="0" err="1">
                <a:solidFill>
                  <a:srgbClr val="0070C0"/>
                </a:solidFill>
                <a:latin typeface="+mj-lt"/>
                <a:ea typeface="+mj-ea"/>
                <a:cs typeface="+mj-cs"/>
              </a:rPr>
              <a:t>peut</a:t>
            </a:r>
            <a:r>
              <a:rPr lang="en-US" sz="2000" b="1" kern="0" dirty="0">
                <a:solidFill>
                  <a:srgbClr val="0070C0"/>
                </a:solidFill>
                <a:latin typeface="+mj-lt"/>
                <a:ea typeface="+mj-ea"/>
                <a:cs typeface="+mj-cs"/>
              </a:rPr>
              <a:t> assurer le </a:t>
            </a:r>
            <a:r>
              <a:rPr lang="en-US" sz="2000" b="1" kern="0" dirty="0" err="1">
                <a:solidFill>
                  <a:srgbClr val="0070C0"/>
                </a:solidFill>
                <a:latin typeface="+mj-lt"/>
                <a:ea typeface="+mj-ea"/>
                <a:cs typeface="+mj-cs"/>
              </a:rPr>
              <a:t>rôle</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l’agent</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garde-frontière</a:t>
            </a:r>
            <a:r>
              <a:rPr lang="en-US" sz="2000" b="1" kern="0" dirty="0">
                <a:solidFill>
                  <a:srgbClr val="0070C0"/>
                </a:solidFill>
                <a:latin typeface="+mj-lt"/>
                <a:ea typeface="+mj-ea"/>
                <a:cs typeface="+mj-cs"/>
              </a:rPr>
              <a:t> pour des travaux avec </a:t>
            </a:r>
            <a:r>
              <a:rPr lang="en-US" sz="2000" b="1" kern="0" dirty="0" err="1">
                <a:solidFill>
                  <a:srgbClr val="0070C0"/>
                </a:solidFill>
                <a:latin typeface="+mj-lt"/>
                <a:ea typeface="+mj-ea"/>
                <a:cs typeface="+mj-cs"/>
              </a:rPr>
              <a:t>risque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d’empiètement</a:t>
            </a:r>
            <a:r>
              <a:rPr lang="en-US" sz="2000" b="1" kern="0" dirty="0">
                <a:solidFill>
                  <a:srgbClr val="0070C0"/>
                </a:solidFill>
                <a:latin typeface="+mj-lt"/>
                <a:ea typeface="+mj-ea"/>
                <a:cs typeface="+mj-cs"/>
              </a:rPr>
              <a:t> </a:t>
            </a:r>
            <a:r>
              <a:rPr lang="en-US" sz="2000" b="1" kern="0" dirty="0">
                <a:solidFill>
                  <a:srgbClr val="FF0000"/>
                </a:solidFill>
                <a:latin typeface="+mj-lt"/>
                <a:ea typeface="+mj-ea"/>
                <a:cs typeface="+mj-cs"/>
              </a:rPr>
              <a:t>type I</a:t>
            </a:r>
            <a:r>
              <a:rPr lang="en-US" sz="2000" b="1" kern="0" dirty="0">
                <a:solidFill>
                  <a:srgbClr val="0070C0"/>
                </a:solidFill>
                <a:latin typeface="+mj-lt"/>
                <a:ea typeface="+mj-ea"/>
                <a:cs typeface="+mj-cs"/>
              </a:rPr>
              <a:t> ?</a:t>
            </a:r>
          </a:p>
        </p:txBody>
      </p:sp>
      <p:sp>
        <p:nvSpPr>
          <p:cNvPr id="5" name="Text Placeholder 4"/>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0. Introduction </a:t>
            </a:r>
          </a:p>
          <a:p>
            <a:pPr fontAlgn="auto">
              <a:spcAft>
                <a:spcPts val="0"/>
              </a:spcAft>
            </a:pPr>
            <a:endParaRPr lang="en-GB" dirty="0"/>
          </a:p>
        </p:txBody>
      </p:sp>
      <p:pic>
        <p:nvPicPr>
          <p:cNvPr id="2" name="Picture 1"/>
          <p:cNvPicPr>
            <a:picLocks noChangeAspect="1"/>
          </p:cNvPicPr>
          <p:nvPr/>
        </p:nvPicPr>
        <p:blipFill>
          <a:blip r:embed="rId2"/>
          <a:stretch>
            <a:fillRect/>
          </a:stretch>
        </p:blipFill>
        <p:spPr>
          <a:xfrm>
            <a:off x="9545976" y="3629457"/>
            <a:ext cx="493819" cy="658425"/>
          </a:xfrm>
          <a:prstGeom prst="rect">
            <a:avLst/>
          </a:prstGeom>
        </p:spPr>
      </p:pic>
      <p:sp>
        <p:nvSpPr>
          <p:cNvPr id="7" name="TextBox 6"/>
          <p:cNvSpPr txBox="1"/>
          <p:nvPr/>
        </p:nvSpPr>
        <p:spPr>
          <a:xfrm>
            <a:off x="643698" y="2850338"/>
            <a:ext cx="11212941" cy="3677603"/>
          </a:xfrm>
          <a:prstGeom prst="roundRect">
            <a:avLst/>
          </a:prstGeom>
          <a:noFill/>
          <a:ln w="19050">
            <a:solidFill>
              <a:schemeClr val="accent1"/>
            </a:solidFill>
            <a:prstDash val="solid"/>
          </a:ln>
        </p:spPr>
        <p:txBody>
          <a:bodyPr wrap="square" rtlCol="0">
            <a:spAutoFit/>
          </a:bodyPr>
          <a:lstStyle/>
          <a:p>
            <a:r>
              <a:rPr lang="en-GB" sz="1400" dirty="0">
                <a:latin typeface="+mn-lt"/>
              </a:rPr>
              <a:t>Le </a:t>
            </a:r>
            <a:r>
              <a:rPr lang="en-GB" sz="1400" dirty="0" err="1">
                <a:latin typeface="+mn-lt"/>
              </a:rPr>
              <a:t>nombre</a:t>
            </a:r>
            <a:r>
              <a:rPr lang="en-GB" sz="1400" dirty="0">
                <a:latin typeface="+mn-lt"/>
              </a:rPr>
              <a:t> </a:t>
            </a:r>
            <a:r>
              <a:rPr lang="en-GB" sz="1400" dirty="0" err="1">
                <a:latin typeface="+mn-lt"/>
              </a:rPr>
              <a:t>d’agents</a:t>
            </a:r>
            <a:r>
              <a:rPr lang="en-GB" sz="1400" dirty="0">
                <a:latin typeface="+mn-lt"/>
              </a:rPr>
              <a:t> </a:t>
            </a:r>
            <a:r>
              <a:rPr lang="en-GB" sz="1400" dirty="0" err="1">
                <a:latin typeface="+mn-lt"/>
              </a:rPr>
              <a:t>pouvant</a:t>
            </a:r>
            <a:r>
              <a:rPr lang="en-GB" sz="1400" dirty="0">
                <a:latin typeface="+mn-lt"/>
              </a:rPr>
              <a:t> </a:t>
            </a:r>
            <a:r>
              <a:rPr lang="en-GB" sz="1400" dirty="0" err="1">
                <a:latin typeface="+mn-lt"/>
              </a:rPr>
              <a:t>être</a:t>
            </a:r>
            <a:r>
              <a:rPr lang="en-GB" sz="1400" dirty="0">
                <a:latin typeface="+mn-lt"/>
              </a:rPr>
              <a:t> </a:t>
            </a:r>
            <a:r>
              <a:rPr lang="en-GB" sz="1400" dirty="0" err="1">
                <a:latin typeface="+mn-lt"/>
              </a:rPr>
              <a:t>supervisés</a:t>
            </a:r>
            <a:r>
              <a:rPr lang="en-GB" sz="1400" dirty="0">
                <a:latin typeface="+mn-lt"/>
              </a:rPr>
              <a:t> par un agent </a:t>
            </a:r>
            <a:r>
              <a:rPr lang="en-GB" sz="1400" dirty="0" err="1">
                <a:latin typeface="+mn-lt"/>
              </a:rPr>
              <a:t>garde-frontière</a:t>
            </a:r>
            <a:r>
              <a:rPr lang="en-GB" sz="1400" dirty="0">
                <a:latin typeface="+mn-lt"/>
              </a:rPr>
              <a:t> :</a:t>
            </a:r>
            <a:endParaRPr lang="en-GB" sz="1400" b="1"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p:txBody>
      </p:sp>
      <p:graphicFrame>
        <p:nvGraphicFramePr>
          <p:cNvPr id="3" name="Table 2"/>
          <p:cNvGraphicFramePr>
            <a:graphicFrameLocks noGrp="1"/>
          </p:cNvGraphicFramePr>
          <p:nvPr/>
        </p:nvGraphicFramePr>
        <p:xfrm>
          <a:off x="2030427" y="3569324"/>
          <a:ext cx="7235655" cy="2664297"/>
        </p:xfrm>
        <a:graphic>
          <a:graphicData uri="http://schemas.openxmlformats.org/drawingml/2006/table">
            <a:tbl>
              <a:tblPr firstRow="1" firstCol="1" bandRow="1">
                <a:tableStyleId>{5C22544A-7EE6-4342-B048-85BDC9FD1C3A}</a:tableStyleId>
              </a:tblPr>
              <a:tblGrid>
                <a:gridCol w="1447131">
                  <a:extLst>
                    <a:ext uri="{9D8B030D-6E8A-4147-A177-3AD203B41FA5}">
                      <a16:colId xmlns:a16="http://schemas.microsoft.com/office/drawing/2014/main" val="3663476464"/>
                    </a:ext>
                  </a:extLst>
                </a:gridCol>
                <a:gridCol w="1447131">
                  <a:extLst>
                    <a:ext uri="{9D8B030D-6E8A-4147-A177-3AD203B41FA5}">
                      <a16:colId xmlns:a16="http://schemas.microsoft.com/office/drawing/2014/main" val="4020515865"/>
                    </a:ext>
                  </a:extLst>
                </a:gridCol>
                <a:gridCol w="1447131">
                  <a:extLst>
                    <a:ext uri="{9D8B030D-6E8A-4147-A177-3AD203B41FA5}">
                      <a16:colId xmlns:a16="http://schemas.microsoft.com/office/drawing/2014/main" val="2573275186"/>
                    </a:ext>
                  </a:extLst>
                </a:gridCol>
                <a:gridCol w="1447131">
                  <a:extLst>
                    <a:ext uri="{9D8B030D-6E8A-4147-A177-3AD203B41FA5}">
                      <a16:colId xmlns:a16="http://schemas.microsoft.com/office/drawing/2014/main" val="3006267075"/>
                    </a:ext>
                  </a:extLst>
                </a:gridCol>
                <a:gridCol w="1447131">
                  <a:extLst>
                    <a:ext uri="{9D8B030D-6E8A-4147-A177-3AD203B41FA5}">
                      <a16:colId xmlns:a16="http://schemas.microsoft.com/office/drawing/2014/main" val="878386274"/>
                    </a:ext>
                  </a:extLst>
                </a:gridCol>
              </a:tblGrid>
              <a:tr h="1027701">
                <a:tc rowSpan="2">
                  <a:txBody>
                    <a:bodyPr/>
                    <a:lstStyle/>
                    <a:p>
                      <a:pPr>
                        <a:spcAft>
                          <a:spcPts val="0"/>
                        </a:spcAft>
                      </a:pPr>
                      <a:r>
                        <a:rPr lang="fr-FR" sz="900">
                          <a:effectLst/>
                        </a:rPr>
                        <a:t>Activités</a:t>
                      </a:r>
                      <a:endParaRPr lang="en-GB" sz="1100">
                        <a:effectLst/>
                      </a:endParaRPr>
                    </a:p>
                    <a:p>
                      <a:pPr>
                        <a:spcAft>
                          <a:spcPts val="0"/>
                        </a:spcAft>
                      </a:pPr>
                      <a:r>
                        <a:rPr lang="fr-FR"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spcAft>
                          <a:spcPts val="0"/>
                        </a:spcAft>
                      </a:pPr>
                      <a:r>
                        <a:rPr lang="fr-FR" sz="900">
                          <a:effectLst/>
                        </a:rPr>
                        <a:t>Nombre d’agents composant l’équipe</a:t>
                      </a:r>
                      <a:endParaRPr lang="en-GB" sz="1100">
                        <a:effectLst/>
                      </a:endParaRPr>
                    </a:p>
                    <a:p>
                      <a:pPr algn="ctr">
                        <a:spcAft>
                          <a:spcPts val="0"/>
                        </a:spcAft>
                      </a:pPr>
                      <a:r>
                        <a:rPr lang="fr-FR"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spcAft>
                          <a:spcPts val="0"/>
                        </a:spcAft>
                      </a:pPr>
                      <a:r>
                        <a:rPr lang="fr-FR" sz="900" dirty="0">
                          <a:effectLst/>
                        </a:rPr>
                        <a:t>Rôle du GARDE-FRONTIERE </a:t>
                      </a:r>
                      <a:endParaRPr lang="en-GB" sz="1100" dirty="0">
                        <a:effectLst/>
                      </a:endParaRPr>
                    </a:p>
                    <a:p>
                      <a:pPr algn="ctr">
                        <a:spcAft>
                          <a:spcPts val="0"/>
                        </a:spcAft>
                      </a:pPr>
                      <a:r>
                        <a:rPr lang="fr-FR" sz="900" dirty="0">
                          <a:effectLst/>
                        </a:rPr>
                        <a:t>Exercé par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659717525"/>
                  </a:ext>
                </a:extLst>
              </a:tr>
              <a:tr h="229733">
                <a:tc vMerge="1">
                  <a:txBody>
                    <a:bodyPr/>
                    <a:lstStyle/>
                    <a:p>
                      <a:endParaRPr lang="fr-BE"/>
                    </a:p>
                  </a:txBody>
                  <a:tcPr/>
                </a:tc>
                <a:tc vMerge="1">
                  <a:txBody>
                    <a:bodyPr/>
                    <a:lstStyle/>
                    <a:p>
                      <a:endParaRPr lang="fr-BE"/>
                    </a:p>
                  </a:txBody>
                  <a:tcPr/>
                </a:tc>
                <a:tc>
                  <a:txBody>
                    <a:bodyPr/>
                    <a:lstStyle/>
                    <a:p>
                      <a:pPr algn="ctr">
                        <a:spcAft>
                          <a:spcPts val="0"/>
                        </a:spcAft>
                      </a:pPr>
                      <a:r>
                        <a:rPr lang="fr-FR" sz="900">
                          <a:effectLst/>
                        </a:rPr>
                        <a:t>Travailleur lui-même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Chef de travail inclus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Agent dédié exclu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0049730"/>
                  </a:ext>
                </a:extLst>
              </a:tr>
              <a:tr h="244981">
                <a:tc>
                  <a:txBody>
                    <a:bodyPr/>
                    <a:lstStyle/>
                    <a:p>
                      <a:pPr algn="ctr">
                        <a:spcAft>
                          <a:spcPts val="0"/>
                        </a:spcAft>
                      </a:pPr>
                      <a:r>
                        <a:rPr lang="fr-FR" sz="900">
                          <a:effectLst/>
                        </a:rPr>
                        <a:t>DEPLACEMENTS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dirty="0">
                          <a:effectLst/>
                        </a:rPr>
                        <a:t>SEUL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dirty="0">
                          <a:effectLst/>
                        </a:rPr>
                        <a:t>OK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9229384"/>
                  </a:ext>
                </a:extLst>
              </a:tr>
              <a:tr h="387294">
                <a:tc rowSpan="3">
                  <a:txBody>
                    <a:bodyPr/>
                    <a:lstStyle/>
                    <a:p>
                      <a:pPr algn="ctr">
                        <a:spcAft>
                          <a:spcPts val="0"/>
                        </a:spcAft>
                      </a:pPr>
                      <a:r>
                        <a:rPr lang="fr-FR" sz="900" cap="all">
                          <a:effectLst/>
                        </a:rPr>
                        <a:t>Visite, Mesure</a:t>
                      </a:r>
                      <a:endParaRPr lang="en-GB" sz="1100">
                        <a:effectLst/>
                      </a:endParaRPr>
                    </a:p>
                    <a:p>
                      <a:pPr algn="ctr">
                        <a:spcAft>
                          <a:spcPts val="0"/>
                        </a:spcAft>
                      </a:pPr>
                      <a:r>
                        <a:rPr lang="fr-FR" sz="900" cap="all">
                          <a:effectLst/>
                        </a:rPr>
                        <a:t>Et Travaux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1 à 2 agents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3946183"/>
                  </a:ext>
                </a:extLst>
              </a:tr>
              <a:tr h="387294">
                <a:tc vMerge="1">
                  <a:txBody>
                    <a:bodyPr/>
                    <a:lstStyle/>
                    <a:p>
                      <a:endParaRPr lang="fr-BE"/>
                    </a:p>
                  </a:txBody>
                  <a:tcPr/>
                </a:tc>
                <a:tc>
                  <a:txBody>
                    <a:bodyPr/>
                    <a:lstStyle/>
                    <a:p>
                      <a:pPr algn="ctr">
                        <a:spcAft>
                          <a:spcPts val="0"/>
                        </a:spcAft>
                      </a:pPr>
                      <a:r>
                        <a:rPr lang="fr-FR" sz="900">
                          <a:effectLst/>
                        </a:rPr>
                        <a:t>3 à 4 agents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a:effectLst/>
                        </a:rPr>
                        <a:t>NOK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dirty="0">
                          <a:effectLst/>
                        </a:rPr>
                        <a:t>OK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900" dirty="0">
                          <a:effectLst/>
                        </a:rPr>
                        <a:t>OK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8786411"/>
                  </a:ext>
                </a:extLst>
              </a:tr>
              <a:tr h="387294">
                <a:tc vMerge="1">
                  <a:txBody>
                    <a:bodyPr/>
                    <a:lstStyle/>
                    <a:p>
                      <a:endParaRPr lang="fr-BE"/>
                    </a:p>
                  </a:txBody>
                  <a:tcPr/>
                </a:tc>
                <a:tc>
                  <a:txBody>
                    <a:bodyPr/>
                    <a:lstStyle/>
                    <a:p>
                      <a:pPr algn="ctr">
                        <a:spcAft>
                          <a:spcPts val="0"/>
                        </a:spcAft>
                      </a:pPr>
                      <a:r>
                        <a:rPr lang="fr-FR" sz="900">
                          <a:effectLst/>
                        </a:rPr>
                        <a:t>Plus de 4 agents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NOK</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900" dirty="0">
                          <a:effectLst/>
                          <a:latin typeface="Calibri" panose="020F0502020204030204" pitchFamily="34" charset="0"/>
                          <a:ea typeface="Calibri" panose="020F0502020204030204" pitchFamily="34" charset="0"/>
                          <a:cs typeface="Calibri" panose="020F0502020204030204" pitchFamily="34" charset="0"/>
                        </a:rPr>
                        <a:t>NOK</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NOK</a:t>
                      </a:r>
                    </a:p>
                  </a:txBody>
                  <a:tcPr marL="68580" marR="68580" marT="0" marB="0" anchor="ctr"/>
                </a:tc>
                <a:extLst>
                  <a:ext uri="{0D108BD9-81ED-4DB2-BD59-A6C34878D82A}">
                    <a16:rowId xmlns:a16="http://schemas.microsoft.com/office/drawing/2014/main" val="3433584048"/>
                  </a:ext>
                </a:extLst>
              </a:tr>
            </a:tbl>
          </a:graphicData>
        </a:graphic>
      </p:graphicFrame>
      <p:sp>
        <p:nvSpPr>
          <p:cNvPr id="9" name="Rectangle 1"/>
          <p:cNvSpPr>
            <a:spLocks noChangeArrowheads="1"/>
          </p:cNvSpPr>
          <p:nvPr/>
        </p:nvSpPr>
        <p:spPr bwMode="auto">
          <a:xfrm>
            <a:off x="4367809" y="36203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 name="Rounded Rectangle 12">
            <a:extLst>
              <a:ext uri="{FF2B5EF4-FFF2-40B4-BE49-F238E27FC236}">
                <a16:creationId xmlns:a16="http://schemas.microsoft.com/office/drawing/2014/main" id="{DFB46462-05CA-41AD-AAC5-CAC66899085D}"/>
              </a:ext>
            </a:extLst>
          </p:cNvPr>
          <p:cNvSpPr/>
          <p:nvPr/>
        </p:nvSpPr>
        <p:spPr bwMode="auto">
          <a:xfrm>
            <a:off x="620246" y="937775"/>
            <a:ext cx="10009112" cy="179568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b="1" dirty="0">
                <a:latin typeface="+mn-lt"/>
              </a:rPr>
              <a:t>Qui peut assurer le rôle d’agent garde-frontière ?</a:t>
            </a:r>
          </a:p>
          <a:p>
            <a:endParaRPr lang="en-US" sz="1400" dirty="0">
              <a:latin typeface="+mn-lt"/>
            </a:endParaRPr>
          </a:p>
          <a:p>
            <a:pPr marL="177800" indent="-177800" algn="just">
              <a:buFontTx/>
              <a:buChar char="-"/>
              <a:defRPr/>
            </a:pPr>
            <a:r>
              <a:rPr lang="en-US" sz="1400" dirty="0" err="1">
                <a:latin typeface="+mn-lt"/>
              </a:rPr>
              <a:t>l’agent</a:t>
            </a:r>
            <a:r>
              <a:rPr lang="en-US" sz="1400" dirty="0">
                <a:latin typeface="+mn-lt"/>
              </a:rPr>
              <a:t> </a:t>
            </a:r>
            <a:r>
              <a:rPr lang="en-US" sz="1400" dirty="0" err="1">
                <a:latin typeface="+mn-lt"/>
              </a:rPr>
              <a:t>lui-même</a:t>
            </a:r>
            <a:r>
              <a:rPr lang="en-US" sz="1400" dirty="0">
                <a:latin typeface="+mn-lt"/>
              </a:rPr>
              <a:t> (</a:t>
            </a:r>
            <a:r>
              <a:rPr lang="en-US" sz="1400" dirty="0" err="1">
                <a:latin typeface="+mn-lt"/>
              </a:rPr>
              <a:t>uniquement</a:t>
            </a:r>
            <a:r>
              <a:rPr lang="en-US" sz="1400" dirty="0">
                <a:latin typeface="+mn-lt"/>
              </a:rPr>
              <a:t> pour un </a:t>
            </a:r>
            <a:r>
              <a:rPr lang="en-US" sz="1400" dirty="0" err="1">
                <a:latin typeface="+mn-lt"/>
              </a:rPr>
              <a:t>risque</a:t>
            </a:r>
            <a:r>
              <a:rPr lang="en-US" sz="1400" dirty="0">
                <a:latin typeface="+mn-lt"/>
              </a:rPr>
              <a:t> </a:t>
            </a:r>
            <a:r>
              <a:rPr lang="en-US" sz="1400" dirty="0" err="1">
                <a:latin typeface="+mn-lt"/>
              </a:rPr>
              <a:t>d’empiètement</a:t>
            </a:r>
            <a:r>
              <a:rPr lang="en-US" sz="1400" dirty="0">
                <a:latin typeface="+mn-lt"/>
              </a:rPr>
              <a:t> de type I) ;</a:t>
            </a:r>
          </a:p>
          <a:p>
            <a:pPr marL="177800" indent="-177800" algn="just">
              <a:buFontTx/>
              <a:buChar char="-"/>
              <a:defRPr/>
            </a:pPr>
            <a:endParaRPr lang="en-US" sz="1400" dirty="0">
              <a:latin typeface="+mn-lt"/>
            </a:endParaRPr>
          </a:p>
          <a:p>
            <a:pPr marL="177800" indent="-177800" algn="just">
              <a:buFontTx/>
              <a:buChar char="-"/>
              <a:defRPr/>
            </a:pPr>
            <a:r>
              <a:rPr lang="en-US" sz="1400" dirty="0">
                <a:latin typeface="+mn-lt"/>
              </a:rPr>
              <a:t>le chef de travail ;</a:t>
            </a:r>
            <a:endParaRPr lang="fr-BE" sz="1400" dirty="0">
              <a:latin typeface="+mn-lt"/>
            </a:endParaRPr>
          </a:p>
          <a:p>
            <a:pPr lvl="0" algn="just">
              <a:defRPr/>
            </a:pPr>
            <a:r>
              <a:rPr lang="fr-BE" sz="1400" dirty="0">
                <a:latin typeface="+mn-lt"/>
              </a:rPr>
              <a:t>	</a:t>
            </a:r>
            <a:endParaRPr lang="en-US" sz="1400" dirty="0">
              <a:latin typeface="+mn-lt"/>
            </a:endParaRPr>
          </a:p>
          <a:p>
            <a:pPr marL="177800" indent="-177800" algn="just">
              <a:buFontTx/>
              <a:buChar char="-"/>
              <a:defRPr/>
            </a:pPr>
            <a:r>
              <a:rPr lang="en-US" sz="1400" dirty="0">
                <a:latin typeface="+mn-lt"/>
              </a:rPr>
              <a:t>un agent </a:t>
            </a:r>
            <a:r>
              <a:rPr lang="en-US" sz="1400" dirty="0" err="1">
                <a:latin typeface="+mn-lt"/>
              </a:rPr>
              <a:t>spécialement</a:t>
            </a:r>
            <a:r>
              <a:rPr lang="en-US" sz="1400" dirty="0">
                <a:latin typeface="+mn-lt"/>
              </a:rPr>
              <a:t> </a:t>
            </a:r>
            <a:r>
              <a:rPr lang="en-US" sz="1400" dirty="0" err="1">
                <a:latin typeface="+mn-lt"/>
              </a:rPr>
              <a:t>dédié</a:t>
            </a:r>
            <a:r>
              <a:rPr lang="en-US" sz="1400" dirty="0">
                <a:latin typeface="+mn-lt"/>
              </a:rPr>
              <a:t> à </a:t>
            </a:r>
            <a:r>
              <a:rPr lang="en-US" sz="1400" dirty="0" err="1">
                <a:latin typeface="+mn-lt"/>
              </a:rPr>
              <a:t>cet</a:t>
            </a:r>
            <a:r>
              <a:rPr lang="en-US" sz="1400" dirty="0">
                <a:latin typeface="+mn-lt"/>
              </a:rPr>
              <a:t> </a:t>
            </a:r>
            <a:r>
              <a:rPr lang="en-US" sz="1400" dirty="0" err="1">
                <a:latin typeface="+mn-lt"/>
              </a:rPr>
              <a:t>effet</a:t>
            </a:r>
            <a:r>
              <a:rPr lang="en-US" sz="1400" dirty="0">
                <a:latin typeface="+mn-lt"/>
              </a:rPr>
              <a:t>, </a:t>
            </a:r>
            <a:r>
              <a:rPr lang="en-US" sz="1400" dirty="0" err="1">
                <a:latin typeface="+mn-lt"/>
              </a:rPr>
              <a:t>désigné</a:t>
            </a:r>
            <a:r>
              <a:rPr lang="en-US" sz="1400" dirty="0">
                <a:latin typeface="+mn-lt"/>
              </a:rPr>
              <a:t> </a:t>
            </a:r>
            <a:r>
              <a:rPr lang="en-US" sz="1400" dirty="0" err="1">
                <a:latin typeface="+mn-lt"/>
              </a:rPr>
              <a:t>comme</a:t>
            </a:r>
            <a:r>
              <a:rPr lang="en-US" sz="1400" dirty="0">
                <a:latin typeface="+mn-lt"/>
              </a:rPr>
              <a:t> “agent </a:t>
            </a:r>
            <a:r>
              <a:rPr lang="en-US" sz="1400" dirty="0" err="1">
                <a:latin typeface="+mn-lt"/>
              </a:rPr>
              <a:t>garde-frontière</a:t>
            </a:r>
            <a:r>
              <a:rPr lang="en-US" sz="1400" dirty="0">
                <a:latin typeface="+mn-lt"/>
              </a:rPr>
              <a:t>”).</a:t>
            </a:r>
            <a:endParaRPr lang="fr-BE" sz="1400" dirty="0">
              <a:latin typeface="+mn-lt"/>
            </a:endParaRPr>
          </a:p>
        </p:txBody>
      </p:sp>
      <p:grpSp>
        <p:nvGrpSpPr>
          <p:cNvPr id="11" name="Group 10">
            <a:extLst>
              <a:ext uri="{FF2B5EF4-FFF2-40B4-BE49-F238E27FC236}">
                <a16:creationId xmlns:a16="http://schemas.microsoft.com/office/drawing/2014/main" id="{140DCACB-0984-4057-A9DD-688BDC5968C2}"/>
              </a:ext>
            </a:extLst>
          </p:cNvPr>
          <p:cNvGrpSpPr/>
          <p:nvPr/>
        </p:nvGrpSpPr>
        <p:grpSpPr>
          <a:xfrm>
            <a:off x="10872368" y="400315"/>
            <a:ext cx="1248463" cy="2312214"/>
            <a:chOff x="3550805" y="1982567"/>
            <a:chExt cx="1248463" cy="1701093"/>
          </a:xfrm>
        </p:grpSpPr>
        <p:sp>
          <p:nvSpPr>
            <p:cNvPr id="12" name="Rechthoek 35">
              <a:extLst>
                <a:ext uri="{FF2B5EF4-FFF2-40B4-BE49-F238E27FC236}">
                  <a16:creationId xmlns:a16="http://schemas.microsoft.com/office/drawing/2014/main" id="{C0918905-775E-4413-98A3-EF7F84B11EDA}"/>
                </a:ext>
              </a:extLst>
            </p:cNvPr>
            <p:cNvSpPr>
              <a:spLocks noChangeArrowheads="1"/>
            </p:cNvSpPr>
            <p:nvPr/>
          </p:nvSpPr>
          <p:spPr bwMode="auto">
            <a:xfrm>
              <a:off x="3550805" y="3311093"/>
              <a:ext cx="1224137" cy="372567"/>
            </a:xfrm>
            <a:prstGeom prst="rect">
              <a:avLst/>
            </a:prstGeom>
            <a:solidFill>
              <a:schemeClr val="bg1">
                <a:lumMod val="65000"/>
              </a:schemeClr>
            </a:solidFill>
            <a:ln w="31750" algn="ctr">
              <a:noFill/>
              <a:round/>
              <a:headEnd/>
              <a:tailEnd/>
            </a:ln>
          </p:spPr>
          <p:txBody>
            <a:bodyPr lIns="0" tIns="0" rIns="0" bIns="0" anchor="ctr"/>
            <a:lstStyle/>
            <a:p>
              <a:pPr algn="ctr"/>
              <a:r>
                <a:rPr lang="nl-BE" sz="1100" b="1" dirty="0">
                  <a:solidFill>
                    <a:schemeClr val="bg1"/>
                  </a:solidFill>
                </a:rPr>
                <a:t>AGENT GARDE-FRONTIERE</a:t>
              </a:r>
            </a:p>
            <a:p>
              <a:pPr algn="ctr"/>
              <a:r>
                <a:rPr lang="nl-BE" sz="1100" b="1" dirty="0">
                  <a:solidFill>
                    <a:schemeClr val="bg1"/>
                  </a:solidFill>
                </a:rPr>
                <a:t>ENTREPRENEUR</a:t>
              </a:r>
            </a:p>
          </p:txBody>
        </p:sp>
        <p:pic>
          <p:nvPicPr>
            <p:cNvPr id="13" name="Picture 12">
              <a:extLst>
                <a:ext uri="{FF2B5EF4-FFF2-40B4-BE49-F238E27FC236}">
                  <a16:creationId xmlns:a16="http://schemas.microsoft.com/office/drawing/2014/main" id="{066917CE-184E-4276-B46B-DED8F8AF1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1736" y="2041802"/>
              <a:ext cx="419096" cy="1226172"/>
            </a:xfrm>
            <a:prstGeom prst="rect">
              <a:avLst/>
            </a:prstGeom>
            <a:ln w="25400">
              <a:solidFill>
                <a:schemeClr val="tx2">
                  <a:lumMod val="85000"/>
                </a:schemeClr>
              </a:solidFill>
            </a:ln>
          </p:spPr>
        </p:pic>
        <p:pic>
          <p:nvPicPr>
            <p:cNvPr id="14" name="Picture 13">
              <a:extLst>
                <a:ext uri="{FF2B5EF4-FFF2-40B4-BE49-F238E27FC236}">
                  <a16:creationId xmlns:a16="http://schemas.microsoft.com/office/drawing/2014/main" id="{B3CBEA56-AC4C-49D1-A172-3B7391CE7D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
        <p:nvSpPr>
          <p:cNvPr id="15" name="TextBox 14">
            <a:extLst>
              <a:ext uri="{FF2B5EF4-FFF2-40B4-BE49-F238E27FC236}">
                <a16:creationId xmlns:a16="http://schemas.microsoft.com/office/drawing/2014/main" id="{1927B5E9-7BBB-44C9-80B7-960D21ECD998}"/>
              </a:ext>
            </a:extLst>
          </p:cNvPr>
          <p:cNvSpPr txBox="1"/>
          <p:nvPr/>
        </p:nvSpPr>
        <p:spPr>
          <a:xfrm>
            <a:off x="9545976" y="3951352"/>
            <a:ext cx="1800200" cy="1736646"/>
          </a:xfrm>
          <a:prstGeom prst="roundRect">
            <a:avLst/>
          </a:prstGeom>
          <a:noFill/>
          <a:ln w="19050">
            <a:solidFill>
              <a:srgbClr val="FF0000"/>
            </a:solidFill>
            <a:prstDash val="solid"/>
          </a:ln>
        </p:spPr>
        <p:txBody>
          <a:bodyPr wrap="square" rtlCol="0">
            <a:spAutoFit/>
          </a:bodyPr>
          <a:lstStyle/>
          <a:p>
            <a:endParaRPr lang="en-US" sz="1200" b="1" u="sng" dirty="0">
              <a:latin typeface="+mn-lt"/>
            </a:endParaRPr>
          </a:p>
          <a:p>
            <a:r>
              <a:rPr lang="nl-BE" sz="1400" b="1" dirty="0" err="1">
                <a:solidFill>
                  <a:srgbClr val="FF0000"/>
                </a:solidFill>
                <a:latin typeface="+mn-lt"/>
              </a:rPr>
              <a:t>Condition</a:t>
            </a:r>
            <a:r>
              <a:rPr lang="nl-BE" sz="1400" b="1" dirty="0">
                <a:solidFill>
                  <a:srgbClr val="FF0000"/>
                </a:solidFill>
                <a:latin typeface="+mn-lt"/>
              </a:rPr>
              <a:t> : la </a:t>
            </a:r>
            <a:r>
              <a:rPr lang="nl-BE" sz="1400" b="1" dirty="0" err="1">
                <a:solidFill>
                  <a:srgbClr val="FF0000"/>
                </a:solidFill>
                <a:latin typeface="+mn-lt"/>
              </a:rPr>
              <a:t>vigilance</a:t>
            </a:r>
            <a:r>
              <a:rPr lang="nl-BE" sz="1400" b="1" dirty="0">
                <a:solidFill>
                  <a:srgbClr val="FF0000"/>
                </a:solidFill>
                <a:latin typeface="+mn-lt"/>
              </a:rPr>
              <a:t> de </a:t>
            </a:r>
            <a:r>
              <a:rPr lang="nl-BE" sz="1400" b="1" dirty="0" err="1">
                <a:solidFill>
                  <a:srgbClr val="FF0000"/>
                </a:solidFill>
                <a:latin typeface="+mn-lt"/>
              </a:rPr>
              <a:t>l’agent</a:t>
            </a:r>
            <a:r>
              <a:rPr lang="nl-BE" sz="1400" b="1" dirty="0">
                <a:solidFill>
                  <a:srgbClr val="FF0000"/>
                </a:solidFill>
                <a:latin typeface="+mn-lt"/>
              </a:rPr>
              <a:t> garde-</a:t>
            </a:r>
            <a:r>
              <a:rPr lang="nl-BE" sz="1400" b="1" dirty="0" err="1">
                <a:solidFill>
                  <a:srgbClr val="FF0000"/>
                </a:solidFill>
                <a:latin typeface="+mn-lt"/>
              </a:rPr>
              <a:t>frontière</a:t>
            </a:r>
            <a:r>
              <a:rPr lang="nl-BE" sz="1400" b="1" dirty="0">
                <a:solidFill>
                  <a:srgbClr val="FF0000"/>
                </a:solidFill>
                <a:latin typeface="+mn-lt"/>
              </a:rPr>
              <a:t> </a:t>
            </a:r>
            <a:r>
              <a:rPr lang="nl-BE" sz="1400" b="1" dirty="0" err="1">
                <a:solidFill>
                  <a:srgbClr val="FF0000"/>
                </a:solidFill>
                <a:latin typeface="+mn-lt"/>
              </a:rPr>
              <a:t>est</a:t>
            </a:r>
            <a:r>
              <a:rPr lang="nl-BE" sz="1400" b="1" dirty="0">
                <a:solidFill>
                  <a:srgbClr val="FF0000"/>
                </a:solidFill>
                <a:latin typeface="+mn-lt"/>
              </a:rPr>
              <a:t> </a:t>
            </a:r>
            <a:r>
              <a:rPr lang="nl-BE" sz="1400" b="1" dirty="0" err="1">
                <a:solidFill>
                  <a:srgbClr val="FF0000"/>
                </a:solidFill>
                <a:latin typeface="+mn-lt"/>
              </a:rPr>
              <a:t>assurée</a:t>
            </a:r>
            <a:r>
              <a:rPr lang="nl-BE" sz="1400" b="1" dirty="0">
                <a:solidFill>
                  <a:srgbClr val="FF0000"/>
                </a:solidFill>
                <a:latin typeface="+mn-lt"/>
              </a:rPr>
              <a:t> pendant </a:t>
            </a:r>
            <a:r>
              <a:rPr lang="nl-BE" sz="1400" b="1" dirty="0" err="1">
                <a:solidFill>
                  <a:srgbClr val="FF0000"/>
                </a:solidFill>
                <a:latin typeface="+mn-lt"/>
              </a:rPr>
              <a:t>toute</a:t>
            </a:r>
            <a:r>
              <a:rPr lang="nl-BE" sz="1400" b="1" dirty="0">
                <a:solidFill>
                  <a:srgbClr val="FF0000"/>
                </a:solidFill>
                <a:latin typeface="+mn-lt"/>
              </a:rPr>
              <a:t> la prestation du </a:t>
            </a:r>
            <a:r>
              <a:rPr lang="nl-BE" sz="1400" b="1" dirty="0" err="1">
                <a:solidFill>
                  <a:srgbClr val="FF0000"/>
                </a:solidFill>
                <a:latin typeface="+mn-lt"/>
              </a:rPr>
              <a:t>travail</a:t>
            </a:r>
            <a:endParaRPr lang="en-US" sz="1400" dirty="0">
              <a:latin typeface="+mn-lt"/>
            </a:endParaRPr>
          </a:p>
        </p:txBody>
      </p:sp>
    </p:spTree>
    <p:extLst>
      <p:ext uri="{BB962C8B-B14F-4D97-AF65-F5344CB8AC3E}">
        <p14:creationId xmlns:p14="http://schemas.microsoft.com/office/powerpoint/2010/main" val="408096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94728" y="446482"/>
            <a:ext cx="10876354"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0.7 Qui </a:t>
            </a:r>
            <a:r>
              <a:rPr lang="en-US" sz="2000" b="1" kern="0" dirty="0" err="1">
                <a:solidFill>
                  <a:srgbClr val="0070C0"/>
                </a:solidFill>
                <a:latin typeface="+mj-lt"/>
                <a:ea typeface="+mj-ea"/>
                <a:cs typeface="+mj-cs"/>
              </a:rPr>
              <a:t>peut</a:t>
            </a:r>
            <a:r>
              <a:rPr lang="en-US" sz="2000" b="1" kern="0" dirty="0">
                <a:solidFill>
                  <a:srgbClr val="0070C0"/>
                </a:solidFill>
                <a:latin typeface="+mj-lt"/>
                <a:ea typeface="+mj-ea"/>
                <a:cs typeface="+mj-cs"/>
              </a:rPr>
              <a:t> assurer le </a:t>
            </a:r>
            <a:r>
              <a:rPr lang="en-US" sz="2000" b="1" kern="0" dirty="0" err="1">
                <a:solidFill>
                  <a:srgbClr val="0070C0"/>
                </a:solidFill>
                <a:latin typeface="+mj-lt"/>
                <a:ea typeface="+mj-ea"/>
                <a:cs typeface="+mj-cs"/>
              </a:rPr>
              <a:t>rôle</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l’agent</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garde-frontière</a:t>
            </a:r>
            <a:r>
              <a:rPr lang="en-US" sz="2000" b="1" kern="0" dirty="0">
                <a:solidFill>
                  <a:srgbClr val="0070C0"/>
                </a:solidFill>
                <a:latin typeface="+mj-lt"/>
                <a:ea typeface="+mj-ea"/>
                <a:cs typeface="+mj-cs"/>
              </a:rPr>
              <a:t> pour des travaux avec </a:t>
            </a:r>
            <a:r>
              <a:rPr lang="en-US" sz="2000" b="1" kern="0" dirty="0" err="1">
                <a:solidFill>
                  <a:srgbClr val="0070C0"/>
                </a:solidFill>
                <a:latin typeface="+mj-lt"/>
                <a:ea typeface="+mj-ea"/>
                <a:cs typeface="+mj-cs"/>
              </a:rPr>
              <a:t>risque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d’empiètement</a:t>
            </a:r>
            <a:r>
              <a:rPr lang="en-US" sz="2000" b="1" kern="0" dirty="0">
                <a:solidFill>
                  <a:srgbClr val="0070C0"/>
                </a:solidFill>
                <a:latin typeface="+mj-lt"/>
                <a:ea typeface="+mj-ea"/>
                <a:cs typeface="+mj-cs"/>
              </a:rPr>
              <a:t> </a:t>
            </a:r>
            <a:r>
              <a:rPr lang="en-US" sz="2000" b="1" kern="0" dirty="0">
                <a:solidFill>
                  <a:srgbClr val="FF0000"/>
                </a:solidFill>
                <a:latin typeface="+mj-lt"/>
                <a:ea typeface="+mj-ea"/>
                <a:cs typeface="+mj-cs"/>
              </a:rPr>
              <a:t>type II</a:t>
            </a:r>
            <a:r>
              <a:rPr lang="en-US" sz="2000" b="1" kern="0" dirty="0">
                <a:solidFill>
                  <a:srgbClr val="0070C0"/>
                </a:solidFill>
                <a:latin typeface="+mj-lt"/>
                <a:ea typeface="+mj-ea"/>
                <a:cs typeface="+mj-cs"/>
              </a:rPr>
              <a:t> ?</a:t>
            </a:r>
          </a:p>
        </p:txBody>
      </p:sp>
      <p:sp>
        <p:nvSpPr>
          <p:cNvPr id="5" name="Text Placeholder 4"/>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en-GB" dirty="0"/>
              <a:t>0. Introduction</a:t>
            </a:r>
          </a:p>
        </p:txBody>
      </p:sp>
      <p:pic>
        <p:nvPicPr>
          <p:cNvPr id="2" name="Picture 1"/>
          <p:cNvPicPr>
            <a:picLocks noChangeAspect="1"/>
          </p:cNvPicPr>
          <p:nvPr/>
        </p:nvPicPr>
        <p:blipFill>
          <a:blip r:embed="rId2"/>
          <a:stretch>
            <a:fillRect/>
          </a:stretch>
        </p:blipFill>
        <p:spPr>
          <a:xfrm>
            <a:off x="9545976" y="3629457"/>
            <a:ext cx="493819" cy="658425"/>
          </a:xfrm>
          <a:prstGeom prst="rect">
            <a:avLst/>
          </a:prstGeom>
        </p:spPr>
      </p:pic>
      <p:sp>
        <p:nvSpPr>
          <p:cNvPr id="7" name="TextBox 6"/>
          <p:cNvSpPr txBox="1"/>
          <p:nvPr/>
        </p:nvSpPr>
        <p:spPr>
          <a:xfrm>
            <a:off x="620246" y="2507129"/>
            <a:ext cx="11212941" cy="4154329"/>
          </a:xfrm>
          <a:prstGeom prst="roundRect">
            <a:avLst/>
          </a:prstGeom>
          <a:noFill/>
          <a:ln w="19050">
            <a:solidFill>
              <a:schemeClr val="accent1"/>
            </a:solidFill>
            <a:prstDash val="solid"/>
          </a:ln>
        </p:spPr>
        <p:txBody>
          <a:bodyPr wrap="square" rtlCol="0">
            <a:spAutoFit/>
          </a:bodyPr>
          <a:lstStyle/>
          <a:p>
            <a:r>
              <a:rPr lang="en-GB" sz="1400" dirty="0">
                <a:latin typeface="+mn-lt"/>
              </a:rPr>
              <a:t>Le </a:t>
            </a:r>
            <a:r>
              <a:rPr lang="en-GB" sz="1400" dirty="0" err="1">
                <a:latin typeface="+mn-lt"/>
              </a:rPr>
              <a:t>nombre</a:t>
            </a:r>
            <a:r>
              <a:rPr lang="en-GB" sz="1400" dirty="0">
                <a:latin typeface="+mn-lt"/>
              </a:rPr>
              <a:t> de </a:t>
            </a:r>
            <a:r>
              <a:rPr lang="en-GB" sz="1400" dirty="0" err="1">
                <a:latin typeface="+mn-lt"/>
              </a:rPr>
              <a:t>postes</a:t>
            </a:r>
            <a:r>
              <a:rPr lang="en-GB" sz="1400" dirty="0">
                <a:latin typeface="+mn-lt"/>
              </a:rPr>
              <a:t> de travail </a:t>
            </a:r>
            <a:r>
              <a:rPr lang="en-GB" sz="1400" dirty="0" err="1">
                <a:latin typeface="+mn-lt"/>
              </a:rPr>
              <a:t>pouvant</a:t>
            </a:r>
            <a:r>
              <a:rPr lang="en-GB" sz="1400" dirty="0">
                <a:latin typeface="+mn-lt"/>
              </a:rPr>
              <a:t> </a:t>
            </a:r>
            <a:r>
              <a:rPr lang="en-GB" sz="1400" dirty="0" err="1">
                <a:latin typeface="+mn-lt"/>
              </a:rPr>
              <a:t>être</a:t>
            </a:r>
            <a:r>
              <a:rPr lang="en-GB" sz="1400" dirty="0">
                <a:latin typeface="+mn-lt"/>
              </a:rPr>
              <a:t> </a:t>
            </a:r>
            <a:r>
              <a:rPr lang="en-GB" sz="1400" dirty="0" err="1">
                <a:latin typeface="+mn-lt"/>
              </a:rPr>
              <a:t>supervisés</a:t>
            </a:r>
            <a:r>
              <a:rPr lang="en-GB" sz="1400" dirty="0">
                <a:latin typeface="+mn-lt"/>
              </a:rPr>
              <a:t> par un agent </a:t>
            </a:r>
            <a:r>
              <a:rPr lang="en-GB" sz="1400" dirty="0" err="1">
                <a:latin typeface="+mn-lt"/>
              </a:rPr>
              <a:t>garde-frontière</a:t>
            </a:r>
            <a:r>
              <a:rPr lang="en-GB" sz="1400" dirty="0">
                <a:latin typeface="+mn-lt"/>
              </a:rPr>
              <a:t> :</a:t>
            </a:r>
            <a:endParaRPr lang="en-GB" sz="1400" b="1"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a:p>
            <a:endParaRPr lang="en-GB" sz="1400" dirty="0">
              <a:latin typeface="+mn-lt"/>
            </a:endParaRPr>
          </a:p>
        </p:txBody>
      </p:sp>
      <p:sp>
        <p:nvSpPr>
          <p:cNvPr id="9" name="Rectangle 1"/>
          <p:cNvSpPr>
            <a:spLocks noChangeArrowheads="1"/>
          </p:cNvSpPr>
          <p:nvPr/>
        </p:nvSpPr>
        <p:spPr bwMode="auto">
          <a:xfrm>
            <a:off x="4367809" y="36203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 name="Rounded Rectangle 12">
            <a:extLst>
              <a:ext uri="{FF2B5EF4-FFF2-40B4-BE49-F238E27FC236}">
                <a16:creationId xmlns:a16="http://schemas.microsoft.com/office/drawing/2014/main" id="{DFB46462-05CA-41AD-AAC5-CAC66899085D}"/>
              </a:ext>
            </a:extLst>
          </p:cNvPr>
          <p:cNvSpPr/>
          <p:nvPr/>
        </p:nvSpPr>
        <p:spPr bwMode="auto">
          <a:xfrm>
            <a:off x="620246" y="937775"/>
            <a:ext cx="10009112" cy="135335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b="1" dirty="0">
                <a:latin typeface="+mn-lt"/>
              </a:rPr>
              <a:t>Qui peut assurer le rôle d’agent garde-frontière ?</a:t>
            </a:r>
          </a:p>
          <a:p>
            <a:pPr algn="just">
              <a:defRPr/>
            </a:pPr>
            <a:endParaRPr lang="en-US" sz="1400" dirty="0">
              <a:latin typeface="+mn-lt"/>
            </a:endParaRPr>
          </a:p>
          <a:p>
            <a:pPr marL="177800" indent="-177800" algn="just">
              <a:buFontTx/>
              <a:buChar char="-"/>
              <a:defRPr/>
            </a:pPr>
            <a:r>
              <a:rPr lang="en-US" sz="1400" dirty="0">
                <a:latin typeface="+mn-lt"/>
              </a:rPr>
              <a:t>le chef de travail ;</a:t>
            </a:r>
            <a:endParaRPr lang="fr-BE" sz="1400" dirty="0">
              <a:latin typeface="+mn-lt"/>
            </a:endParaRPr>
          </a:p>
          <a:p>
            <a:pPr lvl="0" algn="just">
              <a:defRPr/>
            </a:pPr>
            <a:r>
              <a:rPr lang="fr-BE" sz="1400" dirty="0">
                <a:latin typeface="+mn-lt"/>
              </a:rPr>
              <a:t>	</a:t>
            </a:r>
            <a:endParaRPr lang="en-US" sz="1400" dirty="0">
              <a:latin typeface="+mn-lt"/>
            </a:endParaRPr>
          </a:p>
          <a:p>
            <a:pPr marL="177800" indent="-177800" algn="just">
              <a:buFontTx/>
              <a:buChar char="-"/>
              <a:defRPr/>
            </a:pPr>
            <a:r>
              <a:rPr lang="en-US" sz="1400" dirty="0">
                <a:latin typeface="+mn-lt"/>
              </a:rPr>
              <a:t>un agent </a:t>
            </a:r>
            <a:r>
              <a:rPr lang="en-US" sz="1400" dirty="0" err="1">
                <a:latin typeface="+mn-lt"/>
              </a:rPr>
              <a:t>spécialement</a:t>
            </a:r>
            <a:r>
              <a:rPr lang="en-US" sz="1400" dirty="0">
                <a:latin typeface="+mn-lt"/>
              </a:rPr>
              <a:t> </a:t>
            </a:r>
            <a:r>
              <a:rPr lang="en-US" sz="1400" dirty="0" err="1">
                <a:latin typeface="+mn-lt"/>
              </a:rPr>
              <a:t>dédié</a:t>
            </a:r>
            <a:r>
              <a:rPr lang="en-US" sz="1400" dirty="0">
                <a:latin typeface="+mn-lt"/>
              </a:rPr>
              <a:t> à </a:t>
            </a:r>
            <a:r>
              <a:rPr lang="en-US" sz="1400" dirty="0" err="1">
                <a:latin typeface="+mn-lt"/>
              </a:rPr>
              <a:t>cet</a:t>
            </a:r>
            <a:r>
              <a:rPr lang="en-US" sz="1400" dirty="0">
                <a:latin typeface="+mn-lt"/>
              </a:rPr>
              <a:t> </a:t>
            </a:r>
            <a:r>
              <a:rPr lang="en-US" sz="1400" dirty="0" err="1">
                <a:latin typeface="+mn-lt"/>
              </a:rPr>
              <a:t>effet</a:t>
            </a:r>
            <a:r>
              <a:rPr lang="en-US" sz="1400" dirty="0">
                <a:latin typeface="+mn-lt"/>
              </a:rPr>
              <a:t>, </a:t>
            </a:r>
            <a:r>
              <a:rPr lang="en-US" sz="1400" dirty="0" err="1">
                <a:latin typeface="+mn-lt"/>
              </a:rPr>
              <a:t>désigné</a:t>
            </a:r>
            <a:r>
              <a:rPr lang="en-US" sz="1400" dirty="0">
                <a:latin typeface="+mn-lt"/>
              </a:rPr>
              <a:t> </a:t>
            </a:r>
            <a:r>
              <a:rPr lang="en-US" sz="1400" dirty="0" err="1">
                <a:latin typeface="+mn-lt"/>
              </a:rPr>
              <a:t>comme</a:t>
            </a:r>
            <a:r>
              <a:rPr lang="en-US" sz="1400" dirty="0">
                <a:latin typeface="+mn-lt"/>
              </a:rPr>
              <a:t> “agent </a:t>
            </a:r>
            <a:r>
              <a:rPr lang="en-US" sz="1400" dirty="0" err="1">
                <a:latin typeface="+mn-lt"/>
              </a:rPr>
              <a:t>garde-frontière</a:t>
            </a:r>
            <a:r>
              <a:rPr lang="en-US" sz="1400" dirty="0">
                <a:latin typeface="+mn-lt"/>
              </a:rPr>
              <a:t>”).</a:t>
            </a:r>
            <a:endParaRPr lang="fr-BE" sz="1400" dirty="0">
              <a:latin typeface="+mn-lt"/>
            </a:endParaRPr>
          </a:p>
        </p:txBody>
      </p:sp>
      <p:grpSp>
        <p:nvGrpSpPr>
          <p:cNvPr id="11" name="Group 10">
            <a:extLst>
              <a:ext uri="{FF2B5EF4-FFF2-40B4-BE49-F238E27FC236}">
                <a16:creationId xmlns:a16="http://schemas.microsoft.com/office/drawing/2014/main" id="{140DCACB-0984-4057-A9DD-688BDC5968C2}"/>
              </a:ext>
            </a:extLst>
          </p:cNvPr>
          <p:cNvGrpSpPr/>
          <p:nvPr/>
        </p:nvGrpSpPr>
        <p:grpSpPr>
          <a:xfrm>
            <a:off x="10992544" y="536485"/>
            <a:ext cx="1008111" cy="1884403"/>
            <a:chOff x="3550805" y="1982567"/>
            <a:chExt cx="1248463" cy="1701093"/>
          </a:xfrm>
        </p:grpSpPr>
        <p:sp>
          <p:nvSpPr>
            <p:cNvPr id="12" name="Rechthoek 35">
              <a:extLst>
                <a:ext uri="{FF2B5EF4-FFF2-40B4-BE49-F238E27FC236}">
                  <a16:creationId xmlns:a16="http://schemas.microsoft.com/office/drawing/2014/main" id="{C0918905-775E-4413-98A3-EF7F84B11EDA}"/>
                </a:ext>
              </a:extLst>
            </p:cNvPr>
            <p:cNvSpPr>
              <a:spLocks noChangeArrowheads="1"/>
            </p:cNvSpPr>
            <p:nvPr/>
          </p:nvSpPr>
          <p:spPr bwMode="auto">
            <a:xfrm>
              <a:off x="3550805" y="3311093"/>
              <a:ext cx="1224137" cy="372567"/>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latin typeface="+mn-lt"/>
                </a:rPr>
                <a:t>AGENT</a:t>
              </a:r>
              <a:r>
                <a:rPr lang="nl-BE" sz="1100" b="1" dirty="0">
                  <a:solidFill>
                    <a:schemeClr val="bg1"/>
                  </a:solidFill>
                </a:rPr>
                <a:t> </a:t>
              </a:r>
              <a:r>
                <a:rPr lang="nl-BE" sz="1000" b="1" dirty="0">
                  <a:solidFill>
                    <a:schemeClr val="bg1"/>
                  </a:solidFill>
                  <a:latin typeface="+mn-lt"/>
                </a:rPr>
                <a:t>GARDE-FRONTIERE</a:t>
              </a:r>
            </a:p>
            <a:p>
              <a:pPr algn="ctr"/>
              <a:r>
                <a:rPr lang="nl-BE" sz="1000" b="1" dirty="0">
                  <a:solidFill>
                    <a:schemeClr val="bg1"/>
                  </a:solidFill>
                  <a:latin typeface="+mn-lt"/>
                </a:rPr>
                <a:t>ENTREPRENEUR</a:t>
              </a:r>
            </a:p>
          </p:txBody>
        </p:sp>
        <p:pic>
          <p:nvPicPr>
            <p:cNvPr id="13" name="Picture 12">
              <a:extLst>
                <a:ext uri="{FF2B5EF4-FFF2-40B4-BE49-F238E27FC236}">
                  <a16:creationId xmlns:a16="http://schemas.microsoft.com/office/drawing/2014/main" id="{066917CE-184E-4276-B46B-DED8F8AF1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156" y="2041802"/>
              <a:ext cx="601676" cy="1226172"/>
            </a:xfrm>
            <a:prstGeom prst="rect">
              <a:avLst/>
            </a:prstGeom>
            <a:ln w="25400">
              <a:solidFill>
                <a:schemeClr val="tx2">
                  <a:lumMod val="85000"/>
                </a:schemeClr>
              </a:solidFill>
            </a:ln>
          </p:spPr>
        </p:pic>
        <p:pic>
          <p:nvPicPr>
            <p:cNvPr id="14" name="Picture 13">
              <a:extLst>
                <a:ext uri="{FF2B5EF4-FFF2-40B4-BE49-F238E27FC236}">
                  <a16:creationId xmlns:a16="http://schemas.microsoft.com/office/drawing/2014/main" id="{B3CBEA56-AC4C-49D1-A172-3B7391CE7D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
        <p:nvSpPr>
          <p:cNvPr id="15" name="TextBox 14">
            <a:extLst>
              <a:ext uri="{FF2B5EF4-FFF2-40B4-BE49-F238E27FC236}">
                <a16:creationId xmlns:a16="http://schemas.microsoft.com/office/drawing/2014/main" id="{1927B5E9-7BBB-44C9-80B7-960D21ECD998}"/>
              </a:ext>
            </a:extLst>
          </p:cNvPr>
          <p:cNvSpPr txBox="1"/>
          <p:nvPr/>
        </p:nvSpPr>
        <p:spPr>
          <a:xfrm>
            <a:off x="7421065" y="2542036"/>
            <a:ext cx="4692214" cy="578882"/>
          </a:xfrm>
          <a:prstGeom prst="roundRect">
            <a:avLst/>
          </a:prstGeom>
          <a:noFill/>
          <a:ln w="19050">
            <a:solidFill>
              <a:srgbClr val="FF0000"/>
            </a:solidFill>
            <a:prstDash val="solid"/>
          </a:ln>
        </p:spPr>
        <p:txBody>
          <a:bodyPr wrap="square" rtlCol="0">
            <a:spAutoFit/>
          </a:bodyPr>
          <a:lstStyle/>
          <a:p>
            <a:r>
              <a:rPr lang="nl-BE" sz="1400" b="1" dirty="0" err="1">
                <a:solidFill>
                  <a:srgbClr val="FF0000"/>
                </a:solidFill>
                <a:latin typeface="+mn-lt"/>
              </a:rPr>
              <a:t>Condition</a:t>
            </a:r>
            <a:r>
              <a:rPr lang="nl-BE" sz="1400" b="1" dirty="0">
                <a:solidFill>
                  <a:srgbClr val="FF0000"/>
                </a:solidFill>
                <a:latin typeface="+mn-lt"/>
              </a:rPr>
              <a:t> : la </a:t>
            </a:r>
            <a:r>
              <a:rPr lang="nl-BE" sz="1400" b="1" dirty="0" err="1">
                <a:solidFill>
                  <a:srgbClr val="FF0000"/>
                </a:solidFill>
                <a:latin typeface="+mn-lt"/>
              </a:rPr>
              <a:t>vigilance</a:t>
            </a:r>
            <a:r>
              <a:rPr lang="nl-BE" sz="1400" b="1" dirty="0">
                <a:solidFill>
                  <a:srgbClr val="FF0000"/>
                </a:solidFill>
                <a:latin typeface="+mn-lt"/>
              </a:rPr>
              <a:t> de </a:t>
            </a:r>
            <a:r>
              <a:rPr lang="nl-BE" sz="1400" b="1" dirty="0" err="1">
                <a:solidFill>
                  <a:srgbClr val="FF0000"/>
                </a:solidFill>
                <a:latin typeface="+mn-lt"/>
              </a:rPr>
              <a:t>l’agent</a:t>
            </a:r>
            <a:r>
              <a:rPr lang="nl-BE" sz="1400" b="1" dirty="0">
                <a:solidFill>
                  <a:srgbClr val="FF0000"/>
                </a:solidFill>
                <a:latin typeface="+mn-lt"/>
              </a:rPr>
              <a:t> garde-</a:t>
            </a:r>
            <a:r>
              <a:rPr lang="nl-BE" sz="1400" b="1" dirty="0" err="1">
                <a:solidFill>
                  <a:srgbClr val="FF0000"/>
                </a:solidFill>
                <a:latin typeface="+mn-lt"/>
              </a:rPr>
              <a:t>frontière</a:t>
            </a:r>
            <a:r>
              <a:rPr lang="nl-BE" sz="1400" b="1" dirty="0">
                <a:solidFill>
                  <a:srgbClr val="FF0000"/>
                </a:solidFill>
                <a:latin typeface="+mn-lt"/>
              </a:rPr>
              <a:t> </a:t>
            </a:r>
            <a:r>
              <a:rPr lang="nl-BE" sz="1400" b="1" dirty="0" err="1">
                <a:solidFill>
                  <a:srgbClr val="FF0000"/>
                </a:solidFill>
                <a:latin typeface="+mn-lt"/>
              </a:rPr>
              <a:t>est</a:t>
            </a:r>
            <a:r>
              <a:rPr lang="nl-BE" sz="1400" b="1" dirty="0">
                <a:solidFill>
                  <a:srgbClr val="FF0000"/>
                </a:solidFill>
                <a:latin typeface="+mn-lt"/>
              </a:rPr>
              <a:t> </a:t>
            </a:r>
            <a:r>
              <a:rPr lang="nl-BE" sz="1400" b="1" dirty="0" err="1">
                <a:solidFill>
                  <a:srgbClr val="FF0000"/>
                </a:solidFill>
                <a:latin typeface="+mn-lt"/>
              </a:rPr>
              <a:t>assurée</a:t>
            </a:r>
            <a:r>
              <a:rPr lang="nl-BE" sz="1400" b="1" dirty="0">
                <a:solidFill>
                  <a:srgbClr val="FF0000"/>
                </a:solidFill>
                <a:latin typeface="+mn-lt"/>
              </a:rPr>
              <a:t> pendant </a:t>
            </a:r>
            <a:r>
              <a:rPr lang="nl-BE" sz="1400" b="1" dirty="0" err="1">
                <a:solidFill>
                  <a:srgbClr val="FF0000"/>
                </a:solidFill>
                <a:latin typeface="+mn-lt"/>
              </a:rPr>
              <a:t>toute</a:t>
            </a:r>
            <a:r>
              <a:rPr lang="nl-BE" sz="1400" b="1" dirty="0">
                <a:solidFill>
                  <a:srgbClr val="FF0000"/>
                </a:solidFill>
                <a:latin typeface="+mn-lt"/>
              </a:rPr>
              <a:t> la prestation du </a:t>
            </a:r>
            <a:r>
              <a:rPr lang="nl-BE" sz="1400" b="1" dirty="0" err="1">
                <a:solidFill>
                  <a:srgbClr val="FF0000"/>
                </a:solidFill>
                <a:latin typeface="+mn-lt"/>
              </a:rPr>
              <a:t>travail</a:t>
            </a:r>
            <a:endParaRPr lang="en-US" sz="1400" dirty="0">
              <a:latin typeface="+mn-lt"/>
            </a:endParaRPr>
          </a:p>
        </p:txBody>
      </p:sp>
      <p:pic>
        <p:nvPicPr>
          <p:cNvPr id="6" name="Picture 5">
            <a:extLst>
              <a:ext uri="{FF2B5EF4-FFF2-40B4-BE49-F238E27FC236}">
                <a16:creationId xmlns:a16="http://schemas.microsoft.com/office/drawing/2014/main" id="{CC7A5D70-4314-491C-9F38-B9E882631388}"/>
              </a:ext>
            </a:extLst>
          </p:cNvPr>
          <p:cNvPicPr>
            <a:picLocks noChangeAspect="1"/>
          </p:cNvPicPr>
          <p:nvPr/>
        </p:nvPicPr>
        <p:blipFill>
          <a:blip r:embed="rId5"/>
          <a:stretch>
            <a:fillRect/>
          </a:stretch>
        </p:blipFill>
        <p:spPr>
          <a:xfrm>
            <a:off x="924378" y="3230575"/>
            <a:ext cx="9400847" cy="3090940"/>
          </a:xfrm>
          <a:prstGeom prst="rect">
            <a:avLst/>
          </a:prstGeom>
        </p:spPr>
      </p:pic>
      <p:pic>
        <p:nvPicPr>
          <p:cNvPr id="16" name="Picture 15">
            <a:extLst>
              <a:ext uri="{FF2B5EF4-FFF2-40B4-BE49-F238E27FC236}">
                <a16:creationId xmlns:a16="http://schemas.microsoft.com/office/drawing/2014/main" id="{15E95965-7A02-4E39-B190-77B65DA9379A}"/>
              </a:ext>
            </a:extLst>
          </p:cNvPr>
          <p:cNvPicPr>
            <a:picLocks noChangeAspect="1"/>
          </p:cNvPicPr>
          <p:nvPr/>
        </p:nvPicPr>
        <p:blipFill>
          <a:blip r:embed="rId6"/>
          <a:stretch>
            <a:fillRect/>
          </a:stretch>
        </p:blipFill>
        <p:spPr>
          <a:xfrm>
            <a:off x="7126981" y="2326035"/>
            <a:ext cx="366638" cy="488850"/>
          </a:xfrm>
          <a:prstGeom prst="rect">
            <a:avLst/>
          </a:prstGeom>
        </p:spPr>
      </p:pic>
    </p:spTree>
    <p:extLst>
      <p:ext uri="{BB962C8B-B14F-4D97-AF65-F5344CB8AC3E}">
        <p14:creationId xmlns:p14="http://schemas.microsoft.com/office/powerpoint/2010/main" val="9745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424936"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0.8 </a:t>
            </a:r>
            <a:r>
              <a:rPr lang="en-US" b="1" kern="0" dirty="0" err="1">
                <a:solidFill>
                  <a:srgbClr val="0070C0"/>
                </a:solidFill>
                <a:latin typeface="+mj-lt"/>
                <a:ea typeface="+mj-ea"/>
                <a:cs typeface="+mj-cs"/>
              </a:rPr>
              <a:t>Opérateurs</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d’engins</a:t>
            </a:r>
            <a:r>
              <a:rPr lang="en-US" b="1" kern="0" dirty="0">
                <a:solidFill>
                  <a:srgbClr val="0070C0"/>
                </a:solidFill>
                <a:latin typeface="+mj-lt"/>
                <a:ea typeface="+mj-ea"/>
                <a:cs typeface="+mj-cs"/>
              </a:rPr>
              <a:t> : dispositions </a:t>
            </a:r>
            <a:r>
              <a:rPr lang="en-US" b="1" kern="0" dirty="0" err="1">
                <a:solidFill>
                  <a:srgbClr val="0070C0"/>
                </a:solidFill>
                <a:latin typeface="+mj-lt"/>
                <a:ea typeface="+mj-ea"/>
                <a:cs typeface="+mj-cs"/>
              </a:rPr>
              <a:t>générales</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279576" y="1282323"/>
            <a:ext cx="8784976" cy="4869418"/>
          </a:xfrm>
          <a:prstGeom prst="roundRect">
            <a:avLst/>
          </a:prstGeom>
          <a:noFill/>
          <a:ln w="12700">
            <a:solidFill>
              <a:schemeClr val="accent1"/>
            </a:solidFill>
            <a:prstDash val="dash"/>
          </a:ln>
        </p:spPr>
        <p:txBody>
          <a:bodyPr wrap="square" rtlCol="0">
            <a:spAutoFit/>
          </a:bodyPr>
          <a:lstStyle/>
          <a:p>
            <a:pPr algn="just">
              <a:defRPr/>
            </a:pPr>
            <a:r>
              <a:rPr lang="fr-BE" sz="1400" dirty="0">
                <a:latin typeface="+mn-lt"/>
              </a:rPr>
              <a:t>Les opérateurs d’engins :</a:t>
            </a:r>
          </a:p>
          <a:p>
            <a:pPr algn="just">
              <a:defRPr/>
            </a:pPr>
            <a:endParaRPr lang="fr-BE" sz="1400" dirty="0">
              <a:latin typeface="+mn-lt"/>
            </a:endParaRPr>
          </a:p>
          <a:p>
            <a:pPr marL="285750" indent="-285750" algn="just">
              <a:buFontTx/>
              <a:buChar char="-"/>
              <a:defRPr/>
            </a:pPr>
            <a:r>
              <a:rPr lang="fr-BE" sz="1400" dirty="0">
                <a:latin typeface="+mn-lt"/>
              </a:rPr>
              <a:t>sont </a:t>
            </a:r>
            <a:r>
              <a:rPr lang="fr-BE" sz="1400" b="1" dirty="0">
                <a:latin typeface="+mn-lt"/>
              </a:rPr>
              <a:t>formés aux risques liés aux véhicules ferroviaires en mouvement</a:t>
            </a:r>
            <a:r>
              <a:rPr lang="fr-BE" sz="1400" dirty="0">
                <a:latin typeface="+mn-lt"/>
              </a:rPr>
              <a:t>, et plus particulièrement aux conséquences d’une collision entre un véhicule ferroviaire et un engin au travail ;</a:t>
            </a: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ont connaissance, des </a:t>
            </a:r>
            <a:r>
              <a:rPr lang="fr-BE" sz="1400" b="1" dirty="0">
                <a:latin typeface="+mn-lt"/>
              </a:rPr>
              <a:t>distances de sécurité </a:t>
            </a:r>
            <a:r>
              <a:rPr lang="fr-BE" sz="1400" dirty="0">
                <a:latin typeface="+mn-lt"/>
              </a:rPr>
              <a:t>à respecter lors des travaux et des déplacements des engins le long des voies ;</a:t>
            </a: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respectent à tout moment, les </a:t>
            </a:r>
            <a:r>
              <a:rPr lang="fr-BE" sz="1400" b="1" dirty="0">
                <a:latin typeface="+mn-lt"/>
              </a:rPr>
              <a:t>délimitations de la zone de chantier définies par le responsable sécurité et éventuellement matérialisées sur le terrain </a:t>
            </a:r>
            <a:r>
              <a:rPr lang="fr-BE" sz="1400" dirty="0">
                <a:latin typeface="+mn-lt"/>
              </a:rPr>
              <a:t>(filet orange,..) ;</a:t>
            </a:r>
          </a:p>
          <a:p>
            <a:pPr marL="285750" indent="-285750" algn="just">
              <a:buFontTx/>
              <a:buChar char="-"/>
              <a:defRPr/>
            </a:pPr>
            <a:endParaRPr lang="fr-BE" sz="1400" dirty="0">
              <a:latin typeface="+mn-lt"/>
            </a:endParaRPr>
          </a:p>
          <a:p>
            <a:pPr marL="285750" indent="-285750" algn="just">
              <a:buFontTx/>
              <a:buChar char="-"/>
              <a:defRPr/>
            </a:pPr>
            <a:r>
              <a:rPr lang="fr-BE" sz="1400" b="1" dirty="0">
                <a:latin typeface="+mn-lt"/>
              </a:rPr>
              <a:t>arrêtent les activités</a:t>
            </a:r>
            <a:r>
              <a:rPr lang="fr-BE" sz="1400" dirty="0">
                <a:latin typeface="+mn-lt"/>
              </a:rPr>
              <a:t>, </a:t>
            </a:r>
            <a:r>
              <a:rPr lang="fr-BE" sz="1400" u="sng" dirty="0">
                <a:latin typeface="+mn-lt"/>
              </a:rPr>
              <a:t>dès qu’il est informé par l’agent garde frontière de l’approche ou du franchissement des limites de la zone de chantier </a:t>
            </a:r>
            <a:r>
              <a:rPr lang="fr-BE" sz="1400" dirty="0">
                <a:latin typeface="+mn-lt"/>
              </a:rPr>
              <a:t>;</a:t>
            </a:r>
          </a:p>
          <a:p>
            <a:pPr algn="just">
              <a:defRPr/>
            </a:pPr>
            <a:endParaRPr lang="fr-BE" sz="1400" dirty="0">
              <a:latin typeface="+mn-lt"/>
            </a:endParaRPr>
          </a:p>
          <a:p>
            <a:pPr marL="285750" indent="-285750" algn="just">
              <a:buFontTx/>
              <a:buChar char="-"/>
              <a:defRPr/>
            </a:pPr>
            <a:r>
              <a:rPr lang="en-US" sz="1400" dirty="0" err="1">
                <a:latin typeface="+mn-lt"/>
              </a:rPr>
              <a:t>interrompent</a:t>
            </a:r>
            <a:r>
              <a:rPr lang="en-US" sz="1400" dirty="0">
                <a:latin typeface="+mn-lt"/>
              </a:rPr>
              <a:t> les </a:t>
            </a:r>
            <a:r>
              <a:rPr lang="en-US" sz="1400" dirty="0" err="1">
                <a:latin typeface="+mn-lt"/>
              </a:rPr>
              <a:t>activités</a:t>
            </a:r>
            <a:r>
              <a:rPr lang="en-US" sz="1400" dirty="0">
                <a:latin typeface="+mn-lt"/>
              </a:rPr>
              <a:t> </a:t>
            </a:r>
            <a:r>
              <a:rPr lang="en-US" sz="1400" dirty="0" err="1">
                <a:latin typeface="+mn-lt"/>
              </a:rPr>
              <a:t>en</a:t>
            </a:r>
            <a:r>
              <a:rPr lang="en-US" sz="1400" dirty="0">
                <a:latin typeface="+mn-lt"/>
              </a:rPr>
              <a:t> </a:t>
            </a:r>
            <a:r>
              <a:rPr lang="en-US" sz="1400" dirty="0" err="1">
                <a:latin typeface="+mn-lt"/>
              </a:rPr>
              <a:t>cas</a:t>
            </a:r>
            <a:r>
              <a:rPr lang="en-US" sz="1400" dirty="0">
                <a:latin typeface="+mn-lt"/>
              </a:rPr>
              <a:t> de </a:t>
            </a:r>
            <a:r>
              <a:rPr lang="en-US" sz="1400" dirty="0" err="1">
                <a:latin typeface="+mn-lt"/>
              </a:rPr>
              <a:t>perte</a:t>
            </a:r>
            <a:r>
              <a:rPr lang="en-US" sz="1400" dirty="0">
                <a:latin typeface="+mn-lt"/>
              </a:rPr>
              <a:t> de contact </a:t>
            </a:r>
            <a:r>
              <a:rPr lang="en-US" sz="1400" dirty="0" err="1">
                <a:latin typeface="+mn-lt"/>
              </a:rPr>
              <a:t>visuel</a:t>
            </a:r>
            <a:r>
              <a:rPr lang="en-US" sz="1400" dirty="0">
                <a:latin typeface="+mn-lt"/>
              </a:rPr>
              <a:t> et/</a:t>
            </a:r>
            <a:r>
              <a:rPr lang="en-US" sz="1400" dirty="0" err="1">
                <a:latin typeface="+mn-lt"/>
              </a:rPr>
              <a:t>ou</a:t>
            </a:r>
            <a:r>
              <a:rPr lang="en-US" sz="1400" dirty="0">
                <a:latin typeface="+mn-lt"/>
              </a:rPr>
              <a:t> </a:t>
            </a:r>
            <a:r>
              <a:rPr lang="en-US" sz="1400" dirty="0" err="1">
                <a:latin typeface="+mn-lt"/>
              </a:rPr>
              <a:t>auditif</a:t>
            </a:r>
            <a:r>
              <a:rPr lang="en-US" sz="1400" dirty="0">
                <a:latin typeface="+mn-lt"/>
              </a:rPr>
              <a:t> avec </a:t>
            </a:r>
            <a:r>
              <a:rPr lang="en-US" sz="1400" dirty="0" err="1">
                <a:latin typeface="+mn-lt"/>
              </a:rPr>
              <a:t>l’agent</a:t>
            </a:r>
            <a:r>
              <a:rPr lang="en-US" sz="1400" dirty="0">
                <a:latin typeface="+mn-lt"/>
              </a:rPr>
              <a:t> </a:t>
            </a:r>
            <a:r>
              <a:rPr lang="en-US" sz="1400" dirty="0" err="1">
                <a:latin typeface="+mn-lt"/>
              </a:rPr>
              <a:t>garde</a:t>
            </a:r>
            <a:r>
              <a:rPr lang="en-US" sz="1400" dirty="0">
                <a:latin typeface="+mn-lt"/>
              </a:rPr>
              <a:t> </a:t>
            </a:r>
            <a:r>
              <a:rPr lang="en-US" sz="1400" dirty="0" err="1">
                <a:latin typeface="+mn-lt"/>
              </a:rPr>
              <a:t>frontière</a:t>
            </a:r>
            <a:r>
              <a:rPr lang="en-US" sz="1400" dirty="0"/>
              <a:t>;</a:t>
            </a:r>
            <a:endParaRPr lang="fr-BE" sz="1400" dirty="0">
              <a:latin typeface="+mn-lt"/>
            </a:endParaRP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doivent interrompre toute activité </a:t>
            </a:r>
            <a:r>
              <a:rPr lang="fr-BE" sz="1400" u="sng" dirty="0">
                <a:latin typeface="+mn-lt"/>
              </a:rPr>
              <a:t>lorsque la stabilité des engins et/ou des charges manutentionnées n’est plus garantie ;</a:t>
            </a: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s’ils disposent d’une radio, participent au contrôle régulier la qualité de la liaison radio.</a:t>
            </a:r>
          </a:p>
        </p:txBody>
      </p:sp>
      <p:sp>
        <p:nvSpPr>
          <p:cNvPr id="7" name="Rechthoek 38"/>
          <p:cNvSpPr>
            <a:spLocks noChangeArrowheads="1"/>
          </p:cNvSpPr>
          <p:nvPr/>
        </p:nvSpPr>
        <p:spPr bwMode="auto">
          <a:xfrm>
            <a:off x="119336" y="2996952"/>
            <a:ext cx="1971993" cy="720080"/>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POSTES DE TRAVAIL</a:t>
            </a:r>
          </a:p>
          <a:p>
            <a:pPr algn="ctr"/>
            <a:endParaRPr lang="nl-BE" sz="800" b="1" dirty="0">
              <a:solidFill>
                <a:schemeClr val="bg1"/>
              </a:solidFill>
            </a:endParaRPr>
          </a:p>
          <a:p>
            <a:pPr algn="ctr"/>
            <a:r>
              <a:rPr lang="nl-BE" sz="800" b="1" dirty="0">
                <a:solidFill>
                  <a:schemeClr val="bg1"/>
                </a:solidFill>
              </a:rPr>
              <a:t>ENGINS DE CHANTIER</a:t>
            </a:r>
          </a:p>
          <a:p>
            <a:pPr algn="ctr"/>
            <a:endParaRPr lang="nl-BE" sz="800" b="1" dirty="0">
              <a:solidFill>
                <a:schemeClr val="bg1"/>
              </a:solidFill>
            </a:endParaRPr>
          </a:p>
        </p:txBody>
      </p:sp>
      <p:pic>
        <p:nvPicPr>
          <p:cNvPr id="13"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12" y="1916832"/>
            <a:ext cx="1373440" cy="816835"/>
          </a:xfrm>
          <a:prstGeom prst="rect">
            <a:avLst/>
          </a:prstGeom>
          <a:ln w="25400">
            <a:solidFill>
              <a:schemeClr val="tx2">
                <a:lumMod val="85000"/>
              </a:schemeClr>
            </a:solidFill>
          </a:ln>
        </p:spPr>
      </p:pic>
    </p:spTree>
    <p:extLst>
      <p:ext uri="{BB962C8B-B14F-4D97-AF65-F5344CB8AC3E}">
        <p14:creationId xmlns:p14="http://schemas.microsoft.com/office/powerpoint/2010/main" val="239237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4"/>
          <p:cNvGraphicFramePr>
            <a:graphicFrameLocks noGrp="1"/>
          </p:cNvGraphicFramePr>
          <p:nvPr>
            <p:extLst>
              <p:ext uri="{D42A27DB-BD31-4B8C-83A1-F6EECF244321}">
                <p14:modId xmlns:p14="http://schemas.microsoft.com/office/powerpoint/2010/main" val="4071345664"/>
              </p:ext>
            </p:extLst>
          </p:nvPr>
        </p:nvGraphicFramePr>
        <p:xfrm>
          <a:off x="2063553" y="1700808"/>
          <a:ext cx="7848871" cy="2545845"/>
        </p:xfrm>
        <a:graphic>
          <a:graphicData uri="http://schemas.openxmlformats.org/drawingml/2006/table">
            <a:tbl>
              <a:tblPr firstRow="1" bandRow="1">
                <a:tableStyleId>{2D5ABB26-0587-4C30-8999-92F81FD0307C}</a:tableStyleId>
              </a:tblPr>
              <a:tblGrid>
                <a:gridCol w="2175363">
                  <a:extLst>
                    <a:ext uri="{9D8B030D-6E8A-4147-A177-3AD203B41FA5}">
                      <a16:colId xmlns:a16="http://schemas.microsoft.com/office/drawing/2014/main" val="20000"/>
                    </a:ext>
                  </a:extLst>
                </a:gridCol>
                <a:gridCol w="1010813">
                  <a:extLst>
                    <a:ext uri="{9D8B030D-6E8A-4147-A177-3AD203B41FA5}">
                      <a16:colId xmlns:a16="http://schemas.microsoft.com/office/drawing/2014/main" val="20001"/>
                    </a:ext>
                  </a:extLst>
                </a:gridCol>
                <a:gridCol w="3263887">
                  <a:extLst>
                    <a:ext uri="{9D8B030D-6E8A-4147-A177-3AD203B41FA5}">
                      <a16:colId xmlns:a16="http://schemas.microsoft.com/office/drawing/2014/main" val="20002"/>
                    </a:ext>
                  </a:extLst>
                </a:gridCol>
                <a:gridCol w="1398808">
                  <a:extLst>
                    <a:ext uri="{9D8B030D-6E8A-4147-A177-3AD203B41FA5}">
                      <a16:colId xmlns:a16="http://schemas.microsoft.com/office/drawing/2014/main" val="20003"/>
                    </a:ext>
                  </a:extLst>
                </a:gridCol>
              </a:tblGrid>
              <a:tr h="360040">
                <a:tc gridSpan="4">
                  <a:txBody>
                    <a:bodyPr/>
                    <a:lstStyle/>
                    <a:p>
                      <a:pPr marL="0" algn="ctr" defTabSz="914400" rtl="0" eaLnBrk="1" latinLnBrk="0" hangingPunct="1"/>
                      <a:r>
                        <a:rPr lang="en-US" sz="1600" b="1" dirty="0" err="1"/>
                        <a:t>Données</a:t>
                      </a:r>
                      <a:r>
                        <a:rPr lang="en-US" sz="1600" b="1" dirty="0"/>
                        <a:t> de</a:t>
                      </a:r>
                      <a:r>
                        <a:rPr lang="en-US" sz="1600" b="1" baseline="0" dirty="0"/>
                        <a:t> base</a:t>
                      </a:r>
                      <a:endParaRPr lang="en-US"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341021">
                <a:tc gridSpan="4">
                  <a:txBody>
                    <a:bodyPr/>
                    <a:lstStyle/>
                    <a:p>
                      <a:pPr algn="ct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Unité</a:t>
                      </a:r>
                      <a:r>
                        <a:rPr lang="nl-BE" sz="1200" b="0" dirty="0">
                          <a:solidFill>
                            <a:schemeClr val="tx1"/>
                          </a:solidFill>
                          <a:latin typeface="+mn-lt"/>
                          <a:ea typeface="Times New Roman"/>
                          <a:cs typeface="Times New Roman"/>
                          <a:sym typeface="Wingdings"/>
                        </a:rPr>
                        <a:t> 70 </a:t>
                      </a:r>
                      <a:r>
                        <a:rPr lang="nl-BE" sz="1200" b="0" dirty="0" err="1">
                          <a:solidFill>
                            <a:schemeClr val="tx1"/>
                          </a:solidFill>
                          <a:latin typeface="+mn-lt"/>
                          <a:ea typeface="Times New Roman"/>
                          <a:cs typeface="Times New Roman"/>
                          <a:sym typeface="Wingdings"/>
                        </a:rPr>
                        <a:t>personne</a:t>
                      </a: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qui</a:t>
                      </a: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supervise</a:t>
                      </a:r>
                      <a:r>
                        <a:rPr lang="nl-BE" sz="1200" b="0" dirty="0">
                          <a:solidFill>
                            <a:schemeClr val="tx1"/>
                          </a:solidFill>
                          <a:latin typeface="+mn-lt"/>
                          <a:ea typeface="Times New Roman"/>
                          <a:cs typeface="Times New Roman"/>
                          <a:sym typeface="Wingdings"/>
                        </a:rPr>
                        <a:t> la </a:t>
                      </a:r>
                      <a:r>
                        <a:rPr lang="nl-BE" sz="1200" b="0" dirty="0" err="1">
                          <a:solidFill>
                            <a:schemeClr val="tx1"/>
                          </a:solidFill>
                          <a:latin typeface="+mn-lt"/>
                          <a:ea typeface="Times New Roman"/>
                          <a:cs typeface="Times New Roman"/>
                          <a:sym typeface="Wingdings"/>
                        </a:rPr>
                        <a:t>délimitation</a:t>
                      </a:r>
                      <a:r>
                        <a:rPr lang="nl-BE" sz="1200" b="0" dirty="0">
                          <a:solidFill>
                            <a:schemeClr val="tx1"/>
                          </a:solidFill>
                          <a:latin typeface="+mn-lt"/>
                          <a:ea typeface="Times New Roman"/>
                          <a:cs typeface="Times New Roman"/>
                          <a:sym typeface="Wingdings"/>
                        </a:rPr>
                        <a:t> du </a:t>
                      </a:r>
                      <a:r>
                        <a:rPr lang="nl-BE" sz="1200" b="0" dirty="0" err="1">
                          <a:solidFill>
                            <a:schemeClr val="tx1"/>
                          </a:solidFill>
                          <a:latin typeface="+mn-lt"/>
                          <a:ea typeface="Times New Roman"/>
                          <a:cs typeface="Times New Roman"/>
                          <a:sym typeface="Wingdings"/>
                        </a:rPr>
                        <a:t>chantier</a:t>
                      </a: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rôle</a:t>
                      </a:r>
                      <a:r>
                        <a:rPr lang="nl-BE" sz="1200" b="0" dirty="0">
                          <a:solidFill>
                            <a:schemeClr val="tx1"/>
                          </a:solidFill>
                          <a:latin typeface="+mn-lt"/>
                          <a:ea typeface="Times New Roman"/>
                          <a:cs typeface="Times New Roman"/>
                          <a:sym typeface="Wingdings"/>
                        </a:rPr>
                        <a:t> agent garde-</a:t>
                      </a:r>
                      <a:r>
                        <a:rPr lang="nl-BE" sz="1200" b="0" dirty="0" err="1">
                          <a:solidFill>
                            <a:schemeClr val="tx1"/>
                          </a:solidFill>
                          <a:latin typeface="+mn-lt"/>
                          <a:ea typeface="Times New Roman"/>
                          <a:cs typeface="Times New Roman"/>
                          <a:sym typeface="Wingdings"/>
                        </a:rPr>
                        <a:t>frontière</a:t>
                      </a:r>
                      <a:r>
                        <a:rPr lang="nl-BE" sz="1200" b="0" dirty="0">
                          <a:solidFill>
                            <a:schemeClr val="tx1"/>
                          </a:solidFill>
                          <a:latin typeface="+mn-lt"/>
                          <a:ea typeface="Times New Roman"/>
                          <a:cs typeface="Times New Roman"/>
                          <a:sym typeface="Wingdings"/>
                        </a:rPr>
                        <a:t>) V2</a:t>
                      </a:r>
                      <a:r>
                        <a:rPr lang="nl-BE" sz="1200" b="0" baseline="0" dirty="0">
                          <a:solidFill>
                            <a:schemeClr val="tx1"/>
                          </a:solidFill>
                          <a:latin typeface="+mn-lt"/>
                          <a:ea typeface="Times New Roman"/>
                          <a:cs typeface="Times New Roman"/>
                          <a:sym typeface="Wingdings"/>
                        </a:rPr>
                        <a:t>.0</a:t>
                      </a:r>
                      <a:r>
                        <a:rPr lang="nl-BE" sz="1200" b="0" dirty="0">
                          <a:solidFill>
                            <a:schemeClr val="tx1"/>
                          </a:solidFill>
                          <a:latin typeface="+mn-lt"/>
                          <a:ea typeface="Times New Roman"/>
                          <a:cs typeface="Times New Roman"/>
                          <a:sym typeface="Wingdings"/>
                        </a:rPr>
                        <a:t>.pptx</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a:t>Groupe</a:t>
                      </a:r>
                      <a:r>
                        <a:rPr lang="en-US" sz="1200" b="1" dirty="0"/>
                        <a:t> de travail</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Festjens Ilse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Laurent Alexis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dirty="0"/>
                    </a:p>
                  </a:txBody>
                  <a:tcPr/>
                </a:tc>
                <a:extLst>
                  <a:ext uri="{0D108BD9-81ED-4DB2-BD59-A6C34878D82A}">
                    <a16:rowId xmlns:a16="http://schemas.microsoft.com/office/drawing/2014/main" val="10003"/>
                  </a:ext>
                </a:extLst>
              </a:tr>
              <a:tr h="40689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kern="1200" dirty="0" err="1">
                          <a:solidFill>
                            <a:schemeClr val="tx1"/>
                          </a:solidFill>
                          <a:latin typeface="+mn-lt"/>
                          <a:ea typeface="+mn-ea"/>
                          <a:cs typeface="+mn-cs"/>
                        </a:rPr>
                        <a:t>Propriétaire</a:t>
                      </a:r>
                      <a:r>
                        <a:rPr lang="en-US" sz="1200" b="1" kern="1200" dirty="0">
                          <a:solidFill>
                            <a:schemeClr val="tx1"/>
                          </a:solidFill>
                          <a:latin typeface="+mn-lt"/>
                          <a:ea typeface="+mn-ea"/>
                          <a:cs typeface="+mn-cs"/>
                        </a:rPr>
                        <a:t> du </a:t>
                      </a:r>
                      <a:r>
                        <a:rPr lang="en-US" sz="1200" b="1" kern="1200" dirty="0" err="1">
                          <a:solidFill>
                            <a:schemeClr val="tx1"/>
                          </a:solidFill>
                          <a:latin typeface="+mn-lt"/>
                          <a:ea typeface="+mn-ea"/>
                          <a:cs typeface="+mn-cs"/>
                        </a:rPr>
                        <a:t>contenu</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48">
                <a:tc>
                  <a:txBody>
                    <a:bodyPr/>
                    <a:lstStyle/>
                    <a:p>
                      <a:pPr algn="l"/>
                      <a:r>
                        <a:rPr lang="en-US" sz="1200" b="1" kern="1200" dirty="0" err="1">
                          <a:solidFill>
                            <a:schemeClr val="tx1"/>
                          </a:solidFill>
                          <a:latin typeface="+mn-lt"/>
                          <a:ea typeface="+mn-ea"/>
                          <a:cs typeface="+mn-cs"/>
                        </a:rPr>
                        <a:t>Propriétaire</a:t>
                      </a:r>
                      <a:r>
                        <a:rPr lang="en-US" sz="1200" b="1" kern="1200" dirty="0">
                          <a:solidFill>
                            <a:schemeClr val="tx1"/>
                          </a:solidFill>
                          <a:latin typeface="+mn-lt"/>
                          <a:ea typeface="+mn-ea"/>
                          <a:cs typeface="+mn-cs"/>
                        </a:rPr>
                        <a:t> du lay-out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sz="120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5"/>
                  </a:ext>
                </a:extLst>
              </a:tr>
            </a:tbl>
          </a:graphicData>
        </a:graphic>
      </p:graphicFrame>
      <p:sp>
        <p:nvSpPr>
          <p:cNvPr id="7" name="TextBox 7"/>
          <p:cNvSpPr txBox="1"/>
          <p:nvPr/>
        </p:nvSpPr>
        <p:spPr>
          <a:xfrm>
            <a:off x="2063553" y="5877273"/>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a:t>Le </a:t>
            </a:r>
            <a:r>
              <a:rPr lang="en-US" sz="1200" b="1" dirty="0" err="1"/>
              <a:t>présent</a:t>
            </a:r>
            <a:r>
              <a:rPr lang="en-US" sz="1200" b="1" dirty="0"/>
              <a:t> document </a:t>
            </a:r>
            <a:r>
              <a:rPr lang="en-US" sz="1200" b="1" dirty="0" err="1"/>
              <a:t>est</a:t>
            </a:r>
            <a:r>
              <a:rPr lang="en-US" sz="1200" b="1" dirty="0"/>
              <a:t> la </a:t>
            </a:r>
            <a:r>
              <a:rPr lang="en-US" sz="1200" b="1" dirty="0" err="1"/>
              <a:t>propriété</a:t>
            </a:r>
            <a:r>
              <a:rPr lang="en-US" sz="1200" b="1" dirty="0"/>
              <a:t> </a:t>
            </a:r>
            <a:r>
              <a:rPr lang="en-US" sz="1200" b="1" dirty="0" err="1"/>
              <a:t>d’INFRABEL</a:t>
            </a:r>
            <a:r>
              <a:rPr lang="en-US" sz="1200" b="1" dirty="0"/>
              <a:t>.</a:t>
            </a:r>
          </a:p>
        </p:txBody>
      </p:sp>
    </p:spTree>
    <p:extLst>
      <p:ext uri="{BB962C8B-B14F-4D97-AF65-F5344CB8AC3E}">
        <p14:creationId xmlns:p14="http://schemas.microsoft.com/office/powerpoint/2010/main" val="235972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484784"/>
            <a:ext cx="9300879" cy="4244400"/>
          </a:xfrm>
          <a:prstGeom prst="rect">
            <a:avLst/>
          </a:prstGeom>
        </p:spPr>
        <p:txBody>
          <a:bodyPr/>
          <a:lstStyle/>
          <a:p>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br>
              <a:rPr lang="nl-BE" sz="2000" b="1" dirty="0">
                <a:solidFill>
                  <a:schemeClr val="tx1"/>
                </a:solidFill>
              </a:rPr>
            </a:br>
            <a:r>
              <a:rPr lang="nl-BE" sz="2000" b="1" dirty="0"/>
              <a:t>1. </a:t>
            </a:r>
            <a:r>
              <a:rPr lang="nl-BE" sz="2000" b="1" dirty="0" err="1"/>
              <a:t>Système</a:t>
            </a:r>
            <a:r>
              <a:rPr lang="nl-BE" sz="2000" b="1" dirty="0"/>
              <a:t> de </a:t>
            </a:r>
            <a:r>
              <a:rPr lang="nl-BE" sz="2000" b="1" dirty="0" err="1"/>
              <a:t>protection</a:t>
            </a:r>
            <a:r>
              <a:rPr lang="nl-BE" sz="2000" b="1" dirty="0"/>
              <a:t>: </a:t>
            </a:r>
            <a:r>
              <a:rPr lang="nl-BE" sz="2000" b="1" dirty="0" err="1"/>
              <a:t>supervision</a:t>
            </a:r>
            <a:r>
              <a:rPr lang="nl-BE" sz="2000" b="1" dirty="0"/>
              <a:t> de la </a:t>
            </a:r>
            <a:r>
              <a:rPr lang="nl-BE" sz="2000" b="1" dirty="0" err="1"/>
              <a:t>délimitation</a:t>
            </a:r>
            <a:r>
              <a:rPr lang="nl-BE" sz="2000" b="1" dirty="0"/>
              <a:t> du </a:t>
            </a:r>
            <a:r>
              <a:rPr lang="nl-BE" sz="2000" b="1" dirty="0" err="1"/>
              <a:t>chantier</a:t>
            </a:r>
            <a:r>
              <a:rPr lang="nl-BE" sz="2000" b="1" dirty="0"/>
              <a:t> par </a:t>
            </a:r>
            <a:r>
              <a:rPr lang="nl-BE" sz="2000" b="1" dirty="0" err="1"/>
              <a:t>une</a:t>
            </a:r>
            <a:r>
              <a:rPr lang="nl-BE" sz="2000" b="1" dirty="0"/>
              <a:t> </a:t>
            </a:r>
            <a:r>
              <a:rPr lang="nl-BE" sz="2000" b="1" dirty="0" err="1"/>
              <a:t>personne</a:t>
            </a:r>
            <a:r>
              <a:rPr lang="nl-BE" sz="2000" b="1" dirty="0"/>
              <a:t> (agent garde-</a:t>
            </a:r>
            <a:r>
              <a:rPr lang="nl-BE" sz="2000" b="1" dirty="0" err="1"/>
              <a:t>frontière</a:t>
            </a:r>
            <a:r>
              <a:rPr lang="nl-BE" sz="2000" b="1" dirty="0"/>
              <a:t>)</a:t>
            </a:r>
          </a:p>
          <a:p>
            <a:endParaRPr lang="nl-BE" sz="2000" b="1" dirty="0">
              <a:solidFill>
                <a:schemeClr val="tx1"/>
              </a:solidFill>
            </a:endParaRPr>
          </a:p>
          <a:p>
            <a:r>
              <a:rPr lang="nl-BE" sz="2000" b="1" dirty="0">
                <a:solidFill>
                  <a:schemeClr val="tx1"/>
                </a:solidFill>
              </a:rPr>
              <a:t>2. </a:t>
            </a:r>
            <a:r>
              <a:rPr lang="nl-BE" sz="2000" b="1" dirty="0" err="1">
                <a:solidFill>
                  <a:schemeClr val="tx1"/>
                </a:solidFill>
              </a:rPr>
              <a:t>Incidents</a:t>
            </a:r>
            <a:r>
              <a:rPr lang="nl-BE" sz="2000" b="1" dirty="0">
                <a:solidFill>
                  <a:schemeClr val="tx1"/>
                </a:solidFill>
              </a:rPr>
              <a:t>	</a:t>
            </a:r>
          </a:p>
          <a:p>
            <a:endParaRPr lang="nl-BE" sz="2000" b="1" dirty="0">
              <a:solidFill>
                <a:schemeClr val="tx1"/>
              </a:solidFill>
            </a:endParaRPr>
          </a:p>
          <a:p>
            <a:r>
              <a:rPr lang="nl-BE" sz="2000" b="1" dirty="0">
                <a:solidFill>
                  <a:schemeClr val="tx1"/>
                </a:solidFill>
              </a:rPr>
              <a:t>3. Fin des </a:t>
            </a:r>
            <a:r>
              <a:rPr lang="nl-BE" sz="2000" b="1" dirty="0" err="1">
                <a:solidFill>
                  <a:schemeClr val="tx1"/>
                </a:solidFill>
              </a:rPr>
              <a:t>travaux</a:t>
            </a:r>
            <a:endParaRPr lang="nl-BE" sz="2000" b="1" dirty="0">
              <a:solidFill>
                <a:schemeClr val="tx1"/>
              </a:solidFill>
            </a:endParaRPr>
          </a:p>
          <a:p>
            <a:endParaRPr lang="nl-BE" sz="2000" b="1" dirty="0">
              <a:solidFill>
                <a:schemeClr val="tx1"/>
              </a:solidFill>
            </a:endParaRPr>
          </a:p>
          <a:p>
            <a:r>
              <a:rPr lang="nl-BE" sz="2000" b="1" dirty="0">
                <a:solidFill>
                  <a:schemeClr val="tx1"/>
                </a:solidFill>
              </a:rPr>
              <a:t>4. </a:t>
            </a:r>
            <a:r>
              <a:rPr lang="nl-BE" sz="2000" b="1" dirty="0" err="1">
                <a:solidFill>
                  <a:schemeClr val="tx1"/>
                </a:solidFill>
              </a:rPr>
              <a:t>Travaux</a:t>
            </a:r>
            <a:r>
              <a:rPr lang="nl-BE" sz="2000" b="1" dirty="0">
                <a:solidFill>
                  <a:schemeClr val="tx1"/>
                </a:solidFill>
              </a:rPr>
              <a:t> </a:t>
            </a:r>
            <a:r>
              <a:rPr lang="nl-BE" sz="2000" b="1" dirty="0" err="1">
                <a:solidFill>
                  <a:schemeClr val="tx1"/>
                </a:solidFill>
              </a:rPr>
              <a:t>particulièrement</a:t>
            </a:r>
            <a:r>
              <a:rPr lang="nl-BE" sz="2000" b="1" dirty="0">
                <a:solidFill>
                  <a:schemeClr val="tx1"/>
                </a:solidFill>
              </a:rPr>
              <a:t> </a:t>
            </a:r>
            <a:r>
              <a:rPr lang="nl-BE" sz="2000" b="1" dirty="0" err="1">
                <a:solidFill>
                  <a:schemeClr val="tx1"/>
                </a:solidFill>
              </a:rPr>
              <a:t>bruyants</a:t>
            </a:r>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292555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2"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1.1 </a:t>
            </a:r>
            <a:r>
              <a:rPr lang="en-GB" dirty="0" err="1"/>
              <a:t>Mise</a:t>
            </a:r>
            <a:r>
              <a:rPr lang="en-GB" dirty="0"/>
              <a:t> </a:t>
            </a:r>
            <a:r>
              <a:rPr lang="en-GB" dirty="0" err="1"/>
              <a:t>en</a:t>
            </a:r>
            <a:r>
              <a:rPr lang="en-GB" dirty="0"/>
              <a:t> place</a:t>
            </a:r>
          </a:p>
        </p:txBody>
      </p: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briefing – </a:t>
            </a:r>
            <a:r>
              <a:rPr lang="nl-BE" sz="800" dirty="0" err="1"/>
              <a:t>organisation</a:t>
            </a:r>
            <a:endParaRPr lang="nl-BE" sz="800" dirty="0"/>
          </a:p>
        </p:txBody>
      </p:sp>
      <p:sp>
        <p:nvSpPr>
          <p:cNvPr id="17423" name="Rechthoekige toelichting 16"/>
          <p:cNvSpPr>
            <a:spLocks noChangeArrowheads="1"/>
          </p:cNvSpPr>
          <p:nvPr/>
        </p:nvSpPr>
        <p:spPr bwMode="auto">
          <a:xfrm>
            <a:off x="8360958" y="4099253"/>
            <a:ext cx="720725" cy="287338"/>
          </a:xfrm>
          <a:prstGeom prst="wedgeRectCallout">
            <a:avLst>
              <a:gd name="adj1" fmla="val 32667"/>
              <a:gd name="adj2" fmla="val 115412"/>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19" name="Rechthoek 35"/>
          <p:cNvSpPr>
            <a:spLocks noChangeArrowheads="1"/>
          </p:cNvSpPr>
          <p:nvPr/>
        </p:nvSpPr>
        <p:spPr bwMode="auto">
          <a:xfrm>
            <a:off x="8860807" y="5766657"/>
            <a:ext cx="1368425"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a:t>
            </a:r>
          </a:p>
          <a:p>
            <a:pPr algn="ctr"/>
            <a:r>
              <a:rPr lang="nl-BE" sz="1000" b="1" dirty="0">
                <a:solidFill>
                  <a:schemeClr val="bg1"/>
                </a:solidFill>
              </a:rPr>
              <a:t>RS ENTREPRENEUR</a:t>
            </a:r>
          </a:p>
        </p:txBody>
      </p:sp>
      <p:sp>
        <p:nvSpPr>
          <p:cNvPr id="28" name="Rechthoekige toelichting 14"/>
          <p:cNvSpPr/>
          <p:nvPr/>
        </p:nvSpPr>
        <p:spPr bwMode="auto">
          <a:xfrm>
            <a:off x="3945694" y="5083140"/>
            <a:ext cx="4011849" cy="733715"/>
          </a:xfrm>
          <a:prstGeom prst="wedgeRectCallout">
            <a:avLst>
              <a:gd name="adj1" fmla="val -64198"/>
              <a:gd name="adj2" fmla="val -139514"/>
            </a:avLst>
          </a:prstGeom>
          <a:solidFill>
            <a:srgbClr val="00B0F0"/>
          </a:solidFill>
          <a:ln w="31750" algn="ctr">
            <a:noFill/>
            <a:round/>
            <a:headEnd/>
            <a:tailEnd/>
          </a:ln>
        </p:spPr>
        <p:txBody>
          <a:bodyPr wrap="none" anchor="ctr"/>
          <a:lstStyle/>
          <a:p>
            <a:pPr algn="ctr"/>
            <a:r>
              <a:rPr lang="nl-BE" sz="800" dirty="0">
                <a:solidFill>
                  <a:schemeClr val="bg1"/>
                </a:solidFill>
              </a:rPr>
              <a:t>LORSQUE L’AUDIBILITÉ DIMINUE, </a:t>
            </a:r>
          </a:p>
          <a:p>
            <a:pPr algn="ctr"/>
            <a:r>
              <a:rPr lang="nl-BE" sz="800" dirty="0">
                <a:solidFill>
                  <a:schemeClr val="bg1"/>
                </a:solidFill>
              </a:rPr>
              <a:t>FAITES TOUT DE SUITE L’ALARME POUR ARRÊTER LES TRAVAUX</a:t>
            </a:r>
          </a:p>
          <a:p>
            <a:pPr algn="ctr"/>
            <a:endParaRPr lang="nl-BE" sz="800" dirty="0">
              <a:solidFill>
                <a:schemeClr val="bg1"/>
              </a:solidFill>
            </a:endParaRPr>
          </a:p>
          <a:p>
            <a:pPr algn="ctr"/>
            <a:r>
              <a:rPr lang="nl-BE" sz="800" dirty="0">
                <a:solidFill>
                  <a:schemeClr val="bg1"/>
                </a:solidFill>
              </a:rPr>
              <a:t>LORSQUE LA VISIBILITÉ DIMINUE, </a:t>
            </a:r>
          </a:p>
          <a:p>
            <a:pPr algn="ctr"/>
            <a:r>
              <a:rPr lang="nl-BE" sz="800" dirty="0">
                <a:solidFill>
                  <a:schemeClr val="bg1"/>
                </a:solidFill>
              </a:rPr>
              <a:t>FAITES TOUT DE SUITE L’ALARME POUR ARRÊTER LES TRAVAUX</a:t>
            </a:r>
          </a:p>
        </p:txBody>
      </p:sp>
      <p:sp>
        <p:nvSpPr>
          <p:cNvPr id="30" name="Rechthoekige toelichting 13"/>
          <p:cNvSpPr/>
          <p:nvPr/>
        </p:nvSpPr>
        <p:spPr bwMode="auto">
          <a:xfrm>
            <a:off x="4367809" y="980729"/>
            <a:ext cx="4306465" cy="2520279"/>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dirty="0">
                <a:solidFill>
                  <a:schemeClr val="bg1"/>
                </a:solidFill>
              </a:rPr>
              <a:t>LA MÉTHODE DE PROTECTION UTILISÉE EST...</a:t>
            </a:r>
          </a:p>
          <a:p>
            <a:pPr algn="ctr"/>
            <a:r>
              <a:rPr lang="nl-BE" sz="800" dirty="0">
                <a:solidFill>
                  <a:schemeClr val="bg1"/>
                </a:solidFill>
              </a:rPr>
              <a:t>LE RESPONSABLE DE LA SÉCURITÉ EST...</a:t>
            </a:r>
          </a:p>
          <a:p>
            <a:pPr algn="ctr"/>
            <a:r>
              <a:rPr lang="nl-BE" sz="800" dirty="0">
                <a:solidFill>
                  <a:schemeClr val="bg1"/>
                </a:solidFill>
              </a:rPr>
              <a:t>VOUS TRAVAILLEZ À... PERSONNES/ENGINS DE TRAVAUX</a:t>
            </a:r>
          </a:p>
          <a:p>
            <a:pPr algn="ctr"/>
            <a:endParaRPr lang="en-US" sz="800" dirty="0">
              <a:solidFill>
                <a:schemeClr val="bg1"/>
              </a:solidFill>
            </a:endParaRPr>
          </a:p>
          <a:p>
            <a:pPr algn="ctr"/>
            <a:r>
              <a:rPr lang="nl-BE" sz="800" dirty="0">
                <a:solidFill>
                  <a:schemeClr val="bg1"/>
                </a:solidFill>
              </a:rPr>
              <a:t>LA ZONE DE TRAVAIL EST...</a:t>
            </a:r>
          </a:p>
          <a:p>
            <a:pPr algn="ctr"/>
            <a:r>
              <a:rPr lang="nl-BE" sz="800" dirty="0">
                <a:solidFill>
                  <a:schemeClr val="bg1"/>
                </a:solidFill>
              </a:rPr>
              <a:t>LE CHEMIN POUR ATTEINDRE LA ZONE DE TRAVAIL EST... VIA  ...</a:t>
            </a:r>
          </a:p>
          <a:p>
            <a:pPr algn="ctr"/>
            <a:r>
              <a:rPr lang="nl-BE" sz="800" dirty="0">
                <a:solidFill>
                  <a:schemeClr val="bg1"/>
                </a:solidFill>
              </a:rPr>
              <a:t>LE CHEMIN POUR QUITTER LA ZONE DE TRAVAIL EST... VIA ...</a:t>
            </a:r>
          </a:p>
          <a:p>
            <a:pPr algn="ctr"/>
            <a:r>
              <a:rPr lang="nl-BE" sz="800" dirty="0">
                <a:solidFill>
                  <a:srgbClr val="FF0000"/>
                </a:solidFill>
              </a:rPr>
              <a:t>L’EMPIÈTEMENT DANS LA ZONE DANGEREUSE/ZONE ORANGE N’EST PAS AUTORISÉ</a:t>
            </a:r>
          </a:p>
          <a:p>
            <a:pPr algn="ctr"/>
            <a:endParaRPr lang="nl-BE" sz="800" dirty="0">
              <a:solidFill>
                <a:schemeClr val="bg1"/>
              </a:solidFill>
            </a:endParaRPr>
          </a:p>
          <a:p>
            <a:pPr algn="ctr"/>
            <a:r>
              <a:rPr lang="nl-BE" sz="800" dirty="0">
                <a:solidFill>
                  <a:schemeClr val="bg1"/>
                </a:solidFill>
              </a:rPr>
              <a:t>LE TRAVAIL À EXÉCUTER EST ...</a:t>
            </a:r>
          </a:p>
          <a:p>
            <a:pPr algn="ctr"/>
            <a:r>
              <a:rPr lang="nl-BE" sz="800" dirty="0">
                <a:solidFill>
                  <a:schemeClr val="bg1"/>
                </a:solidFill>
              </a:rPr>
              <a:t>LA MÉTHODE DE TRAVAIL EST ...</a:t>
            </a:r>
          </a:p>
          <a:p>
            <a:pPr algn="ctr"/>
            <a:r>
              <a:rPr lang="nl-BE" sz="800" dirty="0">
                <a:solidFill>
                  <a:schemeClr val="bg1"/>
                </a:solidFill>
              </a:rPr>
              <a:t>LES RISQUES LIÉS AU TRAVAIL SONT...</a:t>
            </a:r>
          </a:p>
          <a:p>
            <a:pPr algn="ctr"/>
            <a:endParaRPr lang="en-US" sz="800" dirty="0">
              <a:solidFill>
                <a:schemeClr val="bg1"/>
              </a:solidFill>
            </a:endParaRPr>
          </a:p>
          <a:p>
            <a:pPr algn="ctr"/>
            <a:r>
              <a:rPr lang="en-US" sz="800" dirty="0">
                <a:solidFill>
                  <a:schemeClr val="bg1"/>
                </a:solidFill>
              </a:rPr>
              <a:t>EN CAS D’INCIDENT OU D’ACCIDENT, LA PROCÉDURE À SUIVRE EST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dirty="0">
                <a:solidFill>
                  <a:schemeClr val="bg1"/>
                </a:solidFill>
              </a:rPr>
              <a:t>JEAN JANSSEN, AUJOURD’HUI TU ES AGENT GARDE-FRONTIÈRE</a:t>
            </a:r>
          </a:p>
        </p:txBody>
      </p:sp>
      <p:pic>
        <p:nvPicPr>
          <p:cNvPr id="3" name="Picture 2"/>
          <p:cNvPicPr>
            <a:picLocks noChangeAspect="1"/>
          </p:cNvPicPr>
          <p:nvPr/>
        </p:nvPicPr>
        <p:blipFill>
          <a:blip r:embed="rId4"/>
          <a:stretch>
            <a:fillRect/>
          </a:stretch>
        </p:blipFill>
        <p:spPr>
          <a:xfrm>
            <a:off x="2347951" y="3272485"/>
            <a:ext cx="475529" cy="1176630"/>
          </a:xfrm>
          <a:prstGeom prst="rect">
            <a:avLst/>
          </a:prstGeom>
        </p:spPr>
      </p:pic>
      <p:pic>
        <p:nvPicPr>
          <p:cNvPr id="4" name="Picture 3"/>
          <p:cNvPicPr>
            <a:picLocks noChangeAspect="1"/>
          </p:cNvPicPr>
          <p:nvPr/>
        </p:nvPicPr>
        <p:blipFill>
          <a:blip r:embed="rId5"/>
          <a:stretch>
            <a:fillRect/>
          </a:stretch>
        </p:blipFill>
        <p:spPr>
          <a:xfrm>
            <a:off x="9081683" y="4473561"/>
            <a:ext cx="463336" cy="1274174"/>
          </a:xfrm>
          <a:prstGeom prst="rect">
            <a:avLst/>
          </a:prstGeom>
        </p:spPr>
      </p:pic>
      <p:sp>
        <p:nvSpPr>
          <p:cNvPr id="16" name="Rechthoekige toelichting 10">
            <a:extLst>
              <a:ext uri="{FF2B5EF4-FFF2-40B4-BE49-F238E27FC236}">
                <a16:creationId xmlns:a16="http://schemas.microsoft.com/office/drawing/2014/main" id="{A72AE18E-1C42-4217-A8FB-3A358696903B}"/>
              </a:ext>
            </a:extLst>
          </p:cNvPr>
          <p:cNvSpPr/>
          <p:nvPr/>
        </p:nvSpPr>
        <p:spPr bwMode="auto">
          <a:xfrm>
            <a:off x="4370446" y="3918886"/>
            <a:ext cx="3744416" cy="648072"/>
          </a:xfrm>
          <a:prstGeom prst="wedgeRectCallout">
            <a:avLst>
              <a:gd name="adj1" fmla="val -79691"/>
              <a:gd name="adj2" fmla="val -41427"/>
            </a:avLst>
          </a:prstGeom>
          <a:solidFill>
            <a:srgbClr val="00B0F0"/>
          </a:solidFill>
          <a:ln w="31750" algn="ctr">
            <a:noFill/>
            <a:round/>
            <a:headEnd/>
            <a:tailEnd/>
          </a:ln>
        </p:spPr>
        <p:txBody>
          <a:bodyPr wrap="square" anchor="ctr"/>
          <a:lstStyle/>
          <a:p>
            <a:pPr algn="ctr"/>
            <a:r>
              <a:rPr lang="nl-BE" sz="800" dirty="0">
                <a:solidFill>
                  <a:srgbClr val="C00000"/>
                </a:solidFill>
              </a:rPr>
              <a:t>LA DÉLIMITATION DE LA ZONE DE CHANTIER EST PLACÉ À …</a:t>
            </a:r>
          </a:p>
          <a:p>
            <a:pPr algn="ctr"/>
            <a:r>
              <a:rPr lang="nl-BE" sz="800" dirty="0">
                <a:solidFill>
                  <a:srgbClr val="C00000"/>
                </a:solidFill>
              </a:rPr>
              <a:t>LA DÉLIMITATION EST MATÉRIALISÉ OUI/NON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briefing – </a:t>
            </a:r>
            <a:r>
              <a:rPr lang="nl-BE" sz="800" dirty="0" err="1"/>
              <a:t>organisation</a:t>
            </a:r>
            <a:endParaRPr lang="nl-BE" sz="800" dirty="0"/>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a:t>
            </a:r>
          </a:p>
          <a:p>
            <a:pPr algn="ctr"/>
            <a:r>
              <a:rPr lang="nl-BE" sz="1000" b="1" dirty="0">
                <a:solidFill>
                  <a:schemeClr val="bg1"/>
                </a:solidFill>
              </a:rPr>
              <a:t>RS ENTREPRENEUR</a:t>
            </a:r>
          </a:p>
        </p:txBody>
      </p:sp>
      <p:sp>
        <p:nvSpPr>
          <p:cNvPr id="30" name="Rechthoekige toelichting 13"/>
          <p:cNvSpPr/>
          <p:nvPr/>
        </p:nvSpPr>
        <p:spPr bwMode="auto">
          <a:xfrm>
            <a:off x="4367809" y="1087436"/>
            <a:ext cx="4306465" cy="2557464"/>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dirty="0">
                <a:solidFill>
                  <a:schemeClr val="bg1"/>
                </a:solidFill>
              </a:rPr>
              <a:t>LA MÉTHODE DE PROTECTION UTILISÉE EST...</a:t>
            </a:r>
          </a:p>
          <a:p>
            <a:pPr algn="ctr"/>
            <a:r>
              <a:rPr lang="nl-BE" sz="800" dirty="0">
                <a:solidFill>
                  <a:schemeClr val="bg1"/>
                </a:solidFill>
              </a:rPr>
              <a:t>LE RESPONSABLE DE LA SÉCURITÉ EST...</a:t>
            </a:r>
          </a:p>
          <a:p>
            <a:pPr algn="ctr"/>
            <a:r>
              <a:rPr lang="nl-BE" sz="800" dirty="0">
                <a:solidFill>
                  <a:schemeClr val="bg1"/>
                </a:solidFill>
              </a:rPr>
              <a:t>VOUS TRAVAILLEZ À... PERSONNES</a:t>
            </a:r>
          </a:p>
          <a:p>
            <a:pPr algn="ctr"/>
            <a:endParaRPr lang="nl-BE" sz="800" dirty="0">
              <a:solidFill>
                <a:schemeClr val="bg1"/>
              </a:solidFill>
            </a:endParaRPr>
          </a:p>
          <a:p>
            <a:pPr algn="ctr"/>
            <a:endParaRPr lang="en-US" sz="800" dirty="0">
              <a:solidFill>
                <a:schemeClr val="bg1"/>
              </a:solidFill>
            </a:endParaRPr>
          </a:p>
          <a:p>
            <a:pPr algn="ctr"/>
            <a:r>
              <a:rPr lang="nl-BE" sz="800" dirty="0">
                <a:solidFill>
                  <a:schemeClr val="bg1"/>
                </a:solidFill>
              </a:rPr>
              <a:t>LA ZONE DE TRAVAIL EST...</a:t>
            </a:r>
          </a:p>
          <a:p>
            <a:pPr algn="ctr"/>
            <a:r>
              <a:rPr lang="nl-BE" sz="800" dirty="0">
                <a:solidFill>
                  <a:schemeClr val="bg1"/>
                </a:solidFill>
              </a:rPr>
              <a:t>LE CHEMIN POUR ATTEINDRE LA ZONE DE TRAVAIL EST... VIA  ...</a:t>
            </a:r>
          </a:p>
          <a:p>
            <a:pPr algn="ctr"/>
            <a:r>
              <a:rPr lang="nl-BE" sz="800" dirty="0">
                <a:solidFill>
                  <a:schemeClr val="bg1"/>
                </a:solidFill>
              </a:rPr>
              <a:t>LE CHEMIN POUR QUITTER LA ZONE DE TRAVAIL EST... VIA ...</a:t>
            </a:r>
          </a:p>
          <a:p>
            <a:pPr algn="ctr"/>
            <a:r>
              <a:rPr lang="nl-BE" sz="800" dirty="0">
                <a:solidFill>
                  <a:srgbClr val="FF0000"/>
                </a:solidFill>
              </a:rPr>
              <a:t>L’EMPIÈTEMENT DANS LA ZONE DANGEREUSE/ZONE ORANGE N’EST PAS AUTORISÉ</a:t>
            </a:r>
          </a:p>
          <a:p>
            <a:pPr algn="ctr"/>
            <a:endParaRPr lang="nl-BE" sz="800" dirty="0">
              <a:solidFill>
                <a:schemeClr val="bg1"/>
              </a:solidFill>
            </a:endParaRPr>
          </a:p>
          <a:p>
            <a:pPr algn="ctr"/>
            <a:r>
              <a:rPr lang="nl-BE" sz="800" dirty="0">
                <a:solidFill>
                  <a:schemeClr val="bg1"/>
                </a:solidFill>
              </a:rPr>
              <a:t>LE TRAVAIL À EXÉCUTER EST ...</a:t>
            </a:r>
          </a:p>
          <a:p>
            <a:pPr algn="ctr"/>
            <a:r>
              <a:rPr lang="nl-BE" sz="800" dirty="0">
                <a:solidFill>
                  <a:schemeClr val="bg1"/>
                </a:solidFill>
              </a:rPr>
              <a:t>LA MÉTHODE DE TRAVAIL EST ...</a:t>
            </a:r>
          </a:p>
          <a:p>
            <a:pPr algn="ctr"/>
            <a:r>
              <a:rPr lang="nl-BE" sz="800" dirty="0">
                <a:solidFill>
                  <a:schemeClr val="bg1"/>
                </a:solidFill>
              </a:rPr>
              <a:t>LES RISQUES LIÉS AU TRAVAIL SONT...</a:t>
            </a:r>
          </a:p>
          <a:p>
            <a:pPr algn="ctr"/>
            <a:endParaRPr lang="en-US" sz="800" dirty="0">
              <a:solidFill>
                <a:schemeClr val="bg1"/>
              </a:solidFill>
            </a:endParaRPr>
          </a:p>
          <a:p>
            <a:pPr algn="ctr"/>
            <a:r>
              <a:rPr lang="en-US" sz="800" dirty="0">
                <a:solidFill>
                  <a:schemeClr val="bg1"/>
                </a:solidFill>
              </a:rPr>
              <a:t>EN CAS D’INCIDENT OU D’ACCIDENT, LA PROCÉDURE À SUIVRE EST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dirty="0">
                <a:solidFill>
                  <a:schemeClr val="bg1"/>
                </a:solidFill>
              </a:rPr>
              <a:t>L’AGENT GARDE-FRONTIÈRE EST JEAN JANSSEN</a:t>
            </a:r>
          </a:p>
        </p:txBody>
      </p:sp>
      <p:sp>
        <p:nvSpPr>
          <p:cNvPr id="23" name="Rechthoekige toelichting 20"/>
          <p:cNvSpPr>
            <a:spLocks noChangeArrowheads="1"/>
          </p:cNvSpPr>
          <p:nvPr/>
        </p:nvSpPr>
        <p:spPr bwMode="auto">
          <a:xfrm>
            <a:off x="8136503" y="4749492"/>
            <a:ext cx="720725" cy="287337"/>
          </a:xfrm>
          <a:prstGeom prst="wedgeRectCallout">
            <a:avLst>
              <a:gd name="adj1" fmla="val -106099"/>
              <a:gd name="adj2" fmla="val 141931"/>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24" name="Rechthoekige toelichting 21"/>
          <p:cNvSpPr>
            <a:spLocks noChangeArrowheads="1"/>
          </p:cNvSpPr>
          <p:nvPr/>
        </p:nvSpPr>
        <p:spPr bwMode="auto">
          <a:xfrm>
            <a:off x="9120583" y="4749492"/>
            <a:ext cx="719138" cy="287337"/>
          </a:xfrm>
          <a:prstGeom prst="wedgeRectCallout">
            <a:avLst>
              <a:gd name="adj1" fmla="val -36102"/>
              <a:gd name="adj2" fmla="val 151796"/>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5" name="Rechthoekige toelichting 10"/>
          <p:cNvSpPr/>
          <p:nvPr/>
        </p:nvSpPr>
        <p:spPr bwMode="auto">
          <a:xfrm>
            <a:off x="4369521" y="3996695"/>
            <a:ext cx="3744416" cy="648072"/>
          </a:xfrm>
          <a:prstGeom prst="wedgeRectCallout">
            <a:avLst>
              <a:gd name="adj1" fmla="val -76647"/>
              <a:gd name="adj2" fmla="val -69414"/>
            </a:avLst>
          </a:prstGeom>
          <a:solidFill>
            <a:srgbClr val="00B0F0"/>
          </a:solidFill>
          <a:ln w="31750" algn="ctr">
            <a:noFill/>
            <a:round/>
            <a:headEnd/>
            <a:tailEnd/>
          </a:ln>
        </p:spPr>
        <p:txBody>
          <a:bodyPr wrap="square" anchor="ctr"/>
          <a:lstStyle/>
          <a:p>
            <a:pPr algn="ctr"/>
            <a:r>
              <a:rPr lang="nl-BE" sz="800" dirty="0">
                <a:solidFill>
                  <a:srgbClr val="FF0000"/>
                </a:solidFill>
              </a:rPr>
              <a:t>VOUS </a:t>
            </a:r>
            <a:r>
              <a:rPr lang="nl-BE" sz="800" b="1" dirty="0">
                <a:solidFill>
                  <a:srgbClr val="FF0000"/>
                </a:solidFill>
              </a:rPr>
              <a:t>DEVEZ CESSER LES ACTIVITES….. LORSQUE VOUS ENTENDEZ L’ALARME</a:t>
            </a:r>
            <a:endParaRPr lang="nl-BE" sz="800" dirty="0">
              <a:solidFill>
                <a:schemeClr val="bg1"/>
              </a:solidFill>
            </a:endParaRP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pic>
        <p:nvPicPr>
          <p:cNvPr id="17" name="Picture 16"/>
          <p:cNvPicPr>
            <a:picLocks noChangeAspect="1"/>
          </p:cNvPicPr>
          <p:nvPr/>
        </p:nvPicPr>
        <p:blipFill>
          <a:blip r:embed="rId5"/>
          <a:stretch>
            <a:fillRect/>
          </a:stretch>
        </p:blipFill>
        <p:spPr>
          <a:xfrm>
            <a:off x="8400256" y="5373216"/>
            <a:ext cx="1505843" cy="1121761"/>
          </a:xfrm>
          <a:prstGeom prst="rect">
            <a:avLst/>
          </a:prstGeom>
        </p:spPr>
      </p:pic>
      <p:pic>
        <p:nvPicPr>
          <p:cNvPr id="2" name="Picture 1"/>
          <p:cNvPicPr>
            <a:picLocks noChangeAspect="1"/>
          </p:cNvPicPr>
          <p:nvPr/>
        </p:nvPicPr>
        <p:blipFill>
          <a:blip r:embed="rId6"/>
          <a:stretch>
            <a:fillRect/>
          </a:stretch>
        </p:blipFill>
        <p:spPr>
          <a:xfrm>
            <a:off x="6521041" y="5373216"/>
            <a:ext cx="1499746" cy="1274174"/>
          </a:xfrm>
          <a:prstGeom prst="rect">
            <a:avLst/>
          </a:prstGeom>
        </p:spPr>
      </p:pic>
      <p:sp>
        <p:nvSpPr>
          <p:cNvPr id="29"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1.1 </a:t>
            </a:r>
            <a:r>
              <a:rPr lang="en-GB" dirty="0" err="1"/>
              <a:t>Mise</a:t>
            </a:r>
            <a:r>
              <a:rPr lang="en-GB" dirty="0"/>
              <a:t> </a:t>
            </a:r>
            <a:r>
              <a:rPr lang="en-GB" dirty="0" err="1"/>
              <a:t>en</a:t>
            </a:r>
            <a:r>
              <a:rPr lang="en-GB" dirty="0"/>
              <a:t> place</a:t>
            </a:r>
          </a:p>
        </p:txBody>
      </p:sp>
      <p:sp>
        <p:nvSpPr>
          <p:cNvPr id="18" name="Rechthoekige toelichting 10">
            <a:extLst>
              <a:ext uri="{FF2B5EF4-FFF2-40B4-BE49-F238E27FC236}">
                <a16:creationId xmlns:a16="http://schemas.microsoft.com/office/drawing/2014/main" id="{EF2DA6B2-B025-433A-BA8A-7EA51038F1A3}"/>
              </a:ext>
            </a:extLst>
          </p:cNvPr>
          <p:cNvSpPr/>
          <p:nvPr/>
        </p:nvSpPr>
        <p:spPr bwMode="auto">
          <a:xfrm>
            <a:off x="3155688" y="5228853"/>
            <a:ext cx="3744416" cy="648072"/>
          </a:xfrm>
          <a:prstGeom prst="wedgeRectCallout">
            <a:avLst>
              <a:gd name="adj1" fmla="val -45684"/>
              <a:gd name="adj2" fmla="val -246341"/>
            </a:avLst>
          </a:prstGeom>
          <a:solidFill>
            <a:srgbClr val="00B0F0"/>
          </a:solidFill>
          <a:ln w="31750" algn="ctr">
            <a:noFill/>
            <a:round/>
            <a:headEnd/>
            <a:tailEnd/>
          </a:ln>
        </p:spPr>
        <p:txBody>
          <a:bodyPr wrap="square" anchor="ctr"/>
          <a:lstStyle/>
          <a:p>
            <a:pPr algn="ctr"/>
            <a:r>
              <a:rPr lang="nl-BE" sz="800" dirty="0">
                <a:solidFill>
                  <a:srgbClr val="FF0000"/>
                </a:solidFill>
              </a:rPr>
              <a:t>VOUS NE POUVEZ JAMAIS FRANCHIR LA DÉLIMITATION DE LA ZONE DE CHANTIER (VERS LES VOIES).</a:t>
            </a:r>
          </a:p>
        </p:txBody>
      </p:sp>
    </p:spTree>
    <p:extLst>
      <p:ext uri="{BB962C8B-B14F-4D97-AF65-F5344CB8AC3E}">
        <p14:creationId xmlns:p14="http://schemas.microsoft.com/office/powerpoint/2010/main" val="3117892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8" name="Straight Arrow Connector 135"/>
          <p:cNvCxnSpPr>
            <a:cxnSpLocks noChangeShapeType="1"/>
          </p:cNvCxnSpPr>
          <p:nvPr/>
        </p:nvCxnSpPr>
        <p:spPr bwMode="auto">
          <a:xfrm>
            <a:off x="1919288" y="1412875"/>
            <a:ext cx="0" cy="4751388"/>
          </a:xfrm>
          <a:prstGeom prst="straightConnector1">
            <a:avLst/>
          </a:prstGeom>
          <a:noFill/>
          <a:ln w="12700" algn="ctr">
            <a:solidFill>
              <a:schemeClr val="accent2"/>
            </a:solidFill>
            <a:prstDash val="dash"/>
            <a:round/>
            <a:headEnd/>
            <a:tailEnd type="arrow" w="med" len="med"/>
          </a:ln>
        </p:spPr>
      </p:cxnSp>
      <p:sp>
        <p:nvSpPr>
          <p:cNvPr id="1844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18444" name="Straight Connector 16"/>
          <p:cNvCxnSpPr>
            <a:cxnSpLocks noChangeShapeType="1"/>
          </p:cNvCxnSpPr>
          <p:nvPr/>
        </p:nvCxnSpPr>
        <p:spPr bwMode="auto">
          <a:xfrm flipV="1">
            <a:off x="2640013" y="5037139"/>
            <a:ext cx="7632700" cy="1587"/>
          </a:xfrm>
          <a:prstGeom prst="line">
            <a:avLst/>
          </a:prstGeom>
          <a:noFill/>
          <a:ln w="31750" algn="ctr">
            <a:solidFill>
              <a:schemeClr val="accent2"/>
            </a:solidFill>
            <a:round/>
            <a:headEnd/>
            <a:tailEnd/>
          </a:ln>
        </p:spPr>
      </p:cxnSp>
      <p:cxnSp>
        <p:nvCxnSpPr>
          <p:cNvPr id="18447" name="Straight Connector 16"/>
          <p:cNvCxnSpPr>
            <a:cxnSpLocks noChangeShapeType="1"/>
          </p:cNvCxnSpPr>
          <p:nvPr/>
        </p:nvCxnSpPr>
        <p:spPr bwMode="auto">
          <a:xfrm flipV="1">
            <a:off x="2640013" y="5373689"/>
            <a:ext cx="7632700" cy="1587"/>
          </a:xfrm>
          <a:prstGeom prst="line">
            <a:avLst/>
          </a:prstGeom>
          <a:noFill/>
          <a:ln w="31750" algn="ctr">
            <a:solidFill>
              <a:schemeClr val="accent2"/>
            </a:solidFill>
            <a:round/>
            <a:headEnd/>
            <a:tailEnd/>
          </a:ln>
        </p:spPr>
      </p:cxnSp>
      <p:sp>
        <p:nvSpPr>
          <p:cNvPr id="18450" name="Chevron 29"/>
          <p:cNvSpPr>
            <a:spLocks noChangeArrowheads="1"/>
          </p:cNvSpPr>
          <p:nvPr/>
        </p:nvSpPr>
        <p:spPr bwMode="auto">
          <a:xfrm>
            <a:off x="2803526" y="495141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8451" name="Chevron 30"/>
          <p:cNvSpPr>
            <a:spLocks noChangeAspect="1"/>
          </p:cNvSpPr>
          <p:nvPr/>
        </p:nvSpPr>
        <p:spPr bwMode="auto">
          <a:xfrm flipH="1">
            <a:off x="2803526" y="53101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8452" name="TextBox 32"/>
          <p:cNvSpPr txBox="1">
            <a:spLocks noChangeArrowheads="1"/>
          </p:cNvSpPr>
          <p:nvPr/>
        </p:nvSpPr>
        <p:spPr bwMode="auto">
          <a:xfrm>
            <a:off x="9769861" y="5105404"/>
            <a:ext cx="936625" cy="230187"/>
          </a:xfrm>
          <a:prstGeom prst="rect">
            <a:avLst/>
          </a:prstGeom>
          <a:noFill/>
          <a:ln w="9525">
            <a:noFill/>
            <a:miter lim="800000"/>
            <a:headEnd/>
            <a:tailEnd/>
          </a:ln>
        </p:spPr>
        <p:txBody>
          <a:bodyPr>
            <a:spAutoFit/>
          </a:bodyPr>
          <a:lstStyle/>
          <a:p>
            <a:pPr algn="ctr"/>
            <a:r>
              <a:rPr lang="en-US" sz="900" b="1" dirty="0"/>
              <a:t>Arlon</a:t>
            </a:r>
          </a:p>
        </p:txBody>
      </p:sp>
      <p:sp>
        <p:nvSpPr>
          <p:cNvPr id="18453" name="TextBox 228"/>
          <p:cNvSpPr txBox="1">
            <a:spLocks noChangeArrowheads="1"/>
          </p:cNvSpPr>
          <p:nvPr/>
        </p:nvSpPr>
        <p:spPr bwMode="auto">
          <a:xfrm>
            <a:off x="2387600" y="4870451"/>
            <a:ext cx="323850" cy="246063"/>
          </a:xfrm>
          <a:prstGeom prst="rect">
            <a:avLst/>
          </a:prstGeom>
          <a:noFill/>
          <a:ln w="9525">
            <a:noFill/>
            <a:miter lim="800000"/>
            <a:headEnd/>
            <a:tailEnd/>
          </a:ln>
        </p:spPr>
        <p:txBody>
          <a:bodyPr>
            <a:spAutoFit/>
          </a:bodyPr>
          <a:lstStyle/>
          <a:p>
            <a:pPr algn="ctr"/>
            <a:r>
              <a:rPr lang="en-US" sz="1000"/>
              <a:t>A</a:t>
            </a:r>
          </a:p>
        </p:txBody>
      </p:sp>
      <p:sp>
        <p:nvSpPr>
          <p:cNvPr id="18454" name="TextBox 229"/>
          <p:cNvSpPr txBox="1">
            <a:spLocks noChangeArrowheads="1"/>
          </p:cNvSpPr>
          <p:nvPr/>
        </p:nvSpPr>
        <p:spPr bwMode="auto">
          <a:xfrm>
            <a:off x="2387600" y="5270501"/>
            <a:ext cx="323850" cy="246063"/>
          </a:xfrm>
          <a:prstGeom prst="rect">
            <a:avLst/>
          </a:prstGeom>
          <a:noFill/>
          <a:ln w="9525">
            <a:noFill/>
            <a:miter lim="800000"/>
            <a:headEnd/>
            <a:tailEnd/>
          </a:ln>
        </p:spPr>
        <p:txBody>
          <a:bodyPr>
            <a:spAutoFit/>
          </a:bodyPr>
          <a:lstStyle/>
          <a:p>
            <a:pPr algn="ctr"/>
            <a:r>
              <a:rPr lang="en-US" sz="1000"/>
              <a:t>B</a:t>
            </a:r>
          </a:p>
        </p:txBody>
      </p:sp>
      <p:sp>
        <p:nvSpPr>
          <p:cNvPr id="18455" name="Rounded Rectangle 122"/>
          <p:cNvSpPr>
            <a:spLocks noChangeArrowheads="1"/>
          </p:cNvSpPr>
          <p:nvPr/>
        </p:nvSpPr>
        <p:spPr bwMode="auto">
          <a:xfrm>
            <a:off x="1524001" y="4941888"/>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r>
              <a:rPr lang="nl-BE" sz="800" dirty="0"/>
              <a:t>les </a:t>
            </a:r>
            <a:r>
              <a:rPr lang="nl-BE" sz="800" dirty="0" err="1"/>
              <a:t>agents</a:t>
            </a:r>
            <a:r>
              <a:rPr lang="nl-BE" sz="800" dirty="0"/>
              <a:t> </a:t>
            </a:r>
          </a:p>
          <a:p>
            <a:pPr algn="ctr"/>
            <a:r>
              <a:rPr lang="nl-BE" sz="800" dirty="0" err="1"/>
              <a:t>sont</a:t>
            </a:r>
            <a:r>
              <a:rPr lang="nl-BE" sz="800" dirty="0"/>
              <a:t> </a:t>
            </a:r>
            <a:r>
              <a:rPr lang="nl-BE" sz="800" dirty="0" err="1"/>
              <a:t>sur</a:t>
            </a:r>
            <a:r>
              <a:rPr lang="nl-BE" sz="800" dirty="0"/>
              <a:t> </a:t>
            </a:r>
            <a:r>
              <a:rPr lang="nl-BE" sz="800" dirty="0" err="1"/>
              <a:t>place</a:t>
            </a:r>
            <a:endParaRPr lang="en-US" sz="1400" dirty="0"/>
          </a:p>
        </p:txBody>
      </p:sp>
      <p:sp>
        <p:nvSpPr>
          <p:cNvPr id="18458" name="TextBox 32"/>
          <p:cNvSpPr txBox="1">
            <a:spLocks noChangeArrowheads="1"/>
          </p:cNvSpPr>
          <p:nvPr/>
        </p:nvSpPr>
        <p:spPr bwMode="auto">
          <a:xfrm>
            <a:off x="2279651" y="4638675"/>
            <a:ext cx="792163" cy="230188"/>
          </a:xfrm>
          <a:prstGeom prst="rect">
            <a:avLst/>
          </a:prstGeom>
          <a:noFill/>
          <a:ln w="9525">
            <a:noFill/>
            <a:miter lim="800000"/>
            <a:headEnd/>
            <a:tailEnd/>
          </a:ln>
        </p:spPr>
        <p:txBody>
          <a:bodyPr>
            <a:spAutoFit/>
          </a:bodyPr>
          <a:lstStyle/>
          <a:p>
            <a:pPr algn="ctr"/>
            <a:r>
              <a:rPr lang="en-US" sz="900" b="1" dirty="0"/>
              <a:t>Namur</a:t>
            </a:r>
          </a:p>
        </p:txBody>
      </p:sp>
      <p:graphicFrame>
        <p:nvGraphicFramePr>
          <p:cNvPr id="27" name="Table 186"/>
          <p:cNvGraphicFramePr>
            <a:graphicFrameLocks noGrp="1"/>
          </p:cNvGraphicFramePr>
          <p:nvPr>
            <p:extLst>
              <p:ext uri="{D42A27DB-BD31-4B8C-83A1-F6EECF244321}">
                <p14:modId xmlns:p14="http://schemas.microsoft.com/office/powerpoint/2010/main" val="2591150842"/>
              </p:ext>
            </p:extLst>
          </p:nvPr>
        </p:nvGraphicFramePr>
        <p:xfrm>
          <a:off x="2135187" y="854899"/>
          <a:ext cx="5417657" cy="773901"/>
        </p:xfrm>
        <a:graphic>
          <a:graphicData uri="http://schemas.openxmlformats.org/drawingml/2006/table">
            <a:tbl>
              <a:tblPr firstRow="1" bandRow="1">
                <a:tableStyleId>{5C22544A-7EE6-4342-B048-85BDC9FD1C3A}</a:tableStyleId>
              </a:tblPr>
              <a:tblGrid>
                <a:gridCol w="510043">
                  <a:extLst>
                    <a:ext uri="{9D8B030D-6E8A-4147-A177-3AD203B41FA5}">
                      <a16:colId xmlns:a16="http://schemas.microsoft.com/office/drawing/2014/main" val="20000"/>
                    </a:ext>
                  </a:extLst>
                </a:gridCol>
                <a:gridCol w="2313701">
                  <a:extLst>
                    <a:ext uri="{9D8B030D-6E8A-4147-A177-3AD203B41FA5}">
                      <a16:colId xmlns:a16="http://schemas.microsoft.com/office/drawing/2014/main" val="20001"/>
                    </a:ext>
                  </a:extLst>
                </a:gridCol>
                <a:gridCol w="550224">
                  <a:extLst>
                    <a:ext uri="{9D8B030D-6E8A-4147-A177-3AD203B41FA5}">
                      <a16:colId xmlns:a16="http://schemas.microsoft.com/office/drawing/2014/main" val="20002"/>
                    </a:ext>
                  </a:extLst>
                </a:gridCol>
                <a:gridCol w="2043689">
                  <a:extLst>
                    <a:ext uri="{9D8B030D-6E8A-4147-A177-3AD203B41FA5}">
                      <a16:colId xmlns:a16="http://schemas.microsoft.com/office/drawing/2014/main" val="20003"/>
                    </a:ext>
                  </a:extLst>
                </a:gridCol>
              </a:tblGrid>
              <a:tr h="25530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Zone </a:t>
                      </a:r>
                      <a:r>
                        <a:rPr lang="en-US" sz="1000" b="0" dirty="0" err="1">
                          <a:solidFill>
                            <a:schemeClr val="tx1"/>
                          </a:solidFill>
                        </a:rPr>
                        <a:t>dangereuse</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Délimitation</a:t>
                      </a:r>
                      <a:r>
                        <a:rPr lang="en-US" sz="1000" b="0" dirty="0">
                          <a:solidFill>
                            <a:schemeClr val="tx1"/>
                          </a:solidFill>
                        </a:rPr>
                        <a:t> de la zone de </a:t>
                      </a:r>
                      <a:r>
                        <a:rPr lang="en-US" sz="1000" b="0" dirty="0" err="1">
                          <a:solidFill>
                            <a:schemeClr val="tx1"/>
                          </a:solidFill>
                        </a:rPr>
                        <a:t>chantier</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78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t>Zone orange </a:t>
                      </a:r>
                      <a:r>
                        <a:rPr lang="en-US" sz="1000" dirty="0" err="1"/>
                        <a:t>ou</a:t>
                      </a:r>
                      <a:r>
                        <a:rPr lang="en-US" sz="1000" dirty="0"/>
                        <a:t> zone </a:t>
                      </a:r>
                      <a:r>
                        <a:rPr lang="en-US" sz="1000" dirty="0" err="1"/>
                        <a:t>d’avertissement</a:t>
                      </a:r>
                      <a:r>
                        <a:rPr lang="en-US" sz="10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a:t>Visibilité</a:t>
                      </a:r>
                      <a:r>
                        <a:rPr lang="en-US" sz="10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20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dirty="0"/>
                        <a:t>Zone jaune </a:t>
                      </a:r>
                      <a:r>
                        <a:rPr lang="en-US" sz="1000" dirty="0" err="1"/>
                        <a:t>ou</a:t>
                      </a:r>
                      <a:r>
                        <a:rPr lang="en-US" sz="1000" dirty="0"/>
                        <a:t> zone de vigilance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Audtion</a:t>
                      </a:r>
                      <a:r>
                        <a:rPr lang="en-US" sz="1000" b="0"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8491" name="Straight Arrow Connector 287"/>
          <p:cNvCxnSpPr>
            <a:cxnSpLocks noChangeShapeType="1"/>
          </p:cNvCxnSpPr>
          <p:nvPr/>
        </p:nvCxnSpPr>
        <p:spPr bwMode="auto">
          <a:xfrm flipH="1" flipV="1">
            <a:off x="5019907" y="1241849"/>
            <a:ext cx="360363" cy="1588"/>
          </a:xfrm>
          <a:prstGeom prst="straightConnector1">
            <a:avLst/>
          </a:prstGeom>
          <a:noFill/>
          <a:ln w="12700" algn="ctr">
            <a:solidFill>
              <a:schemeClr val="tx1"/>
            </a:solidFill>
            <a:prstDash val="dash"/>
            <a:round/>
            <a:headEnd type="arrow" w="med" len="med"/>
            <a:tailEnd type="arrow" w="med" len="med"/>
          </a:ln>
        </p:spPr>
      </p:cxn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198" y="2875671"/>
            <a:ext cx="124497" cy="291633"/>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208" y="2865240"/>
            <a:ext cx="124497" cy="291633"/>
          </a:xfrm>
          <a:prstGeom prst="rect">
            <a:avLst/>
          </a:prstGeom>
        </p:spPr>
      </p:pic>
      <p:sp>
        <p:nvSpPr>
          <p:cNvPr id="71"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1.1 </a:t>
            </a:r>
            <a:r>
              <a:rPr lang="en-GB" dirty="0" err="1"/>
              <a:t>Mise</a:t>
            </a:r>
            <a:r>
              <a:rPr lang="en-GB" dirty="0"/>
              <a:t> </a:t>
            </a:r>
            <a:r>
              <a:rPr lang="en-GB" dirty="0" err="1"/>
              <a:t>en</a:t>
            </a:r>
            <a:r>
              <a:rPr lang="en-GB" dirty="0"/>
              <a:t> place</a:t>
            </a:r>
          </a:p>
        </p:txBody>
      </p:sp>
      <p:sp>
        <p:nvSpPr>
          <p:cNvPr id="3" name="Rectangle 2"/>
          <p:cNvSpPr/>
          <p:nvPr/>
        </p:nvSpPr>
        <p:spPr>
          <a:xfrm>
            <a:off x="3952317" y="4221599"/>
            <a:ext cx="5400946" cy="36996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952317" y="3537666"/>
            <a:ext cx="5400947" cy="6729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3954521" y="4612482"/>
            <a:ext cx="5400946" cy="1166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111"/>
          <p:cNvCxnSpPr>
            <a:cxnSpLocks/>
          </p:cNvCxnSpPr>
          <p:nvPr/>
        </p:nvCxnSpPr>
        <p:spPr bwMode="auto">
          <a:xfrm>
            <a:off x="3503712" y="4221088"/>
            <a:ext cx="6336704"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grpSp>
        <p:nvGrpSpPr>
          <p:cNvPr id="18456" name="Groep 106"/>
          <p:cNvGrpSpPr>
            <a:grpSpLocks/>
          </p:cNvGrpSpPr>
          <p:nvPr/>
        </p:nvGrpSpPr>
        <p:grpSpPr bwMode="auto">
          <a:xfrm>
            <a:off x="8766437" y="4611331"/>
            <a:ext cx="1368425" cy="431800"/>
            <a:chOff x="4427984" y="2636912"/>
            <a:chExt cx="864096" cy="432048"/>
          </a:xfrm>
        </p:grpSpPr>
        <p:cxnSp>
          <p:nvCxnSpPr>
            <p:cNvPr id="56" name="Rechte verbindingslijn met pijl 55"/>
            <p:cNvCxnSpPr/>
            <p:nvPr/>
          </p:nvCxnSpPr>
          <p:spPr bwMode="auto">
            <a:xfrm>
              <a:off x="4715682" y="2636912"/>
              <a:ext cx="0" cy="43204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57" name="Tekstvak 56"/>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         </a:t>
              </a:r>
              <a:r>
                <a:rPr lang="nl-BE" sz="1000" b="1" dirty="0"/>
                <a:t>DS = 1,5 m</a:t>
              </a:r>
            </a:p>
          </p:txBody>
        </p:sp>
      </p:grpSp>
      <p:pic>
        <p:nvPicPr>
          <p:cNvPr id="2" name="Picture 1"/>
          <p:cNvPicPr>
            <a:picLocks noChangeAspect="1"/>
          </p:cNvPicPr>
          <p:nvPr/>
        </p:nvPicPr>
        <p:blipFill>
          <a:blip r:embed="rId4"/>
          <a:stretch>
            <a:fillRect/>
          </a:stretch>
        </p:blipFill>
        <p:spPr>
          <a:xfrm>
            <a:off x="7853705" y="3000948"/>
            <a:ext cx="1184863" cy="962702"/>
          </a:xfrm>
          <a:prstGeom prst="rect">
            <a:avLst/>
          </a:prstGeom>
        </p:spPr>
      </p:pic>
      <p:pic>
        <p:nvPicPr>
          <p:cNvPr id="5" name="Picture 4"/>
          <p:cNvPicPr>
            <a:picLocks noChangeAspect="1"/>
          </p:cNvPicPr>
          <p:nvPr/>
        </p:nvPicPr>
        <p:blipFill>
          <a:blip r:embed="rId5"/>
          <a:stretch>
            <a:fillRect/>
          </a:stretch>
        </p:blipFill>
        <p:spPr>
          <a:xfrm>
            <a:off x="5389412" y="3168318"/>
            <a:ext cx="247520" cy="680680"/>
          </a:xfrm>
          <a:prstGeom prst="rect">
            <a:avLst/>
          </a:prstGeom>
        </p:spPr>
      </p:pic>
      <p:cxnSp>
        <p:nvCxnSpPr>
          <p:cNvPr id="60" name="Straight Arrow Connector 287"/>
          <p:cNvCxnSpPr>
            <a:cxnSpLocks noChangeShapeType="1"/>
          </p:cNvCxnSpPr>
          <p:nvPr/>
        </p:nvCxnSpPr>
        <p:spPr bwMode="auto">
          <a:xfrm flipH="1" flipV="1">
            <a:off x="5636932" y="3331305"/>
            <a:ext cx="2331276" cy="27115"/>
          </a:xfrm>
          <a:prstGeom prst="straightConnector1">
            <a:avLst/>
          </a:prstGeom>
          <a:noFill/>
          <a:ln w="12700" algn="ctr">
            <a:solidFill>
              <a:schemeClr val="tx1"/>
            </a:solidFill>
            <a:prstDash val="dash"/>
            <a:round/>
            <a:headEnd type="arrow" w="med" len="med"/>
            <a:tailEnd type="arrow" w="med" len="med"/>
          </a:ln>
        </p:spPr>
      </p:cxnSp>
      <p:sp>
        <p:nvSpPr>
          <p:cNvPr id="7" name="Rectangle 6"/>
          <p:cNvSpPr/>
          <p:nvPr/>
        </p:nvSpPr>
        <p:spPr>
          <a:xfrm>
            <a:off x="2208213" y="863609"/>
            <a:ext cx="306387" cy="1852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2208214" y="1125844"/>
            <a:ext cx="306387" cy="1852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2208214" y="1408688"/>
            <a:ext cx="306387" cy="185242"/>
          </a:xfrm>
          <a:prstGeom prst="rect">
            <a:avLst/>
          </a:prstGeom>
          <a:solidFill>
            <a:srgbClr val="FCEA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111"/>
          <p:cNvCxnSpPr/>
          <p:nvPr/>
        </p:nvCxnSpPr>
        <p:spPr bwMode="auto">
          <a:xfrm flipV="1">
            <a:off x="5086268" y="971468"/>
            <a:ext cx="299106" cy="1"/>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35" name="Straight Arrow Connector 287">
            <a:extLst>
              <a:ext uri="{FF2B5EF4-FFF2-40B4-BE49-F238E27FC236}">
                <a16:creationId xmlns:a16="http://schemas.microsoft.com/office/drawing/2014/main" id="{779D55FF-5F9E-4F8B-AC60-247595976867}"/>
              </a:ext>
            </a:extLst>
          </p:cNvPr>
          <p:cNvCxnSpPr>
            <a:cxnSpLocks noChangeShapeType="1"/>
          </p:cNvCxnSpPr>
          <p:nvPr/>
        </p:nvCxnSpPr>
        <p:spPr bwMode="auto">
          <a:xfrm flipH="1" flipV="1">
            <a:off x="5636932" y="3364770"/>
            <a:ext cx="2216773" cy="776944"/>
          </a:xfrm>
          <a:prstGeom prst="straightConnector1">
            <a:avLst/>
          </a:prstGeom>
          <a:noFill/>
          <a:ln w="12700" algn="ctr">
            <a:solidFill>
              <a:schemeClr val="tx1"/>
            </a:solidFill>
            <a:prstDash val="dash"/>
            <a:round/>
            <a:headEnd type="triangle" w="med" len="med"/>
            <a:tailEnd type="none" w="med" len="med"/>
          </a:ln>
        </p:spPr>
      </p:cxnSp>
      <p:cxnSp>
        <p:nvCxnSpPr>
          <p:cNvPr id="6" name="Straight Arrow Connector 5">
            <a:extLst>
              <a:ext uri="{FF2B5EF4-FFF2-40B4-BE49-F238E27FC236}">
                <a16:creationId xmlns:a16="http://schemas.microsoft.com/office/drawing/2014/main" id="{AF2A7A40-D657-4D98-8D82-2C48283956A6}"/>
              </a:ext>
            </a:extLst>
          </p:cNvPr>
          <p:cNvCxnSpPr/>
          <p:nvPr/>
        </p:nvCxnSpPr>
        <p:spPr>
          <a:xfrm>
            <a:off x="5090306" y="1501309"/>
            <a:ext cx="29910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EF77350-5FC1-4687-81E6-66C99F8FE4E2}"/>
              </a:ext>
            </a:extLst>
          </p:cNvPr>
          <p:cNvCxnSpPr>
            <a:cxnSpLocks/>
          </p:cNvCxnSpPr>
          <p:nvPr/>
        </p:nvCxnSpPr>
        <p:spPr>
          <a:xfrm>
            <a:off x="5897094" y="3021487"/>
            <a:ext cx="195661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CC13007-823B-4A01-92C7-4B114A55A9C1}"/>
              </a:ext>
            </a:extLst>
          </p:cNvPr>
          <p:cNvSpPr txBox="1"/>
          <p:nvPr/>
        </p:nvSpPr>
        <p:spPr>
          <a:xfrm>
            <a:off x="7878781" y="714045"/>
            <a:ext cx="3605239" cy="1055608"/>
          </a:xfrm>
          <a:prstGeom prst="roundRect">
            <a:avLst/>
          </a:prstGeom>
          <a:noFill/>
          <a:ln w="12700">
            <a:solidFill>
              <a:schemeClr val="tx1"/>
            </a:solidFill>
            <a:prstDash val="solid"/>
          </a:ln>
        </p:spPr>
        <p:txBody>
          <a:bodyPr wrap="square" rtlCol="0">
            <a:spAutoFit/>
          </a:bodyPr>
          <a:lstStyle/>
          <a:p>
            <a:pPr algn="just">
              <a:defRPr/>
            </a:pPr>
            <a:r>
              <a:rPr lang="en-US" sz="1400" dirty="0">
                <a:latin typeface="+mn-lt"/>
              </a:rPr>
              <a:t>Situation : travaux dans la zone jaune sans </a:t>
            </a:r>
            <a:r>
              <a:rPr lang="en-US" sz="1400" dirty="0" err="1">
                <a:latin typeface="+mn-lt"/>
              </a:rPr>
              <a:t>empiètement</a:t>
            </a:r>
            <a:r>
              <a:rPr lang="en-US" sz="1400" dirty="0">
                <a:latin typeface="+mn-lt"/>
              </a:rPr>
              <a:t> </a:t>
            </a:r>
            <a:r>
              <a:rPr lang="en-US" sz="1400" dirty="0" err="1">
                <a:latin typeface="+mn-lt"/>
              </a:rPr>
              <a:t>prévu</a:t>
            </a:r>
            <a:r>
              <a:rPr lang="en-US" sz="1400" dirty="0">
                <a:latin typeface="+mn-lt"/>
              </a:rPr>
              <a:t>. </a:t>
            </a:r>
            <a:r>
              <a:rPr lang="en-US" sz="1400" dirty="0" err="1">
                <a:latin typeface="+mn-lt"/>
              </a:rPr>
              <a:t>Délimitation</a:t>
            </a:r>
            <a:r>
              <a:rPr lang="en-US" sz="1400" dirty="0">
                <a:latin typeface="+mn-lt"/>
              </a:rPr>
              <a:t> de la zone de </a:t>
            </a:r>
            <a:r>
              <a:rPr lang="en-US" sz="1400" dirty="0" err="1">
                <a:latin typeface="+mn-lt"/>
              </a:rPr>
              <a:t>chantier</a:t>
            </a:r>
            <a:r>
              <a:rPr lang="en-US" sz="1400" dirty="0">
                <a:latin typeface="+mn-lt"/>
              </a:rPr>
              <a:t> </a:t>
            </a:r>
            <a:r>
              <a:rPr lang="en-US" sz="1400" dirty="0" err="1">
                <a:latin typeface="+mn-lt"/>
              </a:rPr>
              <a:t>est</a:t>
            </a:r>
            <a:r>
              <a:rPr lang="en-US" sz="1400" dirty="0">
                <a:latin typeface="+mn-lt"/>
              </a:rPr>
              <a:t> supervise par </a:t>
            </a:r>
            <a:r>
              <a:rPr lang="en-US" sz="1400" dirty="0" err="1">
                <a:latin typeface="+mn-lt"/>
              </a:rPr>
              <a:t>une</a:t>
            </a:r>
            <a:r>
              <a:rPr lang="en-US" sz="1400" dirty="0">
                <a:latin typeface="+mn-lt"/>
              </a:rPr>
              <a:t> </a:t>
            </a:r>
            <a:r>
              <a:rPr lang="en-US" sz="1400" dirty="0" err="1">
                <a:latin typeface="+mn-lt"/>
              </a:rPr>
              <a:t>personne</a:t>
            </a:r>
            <a:r>
              <a:rPr lang="en-US" sz="1400" dirty="0">
                <a:latin typeface="+mn-lt"/>
              </a:rPr>
              <a:t> (agent de </a:t>
            </a:r>
            <a:r>
              <a:rPr lang="en-US" sz="1400" dirty="0" err="1">
                <a:latin typeface="+mn-lt"/>
              </a:rPr>
              <a:t>garde-frontière</a:t>
            </a:r>
            <a:r>
              <a:rPr lang="en-US" sz="1400" dirty="0">
                <a:latin typeface="+mn-lt"/>
              </a:rPr>
              <a:t>).</a:t>
            </a:r>
            <a:endParaRPr lang="en-US" sz="12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lkvormige toelichting 67"/>
          <p:cNvSpPr>
            <a:spLocks noChangeArrowheads="1"/>
          </p:cNvSpPr>
          <p:nvPr/>
        </p:nvSpPr>
        <p:spPr bwMode="auto">
          <a:xfrm>
            <a:off x="2915130" y="376036"/>
            <a:ext cx="2519363" cy="1800225"/>
          </a:xfrm>
          <a:prstGeom prst="cloudCallout">
            <a:avLst>
              <a:gd name="adj1" fmla="val -9153"/>
              <a:gd name="adj2" fmla="val 74856"/>
            </a:avLst>
          </a:prstGeom>
          <a:noFill/>
          <a:ln w="9525" algn="ctr">
            <a:solidFill>
              <a:schemeClr val="accent2"/>
            </a:solidFill>
            <a:prstDash val="sysDash"/>
            <a:round/>
            <a:headEnd/>
            <a:tailEnd/>
          </a:ln>
        </p:spPr>
        <p:txBody>
          <a:bodyPr wrap="none" anchor="ctr"/>
          <a:lstStyle/>
          <a:p>
            <a:pPr algn="ctr"/>
            <a:endParaRPr lang="nl-BE"/>
          </a:p>
        </p:txBody>
      </p:sp>
      <p:cxnSp>
        <p:nvCxnSpPr>
          <p:cNvPr id="19461" name="Straight Arrow Connector 135"/>
          <p:cNvCxnSpPr>
            <a:cxnSpLocks noChangeShapeType="1"/>
          </p:cNvCxnSpPr>
          <p:nvPr/>
        </p:nvCxnSpPr>
        <p:spPr bwMode="auto">
          <a:xfrm>
            <a:off x="1909762" y="1342108"/>
            <a:ext cx="9526" cy="3814763"/>
          </a:xfrm>
          <a:prstGeom prst="straightConnector1">
            <a:avLst/>
          </a:prstGeom>
          <a:noFill/>
          <a:ln w="12700" algn="ctr">
            <a:solidFill>
              <a:schemeClr val="accent2"/>
            </a:solidFill>
            <a:prstDash val="dash"/>
            <a:round/>
            <a:headEnd/>
            <a:tailEnd type="arrow" w="med" len="med"/>
          </a:ln>
        </p:spPr>
      </p:cxnSp>
      <p:cxnSp>
        <p:nvCxnSpPr>
          <p:cNvPr id="19462" name="Straight Connector 16"/>
          <p:cNvCxnSpPr>
            <a:cxnSpLocks noChangeShapeType="1"/>
          </p:cNvCxnSpPr>
          <p:nvPr/>
        </p:nvCxnSpPr>
        <p:spPr bwMode="auto">
          <a:xfrm flipV="1">
            <a:off x="2640013" y="4380582"/>
            <a:ext cx="7632700" cy="1588"/>
          </a:xfrm>
          <a:prstGeom prst="line">
            <a:avLst/>
          </a:prstGeom>
          <a:noFill/>
          <a:ln w="31750" algn="ctr">
            <a:solidFill>
              <a:schemeClr val="accent2"/>
            </a:solidFill>
            <a:round/>
            <a:headEnd/>
            <a:tailEnd/>
          </a:ln>
        </p:spPr>
      </p:cxnSp>
      <p:cxnSp>
        <p:nvCxnSpPr>
          <p:cNvPr id="19465" name="Straight Connector 16"/>
          <p:cNvCxnSpPr>
            <a:cxnSpLocks noChangeShapeType="1"/>
          </p:cNvCxnSpPr>
          <p:nvPr/>
        </p:nvCxnSpPr>
        <p:spPr bwMode="auto">
          <a:xfrm flipV="1">
            <a:off x="2640013" y="4715546"/>
            <a:ext cx="7632700" cy="3175"/>
          </a:xfrm>
          <a:prstGeom prst="line">
            <a:avLst/>
          </a:prstGeom>
          <a:noFill/>
          <a:ln w="31750" algn="ctr">
            <a:solidFill>
              <a:schemeClr val="accent2"/>
            </a:solidFill>
            <a:round/>
            <a:headEnd/>
            <a:tailEnd/>
          </a:ln>
        </p:spPr>
      </p:cxnSp>
      <p:sp>
        <p:nvSpPr>
          <p:cNvPr id="19468" name="Chevron 29"/>
          <p:cNvSpPr>
            <a:spLocks noChangeArrowheads="1"/>
          </p:cNvSpPr>
          <p:nvPr/>
        </p:nvSpPr>
        <p:spPr bwMode="auto">
          <a:xfrm>
            <a:off x="2803526" y="4293270"/>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9469" name="Chevron 30"/>
          <p:cNvSpPr>
            <a:spLocks noChangeAspect="1"/>
          </p:cNvSpPr>
          <p:nvPr/>
        </p:nvSpPr>
        <p:spPr bwMode="auto">
          <a:xfrm flipH="1">
            <a:off x="2803526" y="4653633"/>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9470" name="TextBox 228"/>
          <p:cNvSpPr txBox="1">
            <a:spLocks noChangeArrowheads="1"/>
          </p:cNvSpPr>
          <p:nvPr/>
        </p:nvSpPr>
        <p:spPr bwMode="auto">
          <a:xfrm>
            <a:off x="2387600" y="4223420"/>
            <a:ext cx="323850" cy="246062"/>
          </a:xfrm>
          <a:prstGeom prst="rect">
            <a:avLst/>
          </a:prstGeom>
          <a:noFill/>
          <a:ln w="9525">
            <a:noFill/>
            <a:miter lim="800000"/>
            <a:headEnd/>
            <a:tailEnd/>
          </a:ln>
        </p:spPr>
        <p:txBody>
          <a:bodyPr>
            <a:spAutoFit/>
          </a:bodyPr>
          <a:lstStyle/>
          <a:p>
            <a:pPr algn="ctr"/>
            <a:r>
              <a:rPr lang="en-US" sz="1000"/>
              <a:t>A</a:t>
            </a:r>
          </a:p>
        </p:txBody>
      </p:sp>
      <p:sp>
        <p:nvSpPr>
          <p:cNvPr id="19471" name="TextBox 229"/>
          <p:cNvSpPr txBox="1">
            <a:spLocks noChangeArrowheads="1"/>
          </p:cNvSpPr>
          <p:nvPr/>
        </p:nvSpPr>
        <p:spPr bwMode="auto">
          <a:xfrm>
            <a:off x="2387600" y="4623470"/>
            <a:ext cx="323850" cy="246062"/>
          </a:xfrm>
          <a:prstGeom prst="rect">
            <a:avLst/>
          </a:prstGeom>
          <a:noFill/>
          <a:ln w="9525">
            <a:noFill/>
            <a:miter lim="800000"/>
            <a:headEnd/>
            <a:tailEnd/>
          </a:ln>
        </p:spPr>
        <p:txBody>
          <a:bodyPr>
            <a:spAutoFit/>
          </a:bodyPr>
          <a:lstStyle/>
          <a:p>
            <a:pPr algn="ctr"/>
            <a:r>
              <a:rPr lang="en-US" sz="1000"/>
              <a:t>B</a:t>
            </a:r>
          </a:p>
        </p:txBody>
      </p:sp>
      <p:sp>
        <p:nvSpPr>
          <p:cNvPr id="19472" name="Rounded Rectangle 122"/>
          <p:cNvSpPr>
            <a:spLocks noChangeArrowheads="1"/>
          </p:cNvSpPr>
          <p:nvPr/>
        </p:nvSpPr>
        <p:spPr bwMode="auto">
          <a:xfrm>
            <a:off x="1558926" y="4375820"/>
            <a:ext cx="701675" cy="3683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sp>
        <p:nvSpPr>
          <p:cNvPr id="19473" name="TextBox 123"/>
          <p:cNvSpPr txBox="1">
            <a:spLocks noChangeArrowheads="1"/>
          </p:cNvSpPr>
          <p:nvPr/>
        </p:nvSpPr>
        <p:spPr bwMode="auto">
          <a:xfrm>
            <a:off x="1416051" y="4366296"/>
            <a:ext cx="1008063" cy="307777"/>
          </a:xfrm>
          <a:prstGeom prst="rect">
            <a:avLst/>
          </a:prstGeom>
          <a:noFill/>
          <a:ln w="9525">
            <a:noFill/>
            <a:miter lim="800000"/>
            <a:headEnd/>
            <a:tailEnd/>
          </a:ln>
        </p:spPr>
        <p:txBody>
          <a:bodyPr>
            <a:spAutoFit/>
          </a:bodyPr>
          <a:lstStyle/>
          <a:p>
            <a:pPr algn="ctr"/>
            <a:r>
              <a:rPr lang="nl-BE" sz="700" dirty="0"/>
              <a:t>bon</a:t>
            </a:r>
          </a:p>
          <a:p>
            <a:pPr algn="ctr"/>
            <a:r>
              <a:rPr lang="nl-BE" sz="700" dirty="0" err="1"/>
              <a:t>positionnement</a:t>
            </a:r>
            <a:endParaRPr lang="nl-BE" sz="700" dirty="0"/>
          </a:p>
        </p:txBody>
      </p:sp>
      <p:sp>
        <p:nvSpPr>
          <p:cNvPr id="19474" name="TextBox 32"/>
          <p:cNvSpPr txBox="1">
            <a:spLocks noChangeArrowheads="1"/>
          </p:cNvSpPr>
          <p:nvPr/>
        </p:nvSpPr>
        <p:spPr bwMode="auto">
          <a:xfrm>
            <a:off x="9551989" y="3934496"/>
            <a:ext cx="936625" cy="230832"/>
          </a:xfrm>
          <a:prstGeom prst="rect">
            <a:avLst/>
          </a:prstGeom>
          <a:noFill/>
          <a:ln w="9525">
            <a:noFill/>
            <a:miter lim="800000"/>
            <a:headEnd/>
            <a:tailEnd/>
          </a:ln>
        </p:spPr>
        <p:txBody>
          <a:bodyPr>
            <a:spAutoFit/>
          </a:bodyPr>
          <a:lstStyle/>
          <a:p>
            <a:pPr algn="ctr"/>
            <a:r>
              <a:rPr lang="en-US" sz="900" b="1" dirty="0"/>
              <a:t>Arlon</a:t>
            </a:r>
          </a:p>
        </p:txBody>
      </p:sp>
      <p:sp>
        <p:nvSpPr>
          <p:cNvPr id="19475" name="TextBox 32"/>
          <p:cNvSpPr txBox="1">
            <a:spLocks noChangeArrowheads="1"/>
          </p:cNvSpPr>
          <p:nvPr/>
        </p:nvSpPr>
        <p:spPr bwMode="auto">
          <a:xfrm>
            <a:off x="2279651" y="3939257"/>
            <a:ext cx="792163" cy="230188"/>
          </a:xfrm>
          <a:prstGeom prst="rect">
            <a:avLst/>
          </a:prstGeom>
          <a:noFill/>
          <a:ln w="9525">
            <a:noFill/>
            <a:miter lim="800000"/>
            <a:headEnd/>
            <a:tailEnd/>
          </a:ln>
        </p:spPr>
        <p:txBody>
          <a:bodyPr>
            <a:spAutoFit/>
          </a:bodyPr>
          <a:lstStyle/>
          <a:p>
            <a:pPr algn="ctr"/>
            <a:r>
              <a:rPr lang="en-US" sz="900" b="1" dirty="0"/>
              <a:t>Namur</a:t>
            </a:r>
          </a:p>
        </p:txBody>
      </p:sp>
      <p:cxnSp>
        <p:nvCxnSpPr>
          <p:cNvPr id="108" name="Straight Connector 111"/>
          <p:cNvCxnSpPr/>
          <p:nvPr/>
        </p:nvCxnSpPr>
        <p:spPr bwMode="auto">
          <a:xfrm>
            <a:off x="3575720" y="3934496"/>
            <a:ext cx="5040560" cy="18497"/>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sp>
        <p:nvSpPr>
          <p:cNvPr id="19489" name="TextBox 370"/>
          <p:cNvSpPr txBox="1">
            <a:spLocks noChangeArrowheads="1"/>
          </p:cNvSpPr>
          <p:nvPr/>
        </p:nvSpPr>
        <p:spPr bwMode="auto">
          <a:xfrm>
            <a:off x="1847851" y="5013996"/>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9494" name="Wolkvormige toelichting 68"/>
          <p:cNvSpPr>
            <a:spLocks noChangeArrowheads="1"/>
          </p:cNvSpPr>
          <p:nvPr/>
        </p:nvSpPr>
        <p:spPr bwMode="auto">
          <a:xfrm>
            <a:off x="7391401" y="1342108"/>
            <a:ext cx="3025775" cy="1655763"/>
          </a:xfrm>
          <a:prstGeom prst="cloudCallout">
            <a:avLst>
              <a:gd name="adj1" fmla="val -70125"/>
              <a:gd name="adj2" fmla="val 85426"/>
            </a:avLst>
          </a:prstGeom>
          <a:noFill/>
          <a:ln w="9525" algn="ctr">
            <a:solidFill>
              <a:schemeClr val="accent2"/>
            </a:solidFill>
            <a:prstDash val="sysDash"/>
            <a:round/>
            <a:headEnd/>
            <a:tailEnd/>
          </a:ln>
        </p:spPr>
        <p:txBody>
          <a:bodyPr wrap="none" anchor="ctr"/>
          <a:lstStyle/>
          <a:p>
            <a:pPr algn="ctr"/>
            <a:endParaRPr lang="nl-BE"/>
          </a:p>
        </p:txBody>
      </p:sp>
      <p:pic>
        <p:nvPicPr>
          <p:cNvPr id="19495"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035" y="1164172"/>
            <a:ext cx="503238" cy="409575"/>
          </a:xfrm>
          <a:prstGeom prst="rect">
            <a:avLst/>
          </a:prstGeom>
          <a:noFill/>
          <a:ln w="9525">
            <a:noFill/>
            <a:miter lim="800000"/>
            <a:headEnd/>
            <a:tailEnd/>
          </a:ln>
        </p:spPr>
      </p:pic>
      <p:sp>
        <p:nvSpPr>
          <p:cNvPr id="53" name="Rechthoek 35"/>
          <p:cNvSpPr>
            <a:spLocks noChangeArrowheads="1"/>
          </p:cNvSpPr>
          <p:nvPr/>
        </p:nvSpPr>
        <p:spPr bwMode="auto">
          <a:xfrm>
            <a:off x="6109823" y="1440611"/>
            <a:ext cx="1078007"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p:txBody>
      </p:sp>
      <p:sp>
        <p:nvSpPr>
          <p:cNvPr id="56" name="Rounded Rectangle 122"/>
          <p:cNvSpPr>
            <a:spLocks noChangeArrowheads="1"/>
          </p:cNvSpPr>
          <p:nvPr/>
        </p:nvSpPr>
        <p:spPr bwMode="auto">
          <a:xfrm>
            <a:off x="1568724" y="1747813"/>
            <a:ext cx="701675" cy="3683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dirty="0"/>
          </a:p>
        </p:txBody>
      </p:sp>
      <p:sp>
        <p:nvSpPr>
          <p:cNvPr id="57" name="TextBox 123"/>
          <p:cNvSpPr txBox="1">
            <a:spLocks noChangeArrowheads="1"/>
          </p:cNvSpPr>
          <p:nvPr/>
        </p:nvSpPr>
        <p:spPr bwMode="auto">
          <a:xfrm>
            <a:off x="1415530" y="1762686"/>
            <a:ext cx="1008063" cy="338554"/>
          </a:xfrm>
          <a:prstGeom prst="rect">
            <a:avLst/>
          </a:prstGeom>
          <a:noFill/>
          <a:ln w="9525">
            <a:noFill/>
            <a:miter lim="800000"/>
            <a:headEnd/>
            <a:tailEnd/>
          </a:ln>
        </p:spPr>
        <p:txBody>
          <a:bodyPr>
            <a:spAutoFit/>
          </a:bodyPr>
          <a:lstStyle/>
          <a:p>
            <a:pPr algn="ctr"/>
            <a:r>
              <a:rPr lang="en-US" sz="800" dirty="0"/>
              <a:t>tests</a:t>
            </a:r>
          </a:p>
          <a:p>
            <a:pPr algn="ctr"/>
            <a:r>
              <a:rPr lang="en-US" sz="800" dirty="0" err="1"/>
              <a:t>préliminaires</a:t>
            </a:r>
            <a:endParaRPr lang="en-US" sz="8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848" y="4155158"/>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93"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275" y="908720"/>
            <a:ext cx="554038" cy="450850"/>
          </a:xfrm>
          <a:prstGeom prst="rect">
            <a:avLst/>
          </a:prstGeom>
          <a:noFill/>
          <a:ln w="9525">
            <a:noFill/>
            <a:miter lim="800000"/>
            <a:headEnd/>
            <a:tailEnd/>
          </a:ln>
        </p:spPr>
      </p:pic>
      <p:sp>
        <p:nvSpPr>
          <p:cNvPr id="66" name="TextBox 65"/>
          <p:cNvSpPr txBox="1"/>
          <p:nvPr/>
        </p:nvSpPr>
        <p:spPr>
          <a:xfrm>
            <a:off x="2341375" y="4983019"/>
            <a:ext cx="8147239" cy="1021556"/>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et </a:t>
            </a:r>
            <a:r>
              <a:rPr lang="nl-BE" sz="1400" dirty="0" err="1">
                <a:latin typeface="+mn-lt"/>
              </a:rPr>
              <a:t>le</a:t>
            </a:r>
            <a:r>
              <a:rPr lang="nl-BE" sz="1400" dirty="0">
                <a:latin typeface="+mn-lt"/>
              </a:rPr>
              <a:t> </a:t>
            </a:r>
            <a:r>
              <a:rPr lang="nl-BE" sz="1400" dirty="0" err="1">
                <a:latin typeface="+mn-lt"/>
              </a:rPr>
              <a:t>personnel</a:t>
            </a:r>
            <a:r>
              <a:rPr lang="nl-BE" sz="1400" dirty="0">
                <a:latin typeface="+mn-lt"/>
              </a:rPr>
              <a:t> / les </a:t>
            </a:r>
            <a:r>
              <a:rPr lang="nl-BE" sz="1400" dirty="0" err="1">
                <a:latin typeface="+mn-lt"/>
              </a:rPr>
              <a:t>postes</a:t>
            </a:r>
            <a:r>
              <a:rPr lang="nl-BE" sz="1400" dirty="0">
                <a:latin typeface="+mn-lt"/>
              </a:rPr>
              <a:t> de </a:t>
            </a:r>
            <a:r>
              <a:rPr lang="nl-BE" sz="1400" dirty="0" err="1">
                <a:latin typeface="+mn-lt"/>
              </a:rPr>
              <a:t>travail</a:t>
            </a:r>
            <a:r>
              <a:rPr lang="nl-BE" sz="1400" dirty="0">
                <a:latin typeface="+mn-lt"/>
              </a:rPr>
              <a:t> / les </a:t>
            </a:r>
            <a:r>
              <a:rPr lang="nl-BE" sz="1400" dirty="0" err="1">
                <a:latin typeface="+mn-lt"/>
              </a:rPr>
              <a:t>engins</a:t>
            </a:r>
            <a:r>
              <a:rPr lang="nl-BE" sz="1400" dirty="0">
                <a:latin typeface="+mn-lt"/>
              </a:rPr>
              <a:t> de </a:t>
            </a:r>
            <a:r>
              <a:rPr lang="nl-BE" sz="1400" dirty="0" err="1">
                <a:latin typeface="+mn-lt"/>
              </a:rPr>
              <a:t>chantier</a:t>
            </a:r>
            <a:r>
              <a:rPr lang="nl-BE" sz="1400" dirty="0">
                <a:latin typeface="+mn-lt"/>
              </a:rPr>
              <a:t> </a:t>
            </a:r>
            <a:r>
              <a:rPr lang="nl-BE" sz="1400" dirty="0" err="1">
                <a:latin typeface="+mn-lt"/>
              </a:rPr>
              <a:t>restent</a:t>
            </a:r>
            <a:r>
              <a:rPr lang="nl-BE" sz="1400" dirty="0">
                <a:latin typeface="+mn-lt"/>
              </a:rPr>
              <a:t> :</a:t>
            </a:r>
          </a:p>
          <a:p>
            <a:pPr marL="285750" indent="-285750">
              <a:buFontTx/>
              <a:buChar char="-"/>
            </a:pPr>
            <a:r>
              <a:rPr lang="nl-BE" sz="1400" dirty="0">
                <a:latin typeface="+mn-lt"/>
              </a:rPr>
              <a:t>en </a:t>
            </a:r>
            <a:r>
              <a:rPr lang="nl-BE" sz="1400" dirty="0" err="1">
                <a:latin typeface="+mn-lt"/>
              </a:rPr>
              <a:t>dehors</a:t>
            </a:r>
            <a:r>
              <a:rPr lang="nl-BE" sz="1400" dirty="0">
                <a:latin typeface="+mn-lt"/>
              </a:rPr>
              <a:t> de la zone </a:t>
            </a:r>
            <a:r>
              <a:rPr lang="nl-BE" sz="1400" dirty="0" err="1">
                <a:latin typeface="+mn-lt"/>
              </a:rPr>
              <a:t>dangereuse</a:t>
            </a:r>
            <a:r>
              <a:rPr lang="nl-BE" sz="1400" dirty="0">
                <a:latin typeface="+mn-lt"/>
              </a:rPr>
              <a:t> de la </a:t>
            </a:r>
            <a:r>
              <a:rPr lang="nl-BE" sz="1400" dirty="0" err="1">
                <a:latin typeface="+mn-lt"/>
              </a:rPr>
              <a:t>voie</a:t>
            </a:r>
            <a:r>
              <a:rPr lang="nl-BE" sz="1400" dirty="0">
                <a:latin typeface="+mn-lt"/>
              </a:rPr>
              <a:t> </a:t>
            </a:r>
            <a:r>
              <a:rPr lang="nl-BE" sz="1400" dirty="0" err="1">
                <a:latin typeface="+mn-lt"/>
              </a:rPr>
              <a:t>adjacente</a:t>
            </a:r>
            <a:r>
              <a:rPr lang="nl-BE" sz="1400" dirty="0">
                <a:latin typeface="+mn-lt"/>
              </a:rPr>
              <a:t> ; et</a:t>
            </a:r>
          </a:p>
          <a:p>
            <a:pPr marL="285750" indent="-285750">
              <a:buFontTx/>
              <a:buChar char="-"/>
            </a:pPr>
            <a:r>
              <a:rPr lang="nl-BE" sz="1400" dirty="0">
                <a:latin typeface="+mn-lt"/>
              </a:rPr>
              <a:t>à </a:t>
            </a:r>
            <a:r>
              <a:rPr lang="nl-BE" sz="1400" dirty="0" err="1">
                <a:latin typeface="+mn-lt"/>
              </a:rPr>
              <a:t>l’intérieur</a:t>
            </a:r>
            <a:r>
              <a:rPr lang="nl-BE" sz="1400" dirty="0">
                <a:latin typeface="+mn-lt"/>
              </a:rPr>
              <a:t> des </a:t>
            </a:r>
            <a:r>
              <a:rPr lang="nl-BE" sz="1400" dirty="0" err="1">
                <a:latin typeface="+mn-lt"/>
              </a:rPr>
              <a:t>limites</a:t>
            </a:r>
            <a:r>
              <a:rPr lang="nl-BE" sz="1400" dirty="0">
                <a:latin typeface="+mn-lt"/>
              </a:rPr>
              <a:t> de la zone de </a:t>
            </a:r>
            <a:r>
              <a:rPr lang="nl-BE" sz="1400" dirty="0" err="1">
                <a:latin typeface="+mn-lt"/>
              </a:rPr>
              <a:t>travail</a:t>
            </a:r>
            <a:r>
              <a:rPr lang="nl-BE" sz="1400" dirty="0">
                <a:latin typeface="+mn-lt"/>
              </a:rPr>
              <a:t> </a:t>
            </a:r>
          </a:p>
        </p:txBody>
      </p:sp>
      <p:pic>
        <p:nvPicPr>
          <p:cNvPr id="4" name="Picture 3"/>
          <p:cNvPicPr>
            <a:picLocks noChangeAspect="1"/>
          </p:cNvPicPr>
          <p:nvPr/>
        </p:nvPicPr>
        <p:blipFill>
          <a:blip r:embed="rId5"/>
          <a:stretch>
            <a:fillRect/>
          </a:stretch>
        </p:blipFill>
        <p:spPr>
          <a:xfrm>
            <a:off x="5995525" y="3059470"/>
            <a:ext cx="720071" cy="585058"/>
          </a:xfrm>
          <a:prstGeom prst="rect">
            <a:avLst/>
          </a:prstGeom>
        </p:spPr>
      </p:pic>
      <p:pic>
        <p:nvPicPr>
          <p:cNvPr id="12" name="Picture 11"/>
          <p:cNvPicPr>
            <a:picLocks noChangeAspect="1"/>
          </p:cNvPicPr>
          <p:nvPr/>
        </p:nvPicPr>
        <p:blipFill rotWithShape="1">
          <a:blip r:embed="rId6"/>
          <a:srcRect l="15033" t="13513" r="17012" b="18532"/>
          <a:stretch/>
        </p:blipFill>
        <p:spPr>
          <a:xfrm>
            <a:off x="5825477" y="2931519"/>
            <a:ext cx="383258" cy="383258"/>
          </a:xfrm>
          <a:prstGeom prst="rect">
            <a:avLst/>
          </a:prstGeom>
        </p:spPr>
      </p:pic>
      <p:sp>
        <p:nvSpPr>
          <p:cNvPr id="68"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1.1 </a:t>
            </a:r>
            <a:r>
              <a:rPr lang="en-GB" dirty="0" err="1"/>
              <a:t>Mise</a:t>
            </a:r>
            <a:r>
              <a:rPr lang="en-GB" dirty="0"/>
              <a:t> </a:t>
            </a:r>
            <a:r>
              <a:rPr lang="en-GB" dirty="0" err="1"/>
              <a:t>en</a:t>
            </a:r>
            <a:r>
              <a:rPr lang="en-GB" dirty="0"/>
              <a:t> place</a:t>
            </a:r>
          </a:p>
        </p:txBody>
      </p:sp>
      <p:grpSp>
        <p:nvGrpSpPr>
          <p:cNvPr id="19499" name="Group 188"/>
          <p:cNvGrpSpPr>
            <a:grpSpLocks noChangeAspect="1"/>
          </p:cNvGrpSpPr>
          <p:nvPr/>
        </p:nvGrpSpPr>
        <p:grpSpPr bwMode="auto">
          <a:xfrm>
            <a:off x="7938677" y="4354936"/>
            <a:ext cx="107950" cy="73025"/>
            <a:chOff x="7956376" y="548680"/>
            <a:chExt cx="216024" cy="144016"/>
          </a:xfrm>
        </p:grpSpPr>
        <p:cxnSp>
          <p:nvCxnSpPr>
            <p:cNvPr id="195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95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19498" name="Group 188"/>
          <p:cNvGrpSpPr>
            <a:grpSpLocks noChangeAspect="1"/>
          </p:cNvGrpSpPr>
          <p:nvPr/>
        </p:nvGrpSpPr>
        <p:grpSpPr bwMode="auto">
          <a:xfrm>
            <a:off x="5321300" y="4338638"/>
            <a:ext cx="107950" cy="73025"/>
            <a:chOff x="7956376" y="548680"/>
            <a:chExt cx="216024" cy="144016"/>
          </a:xfrm>
        </p:grpSpPr>
        <p:cxnSp>
          <p:nvCxnSpPr>
            <p:cNvPr id="1950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950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pic>
        <p:nvPicPr>
          <p:cNvPr id="3" name="Picture 2"/>
          <p:cNvPicPr>
            <a:picLocks noChangeAspect="1"/>
          </p:cNvPicPr>
          <p:nvPr/>
        </p:nvPicPr>
        <p:blipFill>
          <a:blip r:embed="rId7"/>
          <a:stretch>
            <a:fillRect/>
          </a:stretch>
        </p:blipFill>
        <p:spPr>
          <a:xfrm>
            <a:off x="3683398" y="814466"/>
            <a:ext cx="1492891" cy="916377"/>
          </a:xfrm>
          <a:prstGeom prst="rect">
            <a:avLst/>
          </a:prstGeom>
        </p:spPr>
      </p:pic>
      <p:pic>
        <p:nvPicPr>
          <p:cNvPr id="5" name="Picture 4"/>
          <p:cNvPicPr>
            <a:picLocks noChangeAspect="1"/>
          </p:cNvPicPr>
          <p:nvPr/>
        </p:nvPicPr>
        <p:blipFill>
          <a:blip r:embed="rId8"/>
          <a:stretch>
            <a:fillRect/>
          </a:stretch>
        </p:blipFill>
        <p:spPr>
          <a:xfrm>
            <a:off x="3899524" y="2685426"/>
            <a:ext cx="234876" cy="645908"/>
          </a:xfrm>
          <a:prstGeom prst="rect">
            <a:avLst/>
          </a:prstGeom>
        </p:spPr>
      </p:pic>
      <p:pic>
        <p:nvPicPr>
          <p:cNvPr id="7" name="Picture 6"/>
          <p:cNvPicPr>
            <a:picLocks noChangeAspect="1"/>
          </p:cNvPicPr>
          <p:nvPr/>
        </p:nvPicPr>
        <p:blipFill>
          <a:blip r:embed="rId9"/>
          <a:stretch>
            <a:fillRect/>
          </a:stretch>
        </p:blipFill>
        <p:spPr>
          <a:xfrm>
            <a:off x="7979199" y="1622941"/>
            <a:ext cx="1565115" cy="1100241"/>
          </a:xfrm>
          <a:prstGeom prst="rect">
            <a:avLst/>
          </a:prstGeom>
        </p:spPr>
      </p:pic>
      <p:grpSp>
        <p:nvGrpSpPr>
          <p:cNvPr id="62" name="Groep 106"/>
          <p:cNvGrpSpPr>
            <a:grpSpLocks/>
          </p:cNvGrpSpPr>
          <p:nvPr/>
        </p:nvGrpSpPr>
        <p:grpSpPr bwMode="auto">
          <a:xfrm>
            <a:off x="7955361" y="3939258"/>
            <a:ext cx="1368425" cy="431800"/>
            <a:chOff x="4427984" y="2636912"/>
            <a:chExt cx="864096" cy="432048"/>
          </a:xfrm>
        </p:grpSpPr>
        <p:cxnSp>
          <p:nvCxnSpPr>
            <p:cNvPr id="64" name="Rechte verbindingslijn met pijl 55"/>
            <p:cNvCxnSpPr/>
            <p:nvPr/>
          </p:nvCxnSpPr>
          <p:spPr bwMode="auto">
            <a:xfrm>
              <a:off x="4715682"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5" name="Tekstvak 56"/>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         </a:t>
              </a:r>
              <a:r>
                <a:rPr lang="nl-BE" sz="1000" b="1" dirty="0">
                  <a:solidFill>
                    <a:schemeClr val="accent3"/>
                  </a:solidFill>
                </a:rPr>
                <a:t>DS = 1,5 m</a:t>
              </a:r>
            </a:p>
          </p:txBody>
        </p:sp>
      </p:grpSp>
      <p:cxnSp>
        <p:nvCxnSpPr>
          <p:cNvPr id="67" name="Straight Connector 111"/>
          <p:cNvCxnSpPr/>
          <p:nvPr/>
        </p:nvCxnSpPr>
        <p:spPr bwMode="auto">
          <a:xfrm>
            <a:off x="3575720" y="3832742"/>
            <a:ext cx="5040560" cy="18497"/>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69" name="TextBox 32"/>
          <p:cNvSpPr txBox="1">
            <a:spLocks noChangeArrowheads="1"/>
          </p:cNvSpPr>
          <p:nvPr/>
        </p:nvSpPr>
        <p:spPr bwMode="auto">
          <a:xfrm>
            <a:off x="8639221" y="3692552"/>
            <a:ext cx="1691766" cy="230832"/>
          </a:xfrm>
          <a:prstGeom prst="rect">
            <a:avLst/>
          </a:prstGeom>
          <a:noFill/>
          <a:ln w="9525">
            <a:noFill/>
            <a:miter lim="800000"/>
            <a:headEnd/>
            <a:tailEnd/>
          </a:ln>
        </p:spPr>
        <p:txBody>
          <a:bodyPr wrap="square">
            <a:spAutoFit/>
          </a:bodyPr>
          <a:lstStyle/>
          <a:p>
            <a:pPr algn="ctr"/>
            <a:r>
              <a:rPr lang="en-US" sz="900" dirty="0" err="1">
                <a:solidFill>
                  <a:srgbClr val="FF0000"/>
                </a:solidFill>
              </a:rPr>
              <a:t>Limite</a:t>
            </a:r>
            <a:r>
              <a:rPr lang="en-US" sz="900" dirty="0">
                <a:solidFill>
                  <a:srgbClr val="FF0000"/>
                </a:solidFill>
              </a:rPr>
              <a:t> de la zone de </a:t>
            </a:r>
            <a:r>
              <a:rPr lang="en-US" sz="900" dirty="0" err="1">
                <a:solidFill>
                  <a:srgbClr val="FF0000"/>
                </a:solidFill>
              </a:rPr>
              <a:t>chantier</a:t>
            </a:r>
            <a:endParaRPr lang="en-US" sz="900" dirty="0">
              <a:solidFill>
                <a:srgbClr val="FF0000"/>
              </a:solidFill>
            </a:endParaRPr>
          </a:p>
        </p:txBody>
      </p:sp>
      <p:pic>
        <p:nvPicPr>
          <p:cNvPr id="2" name="Picture 1">
            <a:extLst>
              <a:ext uri="{FF2B5EF4-FFF2-40B4-BE49-F238E27FC236}">
                <a16:creationId xmlns:a16="http://schemas.microsoft.com/office/drawing/2014/main" id="{9BE95959-344B-4AF4-A191-52B4019E9F9C}"/>
              </a:ext>
            </a:extLst>
          </p:cNvPr>
          <p:cNvPicPr>
            <a:picLocks noChangeAspect="1"/>
          </p:cNvPicPr>
          <p:nvPr/>
        </p:nvPicPr>
        <p:blipFill>
          <a:blip r:embed="rId10"/>
          <a:stretch>
            <a:fillRect/>
          </a:stretch>
        </p:blipFill>
        <p:spPr>
          <a:xfrm>
            <a:off x="4314380" y="2448357"/>
            <a:ext cx="2054660" cy="487722"/>
          </a:xfrm>
          <a:prstGeom prst="rect">
            <a:avLst/>
          </a:prstGeom>
        </p:spPr>
      </p:pic>
      <p:pic>
        <p:nvPicPr>
          <p:cNvPr id="6" name="Picture 5">
            <a:extLst>
              <a:ext uri="{FF2B5EF4-FFF2-40B4-BE49-F238E27FC236}">
                <a16:creationId xmlns:a16="http://schemas.microsoft.com/office/drawing/2014/main" id="{B873BAA4-F42E-47CD-898C-F515E3714F15}"/>
              </a:ext>
            </a:extLst>
          </p:cNvPr>
          <p:cNvPicPr>
            <a:picLocks noChangeAspect="1"/>
          </p:cNvPicPr>
          <p:nvPr/>
        </p:nvPicPr>
        <p:blipFill>
          <a:blip r:embed="rId11"/>
          <a:stretch>
            <a:fillRect/>
          </a:stretch>
        </p:blipFill>
        <p:spPr>
          <a:xfrm>
            <a:off x="6340234" y="2735880"/>
            <a:ext cx="121931" cy="292633"/>
          </a:xfrm>
          <a:prstGeom prst="rect">
            <a:avLst/>
          </a:prstGeom>
        </p:spPr>
      </p:pic>
      <p:pic>
        <p:nvPicPr>
          <p:cNvPr id="43" name="Picture 42">
            <a:extLst>
              <a:ext uri="{FF2B5EF4-FFF2-40B4-BE49-F238E27FC236}">
                <a16:creationId xmlns:a16="http://schemas.microsoft.com/office/drawing/2014/main" id="{A1A797D1-242B-430E-8436-1E25271607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89883" y="2406726"/>
            <a:ext cx="124497" cy="291633"/>
          </a:xfrm>
          <a:prstGeom prst="rect">
            <a:avLst/>
          </a:prstGeom>
        </p:spPr>
      </p:pic>
      <p:cxnSp>
        <p:nvCxnSpPr>
          <p:cNvPr id="9" name="Straight Arrow Connector 8">
            <a:extLst>
              <a:ext uri="{FF2B5EF4-FFF2-40B4-BE49-F238E27FC236}">
                <a16:creationId xmlns:a16="http://schemas.microsoft.com/office/drawing/2014/main" id="{522B6D2E-4C9C-4A68-AD7E-30C8F86ED4B6}"/>
              </a:ext>
            </a:extLst>
          </p:cNvPr>
          <p:cNvCxnSpPr>
            <a:cxnSpLocks/>
          </p:cNvCxnSpPr>
          <p:nvPr/>
        </p:nvCxnSpPr>
        <p:spPr>
          <a:xfrm>
            <a:off x="4157341" y="2852936"/>
            <a:ext cx="1691766" cy="839616"/>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E6CDD691-6B7A-4202-B394-E4EFC1445074}"/>
              </a:ext>
            </a:extLst>
          </p:cNvPr>
          <p:cNvCxnSpPr>
            <a:endCxn id="4" idx="1"/>
          </p:cNvCxnSpPr>
          <p:nvPr/>
        </p:nvCxnSpPr>
        <p:spPr>
          <a:xfrm>
            <a:off x="4189883" y="2735880"/>
            <a:ext cx="1805642" cy="616119"/>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1225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3" name="Straight Arrow Connector 135"/>
          <p:cNvCxnSpPr>
            <a:cxnSpLocks noChangeShapeType="1"/>
          </p:cNvCxnSpPr>
          <p:nvPr/>
        </p:nvCxnSpPr>
        <p:spPr bwMode="auto">
          <a:xfrm>
            <a:off x="1919288" y="1268414"/>
            <a:ext cx="0" cy="5112915"/>
          </a:xfrm>
          <a:prstGeom prst="straightConnector1">
            <a:avLst/>
          </a:prstGeom>
          <a:noFill/>
          <a:ln w="12700" algn="ctr">
            <a:solidFill>
              <a:schemeClr val="accent2"/>
            </a:solidFill>
            <a:prstDash val="dash"/>
            <a:round/>
            <a:headEnd/>
            <a:tailEnd type="arrow" w="med" len="med"/>
          </a:ln>
        </p:spPr>
      </p:cxnSp>
      <p:sp>
        <p:nvSpPr>
          <p:cNvPr id="2048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6" name="Rounded Rectangle 122"/>
          <p:cNvSpPr>
            <a:spLocks noChangeArrowheads="1"/>
          </p:cNvSpPr>
          <p:nvPr/>
        </p:nvSpPr>
        <p:spPr bwMode="auto">
          <a:xfrm>
            <a:off x="1591789" y="1987502"/>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t>tests</a:t>
            </a:r>
          </a:p>
          <a:p>
            <a:pPr algn="ctr"/>
            <a:r>
              <a:rPr lang="en-US" sz="800" dirty="0" err="1"/>
              <a:t>visibilité</a:t>
            </a:r>
            <a:endParaRPr lang="en-US" sz="800" dirty="0"/>
          </a:p>
        </p:txBody>
      </p:sp>
      <p:sp>
        <p:nvSpPr>
          <p:cNvPr id="21" name="Rounded Rectangle 122"/>
          <p:cNvSpPr>
            <a:spLocks noChangeArrowheads="1"/>
          </p:cNvSpPr>
          <p:nvPr/>
        </p:nvSpPr>
        <p:spPr bwMode="auto">
          <a:xfrm>
            <a:off x="1577902" y="908721"/>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700" dirty="0">
                <a:latin typeface="Arial" panose="020B0604020202020204" pitchFamily="34" charset="0"/>
                <a:cs typeface="Arial" panose="020B0604020202020204" pitchFamily="34" charset="0"/>
              </a:rPr>
              <a:t>bon</a:t>
            </a:r>
          </a:p>
          <a:p>
            <a:pPr algn="ctr"/>
            <a:r>
              <a:rPr lang="en-US" sz="700" dirty="0" err="1">
                <a:latin typeface="Arial" panose="020B0604020202020204" pitchFamily="34" charset="0"/>
                <a:cs typeface="Arial" panose="020B0604020202020204" pitchFamily="34" charset="0"/>
              </a:rPr>
              <a:t>positionnement</a:t>
            </a:r>
            <a:endParaRPr lang="en-US" sz="700" dirty="0">
              <a:latin typeface="Arial" panose="020B0604020202020204" pitchFamily="34" charset="0"/>
              <a:cs typeface="Arial" panose="020B0604020202020204" pitchFamily="34" charset="0"/>
            </a:endParaRPr>
          </a:p>
        </p:txBody>
      </p:sp>
      <p:pic>
        <p:nvPicPr>
          <p:cNvPr id="22" name="Picture 11" descr="D:\Documents And Settings\GQR7802\Local Settings\Temporary Internet Files\Content.IE5\HNYX0581\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704" y="796008"/>
            <a:ext cx="277019" cy="225425"/>
          </a:xfrm>
          <a:prstGeom prst="rect">
            <a:avLst/>
          </a:prstGeom>
          <a:noFill/>
          <a:ln w="9525">
            <a:noFill/>
            <a:miter lim="800000"/>
            <a:headEnd/>
            <a:tailEnd/>
          </a:ln>
        </p:spPr>
      </p:pic>
      <p:pic>
        <p:nvPicPr>
          <p:cNvPr id="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894" y="1803674"/>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ounded Rectangle 122"/>
          <p:cNvSpPr>
            <a:spLocks noChangeArrowheads="1"/>
          </p:cNvSpPr>
          <p:nvPr/>
        </p:nvSpPr>
        <p:spPr bwMode="auto">
          <a:xfrm>
            <a:off x="1613929" y="5587902"/>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t>tests </a:t>
            </a:r>
          </a:p>
          <a:p>
            <a:pPr algn="ctr"/>
            <a:r>
              <a:rPr lang="en-US" sz="800" dirty="0" err="1"/>
              <a:t>visibilité</a:t>
            </a:r>
            <a:endParaRPr lang="en-US" sz="800" dirty="0"/>
          </a:p>
        </p:txBody>
      </p:sp>
      <p:pic>
        <p:nvPicPr>
          <p:cNvPr id="30" name="Picture 11" descr="D:\Documents And Settings\GQR7802\Local Settings\Temporary Internet Files\Content.IE5\HNYX0581\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3" y="5445225"/>
            <a:ext cx="277019" cy="225425"/>
          </a:xfrm>
          <a:prstGeom prst="rect">
            <a:avLst/>
          </a:prstGeom>
          <a:noFill/>
          <a:ln w="9525">
            <a:noFill/>
            <a:miter lim="800000"/>
            <a:headEnd/>
            <a:tailEnd/>
          </a:ln>
        </p:spPr>
      </p:pic>
      <p:sp>
        <p:nvSpPr>
          <p:cNvPr id="44"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1.1 </a:t>
            </a:r>
            <a:r>
              <a:rPr lang="en-GB" dirty="0" err="1"/>
              <a:t>Mise</a:t>
            </a:r>
            <a:r>
              <a:rPr lang="en-GB" dirty="0"/>
              <a:t> </a:t>
            </a:r>
            <a:r>
              <a:rPr lang="en-GB" dirty="0" err="1"/>
              <a:t>en</a:t>
            </a:r>
            <a:r>
              <a:rPr lang="en-GB" dirty="0"/>
              <a:t> place</a:t>
            </a:r>
          </a:p>
        </p:txBody>
      </p:sp>
      <p:cxnSp>
        <p:nvCxnSpPr>
          <p:cNvPr id="38" name="Straight Connector 16"/>
          <p:cNvCxnSpPr>
            <a:cxnSpLocks noChangeShapeType="1"/>
          </p:cNvCxnSpPr>
          <p:nvPr/>
        </p:nvCxnSpPr>
        <p:spPr bwMode="auto">
          <a:xfrm flipV="1">
            <a:off x="2640013" y="3035924"/>
            <a:ext cx="7632700" cy="1588"/>
          </a:xfrm>
          <a:prstGeom prst="line">
            <a:avLst/>
          </a:prstGeom>
          <a:noFill/>
          <a:ln w="31750" algn="ctr">
            <a:solidFill>
              <a:schemeClr val="accent2"/>
            </a:solidFill>
            <a:round/>
            <a:headEnd/>
            <a:tailEnd/>
          </a:ln>
        </p:spPr>
      </p:cxnSp>
      <p:cxnSp>
        <p:nvCxnSpPr>
          <p:cNvPr id="39" name="Straight Connector 16"/>
          <p:cNvCxnSpPr>
            <a:cxnSpLocks noChangeShapeType="1"/>
          </p:cNvCxnSpPr>
          <p:nvPr/>
        </p:nvCxnSpPr>
        <p:spPr bwMode="auto">
          <a:xfrm flipV="1">
            <a:off x="2640013" y="3370888"/>
            <a:ext cx="7632700" cy="3175"/>
          </a:xfrm>
          <a:prstGeom prst="line">
            <a:avLst/>
          </a:prstGeom>
          <a:noFill/>
          <a:ln w="31750" algn="ctr">
            <a:solidFill>
              <a:schemeClr val="accent2"/>
            </a:solidFill>
            <a:round/>
            <a:headEnd/>
            <a:tailEnd/>
          </a:ln>
        </p:spPr>
      </p:cxnSp>
      <p:sp>
        <p:nvSpPr>
          <p:cNvPr id="43" name="Chevron 29"/>
          <p:cNvSpPr>
            <a:spLocks noChangeArrowheads="1"/>
          </p:cNvSpPr>
          <p:nvPr/>
        </p:nvSpPr>
        <p:spPr bwMode="auto">
          <a:xfrm>
            <a:off x="2803526" y="2948612"/>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5" name="Chevron 30"/>
          <p:cNvSpPr>
            <a:spLocks noChangeAspect="1"/>
          </p:cNvSpPr>
          <p:nvPr/>
        </p:nvSpPr>
        <p:spPr bwMode="auto">
          <a:xfrm flipH="1">
            <a:off x="2803526" y="3308975"/>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6" name="TextBox 228"/>
          <p:cNvSpPr txBox="1">
            <a:spLocks noChangeArrowheads="1"/>
          </p:cNvSpPr>
          <p:nvPr/>
        </p:nvSpPr>
        <p:spPr bwMode="auto">
          <a:xfrm>
            <a:off x="2387600" y="2878762"/>
            <a:ext cx="323850" cy="246062"/>
          </a:xfrm>
          <a:prstGeom prst="rect">
            <a:avLst/>
          </a:prstGeom>
          <a:noFill/>
          <a:ln w="9525">
            <a:noFill/>
            <a:miter lim="800000"/>
            <a:headEnd/>
            <a:tailEnd/>
          </a:ln>
        </p:spPr>
        <p:txBody>
          <a:bodyPr>
            <a:spAutoFit/>
          </a:bodyPr>
          <a:lstStyle/>
          <a:p>
            <a:pPr algn="ctr"/>
            <a:r>
              <a:rPr lang="en-US" sz="1000"/>
              <a:t>A</a:t>
            </a:r>
          </a:p>
        </p:txBody>
      </p:sp>
      <p:sp>
        <p:nvSpPr>
          <p:cNvPr id="47" name="TextBox 229"/>
          <p:cNvSpPr txBox="1">
            <a:spLocks noChangeArrowheads="1"/>
          </p:cNvSpPr>
          <p:nvPr/>
        </p:nvSpPr>
        <p:spPr bwMode="auto">
          <a:xfrm>
            <a:off x="2387600" y="3278812"/>
            <a:ext cx="323850" cy="246062"/>
          </a:xfrm>
          <a:prstGeom prst="rect">
            <a:avLst/>
          </a:prstGeom>
          <a:noFill/>
          <a:ln w="9525">
            <a:noFill/>
            <a:miter lim="800000"/>
            <a:headEnd/>
            <a:tailEnd/>
          </a:ln>
        </p:spPr>
        <p:txBody>
          <a:bodyPr>
            <a:spAutoFit/>
          </a:bodyPr>
          <a:lstStyle/>
          <a:p>
            <a:pPr algn="ctr"/>
            <a:r>
              <a:rPr lang="en-US" sz="1000"/>
              <a:t>B</a:t>
            </a:r>
          </a:p>
        </p:txBody>
      </p:sp>
      <p:sp>
        <p:nvSpPr>
          <p:cNvPr id="48" name="TextBox 32"/>
          <p:cNvSpPr txBox="1">
            <a:spLocks noChangeArrowheads="1"/>
          </p:cNvSpPr>
          <p:nvPr/>
        </p:nvSpPr>
        <p:spPr bwMode="auto">
          <a:xfrm>
            <a:off x="9551989" y="2589838"/>
            <a:ext cx="936625" cy="230187"/>
          </a:xfrm>
          <a:prstGeom prst="rect">
            <a:avLst/>
          </a:prstGeom>
          <a:noFill/>
          <a:ln w="9525">
            <a:noFill/>
            <a:miter lim="800000"/>
            <a:headEnd/>
            <a:tailEnd/>
          </a:ln>
        </p:spPr>
        <p:txBody>
          <a:bodyPr>
            <a:spAutoFit/>
          </a:bodyPr>
          <a:lstStyle/>
          <a:p>
            <a:pPr algn="ctr"/>
            <a:r>
              <a:rPr lang="en-US" sz="900" b="1" dirty="0"/>
              <a:t>Arlon</a:t>
            </a:r>
          </a:p>
        </p:txBody>
      </p:sp>
      <p:sp>
        <p:nvSpPr>
          <p:cNvPr id="49" name="TextBox 32"/>
          <p:cNvSpPr txBox="1">
            <a:spLocks noChangeArrowheads="1"/>
          </p:cNvSpPr>
          <p:nvPr/>
        </p:nvSpPr>
        <p:spPr bwMode="auto">
          <a:xfrm>
            <a:off x="2279651" y="2594599"/>
            <a:ext cx="792163" cy="230188"/>
          </a:xfrm>
          <a:prstGeom prst="rect">
            <a:avLst/>
          </a:prstGeom>
          <a:noFill/>
          <a:ln w="9525">
            <a:noFill/>
            <a:miter lim="800000"/>
            <a:headEnd/>
            <a:tailEnd/>
          </a:ln>
        </p:spPr>
        <p:txBody>
          <a:bodyPr>
            <a:spAutoFit/>
          </a:bodyPr>
          <a:lstStyle/>
          <a:p>
            <a:pPr algn="ctr"/>
            <a:r>
              <a:rPr lang="en-US" sz="900" b="1" dirty="0"/>
              <a:t>Namur</a:t>
            </a:r>
          </a:p>
        </p:txBody>
      </p:sp>
      <p:cxnSp>
        <p:nvCxnSpPr>
          <p:cNvPr id="50" name="Straight Connector 111"/>
          <p:cNvCxnSpPr/>
          <p:nvPr/>
        </p:nvCxnSpPr>
        <p:spPr bwMode="auto">
          <a:xfrm>
            <a:off x="3575720" y="2589838"/>
            <a:ext cx="5040560" cy="18497"/>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pic>
        <p:nvPicPr>
          <p:cNvPr id="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848" y="2810500"/>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a:stretch>
            <a:fillRect/>
          </a:stretch>
        </p:blipFill>
        <p:spPr>
          <a:xfrm>
            <a:off x="5995525" y="1714812"/>
            <a:ext cx="720071" cy="585058"/>
          </a:xfrm>
          <a:prstGeom prst="rect">
            <a:avLst/>
          </a:prstGeom>
        </p:spPr>
      </p:pic>
      <p:pic>
        <p:nvPicPr>
          <p:cNvPr id="53" name="Picture 52"/>
          <p:cNvPicPr>
            <a:picLocks noChangeAspect="1"/>
          </p:cNvPicPr>
          <p:nvPr/>
        </p:nvPicPr>
        <p:blipFill rotWithShape="1">
          <a:blip r:embed="rId5"/>
          <a:srcRect l="15033" t="13513" r="17012" b="18532"/>
          <a:stretch/>
        </p:blipFill>
        <p:spPr>
          <a:xfrm>
            <a:off x="5825477" y="1586861"/>
            <a:ext cx="383258" cy="383258"/>
          </a:xfrm>
          <a:prstGeom prst="rect">
            <a:avLst/>
          </a:prstGeom>
        </p:spPr>
      </p:pic>
      <p:grpSp>
        <p:nvGrpSpPr>
          <p:cNvPr id="54" name="Group 188"/>
          <p:cNvGrpSpPr>
            <a:grpSpLocks noChangeAspect="1"/>
          </p:cNvGrpSpPr>
          <p:nvPr/>
        </p:nvGrpSpPr>
        <p:grpSpPr bwMode="auto">
          <a:xfrm>
            <a:off x="7938677" y="3010278"/>
            <a:ext cx="107950" cy="73025"/>
            <a:chOff x="7956376" y="548680"/>
            <a:chExt cx="216024" cy="144016"/>
          </a:xfrm>
        </p:grpSpPr>
        <p:cxnSp>
          <p:nvCxnSpPr>
            <p:cNvPr id="5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7" name="Group 188"/>
          <p:cNvGrpSpPr>
            <a:grpSpLocks noChangeAspect="1"/>
          </p:cNvGrpSpPr>
          <p:nvPr/>
        </p:nvGrpSpPr>
        <p:grpSpPr bwMode="auto">
          <a:xfrm>
            <a:off x="5321300" y="2993980"/>
            <a:ext cx="107950" cy="73025"/>
            <a:chOff x="7956376" y="548680"/>
            <a:chExt cx="216024" cy="144016"/>
          </a:xfrm>
        </p:grpSpPr>
        <p:cxnSp>
          <p:nvCxnSpPr>
            <p:cNvPr id="5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pic>
        <p:nvPicPr>
          <p:cNvPr id="60" name="Picture 59"/>
          <p:cNvPicPr>
            <a:picLocks noChangeAspect="1"/>
          </p:cNvPicPr>
          <p:nvPr/>
        </p:nvPicPr>
        <p:blipFill>
          <a:blip r:embed="rId6"/>
          <a:stretch>
            <a:fillRect/>
          </a:stretch>
        </p:blipFill>
        <p:spPr>
          <a:xfrm>
            <a:off x="3899524" y="1340768"/>
            <a:ext cx="234876" cy="645908"/>
          </a:xfrm>
          <a:prstGeom prst="rect">
            <a:avLst/>
          </a:prstGeom>
        </p:spPr>
      </p:pic>
      <p:grpSp>
        <p:nvGrpSpPr>
          <p:cNvPr id="61" name="Groep 106"/>
          <p:cNvGrpSpPr>
            <a:grpSpLocks/>
          </p:cNvGrpSpPr>
          <p:nvPr/>
        </p:nvGrpSpPr>
        <p:grpSpPr bwMode="auto">
          <a:xfrm>
            <a:off x="7955361" y="2594600"/>
            <a:ext cx="1368425" cy="431800"/>
            <a:chOff x="4427984" y="2636912"/>
            <a:chExt cx="864096" cy="432048"/>
          </a:xfrm>
        </p:grpSpPr>
        <p:cxnSp>
          <p:nvCxnSpPr>
            <p:cNvPr id="62" name="Rechte verbindingslijn met pijl 55"/>
            <p:cNvCxnSpPr/>
            <p:nvPr/>
          </p:nvCxnSpPr>
          <p:spPr bwMode="auto">
            <a:xfrm>
              <a:off x="4715682"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3" name="Tekstvak 56"/>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         </a:t>
              </a:r>
              <a:r>
                <a:rPr lang="nl-BE" sz="1000" b="1" dirty="0">
                  <a:solidFill>
                    <a:schemeClr val="accent3"/>
                  </a:solidFill>
                </a:rPr>
                <a:t>DS = 1,5 m</a:t>
              </a:r>
            </a:p>
          </p:txBody>
        </p:sp>
      </p:grpSp>
      <p:cxnSp>
        <p:nvCxnSpPr>
          <p:cNvPr id="64" name="Straight Connector 111"/>
          <p:cNvCxnSpPr/>
          <p:nvPr/>
        </p:nvCxnSpPr>
        <p:spPr bwMode="auto">
          <a:xfrm>
            <a:off x="3575720" y="2488084"/>
            <a:ext cx="5040560" cy="18497"/>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65" name="TextBox 32"/>
          <p:cNvSpPr txBox="1">
            <a:spLocks noChangeArrowheads="1"/>
          </p:cNvSpPr>
          <p:nvPr/>
        </p:nvSpPr>
        <p:spPr bwMode="auto">
          <a:xfrm>
            <a:off x="8725410" y="2309644"/>
            <a:ext cx="1691070" cy="230832"/>
          </a:xfrm>
          <a:prstGeom prst="rect">
            <a:avLst/>
          </a:prstGeom>
          <a:noFill/>
          <a:ln w="9525">
            <a:noFill/>
            <a:miter lim="800000"/>
            <a:headEnd/>
            <a:tailEnd/>
          </a:ln>
        </p:spPr>
        <p:txBody>
          <a:bodyPr wrap="square">
            <a:spAutoFit/>
          </a:bodyPr>
          <a:lstStyle/>
          <a:p>
            <a:pPr algn="ctr"/>
            <a:r>
              <a:rPr lang="en-US" sz="900" dirty="0" err="1">
                <a:solidFill>
                  <a:srgbClr val="FF0000"/>
                </a:solidFill>
              </a:rPr>
              <a:t>Limite</a:t>
            </a:r>
            <a:r>
              <a:rPr lang="en-US" sz="900" dirty="0">
                <a:solidFill>
                  <a:srgbClr val="FF0000"/>
                </a:solidFill>
              </a:rPr>
              <a:t> de la zone de </a:t>
            </a:r>
            <a:r>
              <a:rPr lang="en-US" sz="900" dirty="0" err="1">
                <a:solidFill>
                  <a:srgbClr val="FF0000"/>
                </a:solidFill>
              </a:rPr>
              <a:t>chantier</a:t>
            </a:r>
            <a:endParaRPr lang="en-US" sz="900" dirty="0">
              <a:solidFill>
                <a:srgbClr val="FF0000"/>
              </a:solidFill>
            </a:endParaRPr>
          </a:p>
        </p:txBody>
      </p:sp>
      <p:cxnSp>
        <p:nvCxnSpPr>
          <p:cNvPr id="67" name="Straight Arrow Connector 287"/>
          <p:cNvCxnSpPr>
            <a:cxnSpLocks noChangeShapeType="1"/>
          </p:cNvCxnSpPr>
          <p:nvPr/>
        </p:nvCxnSpPr>
        <p:spPr bwMode="auto">
          <a:xfrm>
            <a:off x="4253326" y="1617059"/>
            <a:ext cx="333676" cy="803830"/>
          </a:xfrm>
          <a:prstGeom prst="straightConnector1">
            <a:avLst/>
          </a:prstGeom>
          <a:noFill/>
          <a:ln w="12700" algn="ctr">
            <a:solidFill>
              <a:schemeClr val="tx1"/>
            </a:solidFill>
            <a:prstDash val="dash"/>
            <a:round/>
            <a:headEnd/>
            <a:tailEnd type="arrow" w="med" len="med"/>
          </a:ln>
        </p:spPr>
      </p:cxnSp>
      <p:cxnSp>
        <p:nvCxnSpPr>
          <p:cNvPr id="68" name="Straight Arrow Connector 287"/>
          <p:cNvCxnSpPr>
            <a:cxnSpLocks noChangeShapeType="1"/>
          </p:cNvCxnSpPr>
          <p:nvPr/>
        </p:nvCxnSpPr>
        <p:spPr bwMode="auto">
          <a:xfrm>
            <a:off x="4359432" y="1586861"/>
            <a:ext cx="1509205" cy="493778"/>
          </a:xfrm>
          <a:prstGeom prst="straightConnector1">
            <a:avLst/>
          </a:prstGeom>
          <a:noFill/>
          <a:ln w="12700" algn="ctr">
            <a:solidFill>
              <a:schemeClr val="tx1"/>
            </a:solidFill>
            <a:prstDash val="dash"/>
            <a:round/>
            <a:headEnd/>
            <a:tailEnd type="arrow" w="med" len="med"/>
          </a:ln>
        </p:spPr>
      </p:cxnSp>
      <p:pic>
        <p:nvPicPr>
          <p:cNvPr id="5" name="Picture 4"/>
          <p:cNvPicPr>
            <a:picLocks noChangeAspect="1"/>
          </p:cNvPicPr>
          <p:nvPr/>
        </p:nvPicPr>
        <p:blipFill>
          <a:blip r:embed="rId7"/>
          <a:stretch>
            <a:fillRect/>
          </a:stretch>
        </p:blipFill>
        <p:spPr>
          <a:xfrm>
            <a:off x="5191701" y="1783662"/>
            <a:ext cx="182896" cy="243861"/>
          </a:xfrm>
          <a:prstGeom prst="rect">
            <a:avLst/>
          </a:prstGeom>
        </p:spPr>
      </p:pic>
      <p:pic>
        <p:nvPicPr>
          <p:cNvPr id="69" name="Picture 68" descr="D:\Documents And Settings\GQR7802\Local Settings\Temporary Internet Files\Content.IE5\HNYX0581\MC900441310[1].png"/>
          <p:cNvPicPr/>
          <p:nvPr/>
        </p:nvPicPr>
        <p:blipFill>
          <a:blip r:embed="rId8" cstate="print"/>
          <a:srcRect/>
          <a:stretch>
            <a:fillRect/>
          </a:stretch>
        </p:blipFill>
        <p:spPr bwMode="auto">
          <a:xfrm>
            <a:off x="4367346" y="1956353"/>
            <a:ext cx="182665" cy="243362"/>
          </a:xfrm>
          <a:prstGeom prst="rect">
            <a:avLst/>
          </a:prstGeom>
          <a:noFill/>
        </p:spPr>
      </p:pic>
      <p:sp>
        <p:nvSpPr>
          <p:cNvPr id="70" name="TextBox 69"/>
          <p:cNvSpPr txBox="1"/>
          <p:nvPr/>
        </p:nvSpPr>
        <p:spPr>
          <a:xfrm>
            <a:off x="2558529" y="3858250"/>
            <a:ext cx="8147239" cy="1498283"/>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algn="ctr"/>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a </a:t>
            </a:r>
            <a:r>
              <a:rPr lang="nl-BE" sz="1400" dirty="0" err="1">
                <a:latin typeface="+mn-lt"/>
              </a:rPr>
              <a:t>une</a:t>
            </a:r>
            <a:r>
              <a:rPr lang="nl-BE" sz="1400" dirty="0">
                <a:latin typeface="+mn-lt"/>
              </a:rPr>
              <a:t> </a:t>
            </a:r>
            <a:r>
              <a:rPr lang="nl-BE" sz="1400" dirty="0" err="1">
                <a:latin typeface="+mn-lt"/>
              </a:rPr>
              <a:t>visibilité</a:t>
            </a:r>
            <a:r>
              <a:rPr lang="nl-BE" sz="1400" dirty="0">
                <a:latin typeface="+mn-lt"/>
              </a:rPr>
              <a:t> permanente </a:t>
            </a:r>
            <a:r>
              <a:rPr lang="nl-BE" sz="1400" dirty="0" err="1">
                <a:latin typeface="+mn-lt"/>
              </a:rPr>
              <a:t>sur</a:t>
            </a:r>
            <a:r>
              <a:rPr lang="nl-BE" sz="1400" dirty="0">
                <a:latin typeface="+mn-lt"/>
              </a:rPr>
              <a:t> les </a:t>
            </a:r>
            <a:r>
              <a:rPr lang="nl-BE" sz="1400" dirty="0" err="1">
                <a:latin typeface="+mn-lt"/>
              </a:rPr>
              <a:t>postes</a:t>
            </a:r>
            <a:r>
              <a:rPr lang="nl-BE" sz="1400" dirty="0">
                <a:latin typeface="+mn-lt"/>
              </a:rPr>
              <a:t> de </a:t>
            </a:r>
            <a:r>
              <a:rPr lang="nl-BE" sz="1400" dirty="0" err="1">
                <a:latin typeface="+mn-lt"/>
              </a:rPr>
              <a:t>travail</a:t>
            </a:r>
            <a:r>
              <a:rPr lang="nl-BE" sz="1400" dirty="0">
                <a:latin typeface="+mn-lt"/>
              </a:rPr>
              <a:t> (</a:t>
            </a:r>
            <a:r>
              <a:rPr lang="nl-BE" sz="1400" dirty="0" err="1">
                <a:latin typeface="+mn-lt"/>
              </a:rPr>
              <a:t>personnel</a:t>
            </a:r>
            <a:r>
              <a:rPr lang="nl-BE" sz="1400" dirty="0">
                <a:latin typeface="+mn-lt"/>
              </a:rPr>
              <a:t>/</a:t>
            </a:r>
            <a:r>
              <a:rPr lang="nl-BE" sz="1400" dirty="0" err="1">
                <a:latin typeface="+mn-lt"/>
              </a:rPr>
              <a:t>engins</a:t>
            </a:r>
            <a:r>
              <a:rPr lang="nl-BE" sz="1400" dirty="0">
                <a:latin typeface="+mn-lt"/>
              </a:rPr>
              <a:t> de </a:t>
            </a:r>
            <a:r>
              <a:rPr lang="nl-BE" sz="1400" dirty="0" err="1">
                <a:latin typeface="+mn-lt"/>
              </a:rPr>
              <a:t>chantier</a:t>
            </a:r>
            <a:r>
              <a:rPr lang="nl-BE" sz="1400" dirty="0">
                <a:latin typeface="+mn-lt"/>
              </a:rPr>
              <a:t>) et </a:t>
            </a:r>
            <a:r>
              <a:rPr lang="nl-BE" sz="1400" dirty="0" err="1">
                <a:latin typeface="+mn-lt"/>
              </a:rPr>
              <a:t>sur</a:t>
            </a:r>
            <a:r>
              <a:rPr lang="nl-BE" sz="1400" dirty="0">
                <a:latin typeface="+mn-lt"/>
              </a:rPr>
              <a:t> la </a:t>
            </a:r>
            <a:r>
              <a:rPr lang="nl-BE" sz="1400" dirty="0" err="1">
                <a:latin typeface="+mn-lt"/>
              </a:rPr>
              <a:t>limite</a:t>
            </a:r>
            <a:r>
              <a:rPr lang="nl-BE" sz="1400" dirty="0">
                <a:latin typeface="+mn-lt"/>
              </a:rPr>
              <a:t> de la zone de </a:t>
            </a:r>
            <a:r>
              <a:rPr lang="nl-BE" sz="1400" dirty="0" err="1">
                <a:latin typeface="+mn-lt"/>
              </a:rPr>
              <a:t>travail</a:t>
            </a:r>
            <a:r>
              <a:rPr lang="nl-BE" sz="1400" dirty="0">
                <a:latin typeface="+mn-lt"/>
              </a:rPr>
              <a:t> (</a:t>
            </a:r>
            <a:r>
              <a:rPr lang="nl-BE" sz="1400" dirty="0" err="1">
                <a:latin typeface="+mn-lt"/>
              </a:rPr>
              <a:t>côté</a:t>
            </a:r>
            <a:r>
              <a:rPr lang="nl-BE" sz="1400" dirty="0">
                <a:latin typeface="+mn-lt"/>
              </a:rPr>
              <a:t> </a:t>
            </a:r>
            <a:r>
              <a:rPr lang="nl-BE" sz="1400" dirty="0" err="1">
                <a:latin typeface="+mn-lt"/>
              </a:rPr>
              <a:t>voie</a:t>
            </a:r>
            <a:r>
              <a:rPr lang="nl-BE" sz="1400" dirty="0">
                <a:latin typeface="+mn-lt"/>
              </a:rPr>
              <a:t>)</a:t>
            </a:r>
          </a:p>
          <a:p>
            <a:pPr algn="ctr"/>
            <a:endParaRPr lang="en-US" sz="1400" dirty="0">
              <a:latin typeface="+mn-lt"/>
            </a:endParaRPr>
          </a:p>
          <a:p>
            <a:pPr algn="ctr"/>
            <a:r>
              <a:rPr lang="en-US" sz="1400" dirty="0" err="1">
                <a:latin typeface="+mn-lt"/>
              </a:rPr>
              <a:t>L’identification</a:t>
            </a:r>
            <a:r>
              <a:rPr lang="en-US" sz="1400" dirty="0">
                <a:latin typeface="+mn-lt"/>
              </a:rPr>
              <a:t> </a:t>
            </a:r>
            <a:r>
              <a:rPr lang="en-US" sz="1400" dirty="0" err="1">
                <a:latin typeface="+mn-lt"/>
              </a:rPr>
              <a:t>univoque</a:t>
            </a:r>
            <a:r>
              <a:rPr lang="en-US" sz="1400" dirty="0">
                <a:latin typeface="+mn-lt"/>
              </a:rPr>
              <a:t> de la </a:t>
            </a:r>
            <a:r>
              <a:rPr lang="en-US" sz="1400" dirty="0" err="1">
                <a:latin typeface="+mn-lt"/>
              </a:rPr>
              <a:t>limite</a:t>
            </a:r>
            <a:r>
              <a:rPr lang="en-US" sz="1400" dirty="0">
                <a:latin typeface="+mn-lt"/>
              </a:rPr>
              <a:t> de la zone de travail </a:t>
            </a:r>
            <a:r>
              <a:rPr lang="en-US" sz="1400" dirty="0" err="1">
                <a:latin typeface="+mn-lt"/>
              </a:rPr>
              <a:t>est</a:t>
            </a:r>
            <a:r>
              <a:rPr lang="en-US" sz="1400" dirty="0">
                <a:latin typeface="+mn-lt"/>
              </a:rPr>
              <a:t> indispensable. </a:t>
            </a:r>
            <a:r>
              <a:rPr lang="en-US" sz="1400" dirty="0" err="1">
                <a:latin typeface="+mn-lt"/>
              </a:rPr>
              <a:t>Cette</a:t>
            </a:r>
            <a:r>
              <a:rPr lang="en-US" sz="1400" dirty="0">
                <a:latin typeface="+mn-lt"/>
              </a:rPr>
              <a:t> identification </a:t>
            </a:r>
            <a:r>
              <a:rPr lang="en-US" sz="1400" dirty="0" err="1">
                <a:latin typeface="+mn-lt"/>
              </a:rPr>
              <a:t>incombe</a:t>
            </a:r>
            <a:r>
              <a:rPr lang="en-US" sz="1400" dirty="0">
                <a:latin typeface="+mn-lt"/>
              </a:rPr>
              <a:t> au RS (</a:t>
            </a:r>
            <a:r>
              <a:rPr lang="en-US" sz="1400" dirty="0" err="1">
                <a:latin typeface="+mn-lt"/>
              </a:rPr>
              <a:t>Responsable</a:t>
            </a:r>
            <a:r>
              <a:rPr lang="en-US" sz="1400" dirty="0">
                <a:latin typeface="+mn-lt"/>
              </a:rPr>
              <a:t> de la </a:t>
            </a:r>
            <a:r>
              <a:rPr lang="en-US" sz="1400" dirty="0" err="1">
                <a:latin typeface="+mn-lt"/>
              </a:rPr>
              <a:t>Sécurité</a:t>
            </a:r>
            <a:r>
              <a:rPr lang="en-US" sz="1400" dirty="0">
                <a:latin typeface="+mn-lt"/>
              </a:rPr>
              <a:t>)</a:t>
            </a:r>
            <a:endParaRPr lang="nl-BE" sz="1400" dirty="0">
              <a:latin typeface="+mn-lt"/>
            </a:endParaRPr>
          </a:p>
        </p:txBody>
      </p:sp>
    </p:spTree>
    <p:extLst>
      <p:ext uri="{BB962C8B-B14F-4D97-AF65-F5344CB8AC3E}">
        <p14:creationId xmlns:p14="http://schemas.microsoft.com/office/powerpoint/2010/main" val="3271043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3" name="Straight Arrow Connector 135"/>
          <p:cNvCxnSpPr>
            <a:cxnSpLocks noChangeShapeType="1"/>
          </p:cNvCxnSpPr>
          <p:nvPr/>
        </p:nvCxnSpPr>
        <p:spPr bwMode="auto">
          <a:xfrm>
            <a:off x="1919288" y="1268414"/>
            <a:ext cx="0" cy="5112915"/>
          </a:xfrm>
          <a:prstGeom prst="straightConnector1">
            <a:avLst/>
          </a:prstGeom>
          <a:noFill/>
          <a:ln w="12700" algn="ctr">
            <a:solidFill>
              <a:schemeClr val="accent2"/>
            </a:solidFill>
            <a:prstDash val="dash"/>
            <a:round/>
            <a:headEnd/>
            <a:tailEnd type="arrow" w="med" len="med"/>
          </a:ln>
        </p:spPr>
      </p:cxnSp>
      <p:sp>
        <p:nvSpPr>
          <p:cNvPr id="2048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3" name="Rechthoek 35"/>
          <p:cNvSpPr>
            <a:spLocks noChangeArrowheads="1"/>
          </p:cNvSpPr>
          <p:nvPr/>
        </p:nvSpPr>
        <p:spPr bwMode="auto">
          <a:xfrm>
            <a:off x="2442887" y="2233458"/>
            <a:ext cx="1024633"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sp>
        <p:nvSpPr>
          <p:cNvPr id="24" name="Rechthoekige toelichting 55"/>
          <p:cNvSpPr>
            <a:spLocks noChangeArrowheads="1"/>
          </p:cNvSpPr>
          <p:nvPr/>
        </p:nvSpPr>
        <p:spPr bwMode="auto">
          <a:xfrm>
            <a:off x="4301525" y="1053183"/>
            <a:ext cx="1512168" cy="288925"/>
          </a:xfrm>
          <a:prstGeom prst="wedgeRectCallout">
            <a:avLst>
              <a:gd name="adj1" fmla="val -122218"/>
              <a:gd name="adj2" fmla="val -40908"/>
            </a:avLst>
          </a:prstGeom>
          <a:solidFill>
            <a:srgbClr val="B2B2B2"/>
          </a:solidFill>
          <a:ln w="31750" algn="ctr">
            <a:noFill/>
            <a:round/>
            <a:headEnd/>
            <a:tailEnd/>
          </a:ln>
        </p:spPr>
        <p:txBody>
          <a:bodyPr wrap="none" anchor="ctr"/>
          <a:lstStyle/>
          <a:p>
            <a:pPr algn="ctr"/>
            <a:r>
              <a:rPr lang="nl-BE" sz="1200" b="1" dirty="0">
                <a:solidFill>
                  <a:schemeClr val="bg1"/>
                </a:solidFill>
              </a:rPr>
              <a:t>TU M’ENTENDS?</a:t>
            </a:r>
          </a:p>
        </p:txBody>
      </p:sp>
      <p:sp>
        <p:nvSpPr>
          <p:cNvPr id="26" name="Rounded Rectangle 122"/>
          <p:cNvSpPr>
            <a:spLocks noChangeArrowheads="1"/>
          </p:cNvSpPr>
          <p:nvPr/>
        </p:nvSpPr>
        <p:spPr bwMode="auto">
          <a:xfrm>
            <a:off x="1591789" y="1987502"/>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t>tests </a:t>
            </a:r>
          </a:p>
          <a:p>
            <a:pPr algn="ctr"/>
            <a:r>
              <a:rPr lang="en-US" sz="800" dirty="0"/>
              <a:t>audition</a:t>
            </a:r>
          </a:p>
        </p:txBody>
      </p:sp>
      <p:sp>
        <p:nvSpPr>
          <p:cNvPr id="32" name="Rechthoek 35"/>
          <p:cNvSpPr>
            <a:spLocks noChangeArrowheads="1"/>
          </p:cNvSpPr>
          <p:nvPr/>
        </p:nvSpPr>
        <p:spPr bwMode="auto">
          <a:xfrm>
            <a:off x="2455700" y="5372894"/>
            <a:ext cx="1120020"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sp>
        <p:nvSpPr>
          <p:cNvPr id="33" name="Rechthoekige toelichting 56"/>
          <p:cNvSpPr>
            <a:spLocks noChangeArrowheads="1"/>
          </p:cNvSpPr>
          <p:nvPr/>
        </p:nvSpPr>
        <p:spPr bwMode="auto">
          <a:xfrm>
            <a:off x="3575720" y="4194945"/>
            <a:ext cx="1598362" cy="287338"/>
          </a:xfrm>
          <a:prstGeom prst="wedgeRectCallout">
            <a:avLst>
              <a:gd name="adj1" fmla="val -79145"/>
              <a:gd name="adj2" fmla="val -23812"/>
            </a:avLst>
          </a:prstGeom>
          <a:solidFill>
            <a:srgbClr val="B2B2B2"/>
          </a:solidFill>
          <a:ln w="31750" algn="ctr">
            <a:noFill/>
            <a:round/>
            <a:headEnd/>
            <a:tailEnd/>
          </a:ln>
        </p:spPr>
        <p:txBody>
          <a:bodyPr wrap="none" anchor="ctr"/>
          <a:lstStyle/>
          <a:p>
            <a:pPr algn="ctr"/>
            <a:r>
              <a:rPr lang="nl-BE" sz="1200" b="1" dirty="0">
                <a:solidFill>
                  <a:schemeClr val="bg1"/>
                </a:solidFill>
              </a:rPr>
              <a:t>OUI, JE T’ENTENDS</a:t>
            </a:r>
          </a:p>
        </p:txBody>
      </p:sp>
      <p:sp>
        <p:nvSpPr>
          <p:cNvPr id="34" name="Rechthoekige toelichting 56"/>
          <p:cNvSpPr>
            <a:spLocks noChangeArrowheads="1"/>
          </p:cNvSpPr>
          <p:nvPr/>
        </p:nvSpPr>
        <p:spPr bwMode="auto">
          <a:xfrm>
            <a:off x="5493949" y="3716342"/>
            <a:ext cx="1330871" cy="287338"/>
          </a:xfrm>
          <a:prstGeom prst="wedgeRectCallout">
            <a:avLst>
              <a:gd name="adj1" fmla="val 83585"/>
              <a:gd name="adj2" fmla="val -189644"/>
            </a:avLst>
          </a:prstGeom>
          <a:solidFill>
            <a:srgbClr val="B2B2B2"/>
          </a:solidFill>
          <a:ln w="31750" algn="ctr">
            <a:noFill/>
            <a:round/>
            <a:headEnd/>
            <a:tailEnd/>
          </a:ln>
        </p:spPr>
        <p:txBody>
          <a:bodyPr wrap="none" anchor="ctr"/>
          <a:lstStyle/>
          <a:p>
            <a:pPr algn="ctr"/>
            <a:r>
              <a:rPr lang="en-US" sz="1200" b="1" dirty="0">
                <a:solidFill>
                  <a:schemeClr val="bg1"/>
                </a:solidFill>
              </a:rPr>
              <a:t>TU M’ENTENDS?</a:t>
            </a:r>
            <a:endParaRPr lang="nl-BE" sz="1200" b="1" dirty="0">
              <a:solidFill>
                <a:schemeClr val="bg1"/>
              </a:solidFill>
            </a:endParaRPr>
          </a:p>
        </p:txBody>
      </p:sp>
      <p:sp>
        <p:nvSpPr>
          <p:cNvPr id="21" name="Rounded Rectangle 122"/>
          <p:cNvSpPr>
            <a:spLocks noChangeArrowheads="1"/>
          </p:cNvSpPr>
          <p:nvPr/>
        </p:nvSpPr>
        <p:spPr bwMode="auto">
          <a:xfrm>
            <a:off x="1577902" y="908721"/>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t>tests</a:t>
            </a:r>
          </a:p>
          <a:p>
            <a:pPr algn="ctr"/>
            <a:r>
              <a:rPr lang="en-US" sz="800" dirty="0" err="1"/>
              <a:t>visibilité</a:t>
            </a:r>
            <a:endParaRPr lang="en-US" sz="800" dirty="0"/>
          </a:p>
        </p:txBody>
      </p:sp>
      <p:pic>
        <p:nvPicPr>
          <p:cNvPr id="22" name="Picture 11" descr="D:\Documents And Settings\GQR7802\Local Settings\Temporary Internet Files\Content.IE5\HNYX0581\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704" y="796008"/>
            <a:ext cx="277019" cy="225425"/>
          </a:xfrm>
          <a:prstGeom prst="rect">
            <a:avLst/>
          </a:prstGeom>
          <a:noFill/>
          <a:ln w="9525">
            <a:noFill/>
            <a:miter lim="800000"/>
            <a:headEnd/>
            <a:tailEnd/>
          </a:ln>
        </p:spPr>
      </p:pic>
      <p:pic>
        <p:nvPicPr>
          <p:cNvPr id="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894" y="1803674"/>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ounded Rectangle 122"/>
          <p:cNvSpPr>
            <a:spLocks noChangeArrowheads="1"/>
          </p:cNvSpPr>
          <p:nvPr/>
        </p:nvSpPr>
        <p:spPr bwMode="auto">
          <a:xfrm>
            <a:off x="1613929" y="5587902"/>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t>tests </a:t>
            </a:r>
          </a:p>
          <a:p>
            <a:pPr algn="ctr"/>
            <a:r>
              <a:rPr lang="en-US" sz="800" dirty="0"/>
              <a:t>audition</a:t>
            </a:r>
          </a:p>
        </p:txBody>
      </p:sp>
      <p:pic>
        <p:nvPicPr>
          <p:cNvPr id="30" name="Picture 11" descr="D:\Documents And Settings\GQR7802\Local Settings\Temporary Internet Files\Content.IE5\HNYX0581\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3" y="5445225"/>
            <a:ext cx="277019" cy="225425"/>
          </a:xfrm>
          <a:prstGeom prst="rect">
            <a:avLst/>
          </a:prstGeom>
          <a:noFill/>
          <a:ln w="9525">
            <a:noFill/>
            <a:miter lim="800000"/>
            <a:headEnd/>
            <a:tailEnd/>
          </a:ln>
        </p:spPr>
      </p:pic>
      <p:sp>
        <p:nvSpPr>
          <p:cNvPr id="25" name="Rechthoekige toelichting 56"/>
          <p:cNvSpPr>
            <a:spLocks noChangeArrowheads="1"/>
          </p:cNvSpPr>
          <p:nvPr/>
        </p:nvSpPr>
        <p:spPr bwMode="auto">
          <a:xfrm>
            <a:off x="6709342" y="1960700"/>
            <a:ext cx="1330871" cy="287338"/>
          </a:xfrm>
          <a:prstGeom prst="wedgeRectCallout">
            <a:avLst>
              <a:gd name="adj1" fmla="val 35717"/>
              <a:gd name="adj2" fmla="val 244222"/>
            </a:avLst>
          </a:prstGeom>
          <a:solidFill>
            <a:srgbClr val="B2B2B2"/>
          </a:solidFill>
          <a:ln w="31750" algn="ctr">
            <a:noFill/>
            <a:round/>
            <a:headEnd/>
            <a:tailEnd/>
          </a:ln>
        </p:spPr>
        <p:txBody>
          <a:bodyPr wrap="none" anchor="ctr"/>
          <a:lstStyle/>
          <a:p>
            <a:pPr algn="ctr"/>
            <a:r>
              <a:rPr lang="nl-BE" sz="1200" b="1" dirty="0">
                <a:solidFill>
                  <a:schemeClr val="bg1"/>
                </a:solidFill>
                <a:latin typeface="+mn-lt"/>
              </a:rPr>
              <a:t>OUI, JE T’ENTENDS</a:t>
            </a:r>
          </a:p>
        </p:txBody>
      </p:sp>
      <p:sp>
        <p:nvSpPr>
          <p:cNvPr id="37" name="TextBox 36"/>
          <p:cNvSpPr txBox="1"/>
          <p:nvPr/>
        </p:nvSpPr>
        <p:spPr>
          <a:xfrm>
            <a:off x="5346650" y="4562216"/>
            <a:ext cx="5099099" cy="1055608"/>
          </a:xfrm>
          <a:prstGeom prst="roundRect">
            <a:avLst/>
          </a:prstGeom>
          <a:noFill/>
          <a:ln w="12700">
            <a:solidFill>
              <a:srgbClr val="C00000"/>
            </a:solidFill>
            <a:prstDash val="dash"/>
          </a:ln>
        </p:spPr>
        <p:txBody>
          <a:bodyPr wrap="square" rtlCol="0">
            <a:spAutoFit/>
          </a:bodyPr>
          <a:lstStyle/>
          <a:p>
            <a:pPr algn="just"/>
            <a:r>
              <a:rPr lang="en-US" sz="1400" dirty="0" err="1">
                <a:latin typeface="+mn-lt"/>
              </a:rPr>
              <a:t>Concernant</a:t>
            </a:r>
            <a:r>
              <a:rPr lang="en-US" sz="1400" dirty="0">
                <a:latin typeface="+mn-lt"/>
              </a:rPr>
              <a:t> les conditions </a:t>
            </a:r>
            <a:r>
              <a:rPr lang="en-US" sz="1400" dirty="0" err="1">
                <a:latin typeface="+mn-lt"/>
              </a:rPr>
              <a:t>inhérentes</a:t>
            </a:r>
            <a:r>
              <a:rPr lang="en-US" sz="1400" dirty="0">
                <a:latin typeface="+mn-lt"/>
              </a:rPr>
              <a:t> à </a:t>
            </a:r>
            <a:r>
              <a:rPr lang="en-US" sz="1400" dirty="0" err="1">
                <a:latin typeface="+mn-lt"/>
              </a:rPr>
              <a:t>une</a:t>
            </a:r>
            <a:r>
              <a:rPr lang="en-US" sz="1400" dirty="0">
                <a:latin typeface="+mn-lt"/>
              </a:rPr>
              <a:t> bonne audition entre les </a:t>
            </a:r>
            <a:r>
              <a:rPr lang="en-US" sz="1400" dirty="0" err="1">
                <a:latin typeface="+mn-lt"/>
              </a:rPr>
              <a:t>différents</a:t>
            </a:r>
            <a:r>
              <a:rPr lang="en-US" sz="1400" dirty="0">
                <a:latin typeface="+mn-lt"/>
              </a:rPr>
              <a:t> </a:t>
            </a:r>
            <a:r>
              <a:rPr lang="en-US" sz="1400" dirty="0" err="1">
                <a:latin typeface="+mn-lt"/>
              </a:rPr>
              <a:t>travailleurs</a:t>
            </a:r>
            <a:r>
              <a:rPr lang="en-US" sz="1400" dirty="0">
                <a:latin typeface="+mn-lt"/>
              </a:rPr>
              <a:t>, </a:t>
            </a:r>
            <a:r>
              <a:rPr lang="en-US" sz="1400" dirty="0" err="1">
                <a:latin typeface="+mn-lt"/>
              </a:rPr>
              <a:t>il</a:t>
            </a:r>
            <a:r>
              <a:rPr lang="en-US" sz="1400" dirty="0">
                <a:latin typeface="+mn-lt"/>
              </a:rPr>
              <a:t> </a:t>
            </a:r>
            <a:r>
              <a:rPr lang="en-US" sz="1400" dirty="0" err="1">
                <a:latin typeface="+mn-lt"/>
              </a:rPr>
              <a:t>convient</a:t>
            </a:r>
            <a:r>
              <a:rPr lang="en-US" sz="1400" dirty="0">
                <a:latin typeface="+mn-lt"/>
              </a:rPr>
              <a:t> de se reporter aux instructions </a:t>
            </a:r>
            <a:r>
              <a:rPr lang="en-US" sz="1400" dirty="0" err="1">
                <a:latin typeface="+mn-lt"/>
              </a:rPr>
              <a:t>données</a:t>
            </a:r>
            <a:r>
              <a:rPr lang="en-US" sz="1400" dirty="0">
                <a:latin typeface="+mn-lt"/>
              </a:rPr>
              <a:t> par </a:t>
            </a:r>
            <a:r>
              <a:rPr lang="en-US" sz="1400" dirty="0" err="1">
                <a:latin typeface="+mn-lt"/>
              </a:rPr>
              <a:t>l’employeur</a:t>
            </a:r>
            <a:r>
              <a:rPr lang="en-US" sz="1400" dirty="0">
                <a:latin typeface="+mn-lt"/>
              </a:rPr>
              <a:t> (par </a:t>
            </a:r>
            <a:r>
              <a:rPr lang="en-US" sz="1400" dirty="0" err="1">
                <a:latin typeface="+mn-lt"/>
              </a:rPr>
              <a:t>exemple</a:t>
            </a:r>
            <a:r>
              <a:rPr lang="en-US" sz="1400" dirty="0">
                <a:latin typeface="+mn-lt"/>
              </a:rPr>
              <a:t> </a:t>
            </a:r>
            <a:r>
              <a:rPr lang="en-US" sz="1400" dirty="0" err="1">
                <a:latin typeface="+mn-lt"/>
              </a:rPr>
              <a:t>l’utilisation</a:t>
            </a:r>
            <a:r>
              <a:rPr lang="en-US" sz="1400" dirty="0">
                <a:latin typeface="+mn-lt"/>
              </a:rPr>
              <a:t> </a:t>
            </a:r>
            <a:r>
              <a:rPr lang="en-US" sz="1400" dirty="0" err="1">
                <a:latin typeface="+mn-lt"/>
              </a:rPr>
              <a:t>d’une</a:t>
            </a:r>
            <a:r>
              <a:rPr lang="en-US" sz="1400" dirty="0">
                <a:latin typeface="+mn-lt"/>
              </a:rPr>
              <a:t> radio </a:t>
            </a:r>
            <a:r>
              <a:rPr lang="en-US" sz="1400" dirty="0" err="1">
                <a:latin typeface="+mn-lt"/>
              </a:rPr>
              <a:t>ou</a:t>
            </a:r>
            <a:r>
              <a:rPr lang="en-US" sz="1400" dirty="0">
                <a:latin typeface="+mn-lt"/>
              </a:rPr>
              <a:t> d’un cornet). </a:t>
            </a:r>
            <a:endParaRPr lang="nl-BE" sz="1400" dirty="0">
              <a:latin typeface="+mn-lt"/>
            </a:endParaRPr>
          </a:p>
        </p:txBody>
      </p:sp>
      <p:pic>
        <p:nvPicPr>
          <p:cNvPr id="2" name="Picture 1"/>
          <p:cNvPicPr>
            <a:picLocks noChangeAspect="1"/>
          </p:cNvPicPr>
          <p:nvPr/>
        </p:nvPicPr>
        <p:blipFill>
          <a:blip r:embed="rId4"/>
          <a:stretch>
            <a:fillRect/>
          </a:stretch>
        </p:blipFill>
        <p:spPr>
          <a:xfrm>
            <a:off x="7176120" y="2957557"/>
            <a:ext cx="1285858" cy="1046123"/>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2501" y="594106"/>
            <a:ext cx="124497" cy="291633"/>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5866" y="3850395"/>
            <a:ext cx="124497" cy="291633"/>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964" y="3113493"/>
            <a:ext cx="124497" cy="291633"/>
          </a:xfrm>
          <a:prstGeom prst="rect">
            <a:avLst/>
          </a:prstGeom>
        </p:spPr>
      </p:pic>
      <p:sp>
        <p:nvSpPr>
          <p:cNvPr id="44"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1.1 </a:t>
            </a:r>
            <a:r>
              <a:rPr lang="en-GB" dirty="0" err="1"/>
              <a:t>Mise</a:t>
            </a:r>
            <a:r>
              <a:rPr lang="en-GB" dirty="0"/>
              <a:t> </a:t>
            </a:r>
            <a:r>
              <a:rPr lang="en-GB" dirty="0" err="1"/>
              <a:t>en</a:t>
            </a:r>
            <a:r>
              <a:rPr lang="en-GB" dirty="0"/>
              <a:t> place</a:t>
            </a: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2094" y="4087355"/>
            <a:ext cx="419096" cy="1226172"/>
          </a:xfrm>
          <a:prstGeom prst="rect">
            <a:avLst/>
          </a:prstGeom>
          <a:ln w="25400">
            <a:solidFill>
              <a:schemeClr val="tx2">
                <a:lumMod val="85000"/>
              </a:schemeClr>
            </a:solidFill>
          </a:ln>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1379" y="885739"/>
            <a:ext cx="419096" cy="1226172"/>
          </a:xfrm>
          <a:prstGeom prst="rect">
            <a:avLst/>
          </a:prstGeom>
          <a:ln w="25400">
            <a:solidFill>
              <a:schemeClr val="tx2">
                <a:lumMod val="85000"/>
              </a:schemeClr>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6"/>
          <p:cNvSpPr/>
          <p:nvPr/>
        </p:nvSpPr>
        <p:spPr bwMode="auto">
          <a:xfrm>
            <a:off x="2107545" y="2596506"/>
            <a:ext cx="694778" cy="504056"/>
          </a:xfrm>
          <a:prstGeom prst="wedgeRoundRectCallout">
            <a:avLst>
              <a:gd name="adj1" fmla="val -119391"/>
              <a:gd name="adj2" fmla="val -24728"/>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tabLst>
                <a:tab pos="266700" algn="l"/>
              </a:tabLst>
              <a:defRPr/>
            </a:pPr>
            <a:r>
              <a:rPr lang="en-US" altLang="en-US" sz="1000" b="1">
                <a:solidFill>
                  <a:srgbClr val="000000"/>
                </a:solidFill>
              </a:rPr>
              <a:t>	…</a:t>
            </a:r>
          </a:p>
        </p:txBody>
      </p:sp>
      <p:pic>
        <p:nvPicPr>
          <p:cNvPr id="8"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4086" y="2746263"/>
            <a:ext cx="239664" cy="238448"/>
          </a:xfrm>
          <a:prstGeom prst="rect">
            <a:avLst/>
          </a:prstGeom>
          <a:noFill/>
          <a:ln w="9525">
            <a:noFill/>
            <a:miter lim="800000"/>
            <a:headEnd/>
            <a:tailEnd/>
          </a:ln>
        </p:spPr>
      </p:pic>
      <p:pic>
        <p:nvPicPr>
          <p:cNvPr id="10"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9056" y="1862085"/>
            <a:ext cx="239664" cy="238448"/>
          </a:xfrm>
          <a:prstGeom prst="rect">
            <a:avLst/>
          </a:prstGeom>
          <a:noFill/>
          <a:ln w="9525">
            <a:noFill/>
            <a:miter lim="800000"/>
            <a:headEnd/>
            <a:tailEnd/>
          </a:ln>
        </p:spPr>
      </p:pic>
      <p:pic>
        <p:nvPicPr>
          <p:cNvPr id="11"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958" y="1608405"/>
            <a:ext cx="239664" cy="238448"/>
          </a:xfrm>
          <a:prstGeom prst="rect">
            <a:avLst/>
          </a:prstGeom>
          <a:noFill/>
          <a:ln w="9525">
            <a:noFill/>
            <a:miter lim="800000"/>
            <a:headEnd/>
            <a:tailEnd/>
          </a:ln>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628" y="2197956"/>
            <a:ext cx="471168" cy="637061"/>
          </a:xfrm>
          <a:prstGeom prst="rect">
            <a:avLst/>
          </a:prstGeom>
          <a:noFill/>
          <a:ln w="9525">
            <a:noFill/>
            <a:miter lim="800000"/>
            <a:headEnd/>
            <a:tailEnd/>
          </a:ln>
        </p:spPr>
      </p:pic>
      <p:pic>
        <p:nvPicPr>
          <p:cNvPr id="15"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9126" y="5611425"/>
            <a:ext cx="239664" cy="238448"/>
          </a:xfrm>
          <a:prstGeom prst="rect">
            <a:avLst/>
          </a:prstGeom>
          <a:noFill/>
          <a:ln w="9525">
            <a:noFill/>
            <a:miter lim="800000"/>
            <a:headEnd/>
            <a:tailEnd/>
          </a:ln>
        </p:spPr>
      </p:pic>
      <p:pic>
        <p:nvPicPr>
          <p:cNvPr id="16" name="Picture 11" descr="D:\Documents And Settings\GQR7802\Local Settings\Temporary Internet Files\Content.IE5\HNYX0581\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912" y="5611425"/>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6723" y="4510196"/>
            <a:ext cx="378920" cy="512334"/>
          </a:xfrm>
          <a:prstGeom prst="rect">
            <a:avLst/>
          </a:prstGeom>
          <a:noFill/>
          <a:ln w="9525">
            <a:noFill/>
            <a:miter lim="800000"/>
            <a:headEnd/>
            <a:tailEnd/>
          </a:ln>
        </p:spPr>
      </p:pic>
      <p:sp>
        <p:nvSpPr>
          <p:cNvPr id="18" name="TextBox 17"/>
          <p:cNvSpPr txBox="1"/>
          <p:nvPr/>
        </p:nvSpPr>
        <p:spPr>
          <a:xfrm>
            <a:off x="1798714" y="4370154"/>
            <a:ext cx="2643193" cy="261610"/>
          </a:xfrm>
          <a:prstGeom prst="rect">
            <a:avLst/>
          </a:prstGeom>
          <a:noFill/>
        </p:spPr>
        <p:txBody>
          <a:bodyPr wrap="square" rtlCol="0">
            <a:spAutoFit/>
          </a:bodyPr>
          <a:lstStyle/>
          <a:p>
            <a:r>
              <a:rPr lang="en-US" sz="1100" b="1" dirty="0">
                <a:solidFill>
                  <a:schemeClr val="accent2"/>
                </a:solidFill>
              </a:rPr>
              <a:t>Remarque:</a:t>
            </a:r>
            <a:endParaRPr lang="en-US" sz="1100" dirty="0"/>
          </a:p>
        </p:txBody>
      </p:sp>
      <p:sp>
        <p:nvSpPr>
          <p:cNvPr id="20" name="Rectangle 19"/>
          <p:cNvSpPr/>
          <p:nvPr/>
        </p:nvSpPr>
        <p:spPr bwMode="auto">
          <a:xfrm>
            <a:off x="1476174" y="298186"/>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5" name="Rechthoek 41"/>
          <p:cNvSpPr>
            <a:spLocks noChangeArrowheads="1"/>
          </p:cNvSpPr>
          <p:nvPr/>
        </p:nvSpPr>
        <p:spPr bwMode="auto">
          <a:xfrm>
            <a:off x="2617216" y="361988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a:t>
            </a:r>
          </a:p>
          <a:p>
            <a:pPr algn="ctr"/>
            <a:r>
              <a:rPr lang="nl-BE" sz="800" b="1" dirty="0">
                <a:solidFill>
                  <a:schemeClr val="bg1"/>
                </a:solidFill>
              </a:rPr>
              <a:t>RS ENTREPRENEUR</a:t>
            </a:r>
          </a:p>
        </p:txBody>
      </p:sp>
      <p:sp>
        <p:nvSpPr>
          <p:cNvPr id="24" name="Rechthoek 35"/>
          <p:cNvSpPr>
            <a:spLocks noChangeArrowheads="1"/>
          </p:cNvSpPr>
          <p:nvPr/>
        </p:nvSpPr>
        <p:spPr bwMode="auto">
          <a:xfrm>
            <a:off x="911424" y="3889378"/>
            <a:ext cx="1085528"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31" name="Picture 30"/>
          <p:cNvPicPr>
            <a:picLocks noChangeAspect="1"/>
          </p:cNvPicPr>
          <p:nvPr/>
        </p:nvPicPr>
        <p:blipFill>
          <a:blip r:embed="rId6"/>
          <a:stretch>
            <a:fillRect/>
          </a:stretch>
        </p:blipFill>
        <p:spPr>
          <a:xfrm>
            <a:off x="3027188" y="2378212"/>
            <a:ext cx="475529" cy="1176630"/>
          </a:xfrm>
          <a:prstGeom prst="rect">
            <a:avLst/>
          </a:prstGeom>
        </p:spPr>
      </p:pic>
      <p:sp>
        <p:nvSpPr>
          <p:cNvPr id="33" name="TextBox 32"/>
          <p:cNvSpPr txBox="1"/>
          <p:nvPr/>
        </p:nvSpPr>
        <p:spPr>
          <a:xfrm>
            <a:off x="4215707" y="1285190"/>
            <a:ext cx="6840760" cy="2451735"/>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just"/>
            <a:r>
              <a:rPr lang="en-US" sz="1400" dirty="0">
                <a:latin typeface="+mn-lt"/>
              </a:rPr>
              <a:t>Pour </a:t>
            </a:r>
            <a:r>
              <a:rPr lang="en-US" sz="1400" dirty="0" err="1">
                <a:latin typeface="+mn-lt"/>
              </a:rPr>
              <a:t>chaque</a:t>
            </a:r>
            <a:r>
              <a:rPr lang="en-US" sz="1400" dirty="0">
                <a:latin typeface="+mn-lt"/>
              </a:rPr>
              <a:t> </a:t>
            </a:r>
            <a:r>
              <a:rPr lang="en-US" sz="1400" dirty="0" err="1">
                <a:latin typeface="+mn-lt"/>
              </a:rPr>
              <a:t>manque</a:t>
            </a:r>
            <a:r>
              <a:rPr lang="en-US" sz="1400" dirty="0">
                <a:latin typeface="+mn-lt"/>
              </a:rPr>
              <a:t> 	            le RS </a:t>
            </a:r>
            <a:r>
              <a:rPr lang="en-US" sz="1400" dirty="0" err="1">
                <a:latin typeface="+mn-lt"/>
              </a:rPr>
              <a:t>doit</a:t>
            </a:r>
            <a:r>
              <a:rPr lang="en-US" sz="1400" dirty="0">
                <a:latin typeface="+mn-lt"/>
              </a:rPr>
              <a:t> </a:t>
            </a:r>
            <a:r>
              <a:rPr lang="en-US" sz="1400" dirty="0" err="1">
                <a:latin typeface="+mn-lt"/>
              </a:rPr>
              <a:t>être</a:t>
            </a:r>
            <a:r>
              <a:rPr lang="en-US" sz="1400" dirty="0">
                <a:latin typeface="+mn-lt"/>
              </a:rPr>
              <a:t> </a:t>
            </a:r>
            <a:r>
              <a:rPr lang="en-US" sz="1400" dirty="0" err="1">
                <a:latin typeface="+mn-lt"/>
              </a:rPr>
              <a:t>averti</a:t>
            </a:r>
            <a:r>
              <a:rPr lang="en-US" sz="1400" dirty="0">
                <a:latin typeface="+mn-lt"/>
              </a:rPr>
              <a:t>.</a:t>
            </a:r>
          </a:p>
          <a:p>
            <a:pPr algn="just"/>
            <a:r>
              <a:rPr lang="en-US" sz="1400" dirty="0">
                <a:latin typeface="+mn-lt"/>
              </a:rPr>
              <a:t>Pour </a:t>
            </a:r>
            <a:r>
              <a:rPr lang="en-US" sz="1400" dirty="0" err="1">
                <a:latin typeface="+mn-lt"/>
              </a:rPr>
              <a:t>chaque</a:t>
            </a:r>
            <a:r>
              <a:rPr lang="en-US" sz="1400" dirty="0">
                <a:latin typeface="+mn-lt"/>
              </a:rPr>
              <a:t> </a:t>
            </a:r>
            <a:r>
              <a:rPr lang="en-US" sz="1400" dirty="0" err="1">
                <a:latin typeface="+mn-lt"/>
              </a:rPr>
              <a:t>manque</a:t>
            </a:r>
            <a:r>
              <a:rPr lang="en-US" sz="1400" dirty="0">
                <a:latin typeface="+mn-lt"/>
              </a:rPr>
              <a:t>	            le RS </a:t>
            </a:r>
            <a:r>
              <a:rPr lang="en-US" sz="1400" dirty="0" err="1">
                <a:latin typeface="+mn-lt"/>
              </a:rPr>
              <a:t>doit</a:t>
            </a:r>
            <a:r>
              <a:rPr lang="en-US" sz="1400" dirty="0">
                <a:latin typeface="+mn-lt"/>
              </a:rPr>
              <a:t> </a:t>
            </a:r>
            <a:r>
              <a:rPr lang="en-US" sz="1400" dirty="0" err="1">
                <a:latin typeface="+mn-lt"/>
              </a:rPr>
              <a:t>trouver</a:t>
            </a:r>
            <a:r>
              <a:rPr lang="en-US" sz="1400" dirty="0">
                <a:latin typeface="+mn-lt"/>
              </a:rPr>
              <a:t> </a:t>
            </a:r>
            <a:r>
              <a:rPr lang="en-US" sz="1400" dirty="0" err="1">
                <a:latin typeface="+mn-lt"/>
              </a:rPr>
              <a:t>une</a:t>
            </a:r>
            <a:r>
              <a:rPr lang="en-US" sz="1400" dirty="0">
                <a:latin typeface="+mn-lt"/>
              </a:rPr>
              <a:t> solution</a:t>
            </a:r>
            <a:r>
              <a:rPr lang="en-US" sz="1200" dirty="0">
                <a:latin typeface="+mn-lt"/>
              </a:rPr>
              <a:t>.</a:t>
            </a:r>
            <a:endParaRPr lang="en-US" sz="1400" dirty="0">
              <a:latin typeface="+mn-lt"/>
            </a:endParaRPr>
          </a:p>
          <a:p>
            <a:pPr algn="just"/>
            <a:endParaRPr lang="en-US" sz="1400" dirty="0">
              <a:latin typeface="+mn-lt"/>
            </a:endParaRPr>
          </a:p>
          <a:p>
            <a:pPr algn="just"/>
            <a:r>
              <a:rPr lang="en-US" sz="1400" dirty="0">
                <a:latin typeface="+mn-lt"/>
              </a:rPr>
              <a:t>Si le RS </a:t>
            </a:r>
            <a:r>
              <a:rPr lang="en-US" sz="1400" dirty="0" err="1">
                <a:latin typeface="+mn-lt"/>
              </a:rPr>
              <a:t>n’a</a:t>
            </a:r>
            <a:r>
              <a:rPr lang="en-US" sz="1400" dirty="0">
                <a:latin typeface="+mn-lt"/>
              </a:rPr>
              <a:t> pas de solution pour </a:t>
            </a:r>
            <a:r>
              <a:rPr lang="en-US" sz="1400" dirty="0" err="1">
                <a:latin typeface="+mn-lt"/>
              </a:rPr>
              <a:t>palier</a:t>
            </a:r>
            <a:r>
              <a:rPr lang="en-US" sz="1400" dirty="0">
                <a:latin typeface="+mn-lt"/>
              </a:rPr>
              <a:t> au(x) </a:t>
            </a:r>
            <a:r>
              <a:rPr lang="en-US" sz="1400" dirty="0" err="1">
                <a:latin typeface="+mn-lt"/>
              </a:rPr>
              <a:t>manque</a:t>
            </a:r>
            <a:r>
              <a:rPr lang="en-US" sz="1400" dirty="0">
                <a:latin typeface="+mn-lt"/>
              </a:rPr>
              <a:t>(s), </a:t>
            </a:r>
            <a:r>
              <a:rPr lang="en-US" sz="1400" dirty="0" err="1">
                <a:latin typeface="+mn-lt"/>
              </a:rPr>
              <a:t>il</a:t>
            </a:r>
            <a:r>
              <a:rPr lang="en-US" sz="1400" dirty="0">
                <a:latin typeface="+mn-lt"/>
              </a:rPr>
              <a:t> </a:t>
            </a:r>
            <a:r>
              <a:rPr lang="en-US" sz="1400" dirty="0" err="1">
                <a:latin typeface="+mn-lt"/>
              </a:rPr>
              <a:t>prend</a:t>
            </a:r>
            <a:r>
              <a:rPr lang="en-US" sz="1400" dirty="0">
                <a:latin typeface="+mn-lt"/>
              </a:rPr>
              <a:t> </a:t>
            </a:r>
            <a:r>
              <a:rPr lang="en-US" sz="1400" dirty="0" err="1">
                <a:latin typeface="+mn-lt"/>
              </a:rPr>
              <a:t>une</a:t>
            </a:r>
            <a:r>
              <a:rPr lang="en-US" sz="1400" dirty="0">
                <a:latin typeface="+mn-lt"/>
              </a:rPr>
              <a:t> des </a:t>
            </a:r>
            <a:r>
              <a:rPr lang="en-US" sz="1400" dirty="0" err="1">
                <a:latin typeface="+mn-lt"/>
              </a:rPr>
              <a:t>mesures</a:t>
            </a:r>
            <a:r>
              <a:rPr lang="en-US" sz="1400" dirty="0">
                <a:latin typeface="+mn-lt"/>
              </a:rPr>
              <a:t> </a:t>
            </a:r>
            <a:r>
              <a:rPr lang="en-US" sz="1400" dirty="0" err="1">
                <a:latin typeface="+mn-lt"/>
              </a:rPr>
              <a:t>suivantes</a:t>
            </a:r>
            <a:r>
              <a:rPr lang="en-US" sz="1400" dirty="0">
                <a:latin typeface="+mn-lt"/>
              </a:rPr>
              <a:t> quant à la </a:t>
            </a:r>
            <a:r>
              <a:rPr lang="en-US" sz="1400" dirty="0" err="1">
                <a:latin typeface="+mn-lt"/>
              </a:rPr>
              <a:t>poursuite</a:t>
            </a:r>
            <a:r>
              <a:rPr lang="en-US" sz="1400" dirty="0">
                <a:latin typeface="+mn-lt"/>
              </a:rPr>
              <a:t> des </a:t>
            </a:r>
            <a:r>
              <a:rPr lang="en-US" sz="1400" dirty="0" err="1">
                <a:latin typeface="+mn-lt"/>
              </a:rPr>
              <a:t>travaux</a:t>
            </a:r>
            <a:r>
              <a:rPr lang="en-US" sz="1400" dirty="0">
                <a:latin typeface="+mn-lt"/>
              </a:rPr>
              <a:t> :</a:t>
            </a:r>
          </a:p>
          <a:p>
            <a:pPr algn="just"/>
            <a:endParaRPr lang="en-US" sz="1400" dirty="0">
              <a:latin typeface="+mn-lt"/>
            </a:endParaRPr>
          </a:p>
          <a:p>
            <a:pPr marL="228600" indent="-228600" algn="just">
              <a:buAutoNum type="arabicPeriod"/>
            </a:pPr>
            <a:r>
              <a:rPr lang="en-US" sz="1400" dirty="0" err="1">
                <a:latin typeface="+mn-lt"/>
              </a:rPr>
              <a:t>il</a:t>
            </a:r>
            <a:r>
              <a:rPr lang="en-US" sz="1400" dirty="0">
                <a:latin typeface="+mn-lt"/>
              </a:rPr>
              <a:t> attend que la situation </a:t>
            </a:r>
            <a:r>
              <a:rPr lang="en-US" sz="1400" dirty="0" err="1">
                <a:latin typeface="+mn-lt"/>
              </a:rPr>
              <a:t>s’améliore</a:t>
            </a:r>
            <a:r>
              <a:rPr lang="en-US" sz="1400" dirty="0">
                <a:latin typeface="+mn-lt"/>
              </a:rPr>
              <a:t> et </a:t>
            </a:r>
            <a:r>
              <a:rPr lang="en-US" sz="1400" dirty="0" err="1">
                <a:latin typeface="+mn-lt"/>
              </a:rPr>
              <a:t>reprend</a:t>
            </a:r>
            <a:r>
              <a:rPr lang="en-US" sz="1400" dirty="0">
                <a:latin typeface="+mn-lt"/>
              </a:rPr>
              <a:t> </a:t>
            </a:r>
            <a:r>
              <a:rPr lang="en-US" sz="1400" dirty="0" err="1">
                <a:latin typeface="+mn-lt"/>
              </a:rPr>
              <a:t>ensuite</a:t>
            </a:r>
            <a:r>
              <a:rPr lang="en-US" sz="1400" dirty="0">
                <a:latin typeface="+mn-lt"/>
              </a:rPr>
              <a:t> les </a:t>
            </a:r>
            <a:r>
              <a:rPr lang="en-US" sz="1400" dirty="0" err="1">
                <a:latin typeface="+mn-lt"/>
              </a:rPr>
              <a:t>travaux</a:t>
            </a:r>
            <a:r>
              <a:rPr lang="en-US" sz="1400" dirty="0">
                <a:latin typeface="+mn-lt"/>
              </a:rPr>
              <a:t> ;</a:t>
            </a:r>
          </a:p>
          <a:p>
            <a:pPr marL="228600" indent="-228600" algn="just">
              <a:buAutoNum type="arabicPeriod"/>
            </a:pPr>
            <a:r>
              <a:rPr lang="en-US" sz="1400" dirty="0" err="1">
                <a:latin typeface="+mn-lt"/>
              </a:rPr>
              <a:t>il</a:t>
            </a:r>
            <a:r>
              <a:rPr lang="en-US" sz="1400" dirty="0">
                <a:latin typeface="+mn-lt"/>
              </a:rPr>
              <a:t> change de </a:t>
            </a:r>
            <a:r>
              <a:rPr lang="en-US" sz="1400" dirty="0" err="1">
                <a:latin typeface="+mn-lt"/>
              </a:rPr>
              <a:t>système</a:t>
            </a:r>
            <a:r>
              <a:rPr lang="en-US" sz="1400" dirty="0">
                <a:latin typeface="+mn-lt"/>
              </a:rPr>
              <a:t> et </a:t>
            </a:r>
            <a:r>
              <a:rPr lang="en-US" sz="1400" dirty="0" err="1">
                <a:latin typeface="+mn-lt"/>
              </a:rPr>
              <a:t>reprend</a:t>
            </a:r>
            <a:r>
              <a:rPr lang="en-US" sz="1400" dirty="0">
                <a:latin typeface="+mn-lt"/>
              </a:rPr>
              <a:t> </a:t>
            </a:r>
            <a:r>
              <a:rPr lang="en-US" sz="1400" dirty="0" err="1">
                <a:latin typeface="+mn-lt"/>
              </a:rPr>
              <a:t>ensuite</a:t>
            </a:r>
            <a:r>
              <a:rPr lang="en-US" sz="1400" dirty="0">
                <a:latin typeface="+mn-lt"/>
              </a:rPr>
              <a:t> les </a:t>
            </a:r>
            <a:r>
              <a:rPr lang="en-US" sz="1400" dirty="0" err="1">
                <a:latin typeface="+mn-lt"/>
              </a:rPr>
              <a:t>travaux</a:t>
            </a:r>
            <a:r>
              <a:rPr lang="en-US" sz="1400" dirty="0">
                <a:latin typeface="+mn-lt"/>
              </a:rPr>
              <a:t> ; </a:t>
            </a:r>
          </a:p>
          <a:p>
            <a:pPr marL="228600" indent="-228600" algn="just">
              <a:buAutoNum type="arabicPeriod"/>
            </a:pPr>
            <a:r>
              <a:rPr lang="en-US" sz="1400" dirty="0" err="1">
                <a:latin typeface="+mn-lt"/>
              </a:rPr>
              <a:t>il</a:t>
            </a:r>
            <a:r>
              <a:rPr lang="en-US" sz="1400" dirty="0">
                <a:latin typeface="+mn-lt"/>
              </a:rPr>
              <a:t> fait </a:t>
            </a:r>
            <a:r>
              <a:rPr lang="en-US" sz="1400" dirty="0" err="1">
                <a:latin typeface="+mn-lt"/>
              </a:rPr>
              <a:t>définitivement</a:t>
            </a:r>
            <a:r>
              <a:rPr lang="en-US" sz="1400" dirty="0">
                <a:latin typeface="+mn-lt"/>
              </a:rPr>
              <a:t> </a:t>
            </a:r>
            <a:r>
              <a:rPr lang="en-US" sz="1400" dirty="0" err="1">
                <a:latin typeface="+mn-lt"/>
              </a:rPr>
              <a:t>arrêter</a:t>
            </a:r>
            <a:r>
              <a:rPr lang="en-US" sz="1400" dirty="0">
                <a:latin typeface="+mn-lt"/>
              </a:rPr>
              <a:t> les </a:t>
            </a:r>
            <a:r>
              <a:rPr lang="en-US" sz="1400" dirty="0" err="1">
                <a:latin typeface="+mn-lt"/>
              </a:rPr>
              <a:t>travaux</a:t>
            </a:r>
            <a:r>
              <a:rPr lang="en-US" sz="1400" dirty="0">
                <a:latin typeface="+mn-lt"/>
              </a:rPr>
              <a:t> </a:t>
            </a:r>
            <a:r>
              <a:rPr lang="en-US" sz="1400" dirty="0" err="1">
                <a:latin typeface="+mn-lt"/>
              </a:rPr>
              <a:t>planifiés</a:t>
            </a:r>
            <a:r>
              <a:rPr lang="en-US" sz="1400" dirty="0">
                <a:latin typeface="+mn-lt"/>
              </a:rPr>
              <a:t>.</a:t>
            </a:r>
          </a:p>
        </p:txBody>
      </p:sp>
      <p:sp>
        <p:nvSpPr>
          <p:cNvPr id="34" name="TextBox 33"/>
          <p:cNvSpPr txBox="1"/>
          <p:nvPr/>
        </p:nvSpPr>
        <p:spPr>
          <a:xfrm>
            <a:off x="1798714" y="4668618"/>
            <a:ext cx="6840760" cy="1498283"/>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just"/>
            <a:r>
              <a:rPr lang="en-US" sz="1400" dirty="0">
                <a:latin typeface="+mn-lt"/>
              </a:rPr>
              <a:t>Les conditions de </a:t>
            </a:r>
            <a:r>
              <a:rPr lang="en-US" sz="1400" dirty="0" err="1">
                <a:latin typeface="+mn-lt"/>
              </a:rPr>
              <a:t>visibilité</a:t>
            </a:r>
            <a:r>
              <a:rPr lang="en-US" sz="1400" dirty="0">
                <a:latin typeface="+mn-lt"/>
              </a:rPr>
              <a:t> et </a:t>
            </a:r>
            <a:r>
              <a:rPr lang="en-US" sz="1400" dirty="0" err="1">
                <a:latin typeface="+mn-lt"/>
              </a:rPr>
              <a:t>d’audition</a:t>
            </a:r>
            <a:r>
              <a:rPr lang="en-US" sz="1400" dirty="0">
                <a:latin typeface="+mn-lt"/>
              </a:rPr>
              <a:t> </a:t>
            </a:r>
            <a:r>
              <a:rPr lang="en-US" sz="1400" dirty="0" err="1">
                <a:latin typeface="+mn-lt"/>
              </a:rPr>
              <a:t>doivent</a:t>
            </a:r>
            <a:r>
              <a:rPr lang="en-US" sz="1400" dirty="0">
                <a:latin typeface="+mn-lt"/>
              </a:rPr>
              <a:t> </a:t>
            </a:r>
            <a:r>
              <a:rPr lang="en-US" sz="1400" dirty="0" err="1">
                <a:latin typeface="+mn-lt"/>
              </a:rPr>
              <a:t>être</a:t>
            </a:r>
            <a:r>
              <a:rPr lang="en-US" sz="1400" dirty="0">
                <a:latin typeface="+mn-lt"/>
              </a:rPr>
              <a:t> </a:t>
            </a:r>
            <a:r>
              <a:rPr lang="en-US" sz="1400" dirty="0" err="1">
                <a:latin typeface="+mn-lt"/>
              </a:rPr>
              <a:t>vérifiées</a:t>
            </a:r>
            <a:r>
              <a:rPr lang="en-US" sz="1400" dirty="0">
                <a:latin typeface="+mn-lt"/>
              </a:rPr>
              <a:t> </a:t>
            </a:r>
            <a:r>
              <a:rPr lang="en-US" sz="1400" dirty="0" err="1">
                <a:latin typeface="+mn-lt"/>
              </a:rPr>
              <a:t>constamment</a:t>
            </a:r>
            <a:r>
              <a:rPr lang="en-US" sz="1400" dirty="0">
                <a:latin typeface="+mn-lt"/>
              </a:rPr>
              <a:t>.</a:t>
            </a:r>
          </a:p>
          <a:p>
            <a:pPr algn="just"/>
            <a:endParaRPr lang="en-US" sz="1400" dirty="0">
              <a:latin typeface="+mn-lt"/>
            </a:endParaRPr>
          </a:p>
          <a:p>
            <a:pPr algn="just"/>
            <a:r>
              <a:rPr lang="en-US" sz="1400" dirty="0">
                <a:latin typeface="+mn-lt"/>
              </a:rPr>
              <a:t>Si, pendant </a:t>
            </a:r>
            <a:r>
              <a:rPr lang="en-US" sz="1400" dirty="0" err="1">
                <a:latin typeface="+mn-lt"/>
              </a:rPr>
              <a:t>l’exécution</a:t>
            </a:r>
            <a:r>
              <a:rPr lang="en-US" sz="1400" dirty="0">
                <a:latin typeface="+mn-lt"/>
              </a:rPr>
              <a:t> des travaux, pour </a:t>
            </a:r>
            <a:r>
              <a:rPr lang="en-US" sz="1400" dirty="0" err="1">
                <a:latin typeface="+mn-lt"/>
              </a:rPr>
              <a:t>quelques</a:t>
            </a:r>
            <a:r>
              <a:rPr lang="en-US" sz="1400" dirty="0">
                <a:latin typeface="+mn-lt"/>
              </a:rPr>
              <a:t> raisons que </a:t>
            </a:r>
            <a:r>
              <a:rPr lang="en-US" sz="1400" dirty="0" err="1">
                <a:latin typeface="+mn-lt"/>
              </a:rPr>
              <a:t>ce</a:t>
            </a:r>
            <a:r>
              <a:rPr lang="en-US" sz="1400" dirty="0">
                <a:latin typeface="+mn-lt"/>
              </a:rPr>
              <a:t> </a:t>
            </a:r>
            <a:r>
              <a:rPr lang="en-US" sz="1400" dirty="0" err="1">
                <a:latin typeface="+mn-lt"/>
              </a:rPr>
              <a:t>soit</a:t>
            </a:r>
            <a:r>
              <a:rPr lang="en-US" sz="1400" dirty="0">
                <a:latin typeface="+mn-lt"/>
              </a:rPr>
              <a:t>, les conditions de </a:t>
            </a:r>
            <a:r>
              <a:rPr lang="en-US" sz="1400" dirty="0" err="1">
                <a:latin typeface="+mn-lt"/>
              </a:rPr>
              <a:t>visibilité</a:t>
            </a:r>
            <a:r>
              <a:rPr lang="en-US" sz="1400" dirty="0">
                <a:latin typeface="+mn-lt"/>
              </a:rPr>
              <a:t> et/</a:t>
            </a:r>
            <a:r>
              <a:rPr lang="en-US" sz="1400" dirty="0" err="1">
                <a:latin typeface="+mn-lt"/>
              </a:rPr>
              <a:t>ou</a:t>
            </a:r>
            <a:r>
              <a:rPr lang="en-US" sz="1400" dirty="0">
                <a:latin typeface="+mn-lt"/>
              </a:rPr>
              <a:t> audition ne </a:t>
            </a:r>
            <a:r>
              <a:rPr lang="en-US" sz="1400" dirty="0" err="1">
                <a:latin typeface="+mn-lt"/>
              </a:rPr>
              <a:t>sont</a:t>
            </a:r>
            <a:r>
              <a:rPr lang="en-US" sz="1400" dirty="0">
                <a:latin typeface="+mn-lt"/>
              </a:rPr>
              <a:t> pas </a:t>
            </a:r>
            <a:r>
              <a:rPr lang="en-US" sz="1400" dirty="0" err="1">
                <a:latin typeface="+mn-lt"/>
              </a:rPr>
              <a:t>garanties</a:t>
            </a:r>
            <a:r>
              <a:rPr lang="en-US" sz="1400" dirty="0">
                <a:latin typeface="+mn-lt"/>
              </a:rPr>
              <a:t> (      </a:t>
            </a:r>
            <a:r>
              <a:rPr lang="en-US" sz="1400" dirty="0" err="1">
                <a:latin typeface="+mn-lt"/>
              </a:rPr>
              <a:t>devient</a:t>
            </a:r>
            <a:r>
              <a:rPr lang="en-US" sz="1400" dirty="0">
                <a:latin typeface="+mn-lt"/>
              </a:rPr>
              <a:t>      ), le RS fait </a:t>
            </a:r>
            <a:r>
              <a:rPr lang="en-US" sz="1400" dirty="0" err="1">
                <a:latin typeface="+mn-lt"/>
              </a:rPr>
              <a:t>immédiatement</a:t>
            </a:r>
            <a:r>
              <a:rPr lang="en-US" sz="1400" dirty="0">
                <a:latin typeface="+mn-lt"/>
              </a:rPr>
              <a:t> </a:t>
            </a:r>
            <a:r>
              <a:rPr lang="en-US" sz="1400" dirty="0" err="1">
                <a:latin typeface="+mn-lt"/>
              </a:rPr>
              <a:t>libérer</a:t>
            </a:r>
            <a:r>
              <a:rPr lang="en-US" sz="1400" dirty="0">
                <a:latin typeface="+mn-lt"/>
              </a:rPr>
              <a:t> la </a:t>
            </a:r>
            <a:r>
              <a:rPr lang="en-US" sz="1400" dirty="0" err="1">
                <a:latin typeface="+mn-lt"/>
              </a:rPr>
              <a:t>voie</a:t>
            </a:r>
            <a:r>
              <a:rPr lang="en-US" sz="1400" dirty="0">
                <a:latin typeface="+mn-lt"/>
              </a:rPr>
              <a:t>. </a:t>
            </a:r>
          </a:p>
        </p:txBody>
      </p:sp>
      <p:sp>
        <p:nvSpPr>
          <p:cNvPr id="22" name="Title 1"/>
          <p:cNvSpPr txBox="1">
            <a:spLocks/>
          </p:cNvSpPr>
          <p:nvPr/>
        </p:nvSpPr>
        <p:spPr bwMode="auto">
          <a:xfrm>
            <a:off x="691836" y="514889"/>
            <a:ext cx="8064500" cy="506413"/>
          </a:xfrm>
          <a:prstGeom prst="rect">
            <a:avLst/>
          </a:prstGeom>
          <a:noFill/>
          <a:ln w="9525">
            <a:noFill/>
            <a:miter lim="800000"/>
            <a:headEnd/>
            <a:tailEnd/>
          </a:ln>
          <a:effectLst/>
        </p:spPr>
        <p:txBody>
          <a:bodyPr lIns="0" tIns="0" rIns="0" bIns="0"/>
          <a:lstStyle/>
          <a:p>
            <a:pPr marL="447675" indent="-447675">
              <a:defRPr/>
            </a:pPr>
            <a:r>
              <a:rPr lang="en-US" b="1" kern="0" dirty="0" err="1">
                <a:solidFill>
                  <a:schemeClr val="accent1"/>
                </a:solidFill>
                <a:latin typeface="+mj-lt"/>
                <a:ea typeface="+mj-ea"/>
                <a:cs typeface="+mj-cs"/>
              </a:rPr>
              <a:t>Manque</a:t>
            </a:r>
            <a:r>
              <a:rPr lang="en-US" b="1" kern="0" dirty="0">
                <a:solidFill>
                  <a:schemeClr val="accent1"/>
                </a:solidFill>
                <a:latin typeface="+mj-lt"/>
                <a:ea typeface="+mj-ea"/>
                <a:cs typeface="+mj-cs"/>
              </a:rPr>
              <a:t> de </a:t>
            </a:r>
            <a:r>
              <a:rPr lang="en-US" b="1" kern="0" dirty="0" err="1">
                <a:solidFill>
                  <a:schemeClr val="accent1"/>
                </a:solidFill>
                <a:latin typeface="+mj-lt"/>
                <a:ea typeface="+mj-ea"/>
                <a:cs typeface="+mj-cs"/>
              </a:rPr>
              <a:t>visibilité</a:t>
            </a:r>
            <a:r>
              <a:rPr lang="en-US" b="1" kern="0" dirty="0">
                <a:solidFill>
                  <a:schemeClr val="accent1"/>
                </a:solidFill>
                <a:latin typeface="+mj-lt"/>
                <a:ea typeface="+mj-ea"/>
                <a:cs typeface="+mj-cs"/>
              </a:rPr>
              <a:t> et </a:t>
            </a:r>
            <a:r>
              <a:rPr lang="en-US" b="1" kern="0" dirty="0" err="1">
                <a:solidFill>
                  <a:schemeClr val="accent1"/>
                </a:solidFill>
                <a:latin typeface="+mj-lt"/>
                <a:ea typeface="+mj-ea"/>
                <a:cs typeface="+mj-cs"/>
              </a:rPr>
              <a:t>d’audition</a:t>
            </a:r>
            <a:endParaRPr lang="en-US" b="1" kern="0" dirty="0">
              <a:solidFill>
                <a:schemeClr val="accent1"/>
              </a:solidFill>
              <a:latin typeface="+mj-lt"/>
              <a:ea typeface="+mj-ea"/>
              <a:cs typeface="+mj-cs"/>
            </a:endParaRPr>
          </a:p>
        </p:txBody>
      </p:sp>
      <p:sp>
        <p:nvSpPr>
          <p:cNvPr id="27"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1.1 </a:t>
            </a:r>
            <a:r>
              <a:rPr lang="en-GB" dirty="0" err="1"/>
              <a:t>Mise</a:t>
            </a:r>
            <a:r>
              <a:rPr lang="en-GB" dirty="0"/>
              <a:t> </a:t>
            </a:r>
            <a:r>
              <a:rPr lang="en-GB" dirty="0" err="1"/>
              <a:t>en</a:t>
            </a:r>
            <a:r>
              <a:rPr lang="en-GB" dirty="0"/>
              <a:t> place</a:t>
            </a: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8947" y="2556327"/>
            <a:ext cx="419096" cy="1226172"/>
          </a:xfrm>
          <a:prstGeom prst="rect">
            <a:avLst/>
          </a:prstGeom>
          <a:ln w="25400">
            <a:solidFill>
              <a:schemeClr val="tx2">
                <a:lumMod val="85000"/>
              </a:schemeClr>
            </a:solidFill>
          </a:ln>
        </p:spPr>
      </p:pic>
    </p:spTree>
    <p:extLst>
      <p:ext uri="{BB962C8B-B14F-4D97-AF65-F5344CB8AC3E}">
        <p14:creationId xmlns:p14="http://schemas.microsoft.com/office/powerpoint/2010/main" val="678749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048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0499" name="Rounded Rectangle 122"/>
          <p:cNvSpPr>
            <a:spLocks noChangeArrowheads="1"/>
          </p:cNvSpPr>
          <p:nvPr/>
        </p:nvSpPr>
        <p:spPr bwMode="auto">
          <a:xfrm>
            <a:off x="1558926" y="2259219"/>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endParaRPr lang="en-US" sz="800" dirty="0"/>
          </a:p>
          <a:p>
            <a:pPr algn="ctr"/>
            <a:r>
              <a:rPr lang="en-US" sz="800" dirty="0"/>
              <a:t>tests </a:t>
            </a:r>
            <a:r>
              <a:rPr lang="en-US" sz="800" dirty="0" err="1"/>
              <a:t>préalables</a:t>
            </a:r>
            <a:endParaRPr lang="en-US" sz="800" dirty="0"/>
          </a:p>
          <a:p>
            <a:pPr algn="ctr"/>
            <a:endParaRPr lang="en-US" sz="800" dirty="0"/>
          </a:p>
        </p:txBody>
      </p:sp>
      <p:pic>
        <p:nvPicPr>
          <p:cNvPr id="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99" y="2095017"/>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ounded Rectangle 122"/>
          <p:cNvSpPr>
            <a:spLocks noChangeArrowheads="1"/>
          </p:cNvSpPr>
          <p:nvPr/>
        </p:nvSpPr>
        <p:spPr bwMode="auto">
          <a:xfrm>
            <a:off x="1568861" y="5371878"/>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t>tests </a:t>
            </a:r>
            <a:r>
              <a:rPr lang="en-US" sz="800" dirty="0" err="1"/>
              <a:t>préalables</a:t>
            </a:r>
            <a:endParaRPr lang="en-US" sz="800" dirty="0"/>
          </a:p>
        </p:txBody>
      </p:sp>
      <p:pic>
        <p:nvPicPr>
          <p:cNvPr id="29"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365" y="5259165"/>
            <a:ext cx="277019" cy="225425"/>
          </a:xfrm>
          <a:prstGeom prst="rect">
            <a:avLst/>
          </a:prstGeom>
          <a:noFill/>
          <a:ln w="9525">
            <a:noFill/>
            <a:miter lim="800000"/>
            <a:headEnd/>
            <a:tailEnd/>
          </a:ln>
        </p:spPr>
      </p:pic>
      <p:sp>
        <p:nvSpPr>
          <p:cNvPr id="34"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1.1 </a:t>
            </a:r>
            <a:r>
              <a:rPr lang="en-GB" dirty="0" err="1"/>
              <a:t>Mise</a:t>
            </a:r>
            <a:r>
              <a:rPr lang="en-GB" dirty="0"/>
              <a:t> </a:t>
            </a:r>
            <a:r>
              <a:rPr lang="en-GB" dirty="0" err="1"/>
              <a:t>en</a:t>
            </a:r>
            <a:r>
              <a:rPr lang="en-GB" dirty="0"/>
              <a:t> place</a:t>
            </a:r>
          </a:p>
        </p:txBody>
      </p:sp>
      <p:grpSp>
        <p:nvGrpSpPr>
          <p:cNvPr id="4" name="Group 3"/>
          <p:cNvGrpSpPr/>
          <p:nvPr/>
        </p:nvGrpSpPr>
        <p:grpSpPr>
          <a:xfrm>
            <a:off x="2939283" y="965083"/>
            <a:ext cx="5276056" cy="3888432"/>
            <a:chOff x="2939283" y="965083"/>
            <a:chExt cx="5276056" cy="3888432"/>
          </a:xfrm>
        </p:grpSpPr>
        <p:grpSp>
          <p:nvGrpSpPr>
            <p:cNvPr id="3" name="Group 2"/>
            <p:cNvGrpSpPr/>
            <p:nvPr/>
          </p:nvGrpSpPr>
          <p:grpSpPr>
            <a:xfrm>
              <a:off x="2939283" y="965083"/>
              <a:ext cx="5276056" cy="3888432"/>
              <a:chOff x="1115616" y="908720"/>
              <a:chExt cx="5276056" cy="3888432"/>
            </a:xfrm>
          </p:grpSpPr>
          <p:sp>
            <p:nvSpPr>
              <p:cNvPr id="20482" name="Gelijkbenige driehoek 52"/>
              <p:cNvSpPr>
                <a:spLocks noChangeArrowheads="1"/>
              </p:cNvSpPr>
              <p:nvPr/>
            </p:nvSpPr>
            <p:spPr bwMode="auto">
              <a:xfrm>
                <a:off x="2555478" y="1467849"/>
                <a:ext cx="2447925" cy="2016125"/>
              </a:xfrm>
              <a:prstGeom prst="triangle">
                <a:avLst>
                  <a:gd name="adj" fmla="val 50000"/>
                </a:avLst>
              </a:prstGeom>
              <a:noFill/>
              <a:ln w="19050" algn="ctr">
                <a:solidFill>
                  <a:srgbClr val="92D050"/>
                </a:solidFill>
                <a:prstDash val="sysDash"/>
                <a:round/>
                <a:headEnd/>
                <a:tailEnd/>
              </a:ln>
            </p:spPr>
            <p:txBody>
              <a:bodyPr wrap="none" anchor="ctr"/>
              <a:lstStyle/>
              <a:p>
                <a:pPr algn="ctr"/>
                <a:endParaRPr lang="nl-BE"/>
              </a:p>
            </p:txBody>
          </p:sp>
          <p:pic>
            <p:nvPicPr>
              <p:cNvPr id="20485"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528" y="3341099"/>
                <a:ext cx="301625" cy="244475"/>
              </a:xfrm>
              <a:prstGeom prst="rect">
                <a:avLst/>
              </a:prstGeom>
              <a:noFill/>
              <a:ln w="9525">
                <a:noFill/>
                <a:miter lim="800000"/>
                <a:headEnd/>
                <a:tailEnd/>
              </a:ln>
            </p:spPr>
          </p:pic>
          <p:pic>
            <p:nvPicPr>
              <p:cNvPr id="20486"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016" y="3341099"/>
                <a:ext cx="303212" cy="244475"/>
              </a:xfrm>
              <a:prstGeom prst="rect">
                <a:avLst/>
              </a:prstGeom>
              <a:noFill/>
              <a:ln w="9525">
                <a:noFill/>
                <a:miter lim="800000"/>
                <a:headEnd/>
                <a:tailEnd/>
              </a:ln>
            </p:spPr>
          </p:pic>
          <p:sp>
            <p:nvSpPr>
              <p:cNvPr id="20487" name="TextBox 23"/>
              <p:cNvSpPr txBox="1">
                <a:spLocks noChangeArrowheads="1"/>
              </p:cNvSpPr>
              <p:nvPr/>
            </p:nvSpPr>
            <p:spPr bwMode="auto">
              <a:xfrm>
                <a:off x="3492103" y="1324974"/>
                <a:ext cx="2303463" cy="276225"/>
              </a:xfrm>
              <a:prstGeom prst="rect">
                <a:avLst/>
              </a:prstGeom>
              <a:noFill/>
              <a:ln w="9525">
                <a:noFill/>
                <a:miter lim="800000"/>
                <a:headEnd/>
                <a:tailEnd/>
              </a:ln>
            </p:spPr>
            <p:txBody>
              <a:bodyPr>
                <a:spAutoFit/>
              </a:bodyPr>
              <a:lstStyle/>
              <a:p>
                <a:pPr algn="ctr"/>
                <a:r>
                  <a:rPr lang="nl-BE" sz="1200" dirty="0" err="1"/>
                  <a:t>bonne</a:t>
                </a:r>
                <a:r>
                  <a:rPr lang="nl-BE" sz="1200" dirty="0"/>
                  <a:t> </a:t>
                </a:r>
                <a:r>
                  <a:rPr lang="nl-BE" sz="1200" dirty="0" err="1"/>
                  <a:t>visibilité</a:t>
                </a:r>
                <a:endParaRPr lang="nl-BE" sz="1200" dirty="0"/>
              </a:p>
            </p:txBody>
          </p:sp>
          <p:sp>
            <p:nvSpPr>
              <p:cNvPr id="20488" name="TextBox 23"/>
              <p:cNvSpPr txBox="1">
                <a:spLocks noChangeArrowheads="1"/>
              </p:cNvSpPr>
              <p:nvPr/>
            </p:nvSpPr>
            <p:spPr bwMode="auto">
              <a:xfrm>
                <a:off x="1115616" y="3168062"/>
                <a:ext cx="1584325" cy="461665"/>
              </a:xfrm>
              <a:prstGeom prst="rect">
                <a:avLst/>
              </a:prstGeom>
              <a:noFill/>
              <a:ln w="9525">
                <a:noFill/>
                <a:miter lim="800000"/>
                <a:headEnd/>
                <a:tailEnd/>
              </a:ln>
            </p:spPr>
            <p:txBody>
              <a:bodyPr>
                <a:spAutoFit/>
              </a:bodyPr>
              <a:lstStyle/>
              <a:p>
                <a:pPr algn="ctr"/>
                <a:r>
                  <a:rPr lang="nl-BE" sz="1200" dirty="0" err="1"/>
                  <a:t>audition</a:t>
                </a:r>
                <a:endParaRPr lang="nl-BE" sz="1200" dirty="0"/>
              </a:p>
              <a:p>
                <a:pPr algn="ctr"/>
                <a:r>
                  <a:rPr lang="nl-BE" sz="1200" dirty="0" err="1"/>
                  <a:t>suffisante</a:t>
                </a:r>
                <a:endParaRPr lang="nl-BE" sz="1200" dirty="0"/>
              </a:p>
            </p:txBody>
          </p:sp>
          <p:pic>
            <p:nvPicPr>
              <p:cNvPr id="20490"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978" y="1324974"/>
                <a:ext cx="303213" cy="244475"/>
              </a:xfrm>
              <a:prstGeom prst="rect">
                <a:avLst/>
              </a:prstGeom>
              <a:noFill/>
              <a:ln w="9525">
                <a:noFill/>
                <a:miter lim="800000"/>
                <a:headEnd/>
                <a:tailEnd/>
              </a:ln>
            </p:spPr>
          </p:pic>
          <p:sp>
            <p:nvSpPr>
              <p:cNvPr id="20491" name="TextBox 23"/>
              <p:cNvSpPr txBox="1">
                <a:spLocks noChangeArrowheads="1"/>
              </p:cNvSpPr>
              <p:nvPr/>
            </p:nvSpPr>
            <p:spPr bwMode="auto">
              <a:xfrm>
                <a:off x="4912122" y="3168062"/>
                <a:ext cx="1479550" cy="461665"/>
              </a:xfrm>
              <a:prstGeom prst="rect">
                <a:avLst/>
              </a:prstGeom>
              <a:noFill/>
              <a:ln w="9525">
                <a:noFill/>
                <a:miter lim="800000"/>
                <a:headEnd/>
                <a:tailEnd/>
              </a:ln>
            </p:spPr>
            <p:txBody>
              <a:bodyPr>
                <a:spAutoFit/>
              </a:bodyPr>
              <a:lstStyle/>
              <a:p>
                <a:pPr algn="ctr"/>
                <a:r>
                  <a:rPr lang="nl-BE" sz="1200" dirty="0"/>
                  <a:t>bon</a:t>
                </a:r>
              </a:p>
              <a:p>
                <a:pPr algn="ctr"/>
                <a:r>
                  <a:rPr lang="nl-BE" sz="1200" dirty="0" err="1"/>
                  <a:t>positionnement</a:t>
                </a:r>
                <a:endParaRPr lang="nl-BE" sz="1200" dirty="0"/>
              </a:p>
            </p:txBody>
          </p:sp>
          <p:sp>
            <p:nvSpPr>
              <p:cNvPr id="20496" name="Rechthoekige toelichting 55"/>
              <p:cNvSpPr>
                <a:spLocks noChangeArrowheads="1"/>
              </p:cNvSpPr>
              <p:nvPr/>
            </p:nvSpPr>
            <p:spPr bwMode="auto">
              <a:xfrm>
                <a:off x="3852466" y="2620374"/>
                <a:ext cx="503237" cy="288925"/>
              </a:xfrm>
              <a:prstGeom prst="wedgeRectCallout">
                <a:avLst>
                  <a:gd name="adj1" fmla="val 134147"/>
                  <a:gd name="adj2" fmla="val -113036"/>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20497" name="Rechthoekige toelichting 56"/>
              <p:cNvSpPr>
                <a:spLocks noChangeArrowheads="1"/>
              </p:cNvSpPr>
              <p:nvPr/>
            </p:nvSpPr>
            <p:spPr bwMode="auto">
              <a:xfrm>
                <a:off x="3492103" y="2188574"/>
                <a:ext cx="503238" cy="287338"/>
              </a:xfrm>
              <a:prstGeom prst="wedgeRectCallout">
                <a:avLst>
                  <a:gd name="adj1" fmla="val -190903"/>
                  <a:gd name="adj2" fmla="val -135917"/>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0498" name="Rechthoekige toelichting 57"/>
              <p:cNvSpPr>
                <a:spLocks noChangeArrowheads="1"/>
              </p:cNvSpPr>
              <p:nvPr/>
            </p:nvSpPr>
            <p:spPr bwMode="auto">
              <a:xfrm>
                <a:off x="3131741" y="2909299"/>
                <a:ext cx="503237" cy="287338"/>
              </a:xfrm>
              <a:prstGeom prst="wedgeRectCallout">
                <a:avLst>
                  <a:gd name="adj1" fmla="val 26407"/>
                  <a:gd name="adj2" fmla="val 227847"/>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3" name="Rechthoek 35"/>
              <p:cNvSpPr>
                <a:spLocks noChangeArrowheads="1"/>
              </p:cNvSpPr>
              <p:nvPr/>
            </p:nvSpPr>
            <p:spPr bwMode="auto">
              <a:xfrm>
                <a:off x="1824061" y="1124744"/>
                <a:ext cx="1021707"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sp>
            <p:nvSpPr>
              <p:cNvPr id="2" name="Rectangle 1"/>
              <p:cNvSpPr/>
              <p:nvPr/>
            </p:nvSpPr>
            <p:spPr bwMode="auto">
              <a:xfrm>
                <a:off x="1115616" y="908720"/>
                <a:ext cx="5184775" cy="3888432"/>
              </a:xfrm>
              <a:prstGeom prst="rect">
                <a:avLst/>
              </a:prstGeom>
              <a:noFill/>
              <a:ln w="63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grpSp>
        <p:pic>
          <p:nvPicPr>
            <p:cNvPr id="28" name="Picture 27"/>
            <p:cNvPicPr>
              <a:picLocks noChangeAspect="1"/>
            </p:cNvPicPr>
            <p:nvPr/>
          </p:nvPicPr>
          <p:blipFill rotWithShape="1">
            <a:blip r:embed="rId5"/>
            <a:srcRect r="45756"/>
            <a:stretch/>
          </p:blipFill>
          <p:spPr>
            <a:xfrm>
              <a:off x="4817156" y="3769767"/>
              <a:ext cx="641489" cy="936862"/>
            </a:xfrm>
            <a:prstGeom prst="rect">
              <a:avLst/>
            </a:prstGeom>
          </p:spPr>
        </p:pic>
        <p:pic>
          <p:nvPicPr>
            <p:cNvPr id="30" name="Picture 29"/>
            <p:cNvPicPr>
              <a:picLocks noChangeAspect="1"/>
            </p:cNvPicPr>
            <p:nvPr/>
          </p:nvPicPr>
          <p:blipFill>
            <a:blip r:embed="rId6"/>
            <a:stretch>
              <a:fillRect/>
            </a:stretch>
          </p:blipFill>
          <p:spPr>
            <a:xfrm>
              <a:off x="6561206" y="1945299"/>
              <a:ext cx="1285858" cy="1046123"/>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2009" y="1765250"/>
              <a:ext cx="419096" cy="1226172"/>
            </a:xfrm>
            <a:prstGeom prst="rect">
              <a:avLst/>
            </a:prstGeom>
            <a:ln w="25400">
              <a:solidFill>
                <a:schemeClr val="tx2">
                  <a:lumMod val="85000"/>
                </a:schemeClr>
              </a:solidFill>
            </a:ln>
          </p:spPr>
        </p:pic>
      </p:grpSp>
    </p:spTree>
    <p:extLst>
      <p:ext uri="{BB962C8B-B14F-4D97-AF65-F5344CB8AC3E}">
        <p14:creationId xmlns:p14="http://schemas.microsoft.com/office/powerpoint/2010/main" val="3219254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7"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1518" name="Rounded Rectangle 122"/>
          <p:cNvSpPr>
            <a:spLocks noChangeArrowheads="1"/>
          </p:cNvSpPr>
          <p:nvPr/>
        </p:nvSpPr>
        <p:spPr bwMode="auto">
          <a:xfrm>
            <a:off x="1558926" y="4321175"/>
            <a:ext cx="701675" cy="433388"/>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sp>
        <p:nvSpPr>
          <p:cNvPr id="21519" name="TextBox 123"/>
          <p:cNvSpPr txBox="1">
            <a:spLocks noChangeArrowheads="1"/>
          </p:cNvSpPr>
          <p:nvPr/>
        </p:nvSpPr>
        <p:spPr bwMode="auto">
          <a:xfrm>
            <a:off x="1524000" y="4264026"/>
            <a:ext cx="755650" cy="461665"/>
          </a:xfrm>
          <a:prstGeom prst="rect">
            <a:avLst/>
          </a:prstGeom>
          <a:noFill/>
          <a:ln w="9525">
            <a:noFill/>
            <a:miter lim="800000"/>
            <a:headEnd/>
            <a:tailEnd/>
          </a:ln>
        </p:spPr>
        <p:txBody>
          <a:bodyPr>
            <a:spAutoFit/>
          </a:bodyPr>
          <a:lstStyle/>
          <a:p>
            <a:pPr algn="ctr"/>
            <a:endParaRPr lang="nl-BE" sz="800" dirty="0"/>
          </a:p>
          <a:p>
            <a:pPr algn="ctr"/>
            <a:r>
              <a:rPr lang="nl-BE" sz="800" dirty="0" err="1"/>
              <a:t>début</a:t>
            </a:r>
            <a:endParaRPr lang="nl-BE" sz="800" dirty="0"/>
          </a:p>
          <a:p>
            <a:pPr algn="ctr"/>
            <a:r>
              <a:rPr lang="nl-BE" sz="800" dirty="0"/>
              <a:t>des </a:t>
            </a:r>
            <a:r>
              <a:rPr lang="nl-BE" sz="800" dirty="0" err="1"/>
              <a:t>travaux</a:t>
            </a:r>
            <a:endParaRPr lang="nl-BE" sz="800" dirty="0"/>
          </a:p>
        </p:txBody>
      </p:sp>
      <p:sp>
        <p:nvSpPr>
          <p:cNvPr id="2153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8" name="Rounded Rectangle 122"/>
          <p:cNvSpPr>
            <a:spLocks noChangeArrowheads="1"/>
          </p:cNvSpPr>
          <p:nvPr/>
        </p:nvSpPr>
        <p:spPr bwMode="auto">
          <a:xfrm>
            <a:off x="1568861" y="1525490"/>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t>tests</a:t>
            </a:r>
          </a:p>
          <a:p>
            <a:pPr algn="ctr"/>
            <a:r>
              <a:rPr lang="en-US" sz="800" dirty="0" err="1"/>
              <a:t>préalables</a:t>
            </a:r>
            <a:endParaRPr lang="en-US" sz="800" dirty="0"/>
          </a:p>
        </p:txBody>
      </p:sp>
      <p:pic>
        <p:nvPicPr>
          <p:cNvPr id="49"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365" y="1412777"/>
            <a:ext cx="277019" cy="225425"/>
          </a:xfrm>
          <a:prstGeom prst="rect">
            <a:avLst/>
          </a:prstGeom>
          <a:noFill/>
          <a:ln w="9525">
            <a:noFill/>
            <a:miter lim="800000"/>
            <a:headEnd/>
            <a:tailEnd/>
          </a:ln>
        </p:spPr>
      </p:pic>
      <p:sp>
        <p:nvSpPr>
          <p:cNvPr id="56" name="TextBox 55"/>
          <p:cNvSpPr txBox="1"/>
          <p:nvPr/>
        </p:nvSpPr>
        <p:spPr>
          <a:xfrm>
            <a:off x="3842327" y="5288172"/>
            <a:ext cx="5550334" cy="578882"/>
          </a:xfrm>
          <a:prstGeom prst="roundRect">
            <a:avLst/>
          </a:prstGeom>
          <a:noFill/>
          <a:ln w="12700">
            <a:solidFill>
              <a:schemeClr val="accent1"/>
            </a:solidFill>
            <a:prstDash val="dash"/>
          </a:ln>
        </p:spPr>
        <p:txBody>
          <a:bodyPr wrap="square" rtlCol="0">
            <a:spAutoFit/>
          </a:bodyPr>
          <a:lstStyle/>
          <a:p>
            <a:pPr algn="ctr"/>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garde </a:t>
            </a:r>
            <a:r>
              <a:rPr lang="nl-BE" sz="1400" dirty="0" err="1">
                <a:latin typeface="+mn-lt"/>
              </a:rPr>
              <a:t>constamment</a:t>
            </a:r>
            <a:r>
              <a:rPr lang="nl-BE" sz="1400" dirty="0">
                <a:latin typeface="+mn-lt"/>
              </a:rPr>
              <a:t> </a:t>
            </a:r>
            <a:r>
              <a:rPr lang="nl-BE" sz="1400" dirty="0" err="1">
                <a:latin typeface="+mn-lt"/>
              </a:rPr>
              <a:t>son</a:t>
            </a:r>
            <a:r>
              <a:rPr lang="nl-BE" sz="1400" dirty="0">
                <a:latin typeface="+mn-lt"/>
              </a:rPr>
              <a:t> attention </a:t>
            </a:r>
            <a:r>
              <a:rPr lang="nl-BE" sz="1400" dirty="0" err="1">
                <a:latin typeface="+mn-lt"/>
              </a:rPr>
              <a:t>sur</a:t>
            </a:r>
            <a:r>
              <a:rPr lang="nl-BE" sz="1400" dirty="0">
                <a:latin typeface="+mn-lt"/>
              </a:rPr>
              <a:t> les </a:t>
            </a:r>
            <a:r>
              <a:rPr lang="nl-BE" sz="1400" dirty="0" err="1">
                <a:latin typeface="+mn-lt"/>
              </a:rPr>
              <a:t>limites</a:t>
            </a:r>
            <a:r>
              <a:rPr lang="nl-BE" sz="1400" dirty="0">
                <a:latin typeface="+mn-lt"/>
              </a:rPr>
              <a:t> de la zone de </a:t>
            </a:r>
            <a:r>
              <a:rPr lang="nl-BE" sz="1400" dirty="0" err="1">
                <a:latin typeface="+mn-lt"/>
              </a:rPr>
              <a:t>chantier</a:t>
            </a:r>
            <a:r>
              <a:rPr lang="nl-BE" sz="1400" dirty="0">
                <a:latin typeface="+mn-lt"/>
              </a:rPr>
              <a:t> (</a:t>
            </a:r>
            <a:r>
              <a:rPr lang="nl-BE" sz="1400" dirty="0" err="1">
                <a:latin typeface="+mn-lt"/>
              </a:rPr>
              <a:t>côté</a:t>
            </a:r>
            <a:r>
              <a:rPr lang="nl-BE" sz="1400" dirty="0">
                <a:latin typeface="+mn-lt"/>
              </a:rPr>
              <a:t> </a:t>
            </a:r>
            <a:r>
              <a:rPr lang="nl-BE" sz="1400" dirty="0" err="1">
                <a:latin typeface="+mn-lt"/>
              </a:rPr>
              <a:t>voie</a:t>
            </a:r>
            <a:r>
              <a:rPr lang="nl-BE" sz="1400" dirty="0">
                <a:latin typeface="+mn-lt"/>
              </a:rPr>
              <a:t>), et </a:t>
            </a:r>
            <a:r>
              <a:rPr lang="nl-BE" sz="1400" dirty="0" err="1">
                <a:latin typeface="+mn-lt"/>
              </a:rPr>
              <a:t>sur</a:t>
            </a:r>
            <a:r>
              <a:rPr lang="nl-BE" sz="1400" dirty="0">
                <a:latin typeface="+mn-lt"/>
              </a:rPr>
              <a:t> les </a:t>
            </a:r>
            <a:r>
              <a:rPr lang="nl-BE" sz="1400" dirty="0" err="1">
                <a:latin typeface="+mn-lt"/>
              </a:rPr>
              <a:t>agents</a:t>
            </a:r>
            <a:r>
              <a:rPr lang="nl-BE" sz="1400" dirty="0">
                <a:latin typeface="+mn-lt"/>
              </a:rPr>
              <a:t>/</a:t>
            </a:r>
            <a:r>
              <a:rPr lang="nl-BE" sz="1400" dirty="0" err="1">
                <a:latin typeface="+mn-lt"/>
              </a:rPr>
              <a:t>engins</a:t>
            </a:r>
            <a:r>
              <a:rPr lang="nl-BE" sz="1400" dirty="0">
                <a:latin typeface="+mn-lt"/>
              </a:rPr>
              <a:t> de </a:t>
            </a:r>
            <a:r>
              <a:rPr lang="nl-BE" sz="1400" dirty="0" err="1">
                <a:latin typeface="+mn-lt"/>
              </a:rPr>
              <a:t>travaux</a:t>
            </a:r>
            <a:r>
              <a:rPr lang="nl-BE" sz="1400" dirty="0">
                <a:latin typeface="+mn-lt"/>
              </a:rPr>
              <a:t>.</a:t>
            </a:r>
          </a:p>
        </p:txBody>
      </p:sp>
      <p:sp>
        <p:nvSpPr>
          <p:cNvPr id="59"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1.1 </a:t>
            </a:r>
            <a:r>
              <a:rPr lang="en-GB" dirty="0" err="1"/>
              <a:t>Mise</a:t>
            </a:r>
            <a:r>
              <a:rPr lang="en-GB" dirty="0"/>
              <a:t> </a:t>
            </a:r>
            <a:r>
              <a:rPr lang="en-GB" dirty="0" err="1"/>
              <a:t>en</a:t>
            </a:r>
            <a:r>
              <a:rPr lang="en-GB" dirty="0"/>
              <a:t> place</a:t>
            </a:r>
          </a:p>
        </p:txBody>
      </p:sp>
      <p:grpSp>
        <p:nvGrpSpPr>
          <p:cNvPr id="3" name="Group 2"/>
          <p:cNvGrpSpPr/>
          <p:nvPr/>
        </p:nvGrpSpPr>
        <p:grpSpPr>
          <a:xfrm>
            <a:off x="2106873" y="2195945"/>
            <a:ext cx="8381741" cy="2672919"/>
            <a:chOff x="2106873" y="2195945"/>
            <a:chExt cx="8381741" cy="2672919"/>
          </a:xfrm>
        </p:grpSpPr>
        <p:cxnSp>
          <p:nvCxnSpPr>
            <p:cNvPr id="21508" name="Straight Connector 16"/>
            <p:cNvCxnSpPr>
              <a:cxnSpLocks noChangeShapeType="1"/>
            </p:cNvCxnSpPr>
            <p:nvPr/>
          </p:nvCxnSpPr>
          <p:spPr bwMode="auto">
            <a:xfrm flipV="1">
              <a:off x="2640013" y="4387851"/>
              <a:ext cx="7632700" cy="3175"/>
            </a:xfrm>
            <a:prstGeom prst="line">
              <a:avLst/>
            </a:prstGeom>
            <a:noFill/>
            <a:ln w="31750" algn="ctr">
              <a:solidFill>
                <a:schemeClr val="accent2"/>
              </a:solidFill>
              <a:round/>
              <a:headEnd/>
              <a:tailEnd/>
            </a:ln>
          </p:spPr>
        </p:cxnSp>
        <p:cxnSp>
          <p:nvCxnSpPr>
            <p:cNvPr id="21511" name="Straight Connector 16"/>
            <p:cNvCxnSpPr>
              <a:cxnSpLocks noChangeShapeType="1"/>
            </p:cNvCxnSpPr>
            <p:nvPr/>
          </p:nvCxnSpPr>
          <p:spPr bwMode="auto">
            <a:xfrm flipV="1">
              <a:off x="2640013" y="4714875"/>
              <a:ext cx="7632700" cy="1588"/>
            </a:xfrm>
            <a:prstGeom prst="line">
              <a:avLst/>
            </a:prstGeom>
            <a:noFill/>
            <a:ln w="31750" algn="ctr">
              <a:solidFill>
                <a:schemeClr val="accent2"/>
              </a:solidFill>
              <a:round/>
              <a:headEnd/>
              <a:tailEnd/>
            </a:ln>
          </p:spPr>
        </p:cxnSp>
        <p:sp>
          <p:nvSpPr>
            <p:cNvPr id="21514" name="Chevron 29"/>
            <p:cNvSpPr>
              <a:spLocks noChangeArrowheads="1"/>
            </p:cNvSpPr>
            <p:nvPr/>
          </p:nvSpPr>
          <p:spPr bwMode="auto">
            <a:xfrm>
              <a:off x="2803526" y="4292601"/>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1515" name="Chevron 30"/>
            <p:cNvSpPr>
              <a:spLocks noChangeAspect="1"/>
            </p:cNvSpPr>
            <p:nvPr/>
          </p:nvSpPr>
          <p:spPr bwMode="auto">
            <a:xfrm flipH="1">
              <a:off x="2803526" y="465296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1516" name="TextBox 228"/>
            <p:cNvSpPr txBox="1">
              <a:spLocks noChangeArrowheads="1"/>
            </p:cNvSpPr>
            <p:nvPr/>
          </p:nvSpPr>
          <p:spPr bwMode="auto">
            <a:xfrm>
              <a:off x="2387600" y="4222751"/>
              <a:ext cx="323850" cy="246063"/>
            </a:xfrm>
            <a:prstGeom prst="rect">
              <a:avLst/>
            </a:prstGeom>
            <a:noFill/>
            <a:ln w="9525">
              <a:noFill/>
              <a:miter lim="800000"/>
              <a:headEnd/>
              <a:tailEnd/>
            </a:ln>
          </p:spPr>
          <p:txBody>
            <a:bodyPr>
              <a:spAutoFit/>
            </a:bodyPr>
            <a:lstStyle/>
            <a:p>
              <a:pPr algn="ctr"/>
              <a:r>
                <a:rPr lang="en-US" sz="1000"/>
                <a:t>A</a:t>
              </a:r>
            </a:p>
          </p:txBody>
        </p:sp>
        <p:sp>
          <p:nvSpPr>
            <p:cNvPr id="21517" name="TextBox 229"/>
            <p:cNvSpPr txBox="1">
              <a:spLocks noChangeArrowheads="1"/>
            </p:cNvSpPr>
            <p:nvPr/>
          </p:nvSpPr>
          <p:spPr bwMode="auto">
            <a:xfrm>
              <a:off x="2387600" y="4622801"/>
              <a:ext cx="323850" cy="246063"/>
            </a:xfrm>
            <a:prstGeom prst="rect">
              <a:avLst/>
            </a:prstGeom>
            <a:noFill/>
            <a:ln w="9525">
              <a:noFill/>
              <a:miter lim="800000"/>
              <a:headEnd/>
              <a:tailEnd/>
            </a:ln>
          </p:spPr>
          <p:txBody>
            <a:bodyPr>
              <a:spAutoFit/>
            </a:bodyPr>
            <a:lstStyle/>
            <a:p>
              <a:pPr algn="ctr"/>
              <a:r>
                <a:rPr lang="en-US" sz="1000"/>
                <a:t>B</a:t>
              </a:r>
            </a:p>
          </p:txBody>
        </p:sp>
        <p:grpSp>
          <p:nvGrpSpPr>
            <p:cNvPr id="21520" name="Group 188"/>
            <p:cNvGrpSpPr>
              <a:grpSpLocks noChangeAspect="1"/>
            </p:cNvGrpSpPr>
            <p:nvPr/>
          </p:nvGrpSpPr>
          <p:grpSpPr bwMode="auto">
            <a:xfrm>
              <a:off x="4992818" y="4339433"/>
              <a:ext cx="107950" cy="73025"/>
              <a:chOff x="7956376" y="548680"/>
              <a:chExt cx="216024" cy="144016"/>
            </a:xfrm>
          </p:grpSpPr>
          <p:cxnSp>
            <p:nvCxnSpPr>
              <p:cNvPr id="2154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155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1521" name="Group 188"/>
            <p:cNvGrpSpPr>
              <a:grpSpLocks noChangeAspect="1"/>
            </p:cNvGrpSpPr>
            <p:nvPr/>
          </p:nvGrpSpPr>
          <p:grpSpPr bwMode="auto">
            <a:xfrm>
              <a:off x="7896227" y="4306888"/>
              <a:ext cx="107950" cy="73025"/>
              <a:chOff x="7956376" y="548680"/>
              <a:chExt cx="216024" cy="144016"/>
            </a:xfrm>
          </p:grpSpPr>
          <p:cxnSp>
            <p:nvCxnSpPr>
              <p:cNvPr id="2154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154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1522" name="TextBox 32"/>
            <p:cNvSpPr txBox="1">
              <a:spLocks noChangeArrowheads="1"/>
            </p:cNvSpPr>
            <p:nvPr/>
          </p:nvSpPr>
          <p:spPr bwMode="auto">
            <a:xfrm>
              <a:off x="9551989" y="3932239"/>
              <a:ext cx="936625" cy="230187"/>
            </a:xfrm>
            <a:prstGeom prst="rect">
              <a:avLst/>
            </a:prstGeom>
            <a:noFill/>
            <a:ln w="9525">
              <a:noFill/>
              <a:miter lim="800000"/>
              <a:headEnd/>
              <a:tailEnd/>
            </a:ln>
          </p:spPr>
          <p:txBody>
            <a:bodyPr>
              <a:spAutoFit/>
            </a:bodyPr>
            <a:lstStyle/>
            <a:p>
              <a:pPr algn="ctr"/>
              <a:r>
                <a:rPr lang="en-US" sz="900" b="1" dirty="0"/>
                <a:t>Arlon</a:t>
              </a:r>
            </a:p>
          </p:txBody>
        </p:sp>
        <p:sp>
          <p:nvSpPr>
            <p:cNvPr id="21523" name="TextBox 32"/>
            <p:cNvSpPr txBox="1">
              <a:spLocks noChangeArrowheads="1"/>
            </p:cNvSpPr>
            <p:nvPr/>
          </p:nvSpPr>
          <p:spPr bwMode="auto">
            <a:xfrm>
              <a:off x="2279651" y="3937001"/>
              <a:ext cx="792163" cy="231775"/>
            </a:xfrm>
            <a:prstGeom prst="rect">
              <a:avLst/>
            </a:prstGeom>
            <a:noFill/>
            <a:ln w="9525">
              <a:noFill/>
              <a:miter lim="800000"/>
              <a:headEnd/>
              <a:tailEnd/>
            </a:ln>
          </p:spPr>
          <p:txBody>
            <a:bodyPr>
              <a:spAutoFit/>
            </a:bodyPr>
            <a:lstStyle/>
            <a:p>
              <a:pPr algn="ctr"/>
              <a:r>
                <a:rPr lang="en-US" sz="900" b="1" dirty="0"/>
                <a:t>Namur</a:t>
              </a:r>
            </a:p>
          </p:txBody>
        </p:sp>
        <p:grpSp>
          <p:nvGrpSpPr>
            <p:cNvPr id="21533" name="Groep 99"/>
            <p:cNvGrpSpPr>
              <a:grpSpLocks/>
            </p:cNvGrpSpPr>
            <p:nvPr/>
          </p:nvGrpSpPr>
          <p:grpSpPr bwMode="auto">
            <a:xfrm>
              <a:off x="6167439" y="3932238"/>
              <a:ext cx="865187" cy="431800"/>
              <a:chOff x="4427984" y="2636912"/>
              <a:chExt cx="864096" cy="432048"/>
            </a:xfrm>
          </p:grpSpPr>
          <p:cxnSp>
            <p:nvCxnSpPr>
              <p:cNvPr id="103"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5"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86" name="Straight Connector 111"/>
            <p:cNvCxnSpPr/>
            <p:nvPr/>
          </p:nvCxnSpPr>
          <p:spPr bwMode="auto">
            <a:xfrm>
              <a:off x="4511824" y="3932238"/>
              <a:ext cx="4176464"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21542" name="Rechthoekige toelichting 72"/>
            <p:cNvSpPr>
              <a:spLocks noChangeArrowheads="1"/>
            </p:cNvSpPr>
            <p:nvPr/>
          </p:nvSpPr>
          <p:spPr bwMode="auto">
            <a:xfrm>
              <a:off x="2106873" y="2195945"/>
              <a:ext cx="2592387" cy="287337"/>
            </a:xfrm>
            <a:prstGeom prst="wedgeRectCallout">
              <a:avLst>
                <a:gd name="adj1" fmla="val 49825"/>
                <a:gd name="adj2" fmla="val 273112"/>
              </a:avLst>
            </a:prstGeom>
            <a:solidFill>
              <a:srgbClr val="92D050"/>
            </a:solidFill>
            <a:ln w="31750" algn="ctr">
              <a:noFill/>
              <a:round/>
              <a:headEnd/>
              <a:tailEnd/>
            </a:ln>
          </p:spPr>
          <p:txBody>
            <a:bodyPr wrap="none" anchor="ctr"/>
            <a:lstStyle/>
            <a:p>
              <a:pPr algn="ctr"/>
              <a:r>
                <a:rPr lang="nl-BE" sz="1200" b="1" dirty="0">
                  <a:solidFill>
                    <a:schemeClr val="bg1"/>
                  </a:solidFill>
                  <a:latin typeface="+mn-lt"/>
                </a:rPr>
                <a:t>LES TRAVAUX PEUVENT COMMENCER</a:t>
              </a:r>
            </a:p>
          </p:txBody>
        </p:sp>
        <p:sp>
          <p:nvSpPr>
            <p:cNvPr id="47" name="Rechthoek 35"/>
            <p:cNvSpPr>
              <a:spLocks noChangeArrowheads="1"/>
            </p:cNvSpPr>
            <p:nvPr/>
          </p:nvSpPr>
          <p:spPr bwMode="auto">
            <a:xfrm>
              <a:off x="4511824" y="2510788"/>
              <a:ext cx="1044587"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881" y="3202028"/>
              <a:ext cx="725280" cy="589884"/>
            </a:xfrm>
            <a:prstGeom prst="rect">
              <a:avLst/>
            </a:prstGeom>
          </p:spPr>
        </p:pic>
        <p:pic>
          <p:nvPicPr>
            <p:cNvPr id="54" name="Picture 53" descr="D:\Documents And Settings\GQR7802\Local Settings\Temporary Internet Files\Content.IE5\HNYX0581\MC900441310[1].png"/>
            <p:cNvPicPr/>
            <p:nvPr/>
          </p:nvPicPr>
          <p:blipFill>
            <a:blip r:embed="rId5" cstate="print"/>
            <a:srcRect/>
            <a:stretch>
              <a:fillRect/>
            </a:stretch>
          </p:blipFill>
          <p:spPr bwMode="auto">
            <a:xfrm>
              <a:off x="5334910" y="3431006"/>
              <a:ext cx="182665" cy="243362"/>
            </a:xfrm>
            <a:prstGeom prst="rect">
              <a:avLst/>
            </a:prstGeom>
            <a:noFill/>
          </p:spPr>
        </p:pic>
        <p:pic>
          <p:nvPicPr>
            <p:cNvPr id="2" name="Picture 1"/>
            <p:cNvPicPr>
              <a:picLocks noChangeAspect="1"/>
            </p:cNvPicPr>
            <p:nvPr/>
          </p:nvPicPr>
          <p:blipFill>
            <a:blip r:embed="rId6"/>
            <a:stretch>
              <a:fillRect/>
            </a:stretch>
          </p:blipFill>
          <p:spPr>
            <a:xfrm flipH="1">
              <a:off x="4857665" y="3011932"/>
              <a:ext cx="283177" cy="681952"/>
            </a:xfrm>
            <a:prstGeom prst="rect">
              <a:avLst/>
            </a:prstGeom>
          </p:spPr>
        </p:pic>
        <p:cxnSp>
          <p:nvCxnSpPr>
            <p:cNvPr id="42" name="Straight Connector 111"/>
            <p:cNvCxnSpPr/>
            <p:nvPr/>
          </p:nvCxnSpPr>
          <p:spPr bwMode="auto">
            <a:xfrm flipV="1">
              <a:off x="4511824" y="3791912"/>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1525" name="Straight Arrow Connector 287"/>
            <p:cNvCxnSpPr>
              <a:cxnSpLocks noChangeShapeType="1"/>
            </p:cNvCxnSpPr>
            <p:nvPr/>
          </p:nvCxnSpPr>
          <p:spPr bwMode="auto">
            <a:xfrm>
              <a:off x="5166436" y="3213401"/>
              <a:ext cx="462047" cy="560881"/>
            </a:xfrm>
            <a:prstGeom prst="straightConnector1">
              <a:avLst/>
            </a:prstGeom>
            <a:noFill/>
            <a:ln w="12700" algn="ctr">
              <a:solidFill>
                <a:schemeClr val="tx1"/>
              </a:solidFill>
              <a:prstDash val="dash"/>
              <a:round/>
              <a:headEnd/>
              <a:tailEnd type="arrow" w="med" len="med"/>
            </a:ln>
          </p:spPr>
        </p:cxnSp>
        <p:cxnSp>
          <p:nvCxnSpPr>
            <p:cNvPr id="45" name="Straight Arrow Connector 287"/>
            <p:cNvCxnSpPr>
              <a:cxnSpLocks noChangeShapeType="1"/>
            </p:cNvCxnSpPr>
            <p:nvPr/>
          </p:nvCxnSpPr>
          <p:spPr bwMode="auto">
            <a:xfrm>
              <a:off x="5121659" y="3180447"/>
              <a:ext cx="1440363" cy="262145"/>
            </a:xfrm>
            <a:prstGeom prst="straightConnector1">
              <a:avLst/>
            </a:prstGeom>
            <a:noFill/>
            <a:ln w="12700" algn="ctr">
              <a:solidFill>
                <a:schemeClr val="tx1"/>
              </a:solidFill>
              <a:prstDash val="dash"/>
              <a:round/>
              <a:headEnd/>
              <a:tailEnd type="arrow" w="med" len="med"/>
            </a:ln>
          </p:spPr>
        </p:cxnSp>
        <p:pic>
          <p:nvPicPr>
            <p:cNvPr id="52" name="Picture 51" descr="D:\Documents And Settings\GQR7802\Local Settings\Temporary Internet Files\Content.IE5\HNYX0581\MC900441310[1].png"/>
            <p:cNvPicPr/>
            <p:nvPr/>
          </p:nvPicPr>
          <p:blipFill>
            <a:blip r:embed="rId5" cstate="print"/>
            <a:srcRect/>
            <a:stretch>
              <a:fillRect/>
            </a:stretch>
          </p:blipFill>
          <p:spPr bwMode="auto">
            <a:xfrm>
              <a:off x="5654077" y="3180447"/>
              <a:ext cx="182665" cy="243362"/>
            </a:xfrm>
            <a:prstGeom prst="rect">
              <a:avLst/>
            </a:prstGeom>
            <a:noFill/>
          </p:spPr>
        </p:pic>
      </p:grpSp>
      <p:pic>
        <p:nvPicPr>
          <p:cNvPr id="4" name="Picture 3">
            <a:extLst>
              <a:ext uri="{FF2B5EF4-FFF2-40B4-BE49-F238E27FC236}">
                <a16:creationId xmlns:a16="http://schemas.microsoft.com/office/drawing/2014/main" id="{A8729B95-6062-4A00-A49E-6608A703A267}"/>
              </a:ext>
            </a:extLst>
          </p:cNvPr>
          <p:cNvPicPr>
            <a:picLocks noChangeAspect="1"/>
          </p:cNvPicPr>
          <p:nvPr/>
        </p:nvPicPr>
        <p:blipFill>
          <a:blip r:embed="rId7"/>
          <a:stretch>
            <a:fillRect/>
          </a:stretch>
        </p:blipFill>
        <p:spPr>
          <a:xfrm>
            <a:off x="5194909" y="2871337"/>
            <a:ext cx="128027" cy="292633"/>
          </a:xfrm>
          <a:prstGeom prst="rect">
            <a:avLst/>
          </a:prstGeom>
        </p:spPr>
      </p:pic>
      <p:pic>
        <p:nvPicPr>
          <p:cNvPr id="39" name="Picture 38">
            <a:extLst>
              <a:ext uri="{FF2B5EF4-FFF2-40B4-BE49-F238E27FC236}">
                <a16:creationId xmlns:a16="http://schemas.microsoft.com/office/drawing/2014/main" id="{8C0EF633-D446-4A50-8444-7297E23DCA04}"/>
              </a:ext>
            </a:extLst>
          </p:cNvPr>
          <p:cNvPicPr>
            <a:picLocks noChangeAspect="1"/>
          </p:cNvPicPr>
          <p:nvPr/>
        </p:nvPicPr>
        <p:blipFill>
          <a:blip r:embed="rId8"/>
          <a:stretch>
            <a:fillRect/>
          </a:stretch>
        </p:blipFill>
        <p:spPr>
          <a:xfrm>
            <a:off x="6968612" y="2848185"/>
            <a:ext cx="128027" cy="292633"/>
          </a:xfrm>
          <a:prstGeom prst="rect">
            <a:avLst/>
          </a:prstGeom>
        </p:spPr>
      </p:pic>
      <p:cxnSp>
        <p:nvCxnSpPr>
          <p:cNvPr id="6" name="Straight Arrow Connector 5">
            <a:extLst>
              <a:ext uri="{FF2B5EF4-FFF2-40B4-BE49-F238E27FC236}">
                <a16:creationId xmlns:a16="http://schemas.microsoft.com/office/drawing/2014/main" id="{6C7D770F-E939-4F45-9227-FF7CB891EDFC}"/>
              </a:ext>
            </a:extLst>
          </p:cNvPr>
          <p:cNvCxnSpPr>
            <a:cxnSpLocks/>
          </p:cNvCxnSpPr>
          <p:nvPr/>
        </p:nvCxnSpPr>
        <p:spPr>
          <a:xfrm flipV="1">
            <a:off x="5388700" y="3074684"/>
            <a:ext cx="1521705" cy="527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3" name="Picture 42" descr="D:\Documents And Settings\GQR7802\Local Settings\Temporary Internet Files\Content.IE5\HNYX0581\MC900441310[1].png">
            <a:extLst>
              <a:ext uri="{FF2B5EF4-FFF2-40B4-BE49-F238E27FC236}">
                <a16:creationId xmlns:a16="http://schemas.microsoft.com/office/drawing/2014/main" id="{E6525917-C567-4681-9473-ED8232F6A937}"/>
              </a:ext>
            </a:extLst>
          </p:cNvPr>
          <p:cNvPicPr/>
          <p:nvPr/>
        </p:nvPicPr>
        <p:blipFill>
          <a:blip r:embed="rId5" cstate="print"/>
          <a:srcRect/>
          <a:stretch>
            <a:fillRect/>
          </a:stretch>
        </p:blipFill>
        <p:spPr bwMode="auto">
          <a:xfrm>
            <a:off x="5984774" y="2957405"/>
            <a:ext cx="182665" cy="243362"/>
          </a:xfrm>
          <a:prstGeom prst="rect">
            <a:avLst/>
          </a:prstGeom>
          <a:noFill/>
        </p:spPr>
      </p:pic>
    </p:spTree>
    <p:extLst>
      <p:ext uri="{BB962C8B-B14F-4D97-AF65-F5344CB8AC3E}">
        <p14:creationId xmlns:p14="http://schemas.microsoft.com/office/powerpoint/2010/main" val="171633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GB"/>
          </a:p>
        </p:txBody>
      </p:sp>
      <p:sp>
        <p:nvSpPr>
          <p:cNvPr id="7" name="TextBox 7"/>
          <p:cNvSpPr txBox="1"/>
          <p:nvPr/>
        </p:nvSpPr>
        <p:spPr>
          <a:xfrm>
            <a:off x="2063553" y="5877273"/>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a:t>Le </a:t>
            </a:r>
            <a:r>
              <a:rPr lang="en-US" sz="1200" b="1" dirty="0" err="1"/>
              <a:t>présent</a:t>
            </a:r>
            <a:r>
              <a:rPr lang="en-US" sz="1200" b="1" dirty="0"/>
              <a:t> document </a:t>
            </a:r>
            <a:r>
              <a:rPr lang="en-US" sz="1200" b="1" dirty="0" err="1"/>
              <a:t>est</a:t>
            </a:r>
            <a:r>
              <a:rPr lang="en-US" sz="1200" b="1" dirty="0"/>
              <a:t> la </a:t>
            </a:r>
            <a:r>
              <a:rPr lang="en-US" sz="1200" b="1" dirty="0" err="1"/>
              <a:t>propriété</a:t>
            </a:r>
            <a:r>
              <a:rPr lang="en-US" sz="1200" b="1" dirty="0"/>
              <a:t> </a:t>
            </a:r>
            <a:r>
              <a:rPr lang="en-US" sz="1200" b="1" dirty="0" err="1"/>
              <a:t>d’INFRABEL</a:t>
            </a:r>
            <a:r>
              <a:rPr lang="en-US" sz="1200" b="1" dirty="0"/>
              <a:t>.</a:t>
            </a:r>
          </a:p>
        </p:txBody>
      </p:sp>
      <p:graphicFrame>
        <p:nvGraphicFramePr>
          <p:cNvPr id="8" name="Tabel 6"/>
          <p:cNvGraphicFramePr>
            <a:graphicFrameLocks noGrp="1"/>
          </p:cNvGraphicFramePr>
          <p:nvPr>
            <p:extLst>
              <p:ext uri="{D42A27DB-BD31-4B8C-83A1-F6EECF244321}">
                <p14:modId xmlns:p14="http://schemas.microsoft.com/office/powerpoint/2010/main" val="2536893298"/>
              </p:ext>
            </p:extLst>
          </p:nvPr>
        </p:nvGraphicFramePr>
        <p:xfrm>
          <a:off x="2063750" y="810077"/>
          <a:ext cx="7848872" cy="2037001"/>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val="20000"/>
                    </a:ext>
                  </a:extLst>
                </a:gridCol>
                <a:gridCol w="2160042">
                  <a:extLst>
                    <a:ext uri="{9D8B030D-6E8A-4147-A177-3AD203B41FA5}">
                      <a16:colId xmlns:a16="http://schemas.microsoft.com/office/drawing/2014/main" val="20001"/>
                    </a:ext>
                  </a:extLst>
                </a:gridCol>
                <a:gridCol w="2852554">
                  <a:extLst>
                    <a:ext uri="{9D8B030D-6E8A-4147-A177-3AD203B41FA5}">
                      <a16:colId xmlns:a16="http://schemas.microsoft.com/office/drawing/2014/main" val="20002"/>
                    </a:ext>
                  </a:extLst>
                </a:gridCol>
                <a:gridCol w="1468124">
                  <a:extLst>
                    <a:ext uri="{9D8B030D-6E8A-4147-A177-3AD203B41FA5}">
                      <a16:colId xmlns:a16="http://schemas.microsoft.com/office/drawing/2014/main" val="20003"/>
                    </a:ext>
                  </a:extLst>
                </a:gridCol>
              </a:tblGrid>
              <a:tr h="315566">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dirty="0">
                          <a:solidFill>
                            <a:schemeClr val="tx1"/>
                          </a:solidFill>
                        </a:rPr>
                        <a:t>Tableau des </a:t>
                      </a:r>
                      <a:r>
                        <a:rPr lang="nl-NL" sz="1600" dirty="0" err="1">
                          <a:solidFill>
                            <a:schemeClr val="tx1"/>
                          </a:solidFill>
                        </a:rPr>
                        <a:t>versions</a:t>
                      </a:r>
                      <a:endParaRPr lang="en-US" sz="1600" dirty="0">
                        <a:solidFill>
                          <a:schemeClr val="tx1"/>
                        </a:solidFill>
                      </a:endParaRPr>
                    </a:p>
                  </a:txBody>
                  <a:tcP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2445">
                <a:tc>
                  <a:txBody>
                    <a:bodyPr/>
                    <a:lstStyle/>
                    <a:p>
                      <a:pPr algn="ctr"/>
                      <a:r>
                        <a:rPr lang="fr-BE" sz="1200" b="1" kern="1200" dirty="0">
                          <a:solidFill>
                            <a:schemeClr val="tx1"/>
                          </a:solidFill>
                          <a:latin typeface="+mn-lt"/>
                          <a:ea typeface="+mn-ea"/>
                          <a:cs typeface="+mn-cs"/>
                        </a:rPr>
                        <a:t>Numéro de version</a:t>
                      </a:r>
                    </a:p>
                  </a:txBody>
                  <a:tcPr anchor="ct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US" sz="1200" b="1" kern="1200" dirty="0">
                          <a:solidFill>
                            <a:schemeClr val="tx1"/>
                          </a:solidFill>
                          <a:latin typeface="+mn-lt"/>
                          <a:ea typeface="+mn-ea"/>
                          <a:cs typeface="+mn-cs"/>
                        </a:rPr>
                        <a:t>Date</a:t>
                      </a:r>
                    </a:p>
                  </a:txBody>
                  <a:tcPr anchor="ct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US" sz="1200" b="1" kern="1200" dirty="0">
                          <a:solidFill>
                            <a:schemeClr val="tx1"/>
                          </a:solidFill>
                          <a:latin typeface="+mn-lt"/>
                          <a:ea typeface="+mn-ea"/>
                          <a:cs typeface="+mn-cs"/>
                        </a:rPr>
                        <a:t>Description</a:t>
                      </a:r>
                    </a:p>
                  </a:txBody>
                  <a:tcPr anchor="ct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US" sz="1200" b="1" kern="1200" dirty="0" err="1">
                          <a:solidFill>
                            <a:schemeClr val="tx1"/>
                          </a:solidFill>
                          <a:latin typeface="+mn-lt"/>
                          <a:ea typeface="+mn-ea"/>
                          <a:cs typeface="+mn-cs"/>
                        </a:rPr>
                        <a:t>Numéros</a:t>
                      </a:r>
                      <a:r>
                        <a:rPr lang="en-US" sz="1200" b="1" kern="1200" dirty="0">
                          <a:solidFill>
                            <a:schemeClr val="tx1"/>
                          </a:solidFill>
                          <a:latin typeface="+mn-lt"/>
                          <a:ea typeface="+mn-ea"/>
                          <a:cs typeface="+mn-cs"/>
                        </a:rPr>
                        <a:t> des pages </a:t>
                      </a:r>
                      <a:r>
                        <a:rPr lang="en-US" sz="1200" b="1" kern="1200" dirty="0" err="1">
                          <a:solidFill>
                            <a:schemeClr val="tx1"/>
                          </a:solidFill>
                          <a:latin typeface="+mn-lt"/>
                          <a:ea typeface="+mn-ea"/>
                          <a:cs typeface="+mn-cs"/>
                        </a:rPr>
                        <a:t>modifiées</a:t>
                      </a:r>
                      <a:endParaRPr lang="en-US" sz="1200" b="1" kern="1200" dirty="0">
                        <a:solidFill>
                          <a:schemeClr val="tx1"/>
                        </a:solidFill>
                        <a:latin typeface="+mn-lt"/>
                        <a:ea typeface="+mn-ea"/>
                        <a:cs typeface="+mn-cs"/>
                      </a:endParaRPr>
                    </a:p>
                  </a:txBody>
                  <a:tcPr anchor="ctr"/>
                </a:tc>
                <a:extLst>
                  <a:ext uri="{0D108BD9-81ED-4DB2-BD59-A6C34878D82A}">
                    <a16:rowId xmlns:a16="http://schemas.microsoft.com/office/drawing/2014/main" val="10001"/>
                  </a:ext>
                </a:extLst>
              </a:tr>
              <a:tr h="346827">
                <a:tc>
                  <a:txBody>
                    <a:bodyPr/>
                    <a:lstStyle/>
                    <a:p>
                      <a:pPr algn="ctr"/>
                      <a:r>
                        <a:rPr lang="en-US" sz="1050" dirty="0"/>
                        <a:t>1.0</a:t>
                      </a:r>
                    </a:p>
                  </a:txBody>
                  <a:tcPr/>
                </a:tc>
                <a:tc>
                  <a:txBody>
                    <a:bodyPr/>
                    <a:lstStyle/>
                    <a:p>
                      <a:pPr algn="ctr"/>
                      <a:r>
                        <a:rPr lang="en-US" sz="1050" dirty="0"/>
                        <a:t>15-07-2021</a:t>
                      </a:r>
                    </a:p>
                  </a:txBody>
                  <a:tcPr/>
                </a:tc>
                <a:tc>
                  <a:txBody>
                    <a:bodyPr/>
                    <a:lstStyle/>
                    <a:p>
                      <a:pPr algn="ctr"/>
                      <a:r>
                        <a:rPr lang="en-US" sz="1050" dirty="0"/>
                        <a:t>Version 1.0</a:t>
                      </a:r>
                    </a:p>
                  </a:txBody>
                  <a:tcPr/>
                </a:tc>
                <a:tc>
                  <a:txBody>
                    <a:bodyPr/>
                    <a:lstStyle/>
                    <a:p>
                      <a:pPr algn="ctr"/>
                      <a:endParaRPr lang="en-US" sz="1050" dirty="0"/>
                    </a:p>
                  </a:txBody>
                  <a:tcPr/>
                </a:tc>
                <a:extLst>
                  <a:ext uri="{0D108BD9-81ED-4DB2-BD59-A6C34878D82A}">
                    <a16:rowId xmlns:a16="http://schemas.microsoft.com/office/drawing/2014/main" val="10002"/>
                  </a:ext>
                </a:extLst>
              </a:tr>
              <a:tr h="405622">
                <a:tc>
                  <a:txBody>
                    <a:bodyPr/>
                    <a:lstStyle/>
                    <a:p>
                      <a:pPr algn="ctr"/>
                      <a:r>
                        <a:rPr lang="en-US" sz="1050" dirty="0"/>
                        <a:t>2.0</a:t>
                      </a:r>
                    </a:p>
                  </a:txBody>
                  <a:tcPr/>
                </a:tc>
                <a:tc>
                  <a:txBody>
                    <a:bodyPr/>
                    <a:lstStyle/>
                    <a:p>
                      <a:pPr algn="ctr"/>
                      <a:r>
                        <a:rPr lang="en-US" sz="1050" dirty="0"/>
                        <a:t>20-01-2021</a:t>
                      </a: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050" kern="1200" baseline="0" noProof="0" dirty="0">
                          <a:solidFill>
                            <a:schemeClr val="tx1"/>
                          </a:solidFill>
                          <a:latin typeface="Calibri" panose="020F0502020204030204" pitchFamily="34" charset="0"/>
                          <a:ea typeface="+mn-ea"/>
                          <a:cs typeface="Calibri" panose="020F0502020204030204" pitchFamily="34" charset="0"/>
                        </a:rPr>
                        <a:t>Mise à jour suite aux formations</a:t>
                      </a:r>
                    </a:p>
                  </a:txBody>
                  <a:tcPr/>
                </a:tc>
                <a:tc>
                  <a:txBody>
                    <a:bodyPr/>
                    <a:lstStyle/>
                    <a:p>
                      <a:pPr algn="ctr"/>
                      <a:endParaRPr lang="en-US" sz="1400" dirty="0"/>
                    </a:p>
                  </a:txBody>
                  <a:tcPr/>
                </a:tc>
                <a:extLst>
                  <a:ext uri="{0D108BD9-81ED-4DB2-BD59-A6C34878D82A}">
                    <a16:rowId xmlns:a16="http://schemas.microsoft.com/office/drawing/2014/main" val="10003"/>
                  </a:ext>
                </a:extLst>
              </a:tr>
              <a:tr h="346827">
                <a:tc>
                  <a:txBody>
                    <a:bodyPr/>
                    <a:lstStyle/>
                    <a:p>
                      <a:pPr algn="ctr"/>
                      <a:endParaRPr lang="en-US" sz="1400"/>
                    </a:p>
                  </a:txBody>
                  <a:tcPr/>
                </a:tc>
                <a:tc>
                  <a:txBody>
                    <a:bodyPr/>
                    <a:lstStyle/>
                    <a:p>
                      <a:pPr algn="ctr"/>
                      <a:endParaRPr lang="en-US" sz="140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39536224"/>
              </p:ext>
            </p:extLst>
          </p:nvPr>
        </p:nvGraphicFramePr>
        <p:xfrm>
          <a:off x="2063552" y="3429002"/>
          <a:ext cx="7776864" cy="1855277"/>
        </p:xfrm>
        <a:graphic>
          <a:graphicData uri="http://schemas.openxmlformats.org/drawingml/2006/table">
            <a:tbl>
              <a:tblPr firstRow="1" bandRow="1"/>
              <a:tblGrid>
                <a:gridCol w="1800200">
                  <a:extLst>
                    <a:ext uri="{9D8B030D-6E8A-4147-A177-3AD203B41FA5}">
                      <a16:colId xmlns:a16="http://schemas.microsoft.com/office/drawing/2014/main" val="20000"/>
                    </a:ext>
                  </a:extLst>
                </a:gridCol>
                <a:gridCol w="1963087">
                  <a:extLst>
                    <a:ext uri="{9D8B030D-6E8A-4147-A177-3AD203B41FA5}">
                      <a16:colId xmlns:a16="http://schemas.microsoft.com/office/drawing/2014/main" val="20001"/>
                    </a:ext>
                  </a:extLst>
                </a:gridCol>
                <a:gridCol w="2141369">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300797">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Proposé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Vérifié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Approuvé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Approuvé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80010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p>
                      <a:pPr algn="ctr"/>
                      <a:endParaRPr lang="nl-BE" sz="1200" noProof="0" dirty="0"/>
                    </a:p>
                    <a:p>
                      <a:pPr algn="ctr"/>
                      <a:endParaRPr lang="nl-BE" sz="1200" noProof="0" dirty="0"/>
                    </a:p>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722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Simon Campet</a:t>
                      </a:r>
                      <a:endParaRPr lang="fr-FR" sz="900" b="1" kern="1200" baseline="0" noProof="0" dirty="0">
                        <a:solidFill>
                          <a:schemeClr val="tx1"/>
                        </a:solidFill>
                        <a:latin typeface="+mn-lt"/>
                        <a:ea typeface="+mn-ea"/>
                        <a:cs typeface="+mn-cs"/>
                      </a:endParaRPr>
                    </a:p>
                    <a:p>
                      <a:pPr algn="ctr"/>
                      <a:r>
                        <a:rPr lang="fr-FR" sz="900" b="1" kern="1200" baseline="0" noProof="0" dirty="0" err="1">
                          <a:solidFill>
                            <a:schemeClr val="tx1"/>
                          </a:solidFill>
                          <a:latin typeface="+mn-lt"/>
                          <a:ea typeface="+mn-ea"/>
                          <a:cs typeface="+mn-cs"/>
                        </a:rPr>
                        <a:t>Adviseur</a:t>
                      </a:r>
                      <a:endParaRPr lang="fr-FR" sz="900" b="1" kern="1200" baseline="0" noProof="0" dirty="0">
                        <a:solidFill>
                          <a:schemeClr val="tx1"/>
                        </a:solidFill>
                        <a:latin typeface="+mn-lt"/>
                        <a:ea typeface="+mn-ea"/>
                        <a:cs typeface="+mn-cs"/>
                      </a:endParaRPr>
                    </a:p>
                    <a:p>
                      <a:pPr algn="ctr"/>
                      <a:r>
                        <a:rPr lang="fr-FR" sz="900" b="1" kern="1200" baseline="0" noProof="0" dirty="0">
                          <a:solidFill>
                            <a:schemeClr val="tx1"/>
                          </a:solidFill>
                          <a:latin typeface="+mn-lt"/>
                          <a:ea typeface="+mn-ea"/>
                          <a:cs typeface="+mn-cs"/>
                        </a:rPr>
                        <a:t>I-AM.111</a:t>
                      </a:r>
                      <a:endParaRPr lang="fr-FR" sz="900" b="1" kern="1200" noProof="0" dirty="0">
                        <a:solidFill>
                          <a:schemeClr val="tx1"/>
                        </a:solidFill>
                        <a:latin typeface="+mn-lt"/>
                        <a:ea typeface="+mn-ea"/>
                        <a:cs typeface="+mn-cs"/>
                      </a:endParaRPr>
                    </a:p>
                    <a:p>
                      <a:pPr algn="ctr"/>
                      <a:r>
                        <a:rPr lang="fr-FR" sz="900" b="0" kern="1200" noProof="0" dirty="0">
                          <a:solidFill>
                            <a:schemeClr val="tx1"/>
                          </a:solidFill>
                          <a:latin typeface="+mn-lt"/>
                          <a:ea typeface="+mn-ea"/>
                          <a:cs typeface="+mn-cs"/>
                        </a:rPr>
                        <a:t>(date / signature)</a:t>
                      </a:r>
                    </a:p>
                    <a:p>
                      <a:pPr algn="ctr"/>
                      <a:endParaRPr lang="fr-FR" sz="900" b="0" kern="1200" noProof="0" dirty="0">
                        <a:solidFill>
                          <a:schemeClr val="tx1"/>
                        </a:solidFill>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900" b="1" kern="120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1" kern="1200" dirty="0" err="1">
                          <a:solidFill>
                            <a:schemeClr val="tx1"/>
                          </a:solidFill>
                          <a:latin typeface="+mn-lt"/>
                          <a:ea typeface="+mn-ea"/>
                          <a:cs typeface="+mn-cs"/>
                        </a:rPr>
                        <a:t>Teamlead</a:t>
                      </a:r>
                      <a:endParaRPr lang="en-GB" sz="900" b="1"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fr-FR" sz="900" b="1" kern="1200" noProof="0" dirty="0">
                          <a:solidFill>
                            <a:schemeClr val="tx1"/>
                          </a:solidFill>
                          <a:latin typeface="+mn-lt"/>
                          <a:ea typeface="+mn-ea"/>
                          <a:cs typeface="+mn-cs"/>
                        </a:rPr>
                        <a:t>I-AM.111</a:t>
                      </a:r>
                    </a:p>
                    <a:p>
                      <a:pPr algn="ctr"/>
                      <a:r>
                        <a:rPr lang="fr-FR" sz="900" b="0" kern="1200" noProof="0" dirty="0">
                          <a:solidFill>
                            <a:schemeClr val="tx1"/>
                          </a:solidFill>
                          <a:latin typeface="Arial"/>
                          <a:ea typeface="+mn-ea"/>
                          <a:cs typeface="Arial"/>
                        </a:rPr>
                        <a:t>(date / signature)</a:t>
                      </a:r>
                    </a:p>
                    <a:p>
                      <a:pPr marL="0" marR="0" lvl="0" indent="0" algn="ctr" defTabSz="914400" rtl="0" eaLnBrk="1" fontAlgn="base" latinLnBrk="0" hangingPunct="1">
                        <a:lnSpc>
                          <a:spcPct val="100000"/>
                        </a:lnSpc>
                        <a:spcBef>
                          <a:spcPct val="0"/>
                        </a:spcBef>
                        <a:spcAft>
                          <a:spcPct val="0"/>
                        </a:spcAft>
                        <a:buClrTx/>
                        <a:buSzTx/>
                        <a:buFontTx/>
                        <a:buNone/>
                        <a:tabLst/>
                      </a:pPr>
                      <a:endParaRPr lang="fr-FR" sz="900" b="0" kern="1200" noProof="0" dirty="0">
                        <a:solidFill>
                          <a:schemeClr val="tx1"/>
                        </a:solidFill>
                        <a:latin typeface="Arial"/>
                        <a:ea typeface="+mn-ea"/>
                        <a:cs typeface="Arial"/>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Stéphane Michaux</a:t>
                      </a:r>
                    </a:p>
                    <a:p>
                      <a:pPr algn="ctr"/>
                      <a:r>
                        <a:rPr lang="fr-FR" sz="900" b="1" kern="1200" noProof="0" dirty="0">
                          <a:solidFill>
                            <a:schemeClr val="tx1"/>
                          </a:solidFill>
                          <a:latin typeface="+mn-lt"/>
                          <a:ea typeface="+mn-ea"/>
                          <a:cs typeface="+mn-cs"/>
                        </a:rPr>
                        <a:t>Manager</a:t>
                      </a:r>
                    </a:p>
                    <a:p>
                      <a:pPr algn="ctr"/>
                      <a:r>
                        <a:rPr lang="fr-FR" sz="900" b="1" kern="1200" noProof="0" dirty="0">
                          <a:solidFill>
                            <a:schemeClr val="tx1"/>
                          </a:solidFill>
                          <a:latin typeface="+mn-lt"/>
                          <a:ea typeface="+mn-ea"/>
                          <a:cs typeface="+mn-cs"/>
                        </a:rPr>
                        <a:t>I-AM.11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Laurent Mockel</a:t>
                      </a:r>
                    </a:p>
                    <a:p>
                      <a:pPr algn="ctr"/>
                      <a:r>
                        <a:rPr lang="fr-FR" sz="900" b="1" kern="1200" noProof="0" dirty="0">
                          <a:solidFill>
                            <a:schemeClr val="tx1"/>
                          </a:solidFill>
                          <a:latin typeface="+mn-lt"/>
                          <a:ea typeface="+mn-ea"/>
                          <a:cs typeface="+mn-cs"/>
                        </a:rPr>
                        <a:t>Head of</a:t>
                      </a:r>
                    </a:p>
                    <a:p>
                      <a:pPr algn="ctr"/>
                      <a:r>
                        <a:rPr lang="fr-FR" sz="900" b="1" kern="1200" noProof="0" dirty="0">
                          <a:solidFill>
                            <a:schemeClr val="tx1"/>
                          </a:solidFill>
                          <a:latin typeface="+mn-lt"/>
                          <a:ea typeface="+mn-ea"/>
                          <a:cs typeface="+mn-cs"/>
                        </a:rPr>
                        <a:t>I-AM.1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4029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253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2559"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t>début</a:t>
            </a:r>
            <a:endParaRPr lang="nl-BE" sz="800" dirty="0"/>
          </a:p>
          <a:p>
            <a:pPr algn="ctr"/>
            <a:r>
              <a:rPr lang="nl-BE" sz="800" dirty="0"/>
              <a:t>des </a:t>
            </a:r>
            <a:r>
              <a:rPr lang="nl-BE" sz="800" dirty="0" err="1"/>
              <a:t>travaux</a:t>
            </a:r>
            <a:endParaRPr lang="nl-BE" sz="800" dirty="0"/>
          </a:p>
        </p:txBody>
      </p:sp>
      <p:graphicFrame>
        <p:nvGraphicFramePr>
          <p:cNvPr id="55" name="Tabel 54"/>
          <p:cNvGraphicFramePr>
            <a:graphicFrameLocks noGrp="1"/>
          </p:cNvGraphicFramePr>
          <p:nvPr>
            <p:extLst>
              <p:ext uri="{D42A27DB-BD31-4B8C-83A1-F6EECF244321}">
                <p14:modId xmlns:p14="http://schemas.microsoft.com/office/powerpoint/2010/main" val="3125493218"/>
              </p:ext>
            </p:extLst>
          </p:nvPr>
        </p:nvGraphicFramePr>
        <p:xfrm>
          <a:off x="7680326" y="5445224"/>
          <a:ext cx="2376265" cy="76708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1872209">
                  <a:extLst>
                    <a:ext uri="{9D8B030D-6E8A-4147-A177-3AD203B41FA5}">
                      <a16:colId xmlns:a16="http://schemas.microsoft.com/office/drawing/2014/main" val="20001"/>
                    </a:ext>
                  </a:extLst>
                </a:gridCol>
              </a:tblGrid>
              <a:tr h="370840">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Zone de travail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Possibilité</a:t>
                      </a:r>
                      <a:r>
                        <a:rPr lang="en-US" sz="1000" b="0" dirty="0">
                          <a:solidFill>
                            <a:schemeClr val="tx1"/>
                          </a:solidFill>
                        </a:rPr>
                        <a:t> </a:t>
                      </a:r>
                      <a:r>
                        <a:rPr lang="en-US" sz="1000" b="0" dirty="0" err="1">
                          <a:solidFill>
                            <a:schemeClr val="tx1"/>
                          </a:solidFill>
                        </a:rPr>
                        <a:t>d’engagement</a:t>
                      </a:r>
                      <a:r>
                        <a:rPr lang="en-US" sz="1000" b="0" dirty="0">
                          <a:solidFill>
                            <a:schemeClr val="tx1"/>
                          </a:solidFill>
                        </a:rPr>
                        <a:t> </a:t>
                      </a:r>
                      <a:r>
                        <a:rPr lang="en-US" sz="1000" b="0" dirty="0" err="1">
                          <a:solidFill>
                            <a:schemeClr val="tx1"/>
                          </a:solidFill>
                        </a:rPr>
                        <a:t>dans</a:t>
                      </a:r>
                      <a:r>
                        <a:rPr lang="en-US" sz="1000" b="0" dirty="0">
                          <a:solidFill>
                            <a:schemeClr val="tx1"/>
                          </a:solidFill>
                        </a:rPr>
                        <a:t> le </a:t>
                      </a:r>
                      <a:r>
                        <a:rPr lang="en-US" sz="1000" b="0" dirty="0" err="1">
                          <a:solidFill>
                            <a:schemeClr val="tx1"/>
                          </a:solidFill>
                        </a:rPr>
                        <a:t>gabarit</a:t>
                      </a:r>
                      <a:r>
                        <a:rPr lang="en-US" sz="1000" b="0" dirty="0">
                          <a:solidFill>
                            <a:schemeClr val="tx1"/>
                          </a:solidFill>
                        </a:rPr>
                        <a:t> de la </a:t>
                      </a:r>
                      <a:r>
                        <a:rPr lang="en-US" sz="1000" b="0" dirty="0" err="1">
                          <a:solidFill>
                            <a:schemeClr val="tx1"/>
                          </a:solidFill>
                        </a:rPr>
                        <a:t>voie</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2569" name="Rectangle 20"/>
          <p:cNvSpPr>
            <a:spLocks noChangeArrowheads="1"/>
          </p:cNvSpPr>
          <p:nvPr/>
        </p:nvSpPr>
        <p:spPr bwMode="auto">
          <a:xfrm flipH="1">
            <a:off x="7751763" y="5949951"/>
            <a:ext cx="360362" cy="144463"/>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3" name="Rectangle 88"/>
          <p:cNvSpPr>
            <a:spLocks noChangeArrowheads="1"/>
          </p:cNvSpPr>
          <p:nvPr/>
        </p:nvSpPr>
        <p:spPr bwMode="auto">
          <a:xfrm>
            <a:off x="7788001" y="5544000"/>
            <a:ext cx="288925" cy="160338"/>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68" name="Text Placeholder 1"/>
          <p:cNvSpPr>
            <a:spLocks noGrp="1"/>
          </p:cNvSpPr>
          <p:nvPr>
            <p:ph type="body" sz="quarter" idx="18"/>
          </p:nvPr>
        </p:nvSpPr>
        <p:spPr>
          <a:xfrm>
            <a:off x="8824295" y="154526"/>
            <a:ext cx="3086500" cy="360363"/>
          </a:xfrm>
        </p:spPr>
        <p:txBody>
          <a:body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1.1 </a:t>
            </a:r>
            <a:r>
              <a:rPr lang="en-GB" dirty="0" err="1"/>
              <a:t>Mise</a:t>
            </a:r>
            <a:r>
              <a:rPr lang="en-GB" dirty="0"/>
              <a:t> </a:t>
            </a:r>
            <a:r>
              <a:rPr lang="en-GB" dirty="0" err="1"/>
              <a:t>en</a:t>
            </a:r>
            <a:r>
              <a:rPr lang="en-GB" dirty="0"/>
              <a:t> place</a:t>
            </a:r>
          </a:p>
        </p:txBody>
      </p:sp>
      <p:grpSp>
        <p:nvGrpSpPr>
          <p:cNvPr id="5" name="Group 4"/>
          <p:cNvGrpSpPr/>
          <p:nvPr/>
        </p:nvGrpSpPr>
        <p:grpSpPr>
          <a:xfrm>
            <a:off x="2279651" y="1902386"/>
            <a:ext cx="8208963" cy="2463239"/>
            <a:chOff x="2279651" y="1902386"/>
            <a:chExt cx="8208963" cy="2463239"/>
          </a:xfrm>
        </p:grpSpPr>
        <p:cxnSp>
          <p:nvCxnSpPr>
            <p:cNvPr id="22531"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2532"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2253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2540"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254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254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254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22544" name="Group 188"/>
            <p:cNvGrpSpPr>
              <a:grpSpLocks noChangeAspect="1"/>
            </p:cNvGrpSpPr>
            <p:nvPr/>
          </p:nvGrpSpPr>
          <p:grpSpPr bwMode="auto">
            <a:xfrm>
              <a:off x="5548939" y="3814765"/>
              <a:ext cx="107950" cy="73025"/>
              <a:chOff x="7956376" y="548680"/>
              <a:chExt cx="216024" cy="144016"/>
            </a:xfrm>
          </p:grpSpPr>
          <p:cxnSp>
            <p:nvCxnSpPr>
              <p:cNvPr id="2257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257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2545" name="Group 188"/>
            <p:cNvGrpSpPr>
              <a:grpSpLocks noChangeAspect="1"/>
            </p:cNvGrpSpPr>
            <p:nvPr/>
          </p:nvGrpSpPr>
          <p:grpSpPr bwMode="auto">
            <a:xfrm>
              <a:off x="7788053" y="3814764"/>
              <a:ext cx="107950" cy="73025"/>
              <a:chOff x="7956376" y="548680"/>
              <a:chExt cx="216024" cy="144016"/>
            </a:xfrm>
          </p:grpSpPr>
          <p:cxnSp>
            <p:nvCxnSpPr>
              <p:cNvPr id="2257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257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2546"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a:t>Arlon</a:t>
              </a:r>
            </a:p>
          </p:txBody>
        </p:sp>
        <p:sp>
          <p:nvSpPr>
            <p:cNvPr id="22547"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22560"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4" name="Rechthoek 35"/>
            <p:cNvSpPr>
              <a:spLocks noChangeArrowheads="1"/>
            </p:cNvSpPr>
            <p:nvPr/>
          </p:nvSpPr>
          <p:spPr bwMode="auto">
            <a:xfrm>
              <a:off x="4515530" y="1902386"/>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2" name="Picture 1"/>
            <p:cNvPicPr>
              <a:picLocks noChangeAspect="1"/>
            </p:cNvPicPr>
            <p:nvPr/>
          </p:nvPicPr>
          <p:blipFill>
            <a:blip r:embed="rId3"/>
            <a:stretch>
              <a:fillRect/>
            </a:stretch>
          </p:blipFill>
          <p:spPr>
            <a:xfrm>
              <a:off x="6679266" y="2606780"/>
              <a:ext cx="651755" cy="529551"/>
            </a:xfrm>
            <a:prstGeom prst="rect">
              <a:avLst/>
            </a:prstGeom>
          </p:spPr>
        </p:pic>
        <p:pic>
          <p:nvPicPr>
            <p:cNvPr id="4" name="Picture 3"/>
            <p:cNvPicPr>
              <a:picLocks noChangeAspect="1"/>
            </p:cNvPicPr>
            <p:nvPr/>
          </p:nvPicPr>
          <p:blipFill>
            <a:blip r:embed="rId4"/>
            <a:stretch>
              <a:fillRect/>
            </a:stretch>
          </p:blipFill>
          <p:spPr>
            <a:xfrm>
              <a:off x="7399226" y="2485198"/>
              <a:ext cx="295396" cy="249951"/>
            </a:xfrm>
            <a:prstGeom prst="rect">
              <a:avLst/>
            </a:prstGeom>
          </p:spPr>
        </p:pic>
        <p:pic>
          <p:nvPicPr>
            <p:cNvPr id="49" name="Picture 48"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50" name="Picture 49"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58" name="Groep 99"/>
            <p:cNvGrpSpPr>
              <a:grpSpLocks/>
            </p:cNvGrpSpPr>
            <p:nvPr/>
          </p:nvGrpSpPr>
          <p:grpSpPr bwMode="auto">
            <a:xfrm>
              <a:off x="7679531" y="3461521"/>
              <a:ext cx="865187" cy="388373"/>
              <a:chOff x="4427984" y="2636912"/>
              <a:chExt cx="864096" cy="432048"/>
            </a:xfrm>
          </p:grpSpPr>
          <p:cxnSp>
            <p:nvCxnSpPr>
              <p:cNvPr id="59"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0"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62"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3" name="Picture 2"/>
            <p:cNvPicPr>
              <a:picLocks noChangeAspect="1"/>
            </p:cNvPicPr>
            <p:nvPr/>
          </p:nvPicPr>
          <p:blipFill>
            <a:blip r:embed="rId6"/>
            <a:stretch>
              <a:fillRect/>
            </a:stretch>
          </p:blipFill>
          <p:spPr>
            <a:xfrm>
              <a:off x="4894191" y="2473885"/>
              <a:ext cx="280440" cy="682811"/>
            </a:xfrm>
            <a:prstGeom prst="rect">
              <a:avLst/>
            </a:prstGeom>
          </p:spPr>
        </p:pic>
        <p:cxnSp>
          <p:nvCxnSpPr>
            <p:cNvPr id="42"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2557"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22549"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grpSp>
      <p:pic>
        <p:nvPicPr>
          <p:cNvPr id="39" name="Picture 38" descr="D:\Documents And Settings\GQR7802\Local Settings\Temporary Internet Files\Content.IE5\HNYX0581\MC900441310[1].png">
            <a:extLst>
              <a:ext uri="{FF2B5EF4-FFF2-40B4-BE49-F238E27FC236}">
                <a16:creationId xmlns:a16="http://schemas.microsoft.com/office/drawing/2014/main" id="{8078F992-F8C3-4F33-A736-DB95711A5765}"/>
              </a:ext>
            </a:extLst>
          </p:cNvPr>
          <p:cNvPicPr/>
          <p:nvPr/>
        </p:nvPicPr>
        <p:blipFill>
          <a:blip r:embed="rId5" cstate="print"/>
          <a:srcRect/>
          <a:stretch>
            <a:fillRect/>
          </a:stretch>
        </p:blipFill>
        <p:spPr bwMode="auto">
          <a:xfrm>
            <a:off x="5763115" y="2301405"/>
            <a:ext cx="182665" cy="243362"/>
          </a:xfrm>
          <a:prstGeom prst="rect">
            <a:avLst/>
          </a:prstGeom>
          <a:noFill/>
        </p:spPr>
      </p:pic>
      <p:pic>
        <p:nvPicPr>
          <p:cNvPr id="41" name="Picture 40">
            <a:extLst>
              <a:ext uri="{FF2B5EF4-FFF2-40B4-BE49-F238E27FC236}">
                <a16:creationId xmlns:a16="http://schemas.microsoft.com/office/drawing/2014/main" id="{22A1889C-AE5F-46D0-AA06-41D712C04E62}"/>
              </a:ext>
            </a:extLst>
          </p:cNvPr>
          <p:cNvPicPr>
            <a:picLocks noChangeAspect="1"/>
          </p:cNvPicPr>
          <p:nvPr/>
        </p:nvPicPr>
        <p:blipFill>
          <a:blip r:embed="rId7"/>
          <a:stretch>
            <a:fillRect/>
          </a:stretch>
        </p:blipFill>
        <p:spPr>
          <a:xfrm>
            <a:off x="5178822" y="2268172"/>
            <a:ext cx="128027" cy="292633"/>
          </a:xfrm>
          <a:prstGeom prst="rect">
            <a:avLst/>
          </a:prstGeom>
        </p:spPr>
      </p:pic>
      <p:pic>
        <p:nvPicPr>
          <p:cNvPr id="45" name="Picture 44">
            <a:extLst>
              <a:ext uri="{FF2B5EF4-FFF2-40B4-BE49-F238E27FC236}">
                <a16:creationId xmlns:a16="http://schemas.microsoft.com/office/drawing/2014/main" id="{B72BCCC7-5A72-41DF-8A70-11FEB12AB652}"/>
              </a:ext>
            </a:extLst>
          </p:cNvPr>
          <p:cNvPicPr>
            <a:picLocks noChangeAspect="1"/>
          </p:cNvPicPr>
          <p:nvPr/>
        </p:nvPicPr>
        <p:blipFill>
          <a:blip r:embed="rId7"/>
          <a:stretch>
            <a:fillRect/>
          </a:stretch>
        </p:blipFill>
        <p:spPr>
          <a:xfrm>
            <a:off x="6716930" y="2282854"/>
            <a:ext cx="128027" cy="292633"/>
          </a:xfrm>
          <a:prstGeom prst="rect">
            <a:avLst/>
          </a:prstGeom>
        </p:spPr>
      </p:pic>
      <p:cxnSp>
        <p:nvCxnSpPr>
          <p:cNvPr id="7" name="Straight Arrow Connector 6">
            <a:extLst>
              <a:ext uri="{FF2B5EF4-FFF2-40B4-BE49-F238E27FC236}">
                <a16:creationId xmlns:a16="http://schemas.microsoft.com/office/drawing/2014/main" id="{A4A75E30-72D4-4C95-848F-3B7B84AA7905}"/>
              </a:ext>
            </a:extLst>
          </p:cNvPr>
          <p:cNvCxnSpPr>
            <a:stCxn id="41" idx="3"/>
          </p:cNvCxnSpPr>
          <p:nvPr/>
        </p:nvCxnSpPr>
        <p:spPr>
          <a:xfrm>
            <a:off x="5306849" y="2414489"/>
            <a:ext cx="1317117" cy="593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24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5"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355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23557"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cxnSp>
        <p:nvCxnSpPr>
          <p:cNvPr id="2356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356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356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356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356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3567" name="Rectangle 20"/>
          <p:cNvSpPr>
            <a:spLocks noChangeArrowheads="1"/>
          </p:cNvSpPr>
          <p:nvPr/>
        </p:nvSpPr>
        <p:spPr bwMode="auto">
          <a:xfrm>
            <a:off x="5748153" y="2999072"/>
            <a:ext cx="1877646" cy="365125"/>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23568" name="Rounded Rectangle 122"/>
          <p:cNvSpPr>
            <a:spLocks noChangeArrowheads="1"/>
          </p:cNvSpPr>
          <p:nvPr/>
        </p:nvSpPr>
        <p:spPr bwMode="auto">
          <a:xfrm>
            <a:off x="1487488" y="3817938"/>
            <a:ext cx="815225" cy="691181"/>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t>alarme</a:t>
            </a:r>
            <a:endParaRPr lang="nl-BE" sz="800" dirty="0"/>
          </a:p>
          <a:p>
            <a:pPr algn="ctr"/>
            <a:r>
              <a:rPr lang="nl-BE" sz="800" dirty="0"/>
              <a:t>approche </a:t>
            </a:r>
            <a:r>
              <a:rPr lang="nl-BE" sz="800" dirty="0" err="1"/>
              <a:t>délimitation</a:t>
            </a:r>
            <a:r>
              <a:rPr lang="nl-BE" sz="800" dirty="0"/>
              <a:t> de la zone de </a:t>
            </a:r>
            <a:r>
              <a:rPr lang="nl-BE" sz="800" dirty="0" err="1"/>
              <a:t>travail</a:t>
            </a:r>
            <a:endParaRPr lang="en-US" sz="800" dirty="0"/>
          </a:p>
        </p:txBody>
      </p:sp>
      <p:grpSp>
        <p:nvGrpSpPr>
          <p:cNvPr id="23569" name="Group 188"/>
          <p:cNvGrpSpPr>
            <a:grpSpLocks noChangeAspect="1"/>
          </p:cNvGrpSpPr>
          <p:nvPr/>
        </p:nvGrpSpPr>
        <p:grpSpPr bwMode="auto">
          <a:xfrm>
            <a:off x="5627686" y="3838576"/>
            <a:ext cx="107950" cy="73025"/>
            <a:chOff x="7956376" y="548680"/>
            <a:chExt cx="216024" cy="144016"/>
          </a:xfrm>
        </p:grpSpPr>
        <p:cxnSp>
          <p:nvCxnSpPr>
            <p:cNvPr id="236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36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3570" name="Group 188"/>
          <p:cNvGrpSpPr>
            <a:grpSpLocks noChangeAspect="1"/>
          </p:cNvGrpSpPr>
          <p:nvPr/>
        </p:nvGrpSpPr>
        <p:grpSpPr bwMode="auto">
          <a:xfrm>
            <a:off x="7477126" y="3849692"/>
            <a:ext cx="107950" cy="73025"/>
            <a:chOff x="7956376" y="548680"/>
            <a:chExt cx="216024" cy="144016"/>
          </a:xfrm>
        </p:grpSpPr>
        <p:cxnSp>
          <p:nvCxnSpPr>
            <p:cNvPr id="2359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359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3571"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a:t>Arlon</a:t>
            </a:r>
          </a:p>
        </p:txBody>
      </p:sp>
      <p:sp>
        <p:nvSpPr>
          <p:cNvPr id="23572"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23583" name="Rectangle 20"/>
          <p:cNvSpPr>
            <a:spLocks noChangeArrowheads="1"/>
          </p:cNvSpPr>
          <p:nvPr/>
        </p:nvSpPr>
        <p:spPr bwMode="auto">
          <a:xfrm flipH="1">
            <a:off x="5699915" y="3558637"/>
            <a:ext cx="1820073" cy="54187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23584" name="Tekstvak 87"/>
          <p:cNvSpPr txBox="1">
            <a:spLocks noChangeArrowheads="1"/>
          </p:cNvSpPr>
          <p:nvPr/>
        </p:nvSpPr>
        <p:spPr bwMode="auto">
          <a:xfrm>
            <a:off x="6502001" y="2976889"/>
            <a:ext cx="215900" cy="369887"/>
          </a:xfrm>
          <a:prstGeom prst="rect">
            <a:avLst/>
          </a:prstGeom>
          <a:noFill/>
          <a:ln w="9525">
            <a:noFill/>
            <a:miter lim="800000"/>
            <a:headEnd/>
            <a:tailEnd/>
          </a:ln>
        </p:spPr>
        <p:txBody>
          <a:bodyPr>
            <a:spAutoFit/>
          </a:bodyPr>
          <a:lstStyle/>
          <a:p>
            <a:pPr algn="ctr"/>
            <a:r>
              <a:rPr lang="nl-BE" dirty="0">
                <a:solidFill>
                  <a:srgbClr val="FF0000"/>
                </a:solidFill>
              </a:rPr>
              <a:t>!</a:t>
            </a:r>
          </a:p>
        </p:txBody>
      </p:sp>
      <p:grpSp>
        <p:nvGrpSpPr>
          <p:cNvPr id="23591" name="Groep 63"/>
          <p:cNvGrpSpPr>
            <a:grpSpLocks/>
          </p:cNvGrpSpPr>
          <p:nvPr/>
        </p:nvGrpSpPr>
        <p:grpSpPr bwMode="auto">
          <a:xfrm>
            <a:off x="6891538" y="2524954"/>
            <a:ext cx="2389529" cy="884706"/>
            <a:chOff x="395536" y="1844824"/>
            <a:chExt cx="3312368" cy="1112499"/>
          </a:xfrm>
        </p:grpSpPr>
        <p:sp>
          <p:nvSpPr>
            <p:cNvPr id="23594" name="Tekstvak 64"/>
            <p:cNvSpPr txBox="1">
              <a:spLocks noChangeArrowheads="1"/>
            </p:cNvSpPr>
            <p:nvPr/>
          </p:nvSpPr>
          <p:spPr bwMode="auto">
            <a:xfrm>
              <a:off x="395536" y="2492896"/>
              <a:ext cx="3312368" cy="464427"/>
            </a:xfrm>
            <a:prstGeom prst="rect">
              <a:avLst/>
            </a:prstGeom>
            <a:noFill/>
            <a:ln w="9525">
              <a:noFill/>
              <a:miter lim="800000"/>
              <a:headEnd/>
              <a:tailEnd/>
            </a:ln>
          </p:spPr>
          <p:txBody>
            <a:bodyPr>
              <a:spAutoFit/>
            </a:bodyPr>
            <a:lstStyle/>
            <a:p>
              <a:pPr algn="ctr"/>
              <a:r>
                <a:rPr lang="en-US" dirty="0" err="1">
                  <a:solidFill>
                    <a:srgbClr val="F08010"/>
                  </a:solidFill>
                </a:rPr>
                <a:t>Alarme</a:t>
              </a:r>
              <a:r>
                <a:rPr lang="en-US" dirty="0">
                  <a:solidFill>
                    <a:srgbClr val="F08010"/>
                  </a:solidFill>
                </a:rPr>
                <a:t> !</a:t>
              </a:r>
              <a:endParaRPr lang="nl-BE" dirty="0">
                <a:solidFill>
                  <a:srgbClr val="F08010"/>
                </a:solidFill>
              </a:endParaRPr>
            </a:p>
          </p:txBody>
        </p:sp>
        <p:pic>
          <p:nvPicPr>
            <p:cNvPr id="235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844824"/>
              <a:ext cx="800231" cy="755774"/>
            </a:xfrm>
            <a:prstGeom prst="rect">
              <a:avLst/>
            </a:prstGeom>
            <a:noFill/>
            <a:ln w="9525">
              <a:noFill/>
              <a:miter lim="800000"/>
              <a:headEnd/>
              <a:tailEnd/>
            </a:ln>
          </p:spPr>
        </p:pic>
      </p:grpSp>
      <p:sp>
        <p:nvSpPr>
          <p:cNvPr id="49" name="Rectangular Callout 50"/>
          <p:cNvSpPr>
            <a:spLocks noChangeArrowheads="1"/>
          </p:cNvSpPr>
          <p:nvPr/>
        </p:nvSpPr>
        <p:spPr bwMode="auto">
          <a:xfrm>
            <a:off x="5219815" y="1319583"/>
            <a:ext cx="3531340" cy="487275"/>
          </a:xfrm>
          <a:prstGeom prst="wedgeRectCallout">
            <a:avLst>
              <a:gd name="adj1" fmla="val -57704"/>
              <a:gd name="adj2" fmla="val 221776"/>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ARRÊTER LES ACTIVITES!</a:t>
            </a:r>
          </a:p>
          <a:p>
            <a:pPr algn="ctr">
              <a:defRPr/>
            </a:pPr>
            <a:r>
              <a:rPr lang="en-US" sz="1200" b="1" dirty="0">
                <a:solidFill>
                  <a:schemeClr val="bg1"/>
                </a:solidFill>
              </a:rPr>
              <a:t>RETOUR DANS LA ZONE DE TRAVAIL!</a:t>
            </a:r>
            <a:endParaRPr lang="nl-BE" sz="1200" b="1" dirty="0">
              <a:solidFill>
                <a:schemeClr val="bg1"/>
              </a:solidFill>
            </a:endParaRPr>
          </a:p>
        </p:txBody>
      </p:sp>
      <p:sp>
        <p:nvSpPr>
          <p:cNvPr id="54" name="Text Placeholder 1"/>
          <p:cNvSpPr>
            <a:spLocks noGrp="1"/>
          </p:cNvSpPr>
          <p:nvPr>
            <p:ph type="body" sz="quarter" idx="18"/>
          </p:nvPr>
        </p:nvSpPr>
        <p:spPr>
          <a:xfrm>
            <a:off x="8688289" y="154526"/>
            <a:ext cx="3222506" cy="360363"/>
          </a:xfrm>
        </p:spPr>
        <p:txBody>
          <a:body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1.2 </a:t>
            </a:r>
            <a:r>
              <a:rPr lang="en-GB" dirty="0" err="1"/>
              <a:t>Alarme</a:t>
            </a:r>
            <a:r>
              <a:rPr lang="en-GB" dirty="0"/>
              <a:t> – </a:t>
            </a:r>
            <a:r>
              <a:rPr lang="en-GB" dirty="0" err="1"/>
              <a:t>approche</a:t>
            </a:r>
            <a:r>
              <a:rPr lang="en-GB" dirty="0"/>
              <a:t> </a:t>
            </a:r>
            <a:r>
              <a:rPr lang="en-GB" dirty="0" err="1"/>
              <a:t>délimitation</a:t>
            </a:r>
            <a:r>
              <a:rPr lang="en-GB" dirty="0"/>
              <a:t> de la zone de travail</a:t>
            </a:r>
          </a:p>
        </p:txBody>
      </p:sp>
      <p:sp>
        <p:nvSpPr>
          <p:cNvPr id="51" name="Title 1"/>
          <p:cNvSpPr txBox="1">
            <a:spLocks/>
          </p:cNvSpPr>
          <p:nvPr/>
        </p:nvSpPr>
        <p:spPr>
          <a:xfrm>
            <a:off x="839789" y="644298"/>
            <a:ext cx="8280400" cy="50323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sz="1800" b="1" dirty="0">
                <a:solidFill>
                  <a:schemeClr val="accent1"/>
                </a:solidFill>
              </a:rPr>
              <a:t>1.2. </a:t>
            </a:r>
            <a:r>
              <a:rPr lang="en-US" sz="1800" b="1" dirty="0" err="1">
                <a:solidFill>
                  <a:schemeClr val="accent1"/>
                </a:solidFill>
              </a:rPr>
              <a:t>Alarme</a:t>
            </a:r>
            <a:r>
              <a:rPr lang="en-US" sz="1800" b="1" dirty="0">
                <a:solidFill>
                  <a:schemeClr val="accent1"/>
                </a:solidFill>
              </a:rPr>
              <a:t> – </a:t>
            </a:r>
            <a:r>
              <a:rPr lang="en-US" sz="1800" b="1" dirty="0" err="1">
                <a:solidFill>
                  <a:schemeClr val="accent1"/>
                </a:solidFill>
              </a:rPr>
              <a:t>approche</a:t>
            </a:r>
            <a:r>
              <a:rPr lang="en-US" sz="1800" b="1" dirty="0">
                <a:solidFill>
                  <a:schemeClr val="accent1"/>
                </a:solidFill>
              </a:rPr>
              <a:t> de la </a:t>
            </a:r>
            <a:r>
              <a:rPr lang="en-US" sz="1800" b="1" dirty="0" err="1">
                <a:solidFill>
                  <a:schemeClr val="accent1"/>
                </a:solidFill>
              </a:rPr>
              <a:t>délimitation</a:t>
            </a:r>
            <a:r>
              <a:rPr lang="en-US" sz="1800" b="1" dirty="0">
                <a:solidFill>
                  <a:schemeClr val="accent1"/>
                </a:solidFill>
              </a:rPr>
              <a:t> de la zone de travail</a:t>
            </a:r>
            <a:endParaRPr lang="en-US" sz="2400" b="1" dirty="0">
              <a:solidFill>
                <a:schemeClr val="accent1"/>
              </a:solidFill>
            </a:endParaRPr>
          </a:p>
        </p:txBody>
      </p:sp>
      <p:pic>
        <p:nvPicPr>
          <p:cNvPr id="57" name="Picture 56"/>
          <p:cNvPicPr>
            <a:picLocks noChangeAspect="1"/>
          </p:cNvPicPr>
          <p:nvPr/>
        </p:nvPicPr>
        <p:blipFill>
          <a:blip r:embed="rId4"/>
          <a:stretch>
            <a:fillRect/>
          </a:stretch>
        </p:blipFill>
        <p:spPr>
          <a:xfrm>
            <a:off x="6799724" y="2894351"/>
            <a:ext cx="674509" cy="548039"/>
          </a:xfrm>
          <a:prstGeom prst="rect">
            <a:avLst/>
          </a:prstGeom>
        </p:spPr>
      </p:pic>
      <p:grpSp>
        <p:nvGrpSpPr>
          <p:cNvPr id="66" name="Groep 99"/>
          <p:cNvGrpSpPr>
            <a:grpSpLocks/>
          </p:cNvGrpSpPr>
          <p:nvPr/>
        </p:nvGrpSpPr>
        <p:grpSpPr bwMode="auto">
          <a:xfrm>
            <a:off x="7669963" y="3558637"/>
            <a:ext cx="865187" cy="339636"/>
            <a:chOff x="4427984" y="2636912"/>
            <a:chExt cx="864096" cy="432048"/>
          </a:xfrm>
        </p:grpSpPr>
        <p:cxnSp>
          <p:nvCxnSpPr>
            <p:cNvPr id="67"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8" name="Tekstvak 104"/>
            <p:cNvSpPr txBox="1"/>
            <p:nvPr/>
          </p:nvSpPr>
          <p:spPr>
            <a:xfrm>
              <a:off x="4427984" y="2708390"/>
              <a:ext cx="864096" cy="313216"/>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69" name="Straight Connector 111"/>
          <p:cNvCxnSpPr/>
          <p:nvPr/>
        </p:nvCxnSpPr>
        <p:spPr bwMode="auto">
          <a:xfrm>
            <a:off x="4811955" y="3522692"/>
            <a:ext cx="3192221" cy="10939"/>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11" name="Picture 10"/>
          <p:cNvPicPr>
            <a:picLocks noChangeAspect="1"/>
          </p:cNvPicPr>
          <p:nvPr/>
        </p:nvPicPr>
        <p:blipFill rotWithShape="1">
          <a:blip r:embed="rId5"/>
          <a:srcRect l="18806" t="15884" r="14331" b="13538"/>
          <a:stretch/>
        </p:blipFill>
        <p:spPr>
          <a:xfrm>
            <a:off x="7464426" y="2283491"/>
            <a:ext cx="341092" cy="360041"/>
          </a:xfrm>
          <a:prstGeom prst="rect">
            <a:avLst/>
          </a:prstGeom>
        </p:spPr>
      </p:pic>
      <p:sp>
        <p:nvSpPr>
          <p:cNvPr id="72" name="TextBox 71"/>
          <p:cNvSpPr txBox="1"/>
          <p:nvPr/>
        </p:nvSpPr>
        <p:spPr>
          <a:xfrm>
            <a:off x="3786026" y="4878133"/>
            <a:ext cx="5550334" cy="817245"/>
          </a:xfrm>
          <a:prstGeom prst="roundRect">
            <a:avLst/>
          </a:prstGeom>
          <a:noFill/>
          <a:ln w="12700">
            <a:solidFill>
              <a:schemeClr val="accent1"/>
            </a:solidFill>
            <a:prstDash val="dash"/>
          </a:ln>
        </p:spPr>
        <p:txBody>
          <a:bodyPr wrap="square" rtlCol="0">
            <a:spAutoFit/>
          </a:bodyPr>
          <a:lstStyle/>
          <a:p>
            <a:pPr algn="ctr"/>
            <a:r>
              <a:rPr lang="nl-BE" sz="1400" dirty="0" err="1">
                <a:latin typeface="+mn-lt"/>
              </a:rPr>
              <a:t>Lorsqu’une</a:t>
            </a:r>
            <a:r>
              <a:rPr lang="nl-BE" sz="1400" dirty="0">
                <a:latin typeface="+mn-lt"/>
              </a:rPr>
              <a:t> </a:t>
            </a:r>
            <a:r>
              <a:rPr lang="nl-BE" sz="1400" dirty="0" err="1">
                <a:latin typeface="+mn-lt"/>
              </a:rPr>
              <a:t>personne</a:t>
            </a:r>
            <a:r>
              <a:rPr lang="nl-BE" sz="1400" dirty="0">
                <a:latin typeface="+mn-lt"/>
              </a:rPr>
              <a:t> </a:t>
            </a:r>
            <a:r>
              <a:rPr lang="nl-BE" sz="1400" dirty="0" err="1">
                <a:latin typeface="+mn-lt"/>
              </a:rPr>
              <a:t>ou</a:t>
            </a:r>
            <a:r>
              <a:rPr lang="nl-BE" sz="1400" dirty="0">
                <a:latin typeface="+mn-lt"/>
              </a:rPr>
              <a:t> </a:t>
            </a:r>
            <a:r>
              <a:rPr lang="nl-BE" sz="1400" dirty="0" err="1">
                <a:latin typeface="+mn-lt"/>
              </a:rPr>
              <a:t>un</a:t>
            </a:r>
            <a:r>
              <a:rPr lang="nl-BE" sz="1400" dirty="0">
                <a:latin typeface="+mn-lt"/>
              </a:rPr>
              <a:t> </a:t>
            </a:r>
            <a:r>
              <a:rPr lang="nl-BE" sz="1400" dirty="0" err="1">
                <a:latin typeface="+mn-lt"/>
              </a:rPr>
              <a:t>engin</a:t>
            </a:r>
            <a:r>
              <a:rPr lang="nl-BE" sz="1400" dirty="0">
                <a:latin typeface="+mn-lt"/>
              </a:rPr>
              <a:t> de </a:t>
            </a:r>
            <a:r>
              <a:rPr lang="nl-BE" sz="1400" dirty="0" err="1">
                <a:latin typeface="+mn-lt"/>
              </a:rPr>
              <a:t>chantier</a:t>
            </a:r>
            <a:r>
              <a:rPr lang="nl-BE" sz="1400" dirty="0">
                <a:latin typeface="+mn-lt"/>
              </a:rPr>
              <a:t> </a:t>
            </a:r>
            <a:r>
              <a:rPr lang="nl-BE" sz="1400" dirty="0" err="1">
                <a:latin typeface="+mn-lt"/>
              </a:rPr>
              <a:t>s’approche</a:t>
            </a:r>
            <a:r>
              <a:rPr lang="nl-BE" sz="1400" dirty="0">
                <a:latin typeface="+mn-lt"/>
              </a:rPr>
              <a:t> de la </a:t>
            </a:r>
            <a:r>
              <a:rPr lang="nl-BE" sz="1400" dirty="0" err="1">
                <a:latin typeface="+mn-lt"/>
              </a:rPr>
              <a:t>délimitation</a:t>
            </a:r>
            <a:r>
              <a:rPr lang="nl-BE" sz="1400" dirty="0">
                <a:latin typeface="+mn-lt"/>
              </a:rPr>
              <a:t> de la zone de </a:t>
            </a:r>
            <a:r>
              <a:rPr lang="nl-BE" sz="1400" dirty="0" err="1">
                <a:latin typeface="+mn-lt"/>
              </a:rPr>
              <a:t>travail</a:t>
            </a:r>
            <a:r>
              <a:rPr lang="nl-BE" sz="1400" dirty="0">
                <a:latin typeface="+mn-lt"/>
              </a:rPr>
              <a:t> (</a:t>
            </a:r>
            <a:r>
              <a:rPr lang="nl-BE" sz="1400" dirty="0" err="1">
                <a:latin typeface="+mn-lt"/>
              </a:rPr>
              <a:t>côté</a:t>
            </a:r>
            <a:r>
              <a:rPr lang="nl-BE" sz="1400" dirty="0">
                <a:latin typeface="+mn-lt"/>
              </a:rPr>
              <a:t> </a:t>
            </a:r>
            <a:r>
              <a:rPr lang="nl-BE" sz="1400" dirty="0" err="1">
                <a:latin typeface="+mn-lt"/>
              </a:rPr>
              <a:t>voie</a:t>
            </a:r>
            <a:r>
              <a:rPr lang="nl-BE" sz="1400" dirty="0">
                <a:latin typeface="+mn-lt"/>
              </a:rPr>
              <a:t>), </a:t>
            </a:r>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a:t>
            </a:r>
            <a:r>
              <a:rPr lang="nl-BE" sz="1400" dirty="0" err="1">
                <a:latin typeface="+mn-lt"/>
              </a:rPr>
              <a:t>donne</a:t>
            </a:r>
            <a:r>
              <a:rPr lang="nl-BE" sz="1400" dirty="0">
                <a:latin typeface="+mn-lt"/>
              </a:rPr>
              <a:t> </a:t>
            </a:r>
            <a:r>
              <a:rPr lang="nl-BE" sz="1400" dirty="0" err="1">
                <a:latin typeface="+mn-lt"/>
              </a:rPr>
              <a:t>l’alarme</a:t>
            </a:r>
            <a:r>
              <a:rPr lang="nl-BE" sz="1400" dirty="0">
                <a:latin typeface="+mn-lt"/>
              </a:rPr>
              <a:t>.</a:t>
            </a:r>
          </a:p>
        </p:txBody>
      </p:sp>
      <p:cxnSp>
        <p:nvCxnSpPr>
          <p:cNvPr id="52" name="Straight Connector 111"/>
          <p:cNvCxnSpPr/>
          <p:nvPr/>
        </p:nvCxnSpPr>
        <p:spPr bwMode="auto">
          <a:xfrm flipV="1">
            <a:off x="4439855" y="3413410"/>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9" name="Curved Right Arrow 8"/>
          <p:cNvSpPr/>
          <p:nvPr/>
        </p:nvSpPr>
        <p:spPr>
          <a:xfrm>
            <a:off x="6596972" y="3192306"/>
            <a:ext cx="204562" cy="424497"/>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TextBox 58"/>
          <p:cNvSpPr txBox="1"/>
          <p:nvPr/>
        </p:nvSpPr>
        <p:spPr>
          <a:xfrm>
            <a:off x="3801218" y="5842937"/>
            <a:ext cx="5550334" cy="817245"/>
          </a:xfrm>
          <a:prstGeom prst="roundRect">
            <a:avLst/>
          </a:prstGeom>
          <a:noFill/>
          <a:ln w="12700">
            <a:solidFill>
              <a:srgbClr val="C00000"/>
            </a:solidFill>
            <a:prstDash val="dash"/>
          </a:ln>
        </p:spPr>
        <p:txBody>
          <a:bodyPr wrap="square" rtlCol="0">
            <a:spAutoFit/>
          </a:bodyPr>
          <a:lstStyle/>
          <a:p>
            <a:pPr algn="ctr"/>
            <a:r>
              <a:rPr lang="nl-BE" sz="1400" dirty="0">
                <a:latin typeface="+mn-lt"/>
              </a:rPr>
              <a:t>Attention : Non </a:t>
            </a:r>
            <a:r>
              <a:rPr lang="nl-BE" sz="1400" dirty="0" err="1">
                <a:latin typeface="+mn-lt"/>
              </a:rPr>
              <a:t>seulement</a:t>
            </a:r>
            <a:r>
              <a:rPr lang="nl-BE" sz="1400" dirty="0">
                <a:latin typeface="+mn-lt"/>
              </a:rPr>
              <a:t> </a:t>
            </a:r>
            <a:r>
              <a:rPr lang="nl-BE" sz="1400" dirty="0" err="1">
                <a:latin typeface="+mn-lt"/>
              </a:rPr>
              <a:t>l’engin</a:t>
            </a:r>
            <a:r>
              <a:rPr lang="nl-BE" sz="1400" dirty="0">
                <a:latin typeface="+mn-lt"/>
              </a:rPr>
              <a:t> de </a:t>
            </a:r>
            <a:r>
              <a:rPr lang="nl-BE" sz="1400" dirty="0" err="1">
                <a:latin typeface="+mn-lt"/>
              </a:rPr>
              <a:t>chantier</a:t>
            </a:r>
            <a:r>
              <a:rPr lang="nl-BE" sz="1400" dirty="0">
                <a:latin typeface="+mn-lt"/>
              </a:rPr>
              <a:t> </a:t>
            </a:r>
            <a:r>
              <a:rPr lang="nl-BE" sz="1400" dirty="0" err="1">
                <a:latin typeface="+mn-lt"/>
              </a:rPr>
              <a:t>doit</a:t>
            </a:r>
            <a:r>
              <a:rPr lang="nl-BE" sz="1400" dirty="0">
                <a:latin typeface="+mn-lt"/>
              </a:rPr>
              <a:t> </a:t>
            </a:r>
            <a:r>
              <a:rPr lang="nl-BE" sz="1400" dirty="0" err="1">
                <a:latin typeface="+mn-lt"/>
              </a:rPr>
              <a:t>rester</a:t>
            </a:r>
            <a:r>
              <a:rPr lang="nl-BE" sz="1400" dirty="0">
                <a:latin typeface="+mn-lt"/>
              </a:rPr>
              <a:t> dans la zone de </a:t>
            </a:r>
            <a:r>
              <a:rPr lang="nl-BE" sz="1400" dirty="0" err="1">
                <a:latin typeface="+mn-lt"/>
              </a:rPr>
              <a:t>travail</a:t>
            </a:r>
            <a:r>
              <a:rPr lang="nl-BE" sz="1400" dirty="0">
                <a:latin typeface="+mn-lt"/>
              </a:rPr>
              <a:t>, mais </a:t>
            </a:r>
            <a:r>
              <a:rPr lang="nl-BE" sz="1400" dirty="0" err="1">
                <a:latin typeface="+mn-lt"/>
              </a:rPr>
              <a:t>aussi</a:t>
            </a:r>
            <a:r>
              <a:rPr lang="nl-BE" sz="1400" dirty="0">
                <a:latin typeface="+mn-lt"/>
              </a:rPr>
              <a:t> les </a:t>
            </a:r>
            <a:r>
              <a:rPr lang="nl-BE" sz="1400" dirty="0" err="1">
                <a:latin typeface="+mn-lt"/>
              </a:rPr>
              <a:t>parties</a:t>
            </a:r>
            <a:r>
              <a:rPr lang="nl-BE" sz="1400" dirty="0">
                <a:latin typeface="+mn-lt"/>
              </a:rPr>
              <a:t> mobiles (par </a:t>
            </a:r>
            <a:r>
              <a:rPr lang="nl-BE" sz="1400" dirty="0" err="1">
                <a:latin typeface="+mn-lt"/>
              </a:rPr>
              <a:t>exemple</a:t>
            </a:r>
            <a:r>
              <a:rPr lang="nl-BE" sz="1400" dirty="0">
                <a:latin typeface="+mn-lt"/>
              </a:rPr>
              <a:t> </a:t>
            </a:r>
            <a:r>
              <a:rPr lang="nl-BE" sz="1400" dirty="0" err="1">
                <a:latin typeface="+mn-lt"/>
              </a:rPr>
              <a:t>le</a:t>
            </a:r>
            <a:r>
              <a:rPr lang="nl-BE" sz="1400" dirty="0">
                <a:latin typeface="+mn-lt"/>
              </a:rPr>
              <a:t> bras de la </a:t>
            </a:r>
            <a:r>
              <a:rPr lang="nl-BE" sz="1400" dirty="0" err="1">
                <a:latin typeface="+mn-lt"/>
              </a:rPr>
              <a:t>grue</a:t>
            </a:r>
            <a:r>
              <a:rPr lang="nl-BE" sz="1400" dirty="0">
                <a:latin typeface="+mn-lt"/>
              </a:rPr>
              <a:t>) et la charge !</a:t>
            </a:r>
          </a:p>
        </p:txBody>
      </p:sp>
      <p:pic>
        <p:nvPicPr>
          <p:cNvPr id="12" name="Picture 11"/>
          <p:cNvPicPr>
            <a:picLocks noChangeAspect="1"/>
          </p:cNvPicPr>
          <p:nvPr/>
        </p:nvPicPr>
        <p:blipFill>
          <a:blip r:embed="rId6"/>
          <a:stretch>
            <a:fillRect/>
          </a:stretch>
        </p:blipFill>
        <p:spPr>
          <a:xfrm>
            <a:off x="3323300" y="5903447"/>
            <a:ext cx="377985" cy="512108"/>
          </a:xfrm>
          <a:prstGeom prst="rect">
            <a:avLst/>
          </a:prstGeom>
        </p:spPr>
      </p:pic>
      <p:pic>
        <p:nvPicPr>
          <p:cNvPr id="8" name="Picture 7">
            <a:extLst>
              <a:ext uri="{FF2B5EF4-FFF2-40B4-BE49-F238E27FC236}">
                <a16:creationId xmlns:a16="http://schemas.microsoft.com/office/drawing/2014/main" id="{5F8D460D-D25C-45B5-9105-AB607E5593A1}"/>
              </a:ext>
            </a:extLst>
          </p:cNvPr>
          <p:cNvPicPr>
            <a:picLocks noChangeAspect="1"/>
          </p:cNvPicPr>
          <p:nvPr/>
        </p:nvPicPr>
        <p:blipFill>
          <a:blip r:embed="rId7"/>
          <a:stretch>
            <a:fillRect/>
          </a:stretch>
        </p:blipFill>
        <p:spPr>
          <a:xfrm>
            <a:off x="4533847" y="2474072"/>
            <a:ext cx="369068" cy="898601"/>
          </a:xfrm>
          <a:prstGeom prst="rect">
            <a:avLst/>
          </a:prstGeom>
        </p:spPr>
      </p:pic>
      <p:cxnSp>
        <p:nvCxnSpPr>
          <p:cNvPr id="53" name="Straight Arrow Connector 287">
            <a:extLst>
              <a:ext uri="{FF2B5EF4-FFF2-40B4-BE49-F238E27FC236}">
                <a16:creationId xmlns:a16="http://schemas.microsoft.com/office/drawing/2014/main" id="{0399A131-912C-48A3-B69E-93C25895A89A}"/>
              </a:ext>
            </a:extLst>
          </p:cNvPr>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55" name="Straight Arrow Connector 287">
            <a:extLst>
              <a:ext uri="{FF2B5EF4-FFF2-40B4-BE49-F238E27FC236}">
                <a16:creationId xmlns:a16="http://schemas.microsoft.com/office/drawing/2014/main" id="{51E617BE-685E-40ED-A8D6-0178E7B96F5B}"/>
              </a:ext>
            </a:extLst>
          </p:cNvPr>
          <p:cNvCxnSpPr>
            <a:cxnSpLocks noChangeShapeType="1"/>
          </p:cNvCxnSpPr>
          <p:nvPr/>
        </p:nvCxnSpPr>
        <p:spPr bwMode="auto">
          <a:xfrm>
            <a:off x="4894947" y="2754291"/>
            <a:ext cx="598912" cy="570911"/>
          </a:xfrm>
          <a:prstGeom prst="straightConnector1">
            <a:avLst/>
          </a:prstGeom>
          <a:noFill/>
          <a:ln w="12700" algn="ctr">
            <a:solidFill>
              <a:schemeClr val="tx1"/>
            </a:solidFill>
            <a:prstDash val="dash"/>
            <a:round/>
            <a:headEnd/>
            <a:tailEnd type="arrow" w="med" len="med"/>
          </a:ln>
        </p:spPr>
      </p:cxnSp>
      <p:pic>
        <p:nvPicPr>
          <p:cNvPr id="60" name="Picture 59" descr="D:\Documents And Settings\GQR7802\Local Settings\Temporary Internet Files\Content.IE5\HNYX0581\MC900441310[1].png">
            <a:extLst>
              <a:ext uri="{FF2B5EF4-FFF2-40B4-BE49-F238E27FC236}">
                <a16:creationId xmlns:a16="http://schemas.microsoft.com/office/drawing/2014/main" id="{C52ED865-681F-47B8-BBCA-C2FA52968AB8}"/>
              </a:ext>
            </a:extLst>
          </p:cNvPr>
          <p:cNvPicPr/>
          <p:nvPr/>
        </p:nvPicPr>
        <p:blipFill>
          <a:blip r:embed="rId8" cstate="print"/>
          <a:srcRect/>
          <a:stretch>
            <a:fillRect/>
          </a:stretch>
        </p:blipFill>
        <p:spPr bwMode="auto">
          <a:xfrm>
            <a:off x="5699915" y="2616428"/>
            <a:ext cx="182665" cy="243362"/>
          </a:xfrm>
          <a:prstGeom prst="rect">
            <a:avLst/>
          </a:prstGeom>
          <a:noFill/>
        </p:spPr>
      </p:pic>
      <p:pic>
        <p:nvPicPr>
          <p:cNvPr id="61" name="Picture 60" descr="D:\Documents And Settings\GQR7802\Local Settings\Temporary Internet Files\Content.IE5\HNYX0581\MC900441310[1].png">
            <a:extLst>
              <a:ext uri="{FF2B5EF4-FFF2-40B4-BE49-F238E27FC236}">
                <a16:creationId xmlns:a16="http://schemas.microsoft.com/office/drawing/2014/main" id="{3B4184B3-DC91-491B-A6FB-F18AC6FBA9E8}"/>
              </a:ext>
            </a:extLst>
          </p:cNvPr>
          <p:cNvPicPr/>
          <p:nvPr/>
        </p:nvPicPr>
        <p:blipFill>
          <a:blip r:embed="rId8" cstate="print"/>
          <a:srcRect/>
          <a:stretch>
            <a:fillRect/>
          </a:stretch>
        </p:blipFill>
        <p:spPr bwMode="auto">
          <a:xfrm>
            <a:off x="5081350" y="2937334"/>
            <a:ext cx="182665" cy="243362"/>
          </a:xfrm>
          <a:prstGeom prst="rect">
            <a:avLst/>
          </a:prstGeom>
          <a:noFill/>
        </p:spPr>
      </p:pic>
      <p:pic>
        <p:nvPicPr>
          <p:cNvPr id="44" name="Picture 43">
            <a:extLst>
              <a:ext uri="{FF2B5EF4-FFF2-40B4-BE49-F238E27FC236}">
                <a16:creationId xmlns:a16="http://schemas.microsoft.com/office/drawing/2014/main" id="{C913D6EF-11C5-4ECD-A6A8-3458148EE9C7}"/>
              </a:ext>
            </a:extLst>
          </p:cNvPr>
          <p:cNvPicPr>
            <a:picLocks noChangeAspect="1"/>
          </p:cNvPicPr>
          <p:nvPr/>
        </p:nvPicPr>
        <p:blipFill>
          <a:blip r:embed="rId9"/>
          <a:stretch>
            <a:fillRect/>
          </a:stretch>
        </p:blipFill>
        <p:spPr>
          <a:xfrm>
            <a:off x="4891121" y="2173623"/>
            <a:ext cx="128027" cy="292633"/>
          </a:xfrm>
          <a:prstGeom prst="rect">
            <a:avLst/>
          </a:prstGeom>
        </p:spPr>
      </p:pic>
      <p:pic>
        <p:nvPicPr>
          <p:cNvPr id="45" name="Picture 44">
            <a:extLst>
              <a:ext uri="{FF2B5EF4-FFF2-40B4-BE49-F238E27FC236}">
                <a16:creationId xmlns:a16="http://schemas.microsoft.com/office/drawing/2014/main" id="{2DA1F28E-7E8C-4242-B3A5-6DBF6B3F8AFB}"/>
              </a:ext>
            </a:extLst>
          </p:cNvPr>
          <p:cNvPicPr>
            <a:picLocks noChangeAspect="1"/>
          </p:cNvPicPr>
          <p:nvPr/>
        </p:nvPicPr>
        <p:blipFill>
          <a:blip r:embed="rId9"/>
          <a:stretch>
            <a:fillRect/>
          </a:stretch>
        </p:blipFill>
        <p:spPr>
          <a:xfrm>
            <a:off x="7081808" y="2377614"/>
            <a:ext cx="128027" cy="292633"/>
          </a:xfrm>
          <a:prstGeom prst="rect">
            <a:avLst/>
          </a:prstGeom>
        </p:spPr>
      </p:pic>
      <p:cxnSp>
        <p:nvCxnSpPr>
          <p:cNvPr id="3" name="Straight Arrow Connector 2">
            <a:extLst>
              <a:ext uri="{FF2B5EF4-FFF2-40B4-BE49-F238E27FC236}">
                <a16:creationId xmlns:a16="http://schemas.microsoft.com/office/drawing/2014/main" id="{A9889BEE-D8DB-4D10-98A6-BB153B93C937}"/>
              </a:ext>
            </a:extLst>
          </p:cNvPr>
          <p:cNvCxnSpPr/>
          <p:nvPr/>
        </p:nvCxnSpPr>
        <p:spPr>
          <a:xfrm>
            <a:off x="5110193" y="2320735"/>
            <a:ext cx="1875292" cy="2562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8" name="Picture 47" descr="D:\Documents And Settings\GQR7802\Local Settings\Temporary Internet Files\Content.IE5\HNYX0581\MC900441310[1].png">
            <a:extLst>
              <a:ext uri="{FF2B5EF4-FFF2-40B4-BE49-F238E27FC236}">
                <a16:creationId xmlns:a16="http://schemas.microsoft.com/office/drawing/2014/main" id="{E909F1E1-028E-4953-B732-D6D75B7AFC41}"/>
              </a:ext>
            </a:extLst>
          </p:cNvPr>
          <p:cNvPicPr/>
          <p:nvPr/>
        </p:nvPicPr>
        <p:blipFill>
          <a:blip r:embed="rId8" cstate="print"/>
          <a:srcRect/>
          <a:stretch>
            <a:fillRect/>
          </a:stretch>
        </p:blipFill>
        <p:spPr bwMode="auto">
          <a:xfrm>
            <a:off x="5913335" y="2274835"/>
            <a:ext cx="182665" cy="243362"/>
          </a:xfrm>
          <a:prstGeom prst="rect">
            <a:avLst/>
          </a:prstGeom>
          <a:noFill/>
        </p:spPr>
      </p:pic>
    </p:spTree>
    <p:extLst>
      <p:ext uri="{BB962C8B-B14F-4D97-AF65-F5344CB8AC3E}">
        <p14:creationId xmlns:p14="http://schemas.microsoft.com/office/powerpoint/2010/main" val="5837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4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80"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458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4591" name="Rounded Rectangle 122"/>
          <p:cNvSpPr>
            <a:spLocks noChangeArrowheads="1"/>
          </p:cNvSpPr>
          <p:nvPr/>
        </p:nvSpPr>
        <p:spPr bwMode="auto">
          <a:xfrm>
            <a:off x="1467314" y="3728455"/>
            <a:ext cx="855198" cy="585806"/>
          </a:xfrm>
          <a:prstGeom prst="roundRect">
            <a:avLst>
              <a:gd name="adj" fmla="val 16667"/>
            </a:avLst>
          </a:prstGeom>
          <a:solidFill>
            <a:schemeClr val="bg1"/>
          </a:solidFill>
          <a:ln w="31750" algn="ctr">
            <a:solidFill>
              <a:schemeClr val="accent2"/>
            </a:solidFill>
            <a:round/>
            <a:headEnd/>
            <a:tailEnd/>
          </a:ln>
        </p:spPr>
        <p:txBody>
          <a:bodyPr lIns="36000" rIns="36000" anchor="ctr"/>
          <a:lstStyle/>
          <a:p>
            <a:pPr algn="ctr"/>
            <a:r>
              <a:rPr lang="nl-BE" sz="800" dirty="0"/>
              <a:t>arrêt des </a:t>
            </a:r>
            <a:r>
              <a:rPr lang="nl-BE" sz="800" dirty="0" err="1"/>
              <a:t>activités</a:t>
            </a:r>
            <a:endParaRPr lang="nl-BE" sz="800" dirty="0"/>
          </a:p>
        </p:txBody>
      </p:sp>
      <p:sp>
        <p:nvSpPr>
          <p:cNvPr id="52" name="TextBox 51"/>
          <p:cNvSpPr txBox="1"/>
          <p:nvPr/>
        </p:nvSpPr>
        <p:spPr>
          <a:xfrm>
            <a:off x="3786026" y="4878133"/>
            <a:ext cx="5550334" cy="1055608"/>
          </a:xfrm>
          <a:prstGeom prst="roundRect">
            <a:avLst/>
          </a:prstGeom>
          <a:noFill/>
          <a:ln w="12700">
            <a:solidFill>
              <a:srgbClr val="C00000"/>
            </a:solidFill>
            <a:prstDash val="dash"/>
          </a:ln>
        </p:spPr>
        <p:txBody>
          <a:bodyPr wrap="square" rtlCol="0">
            <a:spAutoFit/>
          </a:bodyPr>
          <a:lstStyle/>
          <a:p>
            <a:pPr algn="ctr"/>
            <a:r>
              <a:rPr lang="nl-BE" sz="1400" dirty="0" err="1">
                <a:latin typeface="+mn-lt"/>
              </a:rPr>
              <a:t>Dès</a:t>
            </a:r>
            <a:r>
              <a:rPr lang="nl-BE" sz="1400" dirty="0">
                <a:latin typeface="+mn-lt"/>
              </a:rPr>
              <a:t> que </a:t>
            </a:r>
            <a:r>
              <a:rPr lang="nl-BE" sz="1400" dirty="0" err="1">
                <a:latin typeface="+mn-lt"/>
              </a:rPr>
              <a:t>l’ordre</a:t>
            </a:r>
            <a:r>
              <a:rPr lang="nl-BE" sz="1400" dirty="0">
                <a:latin typeface="+mn-lt"/>
              </a:rPr>
              <a:t> de </a:t>
            </a:r>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a:t>
            </a:r>
            <a:r>
              <a:rPr lang="nl-BE" sz="1400" dirty="0" err="1">
                <a:latin typeface="+mn-lt"/>
              </a:rPr>
              <a:t>est</a:t>
            </a:r>
            <a:r>
              <a:rPr lang="nl-BE" sz="1400" dirty="0">
                <a:latin typeface="+mn-lt"/>
              </a:rPr>
              <a:t> </a:t>
            </a:r>
            <a:r>
              <a:rPr lang="nl-BE" sz="1400" dirty="0" err="1">
                <a:latin typeface="+mn-lt"/>
              </a:rPr>
              <a:t>entendu</a:t>
            </a:r>
            <a:r>
              <a:rPr lang="nl-BE" sz="1400" dirty="0">
                <a:latin typeface="+mn-lt"/>
              </a:rPr>
              <a:t>, </a:t>
            </a:r>
            <a:r>
              <a:rPr lang="nl-BE" sz="1400" dirty="0" err="1">
                <a:latin typeface="+mn-lt"/>
              </a:rPr>
              <a:t>toutes</a:t>
            </a:r>
            <a:r>
              <a:rPr lang="nl-BE" sz="1400" dirty="0">
                <a:latin typeface="+mn-lt"/>
              </a:rPr>
              <a:t> les </a:t>
            </a:r>
            <a:r>
              <a:rPr lang="nl-BE" sz="1400" dirty="0" err="1">
                <a:latin typeface="+mn-lt"/>
              </a:rPr>
              <a:t>activités</a:t>
            </a:r>
            <a:r>
              <a:rPr lang="nl-BE" sz="1400" dirty="0">
                <a:latin typeface="+mn-lt"/>
              </a:rPr>
              <a:t> </a:t>
            </a:r>
            <a:r>
              <a:rPr lang="nl-BE" sz="1400" dirty="0" err="1">
                <a:latin typeface="+mn-lt"/>
              </a:rPr>
              <a:t>susceptibles</a:t>
            </a:r>
            <a:r>
              <a:rPr lang="nl-BE" sz="1400" dirty="0">
                <a:latin typeface="+mn-lt"/>
              </a:rPr>
              <a:t> de </a:t>
            </a:r>
            <a:r>
              <a:rPr lang="nl-BE" sz="1400" dirty="0" err="1">
                <a:latin typeface="+mn-lt"/>
              </a:rPr>
              <a:t>provoquer</a:t>
            </a:r>
            <a:r>
              <a:rPr lang="nl-BE" sz="1400" dirty="0">
                <a:latin typeface="+mn-lt"/>
              </a:rPr>
              <a:t> </a:t>
            </a:r>
            <a:r>
              <a:rPr lang="nl-BE" sz="1400" dirty="0" err="1">
                <a:latin typeface="+mn-lt"/>
              </a:rPr>
              <a:t>un</a:t>
            </a:r>
            <a:r>
              <a:rPr lang="nl-BE" sz="1400" dirty="0">
                <a:latin typeface="+mn-lt"/>
              </a:rPr>
              <a:t> </a:t>
            </a:r>
            <a:r>
              <a:rPr lang="nl-BE" sz="1400" dirty="0" err="1">
                <a:latin typeface="+mn-lt"/>
              </a:rPr>
              <a:t>empiètement</a:t>
            </a:r>
            <a:r>
              <a:rPr lang="nl-BE" sz="1400" dirty="0">
                <a:latin typeface="+mn-lt"/>
              </a:rPr>
              <a:t> (par perte de </a:t>
            </a:r>
            <a:r>
              <a:rPr lang="nl-BE" sz="1400" dirty="0" err="1">
                <a:latin typeface="+mn-lt"/>
              </a:rPr>
              <a:t>vigilance</a:t>
            </a:r>
            <a:r>
              <a:rPr lang="nl-BE" sz="1400" dirty="0">
                <a:latin typeface="+mn-lt"/>
              </a:rPr>
              <a:t>, </a:t>
            </a:r>
            <a:r>
              <a:rPr lang="nl-BE" sz="1400" dirty="0" err="1">
                <a:latin typeface="+mn-lt"/>
              </a:rPr>
              <a:t>mauvaise</a:t>
            </a:r>
            <a:r>
              <a:rPr lang="nl-BE" sz="1400" dirty="0">
                <a:latin typeface="+mn-lt"/>
              </a:rPr>
              <a:t> </a:t>
            </a:r>
            <a:r>
              <a:rPr lang="nl-BE" sz="1400" dirty="0" err="1">
                <a:latin typeface="+mn-lt"/>
              </a:rPr>
              <a:t>manipulation</a:t>
            </a:r>
            <a:r>
              <a:rPr lang="nl-BE" sz="1400" dirty="0">
                <a:latin typeface="+mn-lt"/>
              </a:rPr>
              <a:t> de la charge, </a:t>
            </a:r>
            <a:r>
              <a:rPr lang="nl-BE" sz="1400" dirty="0" err="1">
                <a:latin typeface="+mn-lt"/>
              </a:rPr>
              <a:t>mauvaise</a:t>
            </a:r>
            <a:r>
              <a:rPr lang="nl-BE" sz="1400" dirty="0">
                <a:latin typeface="+mn-lt"/>
              </a:rPr>
              <a:t> </a:t>
            </a:r>
            <a:r>
              <a:rPr lang="nl-BE" sz="1400" dirty="0" err="1">
                <a:latin typeface="+mn-lt"/>
              </a:rPr>
              <a:t>manipulation</a:t>
            </a:r>
            <a:r>
              <a:rPr lang="nl-BE" sz="1400" dirty="0">
                <a:latin typeface="+mn-lt"/>
              </a:rPr>
              <a:t> de la machine), </a:t>
            </a:r>
            <a:r>
              <a:rPr lang="nl-BE" sz="1400" dirty="0" err="1">
                <a:latin typeface="+mn-lt"/>
              </a:rPr>
              <a:t>s’arrêteront</a:t>
            </a:r>
            <a:r>
              <a:rPr lang="nl-BE" sz="1400" dirty="0">
                <a:latin typeface="+mn-lt"/>
              </a:rPr>
              <a:t> et la </a:t>
            </a:r>
            <a:r>
              <a:rPr lang="nl-BE" sz="1400" dirty="0" err="1">
                <a:latin typeface="+mn-lt"/>
              </a:rPr>
              <a:t>situation</a:t>
            </a:r>
            <a:r>
              <a:rPr lang="nl-BE" sz="1400" dirty="0">
                <a:latin typeface="+mn-lt"/>
              </a:rPr>
              <a:t> sera </a:t>
            </a:r>
            <a:r>
              <a:rPr lang="nl-BE" sz="1400" dirty="0" err="1">
                <a:latin typeface="+mn-lt"/>
              </a:rPr>
              <a:t>immédiatement</a:t>
            </a:r>
            <a:r>
              <a:rPr lang="nl-BE" sz="1400" dirty="0">
                <a:latin typeface="+mn-lt"/>
              </a:rPr>
              <a:t> </a:t>
            </a:r>
            <a:r>
              <a:rPr lang="nl-BE" sz="1400" dirty="0" err="1">
                <a:latin typeface="+mn-lt"/>
              </a:rPr>
              <a:t>rétablie</a:t>
            </a:r>
            <a:r>
              <a:rPr lang="nl-BE" sz="1400" dirty="0">
                <a:latin typeface="+mn-lt"/>
              </a:rPr>
              <a:t>.</a:t>
            </a:r>
          </a:p>
        </p:txBody>
      </p:sp>
      <p:sp>
        <p:nvSpPr>
          <p:cNvPr id="86" name="Text Placeholder 1"/>
          <p:cNvSpPr txBox="1">
            <a:spLocks/>
          </p:cNvSpPr>
          <p:nvPr/>
        </p:nvSpPr>
        <p:spPr>
          <a:xfrm>
            <a:off x="8661460" y="150784"/>
            <a:ext cx="3222506"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1.2 </a:t>
            </a:r>
            <a:r>
              <a:rPr lang="en-GB" dirty="0" err="1"/>
              <a:t>Alarme</a:t>
            </a:r>
            <a:r>
              <a:rPr lang="en-GB" dirty="0"/>
              <a:t> – </a:t>
            </a:r>
            <a:r>
              <a:rPr lang="en-GB" dirty="0" err="1"/>
              <a:t>approche</a:t>
            </a:r>
            <a:r>
              <a:rPr lang="en-GB" dirty="0"/>
              <a:t> </a:t>
            </a:r>
            <a:r>
              <a:rPr lang="en-GB" dirty="0" err="1"/>
              <a:t>délimitation</a:t>
            </a:r>
            <a:r>
              <a:rPr lang="en-GB" dirty="0"/>
              <a:t> de la zone de travail</a:t>
            </a:r>
          </a:p>
        </p:txBody>
      </p:sp>
      <p:grpSp>
        <p:nvGrpSpPr>
          <p:cNvPr id="3" name="Group 2">
            <a:extLst>
              <a:ext uri="{FF2B5EF4-FFF2-40B4-BE49-F238E27FC236}">
                <a16:creationId xmlns:a16="http://schemas.microsoft.com/office/drawing/2014/main" id="{C24DFE39-BF78-4A6A-9D70-360611398EF7}"/>
              </a:ext>
            </a:extLst>
          </p:cNvPr>
          <p:cNvGrpSpPr/>
          <p:nvPr/>
        </p:nvGrpSpPr>
        <p:grpSpPr>
          <a:xfrm>
            <a:off x="2279651" y="1176054"/>
            <a:ext cx="8208963" cy="3189571"/>
            <a:chOff x="2279651" y="1176054"/>
            <a:chExt cx="8208963" cy="3189571"/>
          </a:xfrm>
        </p:grpSpPr>
        <p:sp>
          <p:nvSpPr>
            <p:cNvPr id="24595"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grpSp>
          <p:nvGrpSpPr>
            <p:cNvPr id="2" name="Group 1"/>
            <p:cNvGrpSpPr/>
            <p:nvPr/>
          </p:nvGrpSpPr>
          <p:grpSpPr>
            <a:xfrm>
              <a:off x="2387600" y="1176054"/>
              <a:ext cx="8101014" cy="3189571"/>
              <a:chOff x="2387600" y="1176054"/>
              <a:chExt cx="8101014" cy="3189571"/>
            </a:xfrm>
          </p:grpSpPr>
          <p:cxnSp>
            <p:nvCxnSpPr>
              <p:cNvPr id="4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cxnSp>
            <p:nvCxnSpPr>
              <p:cNvPr id="43"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4"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6"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7"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8"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50" name="Rectangle 20"/>
              <p:cNvSpPr>
                <a:spLocks noChangeArrowheads="1"/>
              </p:cNvSpPr>
              <p:nvPr/>
            </p:nvSpPr>
            <p:spPr bwMode="auto">
              <a:xfrm>
                <a:off x="5748153" y="2999072"/>
                <a:ext cx="1877646" cy="365125"/>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3" name="Group 188"/>
              <p:cNvGrpSpPr>
                <a:grpSpLocks noChangeAspect="1"/>
              </p:cNvGrpSpPr>
              <p:nvPr/>
            </p:nvGrpSpPr>
            <p:grpSpPr bwMode="auto">
              <a:xfrm>
                <a:off x="5627686" y="3838576"/>
                <a:ext cx="107950" cy="73025"/>
                <a:chOff x="7956376" y="548680"/>
                <a:chExt cx="216024" cy="144016"/>
              </a:xfrm>
            </p:grpSpPr>
            <p:cxnSp>
              <p:nvCxnSpPr>
                <p:cNvPr id="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6" name="Group 188"/>
              <p:cNvGrpSpPr>
                <a:grpSpLocks noChangeAspect="1"/>
              </p:cNvGrpSpPr>
              <p:nvPr/>
            </p:nvGrpSpPr>
            <p:grpSpPr bwMode="auto">
              <a:xfrm>
                <a:off x="7477126" y="3849692"/>
                <a:ext cx="107950" cy="73025"/>
                <a:chOff x="7956376" y="548680"/>
                <a:chExt cx="216024" cy="144016"/>
              </a:xfrm>
            </p:grpSpPr>
            <p:cxnSp>
              <p:nvCxnSpPr>
                <p:cNvPr id="5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9"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65" name="Rectangle 20"/>
              <p:cNvSpPr>
                <a:spLocks noChangeArrowheads="1"/>
              </p:cNvSpPr>
              <p:nvPr/>
            </p:nvSpPr>
            <p:spPr bwMode="auto">
              <a:xfrm flipH="1">
                <a:off x="5699915" y="3558637"/>
                <a:ext cx="1820073" cy="54187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70" name="Rectangular Callout 50"/>
              <p:cNvSpPr>
                <a:spLocks noChangeArrowheads="1"/>
              </p:cNvSpPr>
              <p:nvPr/>
            </p:nvSpPr>
            <p:spPr bwMode="auto">
              <a:xfrm>
                <a:off x="5325934" y="2002001"/>
                <a:ext cx="1081088" cy="215900"/>
              </a:xfrm>
              <a:prstGeom prst="wedgeRectCallout">
                <a:avLst>
                  <a:gd name="adj1" fmla="val 105904"/>
                  <a:gd name="adj2" fmla="val 284862"/>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ARRÊT !</a:t>
                </a:r>
                <a:endParaRPr lang="nl-BE" sz="1200" b="1" dirty="0">
                  <a:solidFill>
                    <a:schemeClr val="bg1"/>
                  </a:solidFill>
                </a:endParaRPr>
              </a:p>
            </p:txBody>
          </p:sp>
          <p:sp>
            <p:nvSpPr>
              <p:cNvPr id="71" name="Rectangular Callout 50"/>
              <p:cNvSpPr>
                <a:spLocks noChangeArrowheads="1"/>
              </p:cNvSpPr>
              <p:nvPr/>
            </p:nvSpPr>
            <p:spPr bwMode="auto">
              <a:xfrm>
                <a:off x="7243631" y="1176054"/>
                <a:ext cx="2028313" cy="487275"/>
              </a:xfrm>
              <a:prstGeom prst="wedgeRectCallout">
                <a:avLst>
                  <a:gd name="adj1" fmla="val -47382"/>
                  <a:gd name="adj2" fmla="val 245772"/>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RETOUR DANS </a:t>
                </a:r>
              </a:p>
              <a:p>
                <a:pPr algn="ctr">
                  <a:defRPr/>
                </a:pPr>
                <a:r>
                  <a:rPr lang="en-US" sz="1200" b="1" dirty="0">
                    <a:solidFill>
                      <a:schemeClr val="bg1"/>
                    </a:solidFill>
                  </a:rPr>
                  <a:t>LA ZONE DE TRAVAIL!</a:t>
                </a:r>
                <a:endParaRPr lang="nl-BE" sz="1200" b="1" dirty="0">
                  <a:solidFill>
                    <a:schemeClr val="bg1"/>
                  </a:solidFill>
                </a:endParaRPr>
              </a:p>
            </p:txBody>
          </p:sp>
          <p:sp>
            <p:nvSpPr>
              <p:cNvPr id="72" name="Rechthoek 35"/>
              <p:cNvSpPr>
                <a:spLocks noChangeArrowheads="1"/>
              </p:cNvSpPr>
              <p:nvPr/>
            </p:nvSpPr>
            <p:spPr bwMode="auto">
              <a:xfrm>
                <a:off x="4218276" y="2054918"/>
                <a:ext cx="1090161"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73" name="Picture 72"/>
              <p:cNvPicPr>
                <a:picLocks noChangeAspect="1"/>
              </p:cNvPicPr>
              <p:nvPr/>
            </p:nvPicPr>
            <p:blipFill>
              <a:blip r:embed="rId3"/>
              <a:stretch>
                <a:fillRect/>
              </a:stretch>
            </p:blipFill>
            <p:spPr>
              <a:xfrm>
                <a:off x="5012992" y="2986428"/>
                <a:ext cx="182896" cy="237765"/>
              </a:xfrm>
              <a:prstGeom prst="rect">
                <a:avLst/>
              </a:prstGeom>
            </p:spPr>
          </p:pic>
          <p:pic>
            <p:nvPicPr>
              <p:cNvPr id="74" name="Picture 73"/>
              <p:cNvPicPr>
                <a:picLocks noChangeAspect="1"/>
              </p:cNvPicPr>
              <p:nvPr/>
            </p:nvPicPr>
            <p:blipFill>
              <a:blip r:embed="rId4"/>
              <a:stretch>
                <a:fillRect/>
              </a:stretch>
            </p:blipFill>
            <p:spPr>
              <a:xfrm>
                <a:off x="6906377" y="2919092"/>
                <a:ext cx="674509" cy="548039"/>
              </a:xfrm>
              <a:prstGeom prst="rect">
                <a:avLst/>
              </a:prstGeom>
            </p:spPr>
          </p:pic>
          <p:cxnSp>
            <p:nvCxnSpPr>
              <p:cNvPr id="75" name="Straight Arrow Connector 287"/>
              <p:cNvCxnSpPr>
                <a:cxnSpLocks noChangeShapeType="1"/>
              </p:cNvCxnSpPr>
              <p:nvPr/>
            </p:nvCxnSpPr>
            <p:spPr bwMode="auto">
              <a:xfrm>
                <a:off x="4842104" y="2694127"/>
                <a:ext cx="2064273" cy="327609"/>
              </a:xfrm>
              <a:prstGeom prst="straightConnector1">
                <a:avLst/>
              </a:prstGeom>
              <a:noFill/>
              <a:ln w="12700" algn="ctr">
                <a:solidFill>
                  <a:schemeClr val="tx1"/>
                </a:solidFill>
                <a:prstDash val="dash"/>
                <a:round/>
                <a:headEnd/>
                <a:tailEnd type="arrow" w="med" len="med"/>
              </a:ln>
            </p:spPr>
          </p:cxnSp>
          <p:pic>
            <p:nvPicPr>
              <p:cNvPr id="76" name="Picture 75"/>
              <p:cNvPicPr>
                <a:picLocks noChangeAspect="1"/>
              </p:cNvPicPr>
              <p:nvPr/>
            </p:nvPicPr>
            <p:blipFill>
              <a:blip r:embed="rId3"/>
              <a:stretch>
                <a:fillRect/>
              </a:stretch>
            </p:blipFill>
            <p:spPr>
              <a:xfrm>
                <a:off x="5671107" y="2702965"/>
                <a:ext cx="182896" cy="237765"/>
              </a:xfrm>
              <a:prstGeom prst="rect">
                <a:avLst/>
              </a:prstGeom>
            </p:spPr>
          </p:pic>
          <p:grpSp>
            <p:nvGrpSpPr>
              <p:cNvPr id="77" name="Groep 99"/>
              <p:cNvGrpSpPr>
                <a:grpSpLocks/>
              </p:cNvGrpSpPr>
              <p:nvPr/>
            </p:nvGrpSpPr>
            <p:grpSpPr bwMode="auto">
              <a:xfrm>
                <a:off x="7669963" y="3558637"/>
                <a:ext cx="865187" cy="339636"/>
                <a:chOff x="4427984" y="2636912"/>
                <a:chExt cx="864096" cy="432048"/>
              </a:xfrm>
            </p:grpSpPr>
            <p:cxnSp>
              <p:nvCxnSpPr>
                <p:cNvPr id="7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79" name="Tekstvak 104"/>
                <p:cNvSpPr txBox="1"/>
                <p:nvPr/>
              </p:nvSpPr>
              <p:spPr>
                <a:xfrm>
                  <a:off x="4427984" y="2708390"/>
                  <a:ext cx="864096" cy="313216"/>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80" name="Straight Connector 111"/>
              <p:cNvCxnSpPr/>
              <p:nvPr/>
            </p:nvCxnSpPr>
            <p:spPr bwMode="auto">
              <a:xfrm>
                <a:off x="4811955" y="3522692"/>
                <a:ext cx="3192221" cy="10939"/>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81" name="Picture 80"/>
              <p:cNvPicPr>
                <a:picLocks noChangeAspect="1"/>
              </p:cNvPicPr>
              <p:nvPr/>
            </p:nvPicPr>
            <p:blipFill rotWithShape="1">
              <a:blip r:embed="rId5"/>
              <a:srcRect l="18806" t="15884" r="14331" b="13538"/>
              <a:stretch/>
            </p:blipFill>
            <p:spPr>
              <a:xfrm>
                <a:off x="7302634" y="2538041"/>
                <a:ext cx="341092" cy="360041"/>
              </a:xfrm>
              <a:prstGeom prst="rect">
                <a:avLst/>
              </a:prstGeom>
            </p:spPr>
          </p:pic>
          <p:pic>
            <p:nvPicPr>
              <p:cNvPr id="82" name="Picture 81"/>
              <p:cNvPicPr>
                <a:picLocks noChangeAspect="1"/>
              </p:cNvPicPr>
              <p:nvPr/>
            </p:nvPicPr>
            <p:blipFill>
              <a:blip r:embed="rId6"/>
              <a:stretch>
                <a:fillRect/>
              </a:stretch>
            </p:blipFill>
            <p:spPr>
              <a:xfrm>
                <a:off x="4623137" y="2563348"/>
                <a:ext cx="280440" cy="682811"/>
              </a:xfrm>
              <a:prstGeom prst="rect">
                <a:avLst/>
              </a:prstGeom>
            </p:spPr>
          </p:pic>
          <p:cxnSp>
            <p:nvCxnSpPr>
              <p:cNvPr id="83" name="Straight Connector 111"/>
              <p:cNvCxnSpPr/>
              <p:nvPr/>
            </p:nvCxnSpPr>
            <p:spPr bwMode="auto">
              <a:xfrm flipV="1">
                <a:off x="4439855" y="3413410"/>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4" name="Straight Arrow Connector 287"/>
              <p:cNvCxnSpPr>
                <a:cxnSpLocks noChangeShapeType="1"/>
              </p:cNvCxnSpPr>
              <p:nvPr/>
            </p:nvCxnSpPr>
            <p:spPr bwMode="auto">
              <a:xfrm>
                <a:off x="4796061" y="2788151"/>
                <a:ext cx="676408" cy="568390"/>
              </a:xfrm>
              <a:prstGeom prst="straightConnector1">
                <a:avLst/>
              </a:prstGeom>
              <a:noFill/>
              <a:ln w="12700" algn="ctr">
                <a:solidFill>
                  <a:schemeClr val="tx1"/>
                </a:solidFill>
                <a:prstDash val="dash"/>
                <a:round/>
                <a:headEnd/>
                <a:tailEnd type="arrow" w="med" len="med"/>
              </a:ln>
            </p:spPr>
          </p:cxnSp>
          <p:sp>
            <p:nvSpPr>
              <p:cNvPr id="85" name="Curved Right Arrow 84"/>
              <p:cNvSpPr/>
              <p:nvPr/>
            </p:nvSpPr>
            <p:spPr>
              <a:xfrm>
                <a:off x="6686976" y="3105310"/>
                <a:ext cx="204562" cy="424497"/>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p:cNvPicPr>
                <a:picLocks noChangeAspect="1"/>
              </p:cNvPicPr>
              <p:nvPr/>
            </p:nvPicPr>
            <p:blipFill>
              <a:blip r:embed="rId7"/>
              <a:stretch>
                <a:fillRect/>
              </a:stretch>
            </p:blipFill>
            <p:spPr>
              <a:xfrm>
                <a:off x="6561193" y="3086157"/>
                <a:ext cx="321627" cy="321627"/>
              </a:xfrm>
              <a:prstGeom prst="rect">
                <a:avLst/>
              </a:prstGeom>
            </p:spPr>
          </p:pic>
          <p:sp>
            <p:nvSpPr>
              <p:cNvPr id="87" name="Curved Right Arrow 86"/>
              <p:cNvSpPr/>
              <p:nvPr/>
            </p:nvSpPr>
            <p:spPr>
              <a:xfrm flipH="1" flipV="1">
                <a:off x="7569270" y="2868080"/>
                <a:ext cx="205213" cy="428646"/>
              </a:xfrm>
              <a:prstGeom prst="curv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pic>
        <p:nvPicPr>
          <p:cNvPr id="45" name="Picture 44">
            <a:extLst>
              <a:ext uri="{FF2B5EF4-FFF2-40B4-BE49-F238E27FC236}">
                <a16:creationId xmlns:a16="http://schemas.microsoft.com/office/drawing/2014/main" id="{75906ED5-4633-4BD4-95EB-B2A2A9FD69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9816" y="2384237"/>
            <a:ext cx="124497" cy="291633"/>
          </a:xfrm>
          <a:prstGeom prst="rect">
            <a:avLst/>
          </a:prstGeom>
        </p:spPr>
      </p:pic>
      <p:pic>
        <p:nvPicPr>
          <p:cNvPr id="49" name="Picture 48">
            <a:extLst>
              <a:ext uri="{FF2B5EF4-FFF2-40B4-BE49-F238E27FC236}">
                <a16:creationId xmlns:a16="http://schemas.microsoft.com/office/drawing/2014/main" id="{585957F4-70CD-455E-AA55-8D4310E0CF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2227" y="2620168"/>
            <a:ext cx="124497" cy="291633"/>
          </a:xfrm>
          <a:prstGeom prst="rect">
            <a:avLst/>
          </a:prstGeom>
        </p:spPr>
      </p:pic>
      <p:cxnSp>
        <p:nvCxnSpPr>
          <p:cNvPr id="5" name="Straight Arrow Connector 4">
            <a:extLst>
              <a:ext uri="{FF2B5EF4-FFF2-40B4-BE49-F238E27FC236}">
                <a16:creationId xmlns:a16="http://schemas.microsoft.com/office/drawing/2014/main" id="{84169784-E665-40F1-881F-585CDF62B009}"/>
              </a:ext>
            </a:extLst>
          </p:cNvPr>
          <p:cNvCxnSpPr>
            <a:stCxn id="45" idx="3"/>
          </p:cNvCxnSpPr>
          <p:nvPr/>
        </p:nvCxnSpPr>
        <p:spPr>
          <a:xfrm>
            <a:off x="5104313" y="2530054"/>
            <a:ext cx="1927791" cy="2917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1E4B37B0-EED3-4BEF-8D0B-D80149C16CD5}"/>
              </a:ext>
            </a:extLst>
          </p:cNvPr>
          <p:cNvPicPr>
            <a:picLocks noChangeAspect="1"/>
          </p:cNvPicPr>
          <p:nvPr/>
        </p:nvPicPr>
        <p:blipFill>
          <a:blip r:embed="rId3"/>
          <a:stretch>
            <a:fillRect/>
          </a:stretch>
        </p:blipFill>
        <p:spPr>
          <a:xfrm>
            <a:off x="5825419" y="2529066"/>
            <a:ext cx="182896" cy="237765"/>
          </a:xfrm>
          <a:prstGeom prst="rect">
            <a:avLst/>
          </a:prstGeom>
        </p:spPr>
      </p:pic>
    </p:spTree>
    <p:extLst>
      <p:ext uri="{BB962C8B-B14F-4D97-AF65-F5344CB8AC3E}">
        <p14:creationId xmlns:p14="http://schemas.microsoft.com/office/powerpoint/2010/main" val="375529466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50"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175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31778"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reprise</a:t>
            </a:r>
          </a:p>
          <a:p>
            <a:pPr algn="ctr"/>
            <a:r>
              <a:rPr lang="nl-BE" sz="800" dirty="0"/>
              <a:t>du </a:t>
            </a:r>
            <a:r>
              <a:rPr lang="nl-BE" sz="800" dirty="0" err="1"/>
              <a:t>travail</a:t>
            </a:r>
            <a:endParaRPr lang="nl-BE" sz="800" dirty="0"/>
          </a:p>
        </p:txBody>
      </p:sp>
      <p:sp>
        <p:nvSpPr>
          <p:cNvPr id="45" name="Text Placeholder 1"/>
          <p:cNvSpPr>
            <a:spLocks noGrp="1"/>
          </p:cNvSpPr>
          <p:nvPr>
            <p:ph type="body" sz="quarter" idx="18"/>
          </p:nvPr>
        </p:nvSpPr>
        <p:spPr>
          <a:xfrm>
            <a:off x="8760297" y="154526"/>
            <a:ext cx="3150498" cy="360363"/>
          </a:xfrm>
        </p:spPr>
        <p:txBody>
          <a:bodyPr/>
          <a:lstStyle/>
          <a:p>
            <a:pPr marL="228600" indent="-228600">
              <a:buAutoNum type="arabicPeriod"/>
            </a:pPr>
            <a:r>
              <a:rPr lang="en-GB" dirty="0" err="1"/>
              <a:t>Système</a:t>
            </a:r>
            <a:r>
              <a:rPr lang="en-GB" dirty="0"/>
              <a:t> de protection avec agent </a:t>
            </a:r>
            <a:r>
              <a:rPr lang="en-GB" dirty="0" err="1"/>
              <a:t>garde-frontière</a:t>
            </a:r>
            <a:endParaRPr lang="en-GB" dirty="0"/>
          </a:p>
          <a:p>
            <a:r>
              <a:rPr lang="en-GB" dirty="0"/>
              <a:t>1.3 Reprise du travail</a:t>
            </a:r>
          </a:p>
        </p:txBody>
      </p:sp>
      <p:sp>
        <p:nvSpPr>
          <p:cNvPr id="46" name="Title 1"/>
          <p:cNvSpPr txBox="1">
            <a:spLocks/>
          </p:cNvSpPr>
          <p:nvPr/>
        </p:nvSpPr>
        <p:spPr>
          <a:xfrm>
            <a:off x="839789" y="644298"/>
            <a:ext cx="8280400" cy="50323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sz="1800" b="1" dirty="0">
                <a:solidFill>
                  <a:schemeClr val="accent1"/>
                </a:solidFill>
              </a:rPr>
              <a:t>1.3 Reprise du travail</a:t>
            </a:r>
            <a:endParaRPr lang="en-US" sz="2400" b="1" dirty="0">
              <a:solidFill>
                <a:schemeClr val="accent1"/>
              </a:solidFill>
            </a:endParaRPr>
          </a:p>
        </p:txBody>
      </p:sp>
      <p:cxnSp>
        <p:nvCxnSpPr>
          <p:cNvPr id="38"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9"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4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1"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4"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58" name="Group 188"/>
          <p:cNvGrpSpPr>
            <a:grpSpLocks noChangeAspect="1"/>
          </p:cNvGrpSpPr>
          <p:nvPr/>
        </p:nvGrpSpPr>
        <p:grpSpPr bwMode="auto">
          <a:xfrm>
            <a:off x="5548939" y="3814765"/>
            <a:ext cx="107950" cy="73025"/>
            <a:chOff x="7956376" y="548680"/>
            <a:chExt cx="216024" cy="144016"/>
          </a:xfrm>
        </p:grpSpPr>
        <p:cxnSp>
          <p:nvCxnSpPr>
            <p:cNvPr id="5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1" name="Group 188"/>
          <p:cNvGrpSpPr>
            <a:grpSpLocks noChangeAspect="1"/>
          </p:cNvGrpSpPr>
          <p:nvPr/>
        </p:nvGrpSpPr>
        <p:grpSpPr bwMode="auto">
          <a:xfrm>
            <a:off x="7788053" y="3814764"/>
            <a:ext cx="107950" cy="73025"/>
            <a:chOff x="7956376" y="548680"/>
            <a:chExt cx="216024" cy="144016"/>
          </a:xfrm>
        </p:grpSpPr>
        <p:cxnSp>
          <p:nvCxnSpPr>
            <p:cNvPr id="6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4"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a:t>Arlon</a:t>
            </a:r>
          </a:p>
        </p:txBody>
      </p:sp>
      <p:sp>
        <p:nvSpPr>
          <p:cNvPr id="65"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66"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67"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68" name="Picture 67"/>
          <p:cNvPicPr>
            <a:picLocks noChangeAspect="1"/>
          </p:cNvPicPr>
          <p:nvPr/>
        </p:nvPicPr>
        <p:blipFill>
          <a:blip r:embed="rId3"/>
          <a:stretch>
            <a:fillRect/>
          </a:stretch>
        </p:blipFill>
        <p:spPr>
          <a:xfrm>
            <a:off x="6679266" y="2606780"/>
            <a:ext cx="651755" cy="529551"/>
          </a:xfrm>
          <a:prstGeom prst="rect">
            <a:avLst/>
          </a:prstGeom>
        </p:spPr>
      </p:pic>
      <p:pic>
        <p:nvPicPr>
          <p:cNvPr id="69" name="Picture 68"/>
          <p:cNvPicPr>
            <a:picLocks noChangeAspect="1"/>
          </p:cNvPicPr>
          <p:nvPr/>
        </p:nvPicPr>
        <p:blipFill>
          <a:blip r:embed="rId4"/>
          <a:stretch>
            <a:fillRect/>
          </a:stretch>
        </p:blipFill>
        <p:spPr>
          <a:xfrm>
            <a:off x="7060305" y="2296076"/>
            <a:ext cx="295396" cy="249951"/>
          </a:xfrm>
          <a:prstGeom prst="rect">
            <a:avLst/>
          </a:prstGeom>
        </p:spPr>
      </p:pic>
      <p:pic>
        <p:nvPicPr>
          <p:cNvPr id="70" name="Picture 69"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71" name="Picture 70"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72" name="Groep 99"/>
          <p:cNvGrpSpPr>
            <a:grpSpLocks/>
          </p:cNvGrpSpPr>
          <p:nvPr/>
        </p:nvGrpSpPr>
        <p:grpSpPr bwMode="auto">
          <a:xfrm>
            <a:off x="7679531" y="3461521"/>
            <a:ext cx="865187" cy="388373"/>
            <a:chOff x="4427984" y="2636912"/>
            <a:chExt cx="864096" cy="432048"/>
          </a:xfrm>
        </p:grpSpPr>
        <p:cxnSp>
          <p:nvCxnSpPr>
            <p:cNvPr id="73"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74"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75"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6" name="Picture 75"/>
          <p:cNvPicPr>
            <a:picLocks noChangeAspect="1"/>
          </p:cNvPicPr>
          <p:nvPr/>
        </p:nvPicPr>
        <p:blipFill>
          <a:blip r:embed="rId6"/>
          <a:stretch>
            <a:fillRect/>
          </a:stretch>
        </p:blipFill>
        <p:spPr>
          <a:xfrm>
            <a:off x="4894191" y="2473885"/>
            <a:ext cx="280440" cy="682811"/>
          </a:xfrm>
          <a:prstGeom prst="rect">
            <a:avLst/>
          </a:prstGeom>
        </p:spPr>
      </p:pic>
      <p:cxnSp>
        <p:nvCxnSpPr>
          <p:cNvPr id="77"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8"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9"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36" name="Picture 35">
            <a:extLst>
              <a:ext uri="{FF2B5EF4-FFF2-40B4-BE49-F238E27FC236}">
                <a16:creationId xmlns:a16="http://schemas.microsoft.com/office/drawing/2014/main" id="{34B555F0-B679-4EC8-BE7F-9A058A3D61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5083" y="2301284"/>
            <a:ext cx="124497" cy="291633"/>
          </a:xfrm>
          <a:prstGeom prst="rect">
            <a:avLst/>
          </a:prstGeom>
        </p:spPr>
      </p:pic>
      <p:pic>
        <p:nvPicPr>
          <p:cNvPr id="37" name="Picture 36">
            <a:extLst>
              <a:ext uri="{FF2B5EF4-FFF2-40B4-BE49-F238E27FC236}">
                <a16:creationId xmlns:a16="http://schemas.microsoft.com/office/drawing/2014/main" id="{AB472440-9E95-492E-8614-911688208B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2860" y="2297388"/>
            <a:ext cx="124497" cy="291633"/>
          </a:xfrm>
          <a:prstGeom prst="rect">
            <a:avLst/>
          </a:prstGeom>
        </p:spPr>
      </p:pic>
      <p:cxnSp>
        <p:nvCxnSpPr>
          <p:cNvPr id="3" name="Straight Arrow Connector 2">
            <a:extLst>
              <a:ext uri="{FF2B5EF4-FFF2-40B4-BE49-F238E27FC236}">
                <a16:creationId xmlns:a16="http://schemas.microsoft.com/office/drawing/2014/main" id="{2143588B-C579-40F0-8DC9-699542454209}"/>
              </a:ext>
            </a:extLst>
          </p:cNvPr>
          <p:cNvCxnSpPr>
            <a:stCxn id="36" idx="3"/>
          </p:cNvCxnSpPr>
          <p:nvPr/>
        </p:nvCxnSpPr>
        <p:spPr>
          <a:xfrm>
            <a:off x="5329580" y="2447101"/>
            <a:ext cx="1349686" cy="267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139679CA-BD58-43F9-B979-D87BB5D31A42}"/>
              </a:ext>
            </a:extLst>
          </p:cNvPr>
          <p:cNvPicPr>
            <a:picLocks noChangeAspect="1"/>
          </p:cNvPicPr>
          <p:nvPr/>
        </p:nvPicPr>
        <p:blipFill>
          <a:blip r:embed="rId8"/>
          <a:stretch>
            <a:fillRect/>
          </a:stretch>
        </p:blipFill>
        <p:spPr>
          <a:xfrm>
            <a:off x="5824745" y="2332357"/>
            <a:ext cx="182896" cy="237765"/>
          </a:xfrm>
          <a:prstGeom prst="rect">
            <a:avLst/>
          </a:prstGeom>
        </p:spPr>
      </p:pic>
      <p:sp>
        <p:nvSpPr>
          <p:cNvPr id="43" name="Rounded Rectangle 30">
            <a:extLst>
              <a:ext uri="{FF2B5EF4-FFF2-40B4-BE49-F238E27FC236}">
                <a16:creationId xmlns:a16="http://schemas.microsoft.com/office/drawing/2014/main" id="{B36C6AC6-F21A-4456-88BB-037FD2B50A1B}"/>
              </a:ext>
            </a:extLst>
          </p:cNvPr>
          <p:cNvSpPr/>
          <p:nvPr/>
        </p:nvSpPr>
        <p:spPr bwMode="auto">
          <a:xfrm>
            <a:off x="3319468" y="4936886"/>
            <a:ext cx="6719596" cy="570468"/>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solidFill>
                  <a:srgbClr val="FF0000"/>
                </a:solidFill>
                <a:latin typeface="Calibri" panose="020F0502020204030204" pitchFamily="34" charset="0"/>
                <a:cs typeface="Calibri" panose="020F0502020204030204" pitchFamily="34" charset="0"/>
              </a:rPr>
              <a:t>Avant de </a:t>
            </a:r>
            <a:r>
              <a:rPr lang="en-US" sz="1400" dirty="0" err="1">
                <a:solidFill>
                  <a:srgbClr val="FF0000"/>
                </a:solidFill>
                <a:latin typeface="Calibri" panose="020F0502020204030204" pitchFamily="34" charset="0"/>
                <a:cs typeface="Calibri" panose="020F0502020204030204" pitchFamily="34" charset="0"/>
              </a:rPr>
              <a:t>reprendre</a:t>
            </a:r>
            <a:r>
              <a:rPr lang="en-US" sz="1400" dirty="0">
                <a:solidFill>
                  <a:srgbClr val="FF0000"/>
                </a:solidFill>
                <a:latin typeface="Calibri" panose="020F0502020204030204" pitchFamily="34" charset="0"/>
                <a:cs typeface="Calibri" panose="020F0502020204030204" pitchFamily="34" charset="0"/>
              </a:rPr>
              <a:t> le travail, </a:t>
            </a:r>
            <a:r>
              <a:rPr lang="en-US" sz="1400" dirty="0" err="1">
                <a:solidFill>
                  <a:srgbClr val="FF0000"/>
                </a:solidFill>
                <a:latin typeface="Calibri" panose="020F0502020204030204" pitchFamily="34" charset="0"/>
                <a:cs typeface="Calibri" panose="020F0502020204030204" pitchFamily="34" charset="0"/>
              </a:rPr>
              <a:t>s’assurer</a:t>
            </a:r>
            <a:r>
              <a:rPr lang="en-US" sz="1400" dirty="0">
                <a:solidFill>
                  <a:srgbClr val="FF0000"/>
                </a:solidFill>
                <a:latin typeface="Calibri" panose="020F0502020204030204" pitchFamily="34" charset="0"/>
                <a:cs typeface="Calibri" panose="020F0502020204030204" pitchFamily="34" charset="0"/>
              </a:rPr>
              <a:t> que les conditions de </a:t>
            </a:r>
            <a:r>
              <a:rPr lang="en-US" sz="1400" dirty="0" err="1">
                <a:solidFill>
                  <a:srgbClr val="FF0000"/>
                </a:solidFill>
                <a:latin typeface="Calibri" panose="020F0502020204030204" pitchFamily="34" charset="0"/>
                <a:cs typeface="Calibri" panose="020F0502020204030204" pitchFamily="34" charset="0"/>
              </a:rPr>
              <a:t>visibilités</a:t>
            </a:r>
            <a:r>
              <a:rPr lang="en-US" sz="1400" dirty="0">
                <a:solidFill>
                  <a:srgbClr val="FF0000"/>
                </a:solidFill>
                <a:latin typeface="Calibri" panose="020F0502020204030204" pitchFamily="34" charset="0"/>
                <a:cs typeface="Calibri" panose="020F0502020204030204" pitchFamily="34" charset="0"/>
              </a:rPr>
              <a:t> </a:t>
            </a:r>
            <a:r>
              <a:rPr lang="en-US" sz="1400" dirty="0" err="1">
                <a:solidFill>
                  <a:srgbClr val="FF0000"/>
                </a:solidFill>
                <a:latin typeface="Calibri" panose="020F0502020204030204" pitchFamily="34" charset="0"/>
                <a:cs typeface="Calibri" panose="020F0502020204030204" pitchFamily="34" charset="0"/>
              </a:rPr>
              <a:t>sont</a:t>
            </a:r>
            <a:r>
              <a:rPr lang="en-US" sz="1400" dirty="0">
                <a:solidFill>
                  <a:srgbClr val="FF0000"/>
                </a:solidFill>
                <a:latin typeface="Calibri" panose="020F0502020204030204" pitchFamily="34" charset="0"/>
                <a:cs typeface="Calibri" panose="020F0502020204030204" pitchFamily="34" charset="0"/>
              </a:rPr>
              <a:t> </a:t>
            </a:r>
            <a:r>
              <a:rPr lang="en-US" sz="1400" dirty="0" err="1">
                <a:solidFill>
                  <a:srgbClr val="FF0000"/>
                </a:solidFill>
                <a:latin typeface="Calibri" panose="020F0502020204030204" pitchFamily="34" charset="0"/>
                <a:cs typeface="Calibri" panose="020F0502020204030204" pitchFamily="34" charset="0"/>
              </a:rPr>
              <a:t>rétablies</a:t>
            </a:r>
            <a:r>
              <a:rPr lang="en-US" sz="1400" dirty="0">
                <a:solidFill>
                  <a:srgbClr val="FF0000"/>
                </a:solidFill>
                <a:latin typeface="Calibri" panose="020F0502020204030204" pitchFamily="34" charset="0"/>
                <a:cs typeface="Calibri" panose="020F0502020204030204" pitchFamily="34" charset="0"/>
              </a:rPr>
              <a:t>, que le poste de travail ne cache pas la </a:t>
            </a:r>
            <a:r>
              <a:rPr lang="en-US" sz="1400" dirty="0" err="1">
                <a:solidFill>
                  <a:srgbClr val="FF0000"/>
                </a:solidFill>
                <a:latin typeface="Calibri" panose="020F0502020204030204" pitchFamily="34" charset="0"/>
                <a:cs typeface="Calibri" panose="020F0502020204030204" pitchFamily="34" charset="0"/>
              </a:rPr>
              <a:t>visibilité</a:t>
            </a:r>
            <a:r>
              <a:rPr lang="en-US" sz="1400" dirty="0">
                <a:solidFill>
                  <a:srgbClr val="FF0000"/>
                </a:solidFill>
                <a:latin typeface="Calibri" panose="020F0502020204030204" pitchFamily="34" charset="0"/>
                <a:cs typeface="Calibri" panose="020F0502020204030204" pitchFamily="34" charset="0"/>
              </a:rPr>
              <a:t> de la </a:t>
            </a:r>
            <a:r>
              <a:rPr lang="en-US" sz="1400" dirty="0" err="1">
                <a:solidFill>
                  <a:srgbClr val="FF0000"/>
                </a:solidFill>
                <a:latin typeface="Calibri" panose="020F0502020204030204" pitchFamily="34" charset="0"/>
                <a:cs typeface="Calibri" panose="020F0502020204030204" pitchFamily="34" charset="0"/>
              </a:rPr>
              <a:t>délimitation</a:t>
            </a:r>
            <a:r>
              <a:rPr lang="en-US" sz="1400" dirty="0">
                <a:solidFill>
                  <a:srgbClr val="FF0000"/>
                </a:solidFill>
                <a:latin typeface="Calibri" panose="020F0502020204030204" pitchFamily="34" charset="0"/>
                <a:cs typeface="Calibri" panose="020F0502020204030204" pitchFamily="34" charset="0"/>
              </a:rPr>
              <a:t>.</a:t>
            </a:r>
          </a:p>
        </p:txBody>
      </p:sp>
      <p:pic>
        <p:nvPicPr>
          <p:cNvPr id="44" name="Picture 43">
            <a:extLst>
              <a:ext uri="{FF2B5EF4-FFF2-40B4-BE49-F238E27FC236}">
                <a16:creationId xmlns:a16="http://schemas.microsoft.com/office/drawing/2014/main" id="{EEB60B58-C403-4A98-8B8E-A6264D388357}"/>
              </a:ext>
            </a:extLst>
          </p:cNvPr>
          <p:cNvPicPr>
            <a:picLocks noChangeAspect="1"/>
          </p:cNvPicPr>
          <p:nvPr/>
        </p:nvPicPr>
        <p:blipFill>
          <a:blip r:embed="rId9"/>
          <a:stretch>
            <a:fillRect/>
          </a:stretch>
        </p:blipFill>
        <p:spPr>
          <a:xfrm>
            <a:off x="2748545" y="4944995"/>
            <a:ext cx="469433" cy="634039"/>
          </a:xfrm>
          <a:prstGeom prst="rect">
            <a:avLst/>
          </a:prstGeom>
        </p:spPr>
      </p:pic>
    </p:spTree>
    <p:extLst>
      <p:ext uri="{BB962C8B-B14F-4D97-AF65-F5344CB8AC3E}">
        <p14:creationId xmlns:p14="http://schemas.microsoft.com/office/powerpoint/2010/main" val="3749141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988840"/>
            <a:ext cx="9300879" cy="4244400"/>
          </a:xfrm>
          <a:prstGeom prst="rect">
            <a:avLst/>
          </a:prstGeom>
        </p:spPr>
        <p:txBody>
          <a:bodyPr/>
          <a:lstStyle/>
          <a:p>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t>
            </a:r>
            <a:r>
              <a:rPr lang="nl-BE" sz="2000" b="1" dirty="0" err="1">
                <a:solidFill>
                  <a:schemeClr val="tx1"/>
                </a:solidFill>
              </a:rPr>
              <a:t>supervision</a:t>
            </a:r>
            <a:r>
              <a:rPr lang="nl-BE" sz="2000" b="1" dirty="0">
                <a:solidFill>
                  <a:schemeClr val="tx1"/>
                </a:solidFill>
              </a:rPr>
              <a:t> de la </a:t>
            </a:r>
            <a:r>
              <a:rPr lang="nl-BE" sz="2000" b="1" dirty="0" err="1">
                <a:solidFill>
                  <a:schemeClr val="tx1"/>
                </a:solidFill>
              </a:rPr>
              <a:t>délimitation</a:t>
            </a:r>
            <a:r>
              <a:rPr lang="nl-BE" sz="2000" b="1" dirty="0">
                <a:solidFill>
                  <a:schemeClr val="tx1"/>
                </a:solidFill>
              </a:rPr>
              <a:t> du </a:t>
            </a:r>
            <a:r>
              <a:rPr lang="nl-BE" sz="2000" b="1" dirty="0" err="1">
                <a:solidFill>
                  <a:schemeClr val="tx1"/>
                </a:solidFill>
              </a:rPr>
              <a:t>chantier</a:t>
            </a:r>
            <a:r>
              <a:rPr lang="nl-BE" sz="2000" b="1" dirty="0">
                <a:solidFill>
                  <a:schemeClr val="tx1"/>
                </a:solidFill>
              </a:rPr>
              <a:t> par </a:t>
            </a:r>
            <a:r>
              <a:rPr lang="nl-BE" sz="2000" b="1" dirty="0" err="1">
                <a:solidFill>
                  <a:schemeClr val="tx1"/>
                </a:solidFill>
              </a:rPr>
              <a:t>une</a:t>
            </a:r>
            <a:r>
              <a:rPr lang="nl-BE" sz="2000" b="1" dirty="0">
                <a:solidFill>
                  <a:schemeClr val="tx1"/>
                </a:solidFill>
              </a:rPr>
              <a:t> </a:t>
            </a:r>
            <a:r>
              <a:rPr lang="nl-BE" sz="2000" b="1" dirty="0" err="1">
                <a:solidFill>
                  <a:schemeClr val="tx1"/>
                </a:solidFill>
              </a:rPr>
              <a:t>personne</a:t>
            </a:r>
            <a:r>
              <a:rPr lang="nl-BE" sz="2000" b="1" dirty="0">
                <a:solidFill>
                  <a:schemeClr val="tx1"/>
                </a:solidFill>
              </a:rPr>
              <a:t> (agent garde-</a:t>
            </a:r>
            <a:r>
              <a:rPr lang="nl-BE" sz="2000" b="1" dirty="0" err="1">
                <a:solidFill>
                  <a:schemeClr val="tx1"/>
                </a:solidFill>
              </a:rPr>
              <a:t>frontière</a:t>
            </a:r>
            <a:r>
              <a:rPr lang="nl-BE" sz="2000" b="1" dirty="0">
                <a:solidFill>
                  <a:schemeClr val="tx1"/>
                </a:solidFill>
              </a:rPr>
              <a:t>)</a:t>
            </a:r>
          </a:p>
          <a:p>
            <a:endParaRPr lang="nl-BE" sz="2000" b="1" dirty="0">
              <a:solidFill>
                <a:schemeClr val="tx1"/>
              </a:solidFill>
            </a:endParaRPr>
          </a:p>
          <a:p>
            <a:r>
              <a:rPr lang="nl-BE" sz="2000" b="1" dirty="0"/>
              <a:t>2. </a:t>
            </a:r>
            <a:r>
              <a:rPr lang="nl-BE" sz="2000" b="1" dirty="0" err="1"/>
              <a:t>Incidents</a:t>
            </a:r>
            <a:r>
              <a:rPr lang="nl-BE" sz="2000" b="1" dirty="0">
                <a:solidFill>
                  <a:schemeClr val="tx1"/>
                </a:solidFill>
              </a:rPr>
              <a:t>	</a:t>
            </a:r>
          </a:p>
          <a:p>
            <a:r>
              <a:rPr lang="nl-BE" sz="2000" dirty="0">
                <a:solidFill>
                  <a:schemeClr val="tx1"/>
                </a:solidFill>
              </a:rPr>
              <a:t>	2.1 pas de </a:t>
            </a:r>
            <a:r>
              <a:rPr lang="nl-BE" sz="2000" dirty="0" err="1">
                <a:solidFill>
                  <a:schemeClr val="tx1"/>
                </a:solidFill>
              </a:rPr>
              <a:t>réaction</a:t>
            </a:r>
            <a:r>
              <a:rPr lang="nl-BE" sz="2000" dirty="0">
                <a:solidFill>
                  <a:schemeClr val="tx1"/>
                </a:solidFill>
              </a:rPr>
              <a:t> </a:t>
            </a:r>
            <a:r>
              <a:rPr lang="nl-BE" sz="2000" dirty="0" err="1">
                <a:solidFill>
                  <a:schemeClr val="tx1"/>
                </a:solidFill>
              </a:rPr>
              <a:t>après</a:t>
            </a:r>
            <a:r>
              <a:rPr lang="nl-BE" sz="2000" dirty="0">
                <a:solidFill>
                  <a:schemeClr val="tx1"/>
                </a:solidFill>
              </a:rPr>
              <a:t> </a:t>
            </a:r>
            <a:r>
              <a:rPr lang="nl-BE" sz="2000" dirty="0" err="1">
                <a:solidFill>
                  <a:schemeClr val="tx1"/>
                </a:solidFill>
              </a:rPr>
              <a:t>l’alarme</a:t>
            </a:r>
            <a:endParaRPr lang="nl-BE" sz="2000" dirty="0">
              <a:solidFill>
                <a:schemeClr val="tx1"/>
              </a:solidFill>
            </a:endParaRPr>
          </a:p>
          <a:p>
            <a:r>
              <a:rPr lang="nl-BE" sz="2000" dirty="0">
                <a:solidFill>
                  <a:schemeClr val="tx1"/>
                </a:solidFill>
              </a:rPr>
              <a:t>	2.2 </a:t>
            </a:r>
            <a:r>
              <a:rPr lang="nl-BE" sz="2000" dirty="0" err="1">
                <a:solidFill>
                  <a:schemeClr val="tx1"/>
                </a:solidFill>
              </a:rPr>
              <a:t>visibilité</a:t>
            </a:r>
            <a:r>
              <a:rPr lang="nl-BE" sz="2000" dirty="0">
                <a:solidFill>
                  <a:schemeClr val="tx1"/>
                </a:solidFill>
              </a:rPr>
              <a:t> </a:t>
            </a:r>
            <a:r>
              <a:rPr lang="nl-BE" sz="2000" dirty="0" err="1">
                <a:solidFill>
                  <a:schemeClr val="tx1"/>
                </a:solidFill>
              </a:rPr>
              <a:t>réduite</a:t>
            </a:r>
            <a:endParaRPr lang="nl-BE" sz="2000" dirty="0">
              <a:solidFill>
                <a:schemeClr val="tx1"/>
              </a:solidFill>
            </a:endParaRPr>
          </a:p>
          <a:p>
            <a:r>
              <a:rPr lang="nl-BE" sz="2000" dirty="0">
                <a:solidFill>
                  <a:schemeClr val="tx1"/>
                </a:solidFill>
              </a:rPr>
              <a:t>	2.3 </a:t>
            </a:r>
            <a:r>
              <a:rPr lang="nl-BE" sz="2000" dirty="0" err="1">
                <a:solidFill>
                  <a:schemeClr val="tx1"/>
                </a:solidFill>
              </a:rPr>
              <a:t>audition</a:t>
            </a:r>
            <a:r>
              <a:rPr lang="nl-BE" sz="2000" dirty="0">
                <a:solidFill>
                  <a:schemeClr val="tx1"/>
                </a:solidFill>
              </a:rPr>
              <a:t> </a:t>
            </a:r>
            <a:r>
              <a:rPr lang="nl-BE" sz="2000" dirty="0" err="1">
                <a:solidFill>
                  <a:schemeClr val="tx1"/>
                </a:solidFill>
              </a:rPr>
              <a:t>insuffisante</a:t>
            </a:r>
            <a:endParaRPr lang="nl-BE" sz="2000" dirty="0">
              <a:solidFill>
                <a:schemeClr val="tx1"/>
              </a:solidFill>
            </a:endParaRPr>
          </a:p>
          <a:p>
            <a:endParaRPr lang="nl-BE" sz="2000" b="1" dirty="0">
              <a:solidFill>
                <a:schemeClr val="tx1"/>
              </a:solidFill>
            </a:endParaRPr>
          </a:p>
          <a:p>
            <a:r>
              <a:rPr lang="nl-BE" sz="2000" b="1" dirty="0">
                <a:solidFill>
                  <a:schemeClr val="tx1"/>
                </a:solidFill>
              </a:rPr>
              <a:t>3. Fin des </a:t>
            </a:r>
            <a:r>
              <a:rPr lang="nl-BE" sz="2000" b="1" dirty="0" err="1">
                <a:solidFill>
                  <a:schemeClr val="tx1"/>
                </a:solidFill>
              </a:rPr>
              <a:t>travaux</a:t>
            </a:r>
            <a:endParaRPr lang="nl-BE" sz="2000" b="1" dirty="0">
              <a:solidFill>
                <a:schemeClr val="tx1"/>
              </a:solidFill>
            </a:endParaRPr>
          </a:p>
          <a:p>
            <a:endParaRPr lang="nl-BE" sz="2000" b="1" dirty="0">
              <a:solidFill>
                <a:schemeClr val="tx1"/>
              </a:solidFill>
            </a:endParaRPr>
          </a:p>
          <a:p>
            <a:r>
              <a:rPr lang="nl-BE" sz="2000" b="1" dirty="0">
                <a:solidFill>
                  <a:schemeClr val="tx1"/>
                </a:solidFill>
              </a:rPr>
              <a:t>4. </a:t>
            </a:r>
            <a:r>
              <a:rPr lang="nl-BE" sz="2000" b="1" dirty="0" err="1">
                <a:solidFill>
                  <a:schemeClr val="tx1"/>
                </a:solidFill>
              </a:rPr>
              <a:t>Travaux</a:t>
            </a:r>
            <a:r>
              <a:rPr lang="nl-BE" sz="2000" b="1" dirty="0">
                <a:solidFill>
                  <a:schemeClr val="tx1"/>
                </a:solidFill>
              </a:rPr>
              <a:t> </a:t>
            </a:r>
            <a:r>
              <a:rPr lang="nl-BE" sz="2000" b="1" dirty="0" err="1">
                <a:solidFill>
                  <a:schemeClr val="tx1"/>
                </a:solidFill>
              </a:rPr>
              <a:t>particulièrement</a:t>
            </a:r>
            <a:r>
              <a:rPr lang="nl-BE" sz="2000" b="1" dirty="0">
                <a:solidFill>
                  <a:schemeClr val="tx1"/>
                </a:solidFill>
              </a:rPr>
              <a:t> </a:t>
            </a:r>
            <a:r>
              <a:rPr lang="nl-BE" sz="2000" b="1" dirty="0" err="1">
                <a:solidFill>
                  <a:schemeClr val="tx1"/>
                </a:solidFill>
              </a:rPr>
              <a:t>bruyants</a:t>
            </a:r>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159032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9912424" y="243261"/>
            <a:ext cx="1912823" cy="360363"/>
          </a:xfrm>
        </p:spPr>
        <p:txBody>
          <a:bodyPr/>
          <a:lstStyle/>
          <a:p>
            <a:r>
              <a:rPr lang="en-GB" dirty="0"/>
              <a:t>2. Incidents</a:t>
            </a:r>
          </a:p>
          <a:p>
            <a:r>
              <a:rPr lang="en-GB" dirty="0"/>
              <a:t>2.1 Pas de </a:t>
            </a:r>
            <a:r>
              <a:rPr lang="en-GB" dirty="0" err="1"/>
              <a:t>réaction</a:t>
            </a:r>
            <a:r>
              <a:rPr lang="en-GB" dirty="0"/>
              <a:t> après </a:t>
            </a:r>
            <a:r>
              <a:rPr lang="en-GB" dirty="0" err="1"/>
              <a:t>l’alarme</a:t>
            </a:r>
            <a:endParaRPr lang="en-GB" dirty="0"/>
          </a:p>
        </p:txBody>
      </p:sp>
      <p:sp>
        <p:nvSpPr>
          <p:cNvPr id="10" name="Rounded Rectangle 9"/>
          <p:cNvSpPr/>
          <p:nvPr/>
        </p:nvSpPr>
        <p:spPr bwMode="auto">
          <a:xfrm>
            <a:off x="2411777" y="851638"/>
            <a:ext cx="6089060" cy="1041198"/>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000" dirty="0">
              <a:solidFill>
                <a:srgbClr val="0070C0"/>
              </a:solidFill>
            </a:endParaRPr>
          </a:p>
          <a:p>
            <a:pPr algn="just"/>
            <a:r>
              <a:rPr lang="en-US" sz="1400" dirty="0" err="1">
                <a:latin typeface="+mn-lt"/>
              </a:rPr>
              <a:t>L’agent</a:t>
            </a:r>
            <a:r>
              <a:rPr lang="en-US" sz="1400" dirty="0">
                <a:latin typeface="+mn-lt"/>
              </a:rPr>
              <a:t> </a:t>
            </a:r>
            <a:r>
              <a:rPr lang="en-US" sz="1400" dirty="0" err="1">
                <a:latin typeface="+mn-lt"/>
              </a:rPr>
              <a:t>garde-frontière</a:t>
            </a:r>
            <a:r>
              <a:rPr lang="en-US" sz="1400" dirty="0">
                <a:latin typeface="+mn-lt"/>
              </a:rPr>
              <a:t> ne </a:t>
            </a:r>
            <a:r>
              <a:rPr lang="en-US" sz="1400" dirty="0" err="1">
                <a:latin typeface="+mn-lt"/>
              </a:rPr>
              <a:t>reçoit</a:t>
            </a:r>
            <a:r>
              <a:rPr lang="en-US" sz="1400" dirty="0">
                <a:latin typeface="+mn-lt"/>
              </a:rPr>
              <a:t> pas de </a:t>
            </a:r>
            <a:r>
              <a:rPr lang="en-US" sz="1400" dirty="0" err="1">
                <a:latin typeface="+mn-lt"/>
              </a:rPr>
              <a:t>réponse</a:t>
            </a:r>
            <a:r>
              <a:rPr lang="en-US" sz="1400" dirty="0">
                <a:latin typeface="+mn-lt"/>
              </a:rPr>
              <a:t> des agents suite à </a:t>
            </a:r>
            <a:r>
              <a:rPr lang="en-US" sz="1400" dirty="0" err="1">
                <a:latin typeface="+mn-lt"/>
              </a:rPr>
              <a:t>l’alarme</a:t>
            </a:r>
            <a:r>
              <a:rPr lang="en-US" sz="1400" dirty="0">
                <a:latin typeface="+mn-lt"/>
              </a:rPr>
              <a:t> </a:t>
            </a:r>
            <a:r>
              <a:rPr lang="en-US" sz="1400" dirty="0" err="1">
                <a:latin typeface="+mn-lt"/>
              </a:rPr>
              <a:t>donnée</a:t>
            </a:r>
            <a:r>
              <a:rPr lang="en-US" sz="1400" dirty="0">
                <a:latin typeface="+mn-lt"/>
              </a:rPr>
              <a:t> (</a:t>
            </a:r>
            <a:r>
              <a:rPr lang="en-US" sz="1400" dirty="0" err="1">
                <a:latin typeface="+mn-lt"/>
              </a:rPr>
              <a:t>problème</a:t>
            </a:r>
            <a:r>
              <a:rPr lang="en-US" sz="1400" dirty="0">
                <a:latin typeface="+mn-lt"/>
              </a:rPr>
              <a:t> technique </a:t>
            </a:r>
            <a:r>
              <a:rPr lang="en-US" sz="1400" dirty="0" err="1">
                <a:latin typeface="+mn-lt"/>
              </a:rPr>
              <a:t>ou</a:t>
            </a:r>
            <a:r>
              <a:rPr lang="en-US" sz="1400" dirty="0">
                <a:latin typeface="+mn-lt"/>
              </a:rPr>
              <a:t> non-respect des directives).  </a:t>
            </a:r>
          </a:p>
          <a:p>
            <a:pPr algn="just"/>
            <a:endParaRPr lang="en-US" sz="1000" dirty="0">
              <a:solidFill>
                <a:srgbClr val="0070C0"/>
              </a:solidFill>
            </a:endParaRPr>
          </a:p>
        </p:txBody>
      </p:sp>
      <p:sp>
        <p:nvSpPr>
          <p:cNvPr id="11" name="TextBox 10"/>
          <p:cNvSpPr txBox="1"/>
          <p:nvPr/>
        </p:nvSpPr>
        <p:spPr>
          <a:xfrm>
            <a:off x="1178352" y="758550"/>
            <a:ext cx="4525023" cy="261610"/>
          </a:xfrm>
          <a:prstGeom prst="rect">
            <a:avLst/>
          </a:prstGeom>
          <a:noFill/>
        </p:spPr>
        <p:txBody>
          <a:bodyPr wrap="square" rtlCol="0">
            <a:spAutoFit/>
          </a:bodyPr>
          <a:lstStyle/>
          <a:p>
            <a:r>
              <a:rPr lang="en-US" sz="1100" b="1" u="sng" dirty="0" err="1">
                <a:solidFill>
                  <a:schemeClr val="accent2"/>
                </a:solidFill>
              </a:rPr>
              <a:t>Contexte</a:t>
            </a:r>
            <a:endParaRPr lang="en-US" sz="1100" u="sng" dirty="0"/>
          </a:p>
        </p:txBody>
      </p:sp>
      <p:sp>
        <p:nvSpPr>
          <p:cNvPr id="30" name="Title 1"/>
          <p:cNvSpPr txBox="1">
            <a:spLocks/>
          </p:cNvSpPr>
          <p:nvPr/>
        </p:nvSpPr>
        <p:spPr bwMode="auto">
          <a:xfrm>
            <a:off x="1274327" y="37494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2.1 Pas de </a:t>
            </a:r>
            <a:r>
              <a:rPr lang="en-US" sz="2000" b="1" kern="0" dirty="0" err="1">
                <a:solidFill>
                  <a:srgbClr val="0070C0"/>
                </a:solidFill>
                <a:latin typeface="+mj-lt"/>
                <a:ea typeface="+mj-ea"/>
                <a:cs typeface="+mj-cs"/>
              </a:rPr>
              <a:t>réaction</a:t>
            </a:r>
            <a:r>
              <a:rPr lang="en-US" sz="2000" b="1" kern="0" dirty="0">
                <a:solidFill>
                  <a:srgbClr val="0070C0"/>
                </a:solidFill>
                <a:latin typeface="+mj-lt"/>
                <a:ea typeface="+mj-ea"/>
                <a:cs typeface="+mj-cs"/>
              </a:rPr>
              <a:t> à </a:t>
            </a:r>
            <a:r>
              <a:rPr lang="en-US" sz="2000" b="1" kern="0" dirty="0" err="1">
                <a:solidFill>
                  <a:srgbClr val="0070C0"/>
                </a:solidFill>
                <a:latin typeface="+mj-lt"/>
                <a:ea typeface="+mj-ea"/>
                <a:cs typeface="+mj-cs"/>
              </a:rPr>
              <a:t>l’alarme</a:t>
            </a:r>
            <a:r>
              <a:rPr lang="en-US" sz="2000" b="1" kern="0" dirty="0">
                <a:solidFill>
                  <a:srgbClr val="0070C0"/>
                </a:solidFill>
                <a:latin typeface="+mj-lt"/>
                <a:ea typeface="+mj-ea"/>
                <a:cs typeface="+mj-cs"/>
              </a:rPr>
              <a:t> – </a:t>
            </a:r>
            <a:r>
              <a:rPr lang="en-US" sz="2000" b="1" kern="0" dirty="0" err="1">
                <a:solidFill>
                  <a:srgbClr val="0070C0"/>
                </a:solidFill>
                <a:latin typeface="+mj-lt"/>
                <a:ea typeface="+mj-ea"/>
                <a:cs typeface="+mj-cs"/>
              </a:rPr>
              <a:t>Travaux</a:t>
            </a:r>
            <a:r>
              <a:rPr lang="en-US" sz="2000" b="1" kern="0" dirty="0">
                <a:solidFill>
                  <a:srgbClr val="0070C0"/>
                </a:solidFill>
                <a:latin typeface="+mj-lt"/>
                <a:ea typeface="+mj-ea"/>
                <a:cs typeface="+mj-cs"/>
              </a:rPr>
              <a:t> non </a:t>
            </a:r>
            <a:r>
              <a:rPr lang="en-US" sz="2000" b="1" kern="0" dirty="0" err="1">
                <a:solidFill>
                  <a:srgbClr val="0070C0"/>
                </a:solidFill>
                <a:latin typeface="+mj-lt"/>
                <a:ea typeface="+mj-ea"/>
                <a:cs typeface="+mj-cs"/>
              </a:rPr>
              <a:t>arrêtés</a:t>
            </a:r>
            <a:endParaRPr lang="en-US" sz="2000" b="1" kern="0" dirty="0">
              <a:solidFill>
                <a:srgbClr val="0070C0"/>
              </a:solidFill>
              <a:latin typeface="+mj-lt"/>
              <a:ea typeface="+mj-ea"/>
              <a:cs typeface="+mj-cs"/>
            </a:endParaRPr>
          </a:p>
        </p:txBody>
      </p:sp>
      <p:sp>
        <p:nvSpPr>
          <p:cNvPr id="71" name="Rectangle 70"/>
          <p:cNvSpPr/>
          <p:nvPr/>
        </p:nvSpPr>
        <p:spPr>
          <a:xfrm>
            <a:off x="752056" y="3045212"/>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sp>
        <p:nvSpPr>
          <p:cNvPr id="72" name="Rectangle 71"/>
          <p:cNvSpPr/>
          <p:nvPr/>
        </p:nvSpPr>
        <p:spPr>
          <a:xfrm>
            <a:off x="671736" y="4788297"/>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sp>
        <p:nvSpPr>
          <p:cNvPr id="53" name="Rectangle 245"/>
          <p:cNvSpPr>
            <a:spLocks noChangeArrowheads="1"/>
          </p:cNvSpPr>
          <p:nvPr/>
        </p:nvSpPr>
        <p:spPr bwMode="auto">
          <a:xfrm>
            <a:off x="6074126" y="2640381"/>
            <a:ext cx="5327650" cy="656986"/>
          </a:xfrm>
          <a:prstGeom prst="roundRect">
            <a:avLst/>
          </a:prstGeom>
          <a:noFill/>
          <a:ln w="1270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err="1">
                <a:latin typeface="+mn-lt"/>
              </a:rPr>
              <a:t>Concertation</a:t>
            </a:r>
            <a:r>
              <a:rPr lang="nl-BE" sz="1400" dirty="0">
                <a:latin typeface="+mn-lt"/>
              </a:rPr>
              <a:t> </a:t>
            </a:r>
            <a:r>
              <a:rPr lang="nl-BE" sz="1400" dirty="0" err="1">
                <a:latin typeface="+mn-lt"/>
              </a:rPr>
              <a:t>entre</a:t>
            </a:r>
            <a:r>
              <a:rPr lang="nl-BE" sz="1400" dirty="0">
                <a:latin typeface="+mn-lt"/>
              </a:rPr>
              <a:t> </a:t>
            </a:r>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et les </a:t>
            </a:r>
            <a:r>
              <a:rPr lang="nl-BE" sz="1400" dirty="0" err="1">
                <a:latin typeface="+mn-lt"/>
              </a:rPr>
              <a:t>agents</a:t>
            </a:r>
            <a:r>
              <a:rPr lang="nl-BE" sz="1400" dirty="0">
                <a:latin typeface="+mn-lt"/>
              </a:rPr>
              <a:t> au sujet de </a:t>
            </a:r>
            <a:r>
              <a:rPr lang="nl-BE" sz="1400" dirty="0" err="1">
                <a:latin typeface="+mn-lt"/>
              </a:rPr>
              <a:t>ce</a:t>
            </a:r>
            <a:r>
              <a:rPr lang="nl-BE" sz="1400" dirty="0">
                <a:latin typeface="+mn-lt"/>
              </a:rPr>
              <a:t> </a:t>
            </a:r>
            <a:r>
              <a:rPr lang="nl-BE" sz="1400" dirty="0" err="1">
                <a:latin typeface="+mn-lt"/>
              </a:rPr>
              <a:t>qui</a:t>
            </a:r>
            <a:r>
              <a:rPr lang="nl-BE" sz="1400" dirty="0">
                <a:latin typeface="+mn-lt"/>
              </a:rPr>
              <a:t> </a:t>
            </a:r>
            <a:r>
              <a:rPr lang="nl-BE" sz="1400" dirty="0" err="1">
                <a:latin typeface="+mn-lt"/>
              </a:rPr>
              <a:t>s’est</a:t>
            </a:r>
            <a:r>
              <a:rPr lang="nl-BE" sz="1400" dirty="0">
                <a:latin typeface="+mn-lt"/>
              </a:rPr>
              <a:t> passé et </a:t>
            </a:r>
            <a:r>
              <a:rPr lang="nl-BE" sz="1400" dirty="0" err="1">
                <a:latin typeface="+mn-lt"/>
              </a:rPr>
              <a:t>détermination</a:t>
            </a:r>
            <a:r>
              <a:rPr lang="nl-BE" sz="1400" dirty="0">
                <a:latin typeface="+mn-lt"/>
              </a:rPr>
              <a:t> des </a:t>
            </a:r>
            <a:r>
              <a:rPr lang="nl-BE" sz="1400" dirty="0" err="1">
                <a:latin typeface="+mn-lt"/>
              </a:rPr>
              <a:t>causes</a:t>
            </a:r>
            <a:r>
              <a:rPr lang="nl-BE" sz="1400" dirty="0">
                <a:latin typeface="+mn-lt"/>
              </a:rPr>
              <a:t> de </a:t>
            </a:r>
            <a:r>
              <a:rPr lang="nl-BE" sz="1400" dirty="0" err="1">
                <a:latin typeface="+mn-lt"/>
              </a:rPr>
              <a:t>l’incident</a:t>
            </a:r>
            <a:r>
              <a:rPr lang="nl-BE" sz="1400" dirty="0">
                <a:latin typeface="+mn-lt"/>
              </a:rPr>
              <a:t>.</a:t>
            </a:r>
          </a:p>
        </p:txBody>
      </p:sp>
      <p:cxnSp>
        <p:nvCxnSpPr>
          <p:cNvPr id="26" name="Straight Arrow Connector 135"/>
          <p:cNvCxnSpPr>
            <a:cxnSpLocks noChangeShapeType="1"/>
          </p:cNvCxnSpPr>
          <p:nvPr/>
        </p:nvCxnSpPr>
        <p:spPr bwMode="auto">
          <a:xfrm>
            <a:off x="1145875" y="1214899"/>
            <a:ext cx="0" cy="4895850"/>
          </a:xfrm>
          <a:prstGeom prst="straightConnector1">
            <a:avLst/>
          </a:prstGeom>
          <a:noFill/>
          <a:ln w="12700" algn="ctr">
            <a:solidFill>
              <a:schemeClr val="accent2"/>
            </a:solidFill>
            <a:prstDash val="dash"/>
            <a:round/>
            <a:headEnd/>
            <a:tailEnd type="arrow" w="med" len="med"/>
          </a:ln>
        </p:spPr>
      </p:cxnSp>
      <p:sp>
        <p:nvSpPr>
          <p:cNvPr id="27" name="TextBox 370"/>
          <p:cNvSpPr txBox="1">
            <a:spLocks noChangeArrowheads="1"/>
          </p:cNvSpPr>
          <p:nvPr/>
        </p:nvSpPr>
        <p:spPr bwMode="auto">
          <a:xfrm>
            <a:off x="1074438" y="5967875"/>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8" name="Rounded Rectangle 122"/>
          <p:cNvSpPr>
            <a:spLocks noChangeArrowheads="1"/>
          </p:cNvSpPr>
          <p:nvPr/>
        </p:nvSpPr>
        <p:spPr bwMode="auto">
          <a:xfrm>
            <a:off x="827514" y="2506912"/>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analyse</a:t>
            </a:r>
          </a:p>
          <a:p>
            <a:pPr algn="ctr"/>
            <a:r>
              <a:rPr lang="nl-BE" sz="800" dirty="0"/>
              <a:t>du </a:t>
            </a:r>
            <a:r>
              <a:rPr lang="nl-BE" sz="800" dirty="0" err="1"/>
              <a:t>problème</a:t>
            </a:r>
            <a:endParaRPr lang="nl-BE" sz="800" dirty="0"/>
          </a:p>
        </p:txBody>
      </p:sp>
      <p:sp>
        <p:nvSpPr>
          <p:cNvPr id="29" name="Rounded Rectangle 122"/>
          <p:cNvSpPr>
            <a:spLocks noChangeArrowheads="1"/>
          </p:cNvSpPr>
          <p:nvPr/>
        </p:nvSpPr>
        <p:spPr bwMode="auto">
          <a:xfrm>
            <a:off x="795037" y="4844622"/>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information vers </a:t>
            </a:r>
            <a:r>
              <a:rPr lang="nl-BE" sz="800" dirty="0" err="1"/>
              <a:t>le</a:t>
            </a:r>
            <a:r>
              <a:rPr lang="nl-BE" sz="800" dirty="0"/>
              <a:t> RS et/</a:t>
            </a:r>
            <a:r>
              <a:rPr lang="nl-BE" sz="800" dirty="0" err="1"/>
              <a:t>ou</a:t>
            </a:r>
            <a:r>
              <a:rPr lang="nl-BE" sz="800" dirty="0"/>
              <a:t> la LH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020" y="1996450"/>
            <a:ext cx="3168080" cy="1933065"/>
          </a:xfrm>
          <a:prstGeom prst="rect">
            <a:avLst/>
          </a:prstGeom>
        </p:spPr>
      </p:pic>
      <p:grpSp>
        <p:nvGrpSpPr>
          <p:cNvPr id="7" name="Group 6"/>
          <p:cNvGrpSpPr/>
          <p:nvPr/>
        </p:nvGrpSpPr>
        <p:grpSpPr>
          <a:xfrm>
            <a:off x="1526649" y="4029808"/>
            <a:ext cx="6172521" cy="2080941"/>
            <a:chOff x="1526649" y="4029808"/>
            <a:chExt cx="6172521" cy="2080941"/>
          </a:xfrm>
        </p:grpSpPr>
        <p:grpSp>
          <p:nvGrpSpPr>
            <p:cNvPr id="22" name="Group 21"/>
            <p:cNvGrpSpPr/>
            <p:nvPr/>
          </p:nvGrpSpPr>
          <p:grpSpPr>
            <a:xfrm>
              <a:off x="4879100" y="4149080"/>
              <a:ext cx="2820070" cy="1961669"/>
              <a:chOff x="5375275" y="3419431"/>
              <a:chExt cx="4141185" cy="2494217"/>
            </a:xfrm>
          </p:grpSpPr>
          <p:sp>
            <p:nvSpPr>
              <p:cNvPr id="51" name="Ovale toelichting 9"/>
              <p:cNvSpPr>
                <a:spLocks noChangeArrowheads="1"/>
              </p:cNvSpPr>
              <p:nvPr/>
            </p:nvSpPr>
            <p:spPr bwMode="auto">
              <a:xfrm>
                <a:off x="5912985" y="4189082"/>
                <a:ext cx="1152524" cy="720724"/>
              </a:xfrm>
              <a:prstGeom prst="wedgeEllipseCallout">
                <a:avLst>
                  <a:gd name="adj1" fmla="val -61616"/>
                  <a:gd name="adj2" fmla="val 43634"/>
                </a:avLst>
              </a:prstGeom>
              <a:solidFill>
                <a:schemeClr val="bg1"/>
              </a:solidFill>
              <a:ln w="31750" algn="ctr">
                <a:solidFill>
                  <a:srgbClr val="B2B2B2"/>
                </a:solidFill>
                <a:round/>
                <a:headEnd/>
                <a:tailEnd/>
              </a:ln>
            </p:spPr>
            <p:txBody>
              <a:bodyPr wrap="none" anchor="ctr"/>
              <a:lstStyle/>
              <a:p>
                <a:pPr algn="ctr"/>
                <a:endParaRPr lang="nl-BE"/>
              </a:p>
            </p:txBody>
          </p:sp>
          <p:sp>
            <p:nvSpPr>
              <p:cNvPr id="52" name="Ovale toelichting 7"/>
              <p:cNvSpPr/>
              <p:nvPr/>
            </p:nvSpPr>
            <p:spPr bwMode="auto">
              <a:xfrm>
                <a:off x="6802743" y="3524943"/>
                <a:ext cx="1079499" cy="431800"/>
              </a:xfrm>
              <a:prstGeom prst="wedgeEllipseCallout">
                <a:avLst>
                  <a:gd name="adj1" fmla="val 7386"/>
                  <a:gd name="adj2" fmla="val 9997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54" name="Text Box 9"/>
              <p:cNvSpPr txBox="1">
                <a:spLocks noChangeArrowheads="1"/>
              </p:cNvSpPr>
              <p:nvPr/>
            </p:nvSpPr>
            <p:spPr bwMode="auto">
              <a:xfrm>
                <a:off x="5640266" y="3419431"/>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55" name="Text Box 9"/>
              <p:cNvSpPr txBox="1">
                <a:spLocks noChangeArrowheads="1"/>
              </p:cNvSpPr>
              <p:nvPr/>
            </p:nvSpPr>
            <p:spPr bwMode="auto">
              <a:xfrm>
                <a:off x="7898731" y="35734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56" name="Right Brace 19"/>
              <p:cNvSpPr>
                <a:spLocks/>
              </p:cNvSpPr>
              <p:nvPr/>
            </p:nvSpPr>
            <p:spPr bwMode="auto">
              <a:xfrm>
                <a:off x="5375275" y="3573463"/>
                <a:ext cx="215900" cy="1871662"/>
              </a:xfrm>
              <a:prstGeom prst="rightBrace">
                <a:avLst>
                  <a:gd name="adj1" fmla="val 8348"/>
                  <a:gd name="adj2" fmla="val 50000"/>
                </a:avLst>
              </a:prstGeom>
              <a:noFill/>
              <a:ln w="31750" algn="ctr">
                <a:solidFill>
                  <a:srgbClr val="B2B2B2"/>
                </a:solidFill>
                <a:round/>
                <a:headEnd/>
                <a:tailEnd/>
              </a:ln>
            </p:spPr>
            <p:txBody>
              <a:bodyPr wrap="none" anchor="ctr"/>
              <a:lstStyle/>
              <a:p>
                <a:pPr algn="ctr"/>
                <a:endParaRPr lang="en-US"/>
              </a:p>
            </p:txBody>
          </p:sp>
          <p:sp>
            <p:nvSpPr>
              <p:cNvPr id="57" name="Rechthoek 41"/>
              <p:cNvSpPr>
                <a:spLocks noChangeArrowheads="1"/>
              </p:cNvSpPr>
              <p:nvPr/>
            </p:nvSpPr>
            <p:spPr bwMode="auto">
              <a:xfrm>
                <a:off x="8266878" y="5531242"/>
                <a:ext cx="1249582" cy="382406"/>
              </a:xfrm>
              <a:prstGeom prst="rect">
                <a:avLst/>
              </a:prstGeom>
              <a:solidFill>
                <a:schemeClr val="bg1">
                  <a:lumMod val="65000"/>
                </a:schemeClr>
              </a:solidFill>
              <a:ln w="31750" algn="ctr">
                <a:noFill/>
                <a:round/>
                <a:headEnd/>
                <a:tailEnd/>
              </a:ln>
            </p:spPr>
            <p:txBody>
              <a:bodyPr wrap="none" anchor="ctr"/>
              <a:lstStyle/>
              <a:p>
                <a:pPr algn="ctr"/>
                <a:r>
                  <a:rPr lang="nl-BE" sz="700" b="1" dirty="0">
                    <a:solidFill>
                      <a:schemeClr val="bg1"/>
                    </a:solidFill>
                    <a:latin typeface="+mn-lt"/>
                  </a:rPr>
                  <a:t>CHEF DE TRAVAIL – </a:t>
                </a:r>
              </a:p>
              <a:p>
                <a:pPr algn="ctr"/>
                <a:r>
                  <a:rPr lang="nl-BE" sz="700" b="1" dirty="0">
                    <a:solidFill>
                      <a:schemeClr val="bg1"/>
                    </a:solidFill>
                    <a:latin typeface="+mn-lt"/>
                  </a:rPr>
                  <a:t>RS ENTREPRENEUR</a:t>
                </a:r>
              </a:p>
            </p:txBody>
          </p:sp>
          <p:sp>
            <p:nvSpPr>
              <p:cNvPr id="58" name="Rechthoek 35"/>
              <p:cNvSpPr>
                <a:spLocks noChangeArrowheads="1"/>
              </p:cNvSpPr>
              <p:nvPr/>
            </p:nvSpPr>
            <p:spPr bwMode="auto">
              <a:xfrm>
                <a:off x="6802743" y="5528602"/>
                <a:ext cx="1386194" cy="385046"/>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latin typeface="+mn-lt"/>
                  </a:rPr>
                  <a:t>LIGNE HIÉRARCHIQUE</a:t>
                </a:r>
              </a:p>
              <a:p>
                <a:pPr algn="ctr"/>
                <a:r>
                  <a:rPr lang="nl-BE" sz="800" b="1" dirty="0">
                    <a:solidFill>
                      <a:schemeClr val="bg1"/>
                    </a:solidFill>
                    <a:latin typeface="+mn-lt"/>
                  </a:rPr>
                  <a:t>ENTREPRENEUR</a:t>
                </a:r>
              </a:p>
            </p:txBody>
          </p:sp>
          <p:sp>
            <p:nvSpPr>
              <p:cNvPr id="59" name="TextBox 58"/>
              <p:cNvSpPr txBox="1"/>
              <p:nvPr/>
            </p:nvSpPr>
            <p:spPr>
              <a:xfrm>
                <a:off x="7838275" y="4970152"/>
                <a:ext cx="798484" cy="350713"/>
              </a:xfrm>
              <a:prstGeom prst="rect">
                <a:avLst/>
              </a:prstGeom>
              <a:noFill/>
            </p:spPr>
            <p:txBody>
              <a:bodyPr wrap="square" rtlCol="0">
                <a:spAutoFit/>
              </a:bodyPr>
              <a:lstStyle/>
              <a:p>
                <a:r>
                  <a:rPr lang="en-US" sz="1200" dirty="0"/>
                  <a:t>et/</a:t>
                </a:r>
                <a:r>
                  <a:rPr lang="en-US" sz="1200" dirty="0" err="1"/>
                  <a:t>ou</a:t>
                </a:r>
                <a:endParaRPr lang="nl-BE" sz="1200" dirty="0"/>
              </a:p>
            </p:txBody>
          </p:sp>
          <p:pic>
            <p:nvPicPr>
              <p:cNvPr id="60" name="Picture 59"/>
              <p:cNvPicPr>
                <a:picLocks noChangeAspect="1"/>
              </p:cNvPicPr>
              <p:nvPr/>
            </p:nvPicPr>
            <p:blipFill>
              <a:blip r:embed="rId3"/>
              <a:stretch>
                <a:fillRect/>
              </a:stretch>
            </p:blipFill>
            <p:spPr>
              <a:xfrm>
                <a:off x="7451664" y="4286857"/>
                <a:ext cx="353599" cy="1182727"/>
              </a:xfrm>
              <a:prstGeom prst="rect">
                <a:avLst/>
              </a:prstGeom>
              <a:ln w="25400">
                <a:solidFill>
                  <a:schemeClr val="tx2">
                    <a:lumMod val="85000"/>
                  </a:schemeClr>
                </a:solidFill>
              </a:ln>
            </p:spPr>
          </p:pic>
          <p:pic>
            <p:nvPicPr>
              <p:cNvPr id="61" name="Picture 60"/>
              <p:cNvPicPr>
                <a:picLocks noChangeAspect="1"/>
              </p:cNvPicPr>
              <p:nvPr/>
            </p:nvPicPr>
            <p:blipFill>
              <a:blip r:embed="rId4"/>
              <a:stretch>
                <a:fillRect/>
              </a:stretch>
            </p:blipFill>
            <p:spPr>
              <a:xfrm>
                <a:off x="8617869" y="4271156"/>
                <a:ext cx="475529" cy="1176630"/>
              </a:xfrm>
              <a:prstGeom prst="rect">
                <a:avLst/>
              </a:prstGeom>
              <a:ln w="9525">
                <a:solidFill>
                  <a:schemeClr val="tx2">
                    <a:lumMod val="85000"/>
                  </a:schemeClr>
                </a:solidFill>
              </a:ln>
            </p:spPr>
          </p:pic>
        </p:grpSp>
        <p:pic>
          <p:nvPicPr>
            <p:cNvPr id="62" name="Picture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649" y="4029808"/>
              <a:ext cx="3168080" cy="1933065"/>
            </a:xfrm>
            <a:prstGeom prst="rect">
              <a:avLst/>
            </a:prstGeom>
          </p:spPr>
        </p:pic>
      </p:grpSp>
    </p:spTree>
    <p:extLst>
      <p:ext uri="{BB962C8B-B14F-4D97-AF65-F5344CB8AC3E}">
        <p14:creationId xmlns:p14="http://schemas.microsoft.com/office/powerpoint/2010/main" val="736832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45"/>
          <p:cNvSpPr>
            <a:spLocks noChangeArrowheads="1"/>
          </p:cNvSpPr>
          <p:nvPr/>
        </p:nvSpPr>
        <p:spPr bwMode="auto">
          <a:xfrm>
            <a:off x="1393674" y="2381696"/>
            <a:ext cx="3168352" cy="1728192"/>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La </a:t>
            </a:r>
            <a:r>
              <a:rPr lang="nl-BE" sz="1400" dirty="0" err="1">
                <a:latin typeface="+mn-lt"/>
              </a:rPr>
              <a:t>décision</a:t>
            </a:r>
            <a:r>
              <a:rPr lang="nl-BE" sz="1400" dirty="0">
                <a:latin typeface="+mn-lt"/>
              </a:rPr>
              <a:t> de </a:t>
            </a:r>
            <a:r>
              <a:rPr lang="nl-BE" sz="1400" dirty="0" err="1">
                <a:latin typeface="+mn-lt"/>
              </a:rPr>
              <a:t>reprendre</a:t>
            </a:r>
            <a:r>
              <a:rPr lang="nl-BE" sz="1400" dirty="0">
                <a:latin typeface="+mn-lt"/>
              </a:rPr>
              <a:t> les </a:t>
            </a:r>
            <a:r>
              <a:rPr lang="nl-BE" sz="1400" dirty="0" err="1">
                <a:latin typeface="+mn-lt"/>
              </a:rPr>
              <a:t>travaux</a:t>
            </a:r>
            <a:r>
              <a:rPr lang="nl-BE" sz="1400" dirty="0">
                <a:latin typeface="+mn-lt"/>
              </a:rPr>
              <a:t> </a:t>
            </a:r>
            <a:r>
              <a:rPr lang="nl-BE" sz="1400" dirty="0" err="1">
                <a:latin typeface="+mn-lt"/>
              </a:rPr>
              <a:t>n’appartient</a:t>
            </a:r>
            <a:r>
              <a:rPr lang="nl-BE" sz="1400" dirty="0">
                <a:latin typeface="+mn-lt"/>
              </a:rPr>
              <a:t> PAS à </a:t>
            </a:r>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a:t>
            </a:r>
            <a:r>
              <a:rPr lang="nl-BE" sz="1400" dirty="0" err="1">
                <a:latin typeface="+mn-lt"/>
              </a:rPr>
              <a:t>ou</a:t>
            </a:r>
            <a:r>
              <a:rPr lang="nl-BE" sz="1400" dirty="0">
                <a:latin typeface="+mn-lt"/>
              </a:rPr>
              <a:t> </a:t>
            </a:r>
            <a:r>
              <a:rPr lang="nl-BE" sz="1400" dirty="0" err="1">
                <a:latin typeface="+mn-lt"/>
              </a:rPr>
              <a:t>aux</a:t>
            </a:r>
            <a:r>
              <a:rPr lang="nl-BE" sz="1400" dirty="0">
                <a:latin typeface="+mn-lt"/>
              </a:rPr>
              <a:t> </a:t>
            </a:r>
            <a:r>
              <a:rPr lang="nl-BE" sz="1400" dirty="0" err="1">
                <a:latin typeface="+mn-lt"/>
              </a:rPr>
              <a:t>agents</a:t>
            </a:r>
            <a:r>
              <a:rPr lang="nl-BE" sz="1400" dirty="0">
                <a:latin typeface="+mn-lt"/>
              </a:rPr>
              <a:t>.</a:t>
            </a:r>
          </a:p>
          <a:p>
            <a:pPr algn="just"/>
            <a:endParaRPr lang="nl-BE" sz="1400" dirty="0">
              <a:latin typeface="+mn-lt"/>
            </a:endParaRPr>
          </a:p>
          <a:p>
            <a:pPr algn="just"/>
            <a:r>
              <a:rPr lang="nl-BE" sz="1400" dirty="0" err="1">
                <a:latin typeface="+mn-lt"/>
              </a:rPr>
              <a:t>Ils</a:t>
            </a:r>
            <a:r>
              <a:rPr lang="nl-BE" sz="1400" dirty="0">
                <a:latin typeface="+mn-lt"/>
              </a:rPr>
              <a:t> </a:t>
            </a:r>
            <a:r>
              <a:rPr lang="nl-BE" sz="1400" dirty="0" err="1">
                <a:latin typeface="+mn-lt"/>
              </a:rPr>
              <a:t>doivent</a:t>
            </a:r>
            <a:r>
              <a:rPr lang="nl-BE" sz="1400" dirty="0">
                <a:latin typeface="+mn-lt"/>
              </a:rPr>
              <a:t> </a:t>
            </a:r>
            <a:r>
              <a:rPr lang="nl-BE" sz="1400" dirty="0" err="1">
                <a:latin typeface="+mn-lt"/>
              </a:rPr>
              <a:t>attendre</a:t>
            </a:r>
            <a:r>
              <a:rPr lang="nl-BE" sz="1400" dirty="0">
                <a:latin typeface="+mn-lt"/>
              </a:rPr>
              <a:t> les </a:t>
            </a:r>
            <a:r>
              <a:rPr lang="nl-BE" sz="1400" dirty="0" err="1">
                <a:latin typeface="+mn-lt"/>
              </a:rPr>
              <a:t>instructions</a:t>
            </a:r>
            <a:r>
              <a:rPr lang="nl-BE" sz="1400" dirty="0">
                <a:latin typeface="+mn-lt"/>
              </a:rPr>
              <a:t> de leur </a:t>
            </a:r>
            <a:r>
              <a:rPr lang="nl-BE" sz="1400" dirty="0" err="1">
                <a:latin typeface="+mn-lt"/>
              </a:rPr>
              <a:t>ligne</a:t>
            </a:r>
            <a:r>
              <a:rPr lang="nl-BE" sz="1400" dirty="0">
                <a:latin typeface="+mn-lt"/>
              </a:rPr>
              <a:t> </a:t>
            </a:r>
            <a:r>
              <a:rPr lang="nl-BE" sz="1400" dirty="0" err="1">
                <a:latin typeface="+mn-lt"/>
              </a:rPr>
              <a:t>hiérarchique</a:t>
            </a:r>
            <a:r>
              <a:rPr lang="nl-BE" sz="1400" dirty="0">
                <a:latin typeface="+mn-lt"/>
              </a:rPr>
              <a:t>, </a:t>
            </a:r>
            <a:r>
              <a:rPr lang="nl-BE" sz="1400" dirty="0" err="1">
                <a:latin typeface="+mn-lt"/>
              </a:rPr>
              <a:t>conformément</a:t>
            </a:r>
            <a:r>
              <a:rPr lang="nl-BE" sz="1400" dirty="0">
                <a:latin typeface="+mn-lt"/>
              </a:rPr>
              <a:t> </a:t>
            </a:r>
            <a:r>
              <a:rPr lang="nl-BE" sz="1400" dirty="0" err="1">
                <a:latin typeface="+mn-lt"/>
              </a:rPr>
              <a:t>aux</a:t>
            </a:r>
            <a:r>
              <a:rPr lang="nl-BE" sz="1400" dirty="0">
                <a:latin typeface="+mn-lt"/>
              </a:rPr>
              <a:t> procédures </a:t>
            </a:r>
            <a:r>
              <a:rPr lang="nl-BE" sz="1400" dirty="0" err="1">
                <a:latin typeface="+mn-lt"/>
              </a:rPr>
              <a:t>internes</a:t>
            </a:r>
            <a:r>
              <a:rPr lang="nl-BE" sz="1400" dirty="0">
                <a:latin typeface="+mn-lt"/>
              </a:rPr>
              <a:t>.</a:t>
            </a:r>
          </a:p>
        </p:txBody>
      </p:sp>
      <p:pic>
        <p:nvPicPr>
          <p:cNvPr id="32"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3297" y="2142334"/>
            <a:ext cx="407378" cy="550811"/>
          </a:xfrm>
          <a:prstGeom prst="rect">
            <a:avLst/>
          </a:prstGeom>
          <a:noFill/>
          <a:ln w="9525">
            <a:noFill/>
            <a:miter lim="800000"/>
            <a:headEnd/>
            <a:tailEnd/>
          </a:ln>
        </p:spPr>
      </p:pic>
      <p:sp>
        <p:nvSpPr>
          <p:cNvPr id="16" name="Text Placeholder 1"/>
          <p:cNvSpPr>
            <a:spLocks noGrp="1"/>
          </p:cNvSpPr>
          <p:nvPr>
            <p:ph type="body" sz="quarter" idx="18"/>
          </p:nvPr>
        </p:nvSpPr>
        <p:spPr>
          <a:xfrm>
            <a:off x="10128448" y="146331"/>
            <a:ext cx="1912823" cy="360363"/>
          </a:xfrm>
        </p:spPr>
        <p:txBody>
          <a:bodyPr/>
          <a:lstStyle/>
          <a:p>
            <a:r>
              <a:rPr lang="en-GB" dirty="0"/>
              <a:t>2. Incidents</a:t>
            </a:r>
          </a:p>
          <a:p>
            <a:r>
              <a:rPr lang="en-GB" dirty="0"/>
              <a:t>2.1 Pas de </a:t>
            </a:r>
            <a:r>
              <a:rPr lang="en-GB" dirty="0" err="1"/>
              <a:t>réaction</a:t>
            </a:r>
            <a:r>
              <a:rPr lang="en-GB" dirty="0"/>
              <a:t> après </a:t>
            </a:r>
            <a:r>
              <a:rPr lang="en-GB" dirty="0" err="1"/>
              <a:t>l’alarme</a:t>
            </a:r>
            <a:endParaRPr lang="en-GB" dirty="0"/>
          </a:p>
        </p:txBody>
      </p:sp>
      <p:grpSp>
        <p:nvGrpSpPr>
          <p:cNvPr id="2" name="Group 1"/>
          <p:cNvGrpSpPr/>
          <p:nvPr/>
        </p:nvGrpSpPr>
        <p:grpSpPr>
          <a:xfrm>
            <a:off x="4727848" y="1556792"/>
            <a:ext cx="6468580" cy="3374692"/>
            <a:chOff x="5325718" y="2964136"/>
            <a:chExt cx="6468580" cy="3374692"/>
          </a:xfrm>
        </p:grpSpPr>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718" y="2964136"/>
              <a:ext cx="6468580" cy="3374692"/>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5459" y="3913932"/>
              <a:ext cx="227176" cy="664660"/>
            </a:xfrm>
            <a:prstGeom prst="rect">
              <a:avLst/>
            </a:prstGeom>
            <a:ln w="25400">
              <a:solidFill>
                <a:schemeClr val="tx2">
                  <a:lumMod val="85000"/>
                </a:schemeClr>
              </a:solidFill>
            </a:ln>
          </p:spPr>
        </p:pic>
        <p:sp>
          <p:nvSpPr>
            <p:cNvPr id="46" name="Rechthoek 35"/>
            <p:cNvSpPr>
              <a:spLocks noChangeArrowheads="1"/>
            </p:cNvSpPr>
            <p:nvPr/>
          </p:nvSpPr>
          <p:spPr bwMode="auto">
            <a:xfrm>
              <a:off x="5754407" y="4651482"/>
              <a:ext cx="822103" cy="296297"/>
            </a:xfrm>
            <a:prstGeom prst="rect">
              <a:avLst/>
            </a:prstGeom>
            <a:solidFill>
              <a:schemeClr val="bg1">
                <a:lumMod val="65000"/>
              </a:schemeClr>
            </a:solidFill>
            <a:ln w="31750" algn="ctr">
              <a:noFill/>
              <a:round/>
              <a:headEnd/>
              <a:tailEnd/>
            </a:ln>
          </p:spPr>
          <p:txBody>
            <a:bodyPr lIns="0" tIns="0" rIns="0" bIns="0" anchor="ctr"/>
            <a:lstStyle/>
            <a:p>
              <a:pPr algn="ctr"/>
              <a:r>
                <a:rPr lang="nl-BE" sz="700" b="1" dirty="0">
                  <a:solidFill>
                    <a:schemeClr val="bg1"/>
                  </a:solidFill>
                  <a:latin typeface="+mn-lt"/>
                </a:rPr>
                <a:t>AGENT </a:t>
              </a:r>
            </a:p>
            <a:p>
              <a:pPr algn="ctr"/>
              <a:r>
                <a:rPr lang="nl-BE" sz="700" b="1" dirty="0">
                  <a:solidFill>
                    <a:schemeClr val="bg1"/>
                  </a:solidFill>
                  <a:latin typeface="+mn-lt"/>
                </a:rPr>
                <a:t>GARDE-FRONTIÈRE</a:t>
              </a:r>
            </a:p>
            <a:p>
              <a:pPr algn="ctr"/>
              <a:r>
                <a:rPr lang="nl-BE" sz="700" b="1" dirty="0">
                  <a:solidFill>
                    <a:schemeClr val="bg1"/>
                  </a:solidFill>
                  <a:latin typeface="+mn-lt"/>
                </a:rPr>
                <a:t>ENTREPRENEUR</a:t>
              </a:r>
            </a:p>
          </p:txBody>
        </p:sp>
      </p:grpSp>
    </p:spTree>
    <p:extLst>
      <p:ext uri="{BB962C8B-B14F-4D97-AF65-F5344CB8AC3E}">
        <p14:creationId xmlns:p14="http://schemas.microsoft.com/office/powerpoint/2010/main" val="1404503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45"/>
          <p:cNvSpPr>
            <a:spLocks noChangeArrowheads="1"/>
          </p:cNvSpPr>
          <p:nvPr/>
        </p:nvSpPr>
        <p:spPr bwMode="auto">
          <a:xfrm>
            <a:off x="6888684" y="1988839"/>
            <a:ext cx="4103860" cy="1140187"/>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a:t>
            </a:r>
            <a:r>
              <a:rPr lang="nl-BE" sz="1400" dirty="0" err="1">
                <a:latin typeface="+mn-lt"/>
              </a:rPr>
              <a:t>risque</a:t>
            </a:r>
            <a:r>
              <a:rPr lang="nl-BE" sz="1400" dirty="0">
                <a:latin typeface="+mn-lt"/>
              </a:rPr>
              <a:t> de </a:t>
            </a:r>
            <a:r>
              <a:rPr lang="nl-BE" sz="1400" dirty="0" err="1">
                <a:latin typeface="+mn-lt"/>
              </a:rPr>
              <a:t>perdre</a:t>
            </a:r>
            <a:r>
              <a:rPr lang="nl-BE" sz="1400" dirty="0">
                <a:latin typeface="+mn-lt"/>
              </a:rPr>
              <a:t> </a:t>
            </a:r>
            <a:r>
              <a:rPr lang="nl-BE" sz="1400" dirty="0" err="1">
                <a:latin typeface="+mn-lt"/>
              </a:rPr>
              <a:t>le</a:t>
            </a:r>
            <a:r>
              <a:rPr lang="nl-BE" sz="1400" dirty="0">
                <a:latin typeface="+mn-lt"/>
              </a:rPr>
              <a:t> contact </a:t>
            </a:r>
            <a:r>
              <a:rPr lang="nl-BE" sz="1400" dirty="0" err="1">
                <a:latin typeface="+mn-lt"/>
              </a:rPr>
              <a:t>visuel</a:t>
            </a:r>
            <a:r>
              <a:rPr lang="nl-BE" sz="1400" dirty="0">
                <a:latin typeface="+mn-lt"/>
              </a:rPr>
              <a:t> </a:t>
            </a:r>
            <a:r>
              <a:rPr lang="nl-BE" sz="1400" dirty="0" err="1">
                <a:latin typeface="+mn-lt"/>
              </a:rPr>
              <a:t>avec</a:t>
            </a:r>
            <a:r>
              <a:rPr lang="nl-BE" sz="1400" dirty="0">
                <a:latin typeface="+mn-lt"/>
              </a:rPr>
              <a:t> la </a:t>
            </a:r>
            <a:r>
              <a:rPr lang="nl-BE" sz="1400" dirty="0" err="1">
                <a:latin typeface="+mn-lt"/>
              </a:rPr>
              <a:t>limite</a:t>
            </a:r>
            <a:r>
              <a:rPr lang="nl-BE" sz="1400" dirty="0">
                <a:latin typeface="+mn-lt"/>
              </a:rPr>
              <a:t> de la zone de </a:t>
            </a:r>
            <a:r>
              <a:rPr lang="nl-BE" sz="1400" dirty="0" err="1">
                <a:latin typeface="+mn-lt"/>
              </a:rPr>
              <a:t>chantier</a:t>
            </a:r>
            <a:r>
              <a:rPr lang="nl-BE" sz="1400" dirty="0">
                <a:latin typeface="+mn-lt"/>
              </a:rPr>
              <a:t> et/</a:t>
            </a:r>
            <a:r>
              <a:rPr lang="nl-BE" sz="1400" dirty="0" err="1">
                <a:latin typeface="+mn-lt"/>
              </a:rPr>
              <a:t>ou</a:t>
            </a:r>
            <a:r>
              <a:rPr lang="nl-BE" sz="1400" dirty="0">
                <a:latin typeface="+mn-lt"/>
              </a:rPr>
              <a:t> </a:t>
            </a:r>
            <a:r>
              <a:rPr lang="nl-BE" sz="1400" dirty="0" err="1">
                <a:latin typeface="+mn-lt"/>
              </a:rPr>
              <a:t>le</a:t>
            </a:r>
            <a:r>
              <a:rPr lang="nl-BE" sz="1400" dirty="0">
                <a:latin typeface="+mn-lt"/>
              </a:rPr>
              <a:t> </a:t>
            </a:r>
            <a:r>
              <a:rPr lang="nl-BE" sz="1400" dirty="0" err="1">
                <a:latin typeface="+mn-lt"/>
              </a:rPr>
              <a:t>poste</a:t>
            </a:r>
            <a:r>
              <a:rPr lang="nl-BE" sz="1400" dirty="0">
                <a:latin typeface="+mn-lt"/>
              </a:rPr>
              <a:t> de </a:t>
            </a:r>
            <a:r>
              <a:rPr lang="nl-BE" sz="1400" dirty="0" err="1">
                <a:latin typeface="+mn-lt"/>
              </a:rPr>
              <a:t>travail</a:t>
            </a:r>
            <a:r>
              <a:rPr lang="nl-BE" sz="1400" dirty="0">
                <a:latin typeface="+mn-lt"/>
              </a:rPr>
              <a:t> </a:t>
            </a:r>
            <a:r>
              <a:rPr lang="nl-BE" sz="1400" dirty="0" err="1">
                <a:latin typeface="+mn-lt"/>
              </a:rPr>
              <a:t>ou</a:t>
            </a:r>
            <a:r>
              <a:rPr lang="nl-BE" sz="1400" dirty="0">
                <a:latin typeface="+mn-lt"/>
              </a:rPr>
              <a:t> </a:t>
            </a:r>
            <a:r>
              <a:rPr lang="nl-BE" sz="1400" dirty="0" err="1">
                <a:latin typeface="+mn-lt"/>
              </a:rPr>
              <a:t>l’engin</a:t>
            </a:r>
            <a:r>
              <a:rPr lang="nl-BE" sz="1400" dirty="0">
                <a:latin typeface="+mn-lt"/>
              </a:rPr>
              <a:t> de </a:t>
            </a:r>
            <a:r>
              <a:rPr lang="nl-BE" sz="1400" dirty="0" err="1">
                <a:latin typeface="+mn-lt"/>
              </a:rPr>
              <a:t>travaux</a:t>
            </a:r>
            <a:r>
              <a:rPr lang="nl-BE" sz="1400" dirty="0">
                <a:latin typeface="+mn-lt"/>
              </a:rPr>
              <a:t> en raison de la </a:t>
            </a:r>
            <a:r>
              <a:rPr lang="nl-BE" sz="1400" dirty="0" err="1">
                <a:latin typeface="+mn-lt"/>
              </a:rPr>
              <a:t>pluie</a:t>
            </a:r>
            <a:r>
              <a:rPr lang="nl-BE" sz="1400" dirty="0">
                <a:latin typeface="+mn-lt"/>
              </a:rPr>
              <a:t>, de la </a:t>
            </a:r>
            <a:r>
              <a:rPr lang="nl-BE" sz="1400" dirty="0" err="1">
                <a:latin typeface="+mn-lt"/>
              </a:rPr>
              <a:t>neige</a:t>
            </a:r>
            <a:r>
              <a:rPr lang="nl-BE" sz="1400" dirty="0">
                <a:latin typeface="+mn-lt"/>
              </a:rPr>
              <a:t>, du </a:t>
            </a:r>
            <a:r>
              <a:rPr lang="nl-BE" sz="1400" dirty="0" err="1">
                <a:latin typeface="+mn-lt"/>
              </a:rPr>
              <a:t>brouillard</a:t>
            </a:r>
            <a:r>
              <a:rPr lang="nl-BE" sz="1400" dirty="0">
                <a:latin typeface="+mn-lt"/>
              </a:rPr>
              <a:t>, de la vapeur, de la </a:t>
            </a:r>
            <a:r>
              <a:rPr lang="nl-BE" sz="1400" dirty="0" err="1">
                <a:latin typeface="+mn-lt"/>
              </a:rPr>
              <a:t>poussière</a:t>
            </a:r>
            <a:r>
              <a:rPr lang="nl-BE" sz="1400" dirty="0">
                <a:latin typeface="+mn-lt"/>
              </a:rPr>
              <a:t> </a:t>
            </a:r>
            <a:r>
              <a:rPr lang="nl-BE" sz="1400" dirty="0" err="1">
                <a:latin typeface="+mn-lt"/>
              </a:rPr>
              <a:t>ou</a:t>
            </a:r>
            <a:r>
              <a:rPr lang="nl-BE" sz="1400" dirty="0">
                <a:latin typeface="+mn-lt"/>
              </a:rPr>
              <a:t> </a:t>
            </a:r>
            <a:r>
              <a:rPr lang="nl-BE" sz="1400" dirty="0" err="1">
                <a:latin typeface="+mn-lt"/>
              </a:rPr>
              <a:t>d’autres</a:t>
            </a:r>
            <a:r>
              <a:rPr lang="nl-BE" sz="1400" dirty="0">
                <a:latin typeface="+mn-lt"/>
              </a:rPr>
              <a:t> </a:t>
            </a:r>
            <a:r>
              <a:rPr lang="nl-BE" sz="1400" dirty="0" err="1">
                <a:latin typeface="+mn-lt"/>
              </a:rPr>
              <a:t>conditions</a:t>
            </a:r>
            <a:r>
              <a:rPr lang="nl-BE" sz="1400" dirty="0">
                <a:latin typeface="+mn-lt"/>
              </a:rPr>
              <a:t>.</a:t>
            </a:r>
          </a:p>
        </p:txBody>
      </p:sp>
      <p:sp>
        <p:nvSpPr>
          <p:cNvPr id="24" name="Text Placeholder 1"/>
          <p:cNvSpPr>
            <a:spLocks noGrp="1"/>
          </p:cNvSpPr>
          <p:nvPr>
            <p:ph type="body" sz="quarter" idx="18"/>
          </p:nvPr>
        </p:nvSpPr>
        <p:spPr>
          <a:xfrm>
            <a:off x="9912424" y="169388"/>
            <a:ext cx="1912823" cy="360363"/>
          </a:xfrm>
        </p:spPr>
        <p:txBody>
          <a:bodyPr/>
          <a:lstStyle/>
          <a:p>
            <a:r>
              <a:rPr lang="en-GB" dirty="0"/>
              <a:t>2. Incidents</a:t>
            </a:r>
          </a:p>
          <a:p>
            <a:r>
              <a:rPr lang="en-GB" dirty="0"/>
              <a:t>2.2 </a:t>
            </a:r>
            <a:r>
              <a:rPr lang="en-GB" dirty="0" err="1"/>
              <a:t>Visibilité</a:t>
            </a:r>
            <a:r>
              <a:rPr lang="en-GB" dirty="0"/>
              <a:t> </a:t>
            </a:r>
            <a:r>
              <a:rPr lang="en-GB" dirty="0" err="1"/>
              <a:t>réduite</a:t>
            </a:r>
            <a:endParaRPr lang="en-GB" dirty="0"/>
          </a:p>
        </p:txBody>
      </p:sp>
      <p:sp>
        <p:nvSpPr>
          <p:cNvPr id="26"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2.2 </a:t>
            </a:r>
            <a:r>
              <a:rPr lang="en-US" sz="2000" b="1" kern="0" dirty="0" err="1">
                <a:solidFill>
                  <a:srgbClr val="0070C0"/>
                </a:solidFill>
                <a:latin typeface="+mj-lt"/>
                <a:ea typeface="+mj-ea"/>
                <a:cs typeface="+mj-cs"/>
              </a:rPr>
              <a:t>Visibilité</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réduite</a:t>
            </a:r>
            <a:endParaRPr lang="en-US" sz="2000" b="1" kern="0" dirty="0">
              <a:solidFill>
                <a:srgbClr val="0070C0"/>
              </a:solidFill>
              <a:latin typeface="+mj-lt"/>
              <a:ea typeface="+mj-ea"/>
              <a:cs typeface="+mj-cs"/>
            </a:endParaRPr>
          </a:p>
        </p:txBody>
      </p:sp>
      <p:sp>
        <p:nvSpPr>
          <p:cNvPr id="28" name="Rectangle 245"/>
          <p:cNvSpPr>
            <a:spLocks noChangeArrowheads="1"/>
          </p:cNvSpPr>
          <p:nvPr/>
        </p:nvSpPr>
        <p:spPr bwMode="auto">
          <a:xfrm>
            <a:off x="6982948" y="3979062"/>
            <a:ext cx="4009596" cy="1048308"/>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Si </a:t>
            </a:r>
            <a:r>
              <a:rPr lang="nl-BE" sz="1400" dirty="0" err="1">
                <a:latin typeface="+mn-lt"/>
              </a:rPr>
              <a:t>certaines</a:t>
            </a:r>
            <a:r>
              <a:rPr lang="nl-BE" sz="1400" dirty="0">
                <a:latin typeface="+mn-lt"/>
              </a:rPr>
              <a:t> </a:t>
            </a:r>
            <a:r>
              <a:rPr lang="nl-BE" sz="1400" dirty="0" err="1">
                <a:latin typeface="+mn-lt"/>
              </a:rPr>
              <a:t>conditions</a:t>
            </a:r>
            <a:r>
              <a:rPr lang="nl-BE" sz="1400" dirty="0">
                <a:latin typeface="+mn-lt"/>
              </a:rPr>
              <a:t> de </a:t>
            </a:r>
            <a:r>
              <a:rPr lang="nl-BE" sz="1400" dirty="0" err="1">
                <a:latin typeface="+mn-lt"/>
              </a:rPr>
              <a:t>visibilité</a:t>
            </a:r>
            <a:r>
              <a:rPr lang="nl-BE" sz="1400" dirty="0">
                <a:latin typeface="+mn-lt"/>
              </a:rPr>
              <a:t> minimale ne </a:t>
            </a:r>
            <a:r>
              <a:rPr lang="nl-BE" sz="1400" dirty="0" err="1">
                <a:latin typeface="+mn-lt"/>
              </a:rPr>
              <a:t>sont</a:t>
            </a:r>
            <a:r>
              <a:rPr lang="nl-BE" sz="1400" dirty="0">
                <a:latin typeface="+mn-lt"/>
              </a:rPr>
              <a:t> pas </a:t>
            </a:r>
            <a:r>
              <a:rPr lang="nl-BE" sz="1400" dirty="0" err="1">
                <a:latin typeface="+mn-lt"/>
              </a:rPr>
              <a:t>ou</a:t>
            </a:r>
            <a:r>
              <a:rPr lang="nl-BE" sz="1400" dirty="0">
                <a:latin typeface="+mn-lt"/>
              </a:rPr>
              <a:t> ne </a:t>
            </a:r>
            <a:r>
              <a:rPr lang="nl-BE" sz="1400" dirty="0" err="1">
                <a:latin typeface="+mn-lt"/>
              </a:rPr>
              <a:t>sont</a:t>
            </a:r>
            <a:r>
              <a:rPr lang="nl-BE" sz="1400" dirty="0">
                <a:latin typeface="+mn-lt"/>
              </a:rPr>
              <a:t> plus </a:t>
            </a:r>
            <a:r>
              <a:rPr lang="nl-BE" sz="1400" dirty="0" err="1">
                <a:latin typeface="+mn-lt"/>
              </a:rPr>
              <a:t>remplies</a:t>
            </a:r>
            <a:r>
              <a:rPr lang="nl-BE" sz="1400" dirty="0">
                <a:latin typeface="+mn-lt"/>
              </a:rPr>
              <a:t>, </a:t>
            </a:r>
            <a:r>
              <a:rPr lang="nl-BE" sz="1400" dirty="0" err="1">
                <a:latin typeface="+mn-lt"/>
              </a:rPr>
              <a:t>le</a:t>
            </a:r>
            <a:r>
              <a:rPr lang="nl-BE" sz="1400" dirty="0">
                <a:latin typeface="+mn-lt"/>
              </a:rPr>
              <a:t> (</a:t>
            </a:r>
            <a:r>
              <a:rPr lang="nl-BE" sz="1400" dirty="0" err="1">
                <a:latin typeface="+mn-lt"/>
              </a:rPr>
              <a:t>ou</a:t>
            </a:r>
            <a:r>
              <a:rPr lang="nl-BE" sz="1400" dirty="0">
                <a:latin typeface="+mn-lt"/>
              </a:rPr>
              <a:t> les) agent(s) </a:t>
            </a:r>
            <a:r>
              <a:rPr lang="nl-BE" sz="1400" dirty="0" err="1">
                <a:latin typeface="+mn-lt"/>
              </a:rPr>
              <a:t>doit</a:t>
            </a:r>
            <a:r>
              <a:rPr lang="nl-BE" sz="1400" dirty="0">
                <a:latin typeface="+mn-lt"/>
              </a:rPr>
              <a:t>(vent) </a:t>
            </a:r>
            <a:r>
              <a:rPr lang="nl-BE" sz="1400" dirty="0" err="1">
                <a:latin typeface="+mn-lt"/>
              </a:rPr>
              <a:t>arrêter</a:t>
            </a:r>
            <a:r>
              <a:rPr lang="nl-BE" sz="1400" dirty="0">
                <a:latin typeface="+mn-lt"/>
              </a:rPr>
              <a:t> </a:t>
            </a:r>
            <a:r>
              <a:rPr lang="nl-BE" sz="1400" dirty="0" err="1">
                <a:latin typeface="+mn-lt"/>
              </a:rPr>
              <a:t>leurs</a:t>
            </a:r>
            <a:r>
              <a:rPr lang="nl-BE" sz="1400" dirty="0">
                <a:latin typeface="+mn-lt"/>
              </a:rPr>
              <a:t> </a:t>
            </a:r>
            <a:r>
              <a:rPr lang="nl-BE" sz="1400" dirty="0" err="1">
                <a:latin typeface="+mn-lt"/>
              </a:rPr>
              <a:t>activités</a:t>
            </a:r>
            <a:r>
              <a:rPr lang="nl-BE" sz="1400" dirty="0">
                <a:latin typeface="+mn-lt"/>
              </a:rPr>
              <a:t>.</a:t>
            </a:r>
          </a:p>
        </p:txBody>
      </p:sp>
      <p:sp>
        <p:nvSpPr>
          <p:cNvPr id="57" name="Rectangle 56"/>
          <p:cNvSpPr/>
          <p:nvPr/>
        </p:nvSpPr>
        <p:spPr>
          <a:xfrm>
            <a:off x="-392903" y="1143931"/>
            <a:ext cx="6096000" cy="307777"/>
          </a:xfrm>
          <a:prstGeom prst="rect">
            <a:avLst/>
          </a:prstGeom>
        </p:spPr>
        <p:txBody>
          <a:bodyPr>
            <a:spAutoFit/>
          </a:bodyPr>
          <a:lstStyle/>
          <a:p>
            <a:pPr algn="ctr"/>
            <a:r>
              <a:rPr lang="en-GB" sz="700" b="1" dirty="0">
                <a:solidFill>
                  <a:schemeClr val="bg1"/>
                </a:solidFill>
              </a:rPr>
              <a:t>AANKONDIGER</a:t>
            </a:r>
          </a:p>
          <a:p>
            <a:pPr algn="ctr"/>
            <a:r>
              <a:rPr lang="en-GB" sz="700" b="1" dirty="0">
                <a:solidFill>
                  <a:schemeClr val="bg1"/>
                </a:solidFill>
              </a:rPr>
              <a:t>AANEMER</a:t>
            </a:r>
          </a:p>
        </p:txBody>
      </p:sp>
      <p:grpSp>
        <p:nvGrpSpPr>
          <p:cNvPr id="124" name="Group 123"/>
          <p:cNvGrpSpPr/>
          <p:nvPr/>
        </p:nvGrpSpPr>
        <p:grpSpPr>
          <a:xfrm>
            <a:off x="53564" y="2328466"/>
            <a:ext cx="701676" cy="4199769"/>
            <a:chOff x="248052" y="2499029"/>
            <a:chExt cx="701676" cy="4199769"/>
          </a:xfrm>
        </p:grpSpPr>
        <p:grpSp>
          <p:nvGrpSpPr>
            <p:cNvPr id="125" name="Group 124"/>
            <p:cNvGrpSpPr/>
            <p:nvPr/>
          </p:nvGrpSpPr>
          <p:grpSpPr>
            <a:xfrm>
              <a:off x="248052" y="2499029"/>
              <a:ext cx="701675" cy="1577673"/>
              <a:chOff x="1750227" y="1015235"/>
              <a:chExt cx="701675" cy="1577673"/>
            </a:xfrm>
          </p:grpSpPr>
          <p:cxnSp>
            <p:nvCxnSpPr>
              <p:cNvPr id="132"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133" name="Straight Connector 132"/>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34" name="Straight Connector 133"/>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35" name="Rounded Rectangle 122"/>
              <p:cNvSpPr>
                <a:spLocks noChangeArrowheads="1"/>
              </p:cNvSpPr>
              <p:nvPr/>
            </p:nvSpPr>
            <p:spPr bwMode="auto">
              <a:xfrm>
                <a:off x="1750227" y="1537782"/>
                <a:ext cx="701675" cy="433387"/>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visibilité</a:t>
                </a:r>
                <a:endParaRPr lang="en-US" sz="800" dirty="0">
                  <a:latin typeface="Arial" panose="020B0604020202020204" pitchFamily="34" charset="0"/>
                  <a:cs typeface="Arial" panose="020B0604020202020204" pitchFamily="34" charset="0"/>
                </a:endParaRPr>
              </a:p>
              <a:p>
                <a:pPr algn="ctr"/>
                <a:r>
                  <a:rPr lang="en-US" sz="800" dirty="0" err="1">
                    <a:latin typeface="Arial" panose="020B0604020202020204" pitchFamily="34" charset="0"/>
                    <a:cs typeface="Arial" panose="020B0604020202020204" pitchFamily="34" charset="0"/>
                  </a:rPr>
                  <a:t>réduite</a:t>
                </a:r>
                <a:endParaRPr lang="en-US" sz="800" dirty="0">
                  <a:latin typeface="Arial" panose="020B0604020202020204" pitchFamily="34" charset="0"/>
                  <a:cs typeface="Arial" panose="020B0604020202020204" pitchFamily="34" charset="0"/>
                </a:endParaRPr>
              </a:p>
            </p:txBody>
          </p:sp>
          <p:cxnSp>
            <p:nvCxnSpPr>
              <p:cNvPr id="136" name="Straight Arrow Connector 135"/>
              <p:cNvCxnSpPr>
                <a:cxnSpLocks noChangeShapeType="1"/>
              </p:cNvCxnSpPr>
              <p:nvPr/>
            </p:nvCxnSpPr>
            <p:spPr bwMode="auto">
              <a:xfrm>
                <a:off x="2076573" y="1015235"/>
                <a:ext cx="14327" cy="515691"/>
              </a:xfrm>
              <a:prstGeom prst="straightConnector1">
                <a:avLst/>
              </a:prstGeom>
              <a:noFill/>
              <a:ln w="12700" algn="ctr">
                <a:solidFill>
                  <a:schemeClr val="accent1"/>
                </a:solidFill>
                <a:prstDash val="dash"/>
                <a:round/>
                <a:headEnd/>
                <a:tailEnd type="none" w="med" len="med"/>
              </a:ln>
            </p:spPr>
          </p:cxnSp>
        </p:grpSp>
        <p:grpSp>
          <p:nvGrpSpPr>
            <p:cNvPr id="126" name="Group 125"/>
            <p:cNvGrpSpPr/>
            <p:nvPr/>
          </p:nvGrpSpPr>
          <p:grpSpPr>
            <a:xfrm>
              <a:off x="248053" y="4149625"/>
              <a:ext cx="701675" cy="2549173"/>
              <a:chOff x="1753537" y="43735"/>
              <a:chExt cx="701675" cy="2549173"/>
            </a:xfrm>
          </p:grpSpPr>
          <p:cxnSp>
            <p:nvCxnSpPr>
              <p:cNvPr id="127"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128" name="Straight Connector 127"/>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29" name="Straight Connector 128"/>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30" name="Rounded Rectangle 122"/>
              <p:cNvSpPr>
                <a:spLocks noChangeArrowheads="1"/>
              </p:cNvSpPr>
              <p:nvPr/>
            </p:nvSpPr>
            <p:spPr bwMode="auto">
              <a:xfrm>
                <a:off x="1753537" y="1554139"/>
                <a:ext cx="701675" cy="560995"/>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l’agent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garde-frontière</a:t>
                </a:r>
                <a:endParaRPr lang="en-US" sz="800" dirty="0">
                  <a:latin typeface="Arial" panose="020B0604020202020204" pitchFamily="34" charset="0"/>
                  <a:cs typeface="Arial" panose="020B0604020202020204" pitchFamily="34" charset="0"/>
                </a:endParaRPr>
              </a:p>
              <a:p>
                <a:pPr algn="ctr"/>
                <a:r>
                  <a:rPr lang="en-US" sz="800" dirty="0" err="1">
                    <a:latin typeface="Arial" panose="020B0604020202020204" pitchFamily="34" charset="0"/>
                    <a:cs typeface="Arial" panose="020B0604020202020204" pitchFamily="34" charset="0"/>
                  </a:rPr>
                  <a:t>arrête</a:t>
                </a:r>
                <a:r>
                  <a:rPr lang="en-US" sz="800" dirty="0">
                    <a:latin typeface="Arial" panose="020B0604020202020204" pitchFamily="34" charset="0"/>
                    <a:cs typeface="Arial" panose="020B0604020202020204" pitchFamily="34" charset="0"/>
                  </a:rPr>
                  <a:t> les </a:t>
                </a:r>
                <a:r>
                  <a:rPr lang="en-US" sz="800" dirty="0" err="1">
                    <a:latin typeface="Arial" panose="020B0604020202020204" pitchFamily="34" charset="0"/>
                    <a:cs typeface="Arial" panose="020B0604020202020204" pitchFamily="34" charset="0"/>
                  </a:rPr>
                  <a:t>travaux</a:t>
                </a:r>
                <a:endParaRPr lang="en-US" sz="800" dirty="0">
                  <a:latin typeface="Arial" panose="020B0604020202020204" pitchFamily="34" charset="0"/>
                  <a:cs typeface="Arial" panose="020B0604020202020204" pitchFamily="34" charset="0"/>
                </a:endParaRPr>
              </a:p>
            </p:txBody>
          </p:sp>
          <p:cxnSp>
            <p:nvCxnSpPr>
              <p:cNvPr id="131" name="Straight Arrow Connector 135"/>
              <p:cNvCxnSpPr>
                <a:cxnSpLocks noChangeShapeType="1"/>
              </p:cNvCxnSpPr>
              <p:nvPr/>
            </p:nvCxnSpPr>
            <p:spPr bwMode="auto">
              <a:xfrm>
                <a:off x="2084628" y="43735"/>
                <a:ext cx="6272" cy="1382796"/>
              </a:xfrm>
              <a:prstGeom prst="straightConnector1">
                <a:avLst/>
              </a:prstGeom>
              <a:noFill/>
              <a:ln w="12700" algn="ctr">
                <a:solidFill>
                  <a:schemeClr val="accent1"/>
                </a:solidFill>
                <a:prstDash val="dash"/>
                <a:round/>
                <a:headEnd/>
                <a:tailEnd type="none" w="med" len="med"/>
              </a:ln>
            </p:spPr>
          </p:cxnSp>
        </p:grpSp>
      </p:grpSp>
      <p:grpSp>
        <p:nvGrpSpPr>
          <p:cNvPr id="144" name="Groep 120"/>
          <p:cNvGrpSpPr>
            <a:grpSpLocks/>
          </p:cNvGrpSpPr>
          <p:nvPr/>
        </p:nvGrpSpPr>
        <p:grpSpPr bwMode="auto">
          <a:xfrm>
            <a:off x="8005400" y="392764"/>
            <a:ext cx="2015927" cy="1223492"/>
            <a:chOff x="6803182" y="5085878"/>
            <a:chExt cx="2016125" cy="1223963"/>
          </a:xfrm>
          <a:solidFill>
            <a:schemeClr val="bg1"/>
          </a:solidFill>
        </p:grpSpPr>
        <p:grpSp>
          <p:nvGrpSpPr>
            <p:cNvPr id="145" name="Group 26"/>
            <p:cNvGrpSpPr>
              <a:grpSpLocks/>
            </p:cNvGrpSpPr>
            <p:nvPr/>
          </p:nvGrpSpPr>
          <p:grpSpPr bwMode="auto">
            <a:xfrm>
              <a:off x="6803182" y="5085878"/>
              <a:ext cx="2016125" cy="1223963"/>
              <a:chOff x="5364088" y="2996952"/>
              <a:chExt cx="2880320" cy="2584287"/>
            </a:xfrm>
            <a:grpFill/>
          </p:grpSpPr>
          <p:grpSp>
            <p:nvGrpSpPr>
              <p:cNvPr id="148" name="Group 22"/>
              <p:cNvGrpSpPr>
                <a:grpSpLocks/>
              </p:cNvGrpSpPr>
              <p:nvPr/>
            </p:nvGrpSpPr>
            <p:grpSpPr bwMode="auto">
              <a:xfrm>
                <a:off x="5364088" y="2996952"/>
                <a:ext cx="2880320" cy="2584287"/>
                <a:chOff x="4427984" y="3429000"/>
                <a:chExt cx="2880320" cy="2584287"/>
              </a:xfrm>
              <a:grpFill/>
            </p:grpSpPr>
            <p:sp>
              <p:nvSpPr>
                <p:cNvPr id="150" name="Rectangle 18"/>
                <p:cNvSpPr>
                  <a:spLocks noChangeArrowheads="1"/>
                </p:cNvSpPr>
                <p:nvPr/>
              </p:nvSpPr>
              <p:spPr bwMode="auto">
                <a:xfrm>
                  <a:off x="4427984" y="3429000"/>
                  <a:ext cx="2880320" cy="2584287"/>
                </a:xfrm>
                <a:prstGeom prst="rect">
                  <a:avLst/>
                </a:prstGeom>
                <a:grpFill/>
                <a:ln w="31750" algn="ctr">
                  <a:solidFill>
                    <a:srgbClr val="FF0000"/>
                  </a:solidFill>
                  <a:round/>
                  <a:headEnd/>
                  <a:tailEnd/>
                </a:ln>
              </p:spPr>
              <p:txBody>
                <a:bodyPr wrap="none"/>
                <a:lstStyle/>
                <a:p>
                  <a:pPr algn="ctr"/>
                  <a:endParaRPr lang="nl-BE">
                    <a:solidFill>
                      <a:schemeClr val="accent2"/>
                    </a:solidFill>
                  </a:endParaRPr>
                </a:p>
                <a:p>
                  <a:pPr algn="ctr"/>
                  <a:endParaRPr lang="nl-BE">
                    <a:solidFill>
                      <a:schemeClr val="accent2"/>
                    </a:solidFill>
                  </a:endParaRPr>
                </a:p>
                <a:p>
                  <a:pPr algn="ctr"/>
                  <a:r>
                    <a:rPr lang="nl-BE">
                      <a:solidFill>
                        <a:schemeClr val="accent2"/>
                      </a:solidFill>
                    </a:rPr>
                    <a:t>            </a:t>
                  </a:r>
                </a:p>
                <a:p>
                  <a:pPr algn="ctr"/>
                  <a:endParaRPr lang="nl-BE">
                    <a:solidFill>
                      <a:schemeClr val="accent2"/>
                    </a:solidFill>
                  </a:endParaRPr>
                </a:p>
              </p:txBody>
            </p:sp>
            <p:pic>
              <p:nvPicPr>
                <p:cNvPr id="151" name="Picture 11" descr="D:\Documents And Settings\GQR7802\Local Settings\Temporary Internet Files\Content.IE5\HNYX0581\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41" y="5100428"/>
                  <a:ext cx="431800" cy="518459"/>
                </a:xfrm>
                <a:prstGeom prst="rect">
                  <a:avLst/>
                </a:prstGeom>
                <a:grpFill/>
                <a:ln w="9525">
                  <a:noFill/>
                  <a:miter lim="800000"/>
                  <a:headEnd/>
                  <a:tailEnd/>
                </a:ln>
              </p:spPr>
            </p:pic>
          </p:grpSp>
          <p:sp>
            <p:nvSpPr>
              <p:cNvPr id="149" name="TextBox 23"/>
              <p:cNvSpPr txBox="1">
                <a:spLocks noChangeArrowheads="1"/>
              </p:cNvSpPr>
              <p:nvPr/>
            </p:nvSpPr>
            <p:spPr bwMode="auto">
              <a:xfrm>
                <a:off x="5933568" y="3238618"/>
                <a:ext cx="2208343" cy="975139"/>
              </a:xfrm>
              <a:prstGeom prst="rect">
                <a:avLst/>
              </a:prstGeom>
              <a:grpFill/>
              <a:ln w="9525">
                <a:noFill/>
                <a:miter lim="800000"/>
                <a:headEnd/>
                <a:tailEnd/>
              </a:ln>
            </p:spPr>
            <p:txBody>
              <a:bodyPr>
                <a:spAutoFit/>
              </a:bodyPr>
              <a:lstStyle/>
              <a:p>
                <a:pPr algn="ctr"/>
                <a:r>
                  <a:rPr lang="nl-BE" sz="1200" dirty="0"/>
                  <a:t> </a:t>
                </a:r>
                <a:r>
                  <a:rPr lang="nl-BE" sz="1200" dirty="0" err="1">
                    <a:latin typeface="+mn-lt"/>
                  </a:rPr>
                  <a:t>visibilité</a:t>
                </a:r>
                <a:r>
                  <a:rPr lang="nl-BE" sz="1200" dirty="0">
                    <a:latin typeface="+mn-lt"/>
                  </a:rPr>
                  <a:t> </a:t>
                </a:r>
              </a:p>
              <a:p>
                <a:pPr algn="ctr"/>
                <a:r>
                  <a:rPr lang="nl-BE" sz="1200" dirty="0" err="1">
                    <a:latin typeface="+mn-lt"/>
                  </a:rPr>
                  <a:t>réduite</a:t>
                </a:r>
                <a:endParaRPr lang="nl-BE" sz="1200" dirty="0">
                  <a:latin typeface="+mn-lt"/>
                </a:endParaRPr>
              </a:p>
            </p:txBody>
          </p:sp>
        </p:grpSp>
        <p:sp>
          <p:nvSpPr>
            <p:cNvPr id="146" name="TextBox 23"/>
            <p:cNvSpPr txBox="1">
              <a:spLocks noChangeArrowheads="1"/>
            </p:cNvSpPr>
            <p:nvPr/>
          </p:nvSpPr>
          <p:spPr bwMode="auto">
            <a:xfrm>
              <a:off x="7235230" y="5733950"/>
              <a:ext cx="1478899" cy="277106"/>
            </a:xfrm>
            <a:prstGeom prst="rect">
              <a:avLst/>
            </a:prstGeom>
            <a:grpFill/>
            <a:ln w="9525">
              <a:noFill/>
              <a:miter lim="800000"/>
              <a:headEnd/>
              <a:tailEnd/>
            </a:ln>
          </p:spPr>
          <p:txBody>
            <a:bodyPr>
              <a:spAutoFit/>
            </a:bodyPr>
            <a:lstStyle/>
            <a:p>
              <a:pPr algn="ctr"/>
              <a:r>
                <a:rPr lang="nl-BE" sz="1200" dirty="0" err="1">
                  <a:latin typeface="+mn-lt"/>
                </a:rPr>
                <a:t>audition</a:t>
              </a:r>
              <a:r>
                <a:rPr lang="nl-BE" sz="1200" dirty="0">
                  <a:latin typeface="+mn-lt"/>
                </a:rPr>
                <a:t> </a:t>
              </a:r>
              <a:r>
                <a:rPr lang="nl-BE" sz="1200" dirty="0" err="1">
                  <a:latin typeface="+mn-lt"/>
                </a:rPr>
                <a:t>suffisante</a:t>
              </a:r>
              <a:endParaRPr lang="nl-BE" sz="1200" dirty="0">
                <a:latin typeface="+mn-lt"/>
              </a:endParaRPr>
            </a:p>
          </p:txBody>
        </p:sp>
        <p:pic>
          <p:nvPicPr>
            <p:cNvPr id="147" name="Picture 5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3" y="5278703"/>
              <a:ext cx="239664" cy="238448"/>
            </a:xfrm>
            <a:prstGeom prst="rect">
              <a:avLst/>
            </a:prstGeom>
            <a:grpFill/>
            <a:ln w="9525">
              <a:noFill/>
              <a:miter lim="800000"/>
              <a:headEnd/>
              <a:tailEnd/>
            </a:ln>
          </p:spPr>
        </p:pic>
      </p:grpSp>
      <p:sp>
        <p:nvSpPr>
          <p:cNvPr id="152" name="Afgeronde rechthoek 116"/>
          <p:cNvSpPr>
            <a:spLocks noChangeArrowheads="1"/>
          </p:cNvSpPr>
          <p:nvPr/>
        </p:nvSpPr>
        <p:spPr bwMode="auto">
          <a:xfrm>
            <a:off x="7624724" y="258667"/>
            <a:ext cx="720725" cy="287337"/>
          </a:xfrm>
          <a:prstGeom prst="roundRect">
            <a:avLst>
              <a:gd name="adj" fmla="val 16667"/>
            </a:avLst>
          </a:prstGeom>
          <a:solidFill>
            <a:srgbClr val="FF0000"/>
          </a:solidFill>
          <a:ln w="31750" algn="ctr">
            <a:noFill/>
            <a:round/>
            <a:headEnd/>
            <a:tailEnd/>
          </a:ln>
        </p:spPr>
        <p:txBody>
          <a:bodyPr wrap="none" anchor="ctr"/>
          <a:lstStyle/>
          <a:p>
            <a:pPr algn="ctr">
              <a:defRPr/>
            </a:pPr>
            <a:r>
              <a:rPr lang="nl-BE" sz="1100" b="1" dirty="0">
                <a:solidFill>
                  <a:schemeClr val="bg1"/>
                </a:solidFill>
              </a:rPr>
              <a:t>NOT OK</a:t>
            </a:r>
          </a:p>
        </p:txBody>
      </p:sp>
      <p:grpSp>
        <p:nvGrpSpPr>
          <p:cNvPr id="252" name="Group 251"/>
          <p:cNvGrpSpPr/>
          <p:nvPr/>
        </p:nvGrpSpPr>
        <p:grpSpPr>
          <a:xfrm>
            <a:off x="274508" y="935938"/>
            <a:ext cx="6577251" cy="5733423"/>
            <a:chOff x="286921" y="941900"/>
            <a:chExt cx="7265801" cy="5824457"/>
          </a:xfrm>
        </p:grpSpPr>
        <p:grpSp>
          <p:nvGrpSpPr>
            <p:cNvPr id="253" name="Group 252"/>
            <p:cNvGrpSpPr/>
            <p:nvPr/>
          </p:nvGrpSpPr>
          <p:grpSpPr>
            <a:xfrm>
              <a:off x="760089" y="1012947"/>
              <a:ext cx="6495599" cy="5542171"/>
              <a:chOff x="-5264365" y="2137671"/>
              <a:chExt cx="6495599" cy="5542171"/>
            </a:xfrm>
          </p:grpSpPr>
          <p:grpSp>
            <p:nvGrpSpPr>
              <p:cNvPr id="331" name="Group 330"/>
              <p:cNvGrpSpPr/>
              <p:nvPr/>
            </p:nvGrpSpPr>
            <p:grpSpPr>
              <a:xfrm>
                <a:off x="-5208535" y="2137671"/>
                <a:ext cx="6315265" cy="2473514"/>
                <a:chOff x="-5891084" y="2786109"/>
                <a:chExt cx="8602534" cy="3312369"/>
              </a:xfrm>
            </p:grpSpPr>
            <p:sp>
              <p:nvSpPr>
                <p:cNvPr id="336" name="Rectangle 137"/>
                <p:cNvSpPr/>
                <p:nvPr/>
              </p:nvSpPr>
              <p:spPr bwMode="auto">
                <a:xfrm rot="10800000">
                  <a:off x="-5891084" y="2786109"/>
                  <a:ext cx="8208912" cy="3312369"/>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337" name="TextBox 228"/>
                <p:cNvSpPr txBox="1">
                  <a:spLocks noChangeArrowheads="1"/>
                </p:cNvSpPr>
                <p:nvPr/>
              </p:nvSpPr>
              <p:spPr bwMode="auto">
                <a:xfrm>
                  <a:off x="2387600" y="3719513"/>
                  <a:ext cx="323850" cy="329723"/>
                </a:xfrm>
                <a:prstGeom prst="rect">
                  <a:avLst/>
                </a:prstGeom>
                <a:noFill/>
                <a:ln w="9525">
                  <a:noFill/>
                  <a:miter lim="800000"/>
                  <a:headEnd/>
                  <a:tailEnd/>
                </a:ln>
              </p:spPr>
              <p:txBody>
                <a:bodyPr>
                  <a:spAutoFit/>
                </a:bodyPr>
                <a:lstStyle/>
                <a:p>
                  <a:pPr algn="ctr"/>
                  <a:endParaRPr lang="en-US" sz="1000" dirty="0"/>
                </a:p>
              </p:txBody>
            </p:sp>
          </p:grpSp>
          <p:grpSp>
            <p:nvGrpSpPr>
              <p:cNvPr id="332" name="Group 331"/>
              <p:cNvGrpSpPr/>
              <p:nvPr/>
            </p:nvGrpSpPr>
            <p:grpSpPr>
              <a:xfrm>
                <a:off x="-5055953" y="4916865"/>
                <a:ext cx="6287187" cy="2762977"/>
                <a:chOff x="-6060165" y="2459374"/>
                <a:chExt cx="8771614" cy="3312368"/>
              </a:xfrm>
            </p:grpSpPr>
            <p:sp>
              <p:nvSpPr>
                <p:cNvPr id="334" name="Rectangle 137"/>
                <p:cNvSpPr/>
                <p:nvPr/>
              </p:nvSpPr>
              <p:spPr bwMode="auto">
                <a:xfrm rot="10800000">
                  <a:off x="-6060165" y="2459374"/>
                  <a:ext cx="8208913"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335" name="TextBox 228"/>
                <p:cNvSpPr txBox="1">
                  <a:spLocks noChangeArrowheads="1"/>
                </p:cNvSpPr>
                <p:nvPr/>
              </p:nvSpPr>
              <p:spPr bwMode="auto">
                <a:xfrm>
                  <a:off x="2387600" y="3359597"/>
                  <a:ext cx="323849" cy="295180"/>
                </a:xfrm>
                <a:prstGeom prst="rect">
                  <a:avLst/>
                </a:prstGeom>
                <a:noFill/>
                <a:ln w="9525">
                  <a:noFill/>
                  <a:miter lim="800000"/>
                  <a:headEnd/>
                  <a:tailEnd/>
                </a:ln>
              </p:spPr>
              <p:txBody>
                <a:bodyPr>
                  <a:spAutoFit/>
                </a:bodyPr>
                <a:lstStyle/>
                <a:p>
                  <a:pPr algn="ctr"/>
                  <a:endParaRPr lang="en-US" sz="1000" dirty="0"/>
                </a:p>
              </p:txBody>
            </p:sp>
          </p:grpSp>
          <p:sp>
            <p:nvSpPr>
              <p:cNvPr id="333" name="Rectangle 137"/>
              <p:cNvSpPr/>
              <p:nvPr/>
            </p:nvSpPr>
            <p:spPr bwMode="auto">
              <a:xfrm>
                <a:off x="-5264365" y="4929342"/>
                <a:ext cx="6110054" cy="2722889"/>
              </a:xfrm>
              <a:prstGeom prst="rect">
                <a:avLst/>
              </a:prstGeom>
              <a:blipFill dpi="0" rotWithShape="1">
                <a:blip r:embed="rId4"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grpSp>
        <p:sp>
          <p:nvSpPr>
            <p:cNvPr id="255" name="TextBox 370"/>
            <p:cNvSpPr txBox="1">
              <a:spLocks noChangeArrowheads="1"/>
            </p:cNvSpPr>
            <p:nvPr/>
          </p:nvSpPr>
          <p:spPr bwMode="auto">
            <a:xfrm>
              <a:off x="286921" y="6490132"/>
              <a:ext cx="360363" cy="276225"/>
            </a:xfrm>
            <a:prstGeom prst="rect">
              <a:avLst/>
            </a:prstGeom>
            <a:noFill/>
            <a:ln w="9525">
              <a:noFill/>
              <a:miter lim="800000"/>
              <a:headEnd/>
              <a:tailEnd/>
            </a:ln>
          </p:spPr>
          <p:txBody>
            <a:bodyPr>
              <a:spAutoFit/>
            </a:bodyPr>
            <a:lstStyle/>
            <a:p>
              <a:pPr algn="ctr"/>
              <a:r>
                <a:rPr lang="en-US" sz="1200" b="1" dirty="0">
                  <a:solidFill>
                    <a:srgbClr val="0070C0"/>
                  </a:solidFill>
                </a:rPr>
                <a:t>t</a:t>
              </a:r>
            </a:p>
          </p:txBody>
        </p:sp>
        <p:grpSp>
          <p:nvGrpSpPr>
            <p:cNvPr id="258" name="Group 257"/>
            <p:cNvGrpSpPr/>
            <p:nvPr/>
          </p:nvGrpSpPr>
          <p:grpSpPr>
            <a:xfrm>
              <a:off x="867416" y="1199579"/>
              <a:ext cx="6685306" cy="2155506"/>
              <a:chOff x="2279651" y="1678937"/>
              <a:chExt cx="7993062" cy="2686688"/>
            </a:xfrm>
          </p:grpSpPr>
          <p:pic>
            <p:nvPicPr>
              <p:cNvPr id="303" name="Picture 5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8219" y="2949714"/>
                <a:ext cx="239664" cy="238448"/>
              </a:xfrm>
              <a:prstGeom prst="rect">
                <a:avLst/>
              </a:prstGeom>
              <a:noFill/>
              <a:ln w="9525">
                <a:noFill/>
                <a:miter lim="800000"/>
                <a:headEnd/>
                <a:tailEnd/>
              </a:ln>
            </p:spPr>
          </p:pic>
          <p:pic>
            <p:nvPicPr>
              <p:cNvPr id="304" name="Picture 5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5150" y="2548306"/>
                <a:ext cx="239664" cy="238448"/>
              </a:xfrm>
              <a:prstGeom prst="rect">
                <a:avLst/>
              </a:prstGeom>
              <a:noFill/>
              <a:ln w="9525">
                <a:noFill/>
                <a:miter lim="800000"/>
                <a:headEnd/>
                <a:tailEnd/>
              </a:ln>
            </p:spPr>
          </p:pic>
          <p:cxnSp>
            <p:nvCxnSpPr>
              <p:cNvPr id="305"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06"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30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0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0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1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1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312" name="Group 188"/>
              <p:cNvGrpSpPr>
                <a:grpSpLocks noChangeAspect="1"/>
              </p:cNvGrpSpPr>
              <p:nvPr/>
            </p:nvGrpSpPr>
            <p:grpSpPr bwMode="auto">
              <a:xfrm>
                <a:off x="5548939" y="3814765"/>
                <a:ext cx="107950" cy="73025"/>
                <a:chOff x="7956376" y="548680"/>
                <a:chExt cx="216024" cy="144016"/>
              </a:xfrm>
            </p:grpSpPr>
            <p:cxnSp>
              <p:nvCxnSpPr>
                <p:cNvPr id="32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3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13" name="Group 188"/>
              <p:cNvGrpSpPr>
                <a:grpSpLocks noChangeAspect="1"/>
              </p:cNvGrpSpPr>
              <p:nvPr/>
            </p:nvGrpSpPr>
            <p:grpSpPr bwMode="auto">
              <a:xfrm>
                <a:off x="7788053" y="3814764"/>
                <a:ext cx="107950" cy="73025"/>
                <a:chOff x="7956376" y="548680"/>
                <a:chExt cx="216024" cy="144016"/>
              </a:xfrm>
            </p:grpSpPr>
            <p:cxnSp>
              <p:nvCxnSpPr>
                <p:cNvPr id="32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2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14" name="TextBox 32"/>
              <p:cNvSpPr txBox="1">
                <a:spLocks noChangeArrowheads="1"/>
              </p:cNvSpPr>
              <p:nvPr/>
            </p:nvSpPr>
            <p:spPr bwMode="auto">
              <a:xfrm>
                <a:off x="2279651" y="3414715"/>
                <a:ext cx="792162" cy="292284"/>
              </a:xfrm>
              <a:prstGeom prst="rect">
                <a:avLst/>
              </a:prstGeom>
              <a:noFill/>
              <a:ln w="9525">
                <a:noFill/>
                <a:miter lim="800000"/>
                <a:headEnd/>
                <a:tailEnd/>
              </a:ln>
            </p:spPr>
            <p:txBody>
              <a:bodyPr>
                <a:spAutoFit/>
              </a:bodyPr>
              <a:lstStyle/>
              <a:p>
                <a:pPr algn="ctr"/>
                <a:r>
                  <a:rPr lang="en-US" sz="900" dirty="0"/>
                  <a:t>Namur</a:t>
                </a:r>
              </a:p>
            </p:txBody>
          </p:sp>
          <p:sp>
            <p:nvSpPr>
              <p:cNvPr id="315"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316" name="Rechthoek 35"/>
              <p:cNvSpPr>
                <a:spLocks noChangeArrowheads="1"/>
              </p:cNvSpPr>
              <p:nvPr/>
            </p:nvSpPr>
            <p:spPr bwMode="auto">
              <a:xfrm>
                <a:off x="4541074" y="1678937"/>
                <a:ext cx="1359845" cy="360362"/>
              </a:xfrm>
              <a:prstGeom prst="rect">
                <a:avLst/>
              </a:prstGeom>
              <a:solidFill>
                <a:srgbClr val="B2B2B2"/>
              </a:solidFill>
              <a:ln w="31750" algn="ctr">
                <a:noFill/>
                <a:round/>
                <a:headEnd/>
                <a:tailEnd/>
              </a:ln>
            </p:spPr>
            <p:txBody>
              <a:bodyPr lIns="0" tIns="0" rIns="0" bIns="0" anchor="ctr"/>
              <a:lstStyle/>
              <a:p>
                <a:pPr algn="ctr"/>
                <a:r>
                  <a:rPr lang="nl-BE" sz="700" b="1" dirty="0">
                    <a:solidFill>
                      <a:schemeClr val="bg1"/>
                    </a:solidFill>
                    <a:latin typeface="+mn-lt"/>
                  </a:rPr>
                  <a:t>AGENT</a:t>
                </a:r>
              </a:p>
              <a:p>
                <a:pPr algn="ctr"/>
                <a:r>
                  <a:rPr lang="nl-BE" sz="700" b="1" dirty="0">
                    <a:solidFill>
                      <a:schemeClr val="bg1"/>
                    </a:solidFill>
                    <a:latin typeface="+mn-lt"/>
                  </a:rPr>
                  <a:t>GARDE-FRONTIÈRE</a:t>
                </a:r>
              </a:p>
              <a:p>
                <a:pPr algn="ctr"/>
                <a:r>
                  <a:rPr lang="nl-BE" sz="700" b="1" dirty="0">
                    <a:solidFill>
                      <a:schemeClr val="bg1"/>
                    </a:solidFill>
                    <a:latin typeface="+mn-lt"/>
                  </a:rPr>
                  <a:t>ENTREPRENEUR</a:t>
                </a:r>
              </a:p>
            </p:txBody>
          </p:sp>
          <p:pic>
            <p:nvPicPr>
              <p:cNvPr id="317" name="Picture 316"/>
              <p:cNvPicPr>
                <a:picLocks noChangeAspect="1"/>
              </p:cNvPicPr>
              <p:nvPr/>
            </p:nvPicPr>
            <p:blipFill>
              <a:blip r:embed="rId6"/>
              <a:stretch>
                <a:fillRect/>
              </a:stretch>
            </p:blipFill>
            <p:spPr>
              <a:xfrm>
                <a:off x="6679266" y="2606780"/>
                <a:ext cx="651755" cy="529551"/>
              </a:xfrm>
              <a:prstGeom prst="rect">
                <a:avLst/>
              </a:prstGeom>
            </p:spPr>
          </p:pic>
          <p:pic>
            <p:nvPicPr>
              <p:cNvPr id="318" name="Picture 317"/>
              <p:cNvPicPr>
                <a:picLocks noChangeAspect="1"/>
              </p:cNvPicPr>
              <p:nvPr/>
            </p:nvPicPr>
            <p:blipFill>
              <a:blip r:embed="rId7"/>
              <a:stretch>
                <a:fillRect/>
              </a:stretch>
            </p:blipFill>
            <p:spPr>
              <a:xfrm>
                <a:off x="7371101" y="2576868"/>
                <a:ext cx="295396" cy="249950"/>
              </a:xfrm>
              <a:prstGeom prst="rect">
                <a:avLst/>
              </a:prstGeom>
            </p:spPr>
          </p:pic>
          <p:grpSp>
            <p:nvGrpSpPr>
              <p:cNvPr id="319" name="Groep 99"/>
              <p:cNvGrpSpPr>
                <a:grpSpLocks/>
              </p:cNvGrpSpPr>
              <p:nvPr/>
            </p:nvGrpSpPr>
            <p:grpSpPr bwMode="auto">
              <a:xfrm>
                <a:off x="7679531" y="3461521"/>
                <a:ext cx="865187" cy="388373"/>
                <a:chOff x="4427984" y="2636912"/>
                <a:chExt cx="864096" cy="432048"/>
              </a:xfrm>
            </p:grpSpPr>
            <p:cxnSp>
              <p:nvCxnSpPr>
                <p:cNvPr id="325"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326" name="Tekstvak 104"/>
                <p:cNvSpPr txBox="1"/>
                <p:nvPr/>
              </p:nvSpPr>
              <p:spPr>
                <a:xfrm>
                  <a:off x="4427984" y="2708389"/>
                  <a:ext cx="864096" cy="346831"/>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320"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321" name="Picture 320"/>
              <p:cNvPicPr>
                <a:picLocks noChangeAspect="1"/>
              </p:cNvPicPr>
              <p:nvPr/>
            </p:nvPicPr>
            <p:blipFill>
              <a:blip r:embed="rId8"/>
              <a:stretch>
                <a:fillRect/>
              </a:stretch>
            </p:blipFill>
            <p:spPr>
              <a:xfrm>
                <a:off x="4894191" y="2473885"/>
                <a:ext cx="280440" cy="682811"/>
              </a:xfrm>
              <a:prstGeom prst="rect">
                <a:avLst/>
              </a:prstGeom>
            </p:spPr>
          </p:pic>
          <p:cxnSp>
            <p:nvCxnSpPr>
              <p:cNvPr id="322"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23"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324"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grpSp>
        <p:pic>
          <p:nvPicPr>
            <p:cNvPr id="259" name="Picture 258"/>
            <p:cNvPicPr>
              <a:picLocks noChangeAspect="1"/>
            </p:cNvPicPr>
            <p:nvPr/>
          </p:nvPicPr>
          <p:blipFill>
            <a:blip r:embed="rId9"/>
            <a:stretch>
              <a:fillRect/>
            </a:stretch>
          </p:blipFill>
          <p:spPr>
            <a:xfrm>
              <a:off x="4763192" y="1544622"/>
              <a:ext cx="128027" cy="292633"/>
            </a:xfrm>
            <a:prstGeom prst="rect">
              <a:avLst/>
            </a:prstGeom>
          </p:spPr>
        </p:pic>
        <p:pic>
          <p:nvPicPr>
            <p:cNvPr id="260" name="Picture 2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5687" y="1568528"/>
              <a:ext cx="124497" cy="291633"/>
            </a:xfrm>
            <a:prstGeom prst="rect">
              <a:avLst/>
            </a:prstGeom>
          </p:spPr>
        </p:pic>
        <p:cxnSp>
          <p:nvCxnSpPr>
            <p:cNvPr id="261" name="Straight Arrow Connector 287"/>
            <p:cNvCxnSpPr>
              <a:cxnSpLocks noChangeShapeType="1"/>
            </p:cNvCxnSpPr>
            <p:nvPr/>
          </p:nvCxnSpPr>
          <p:spPr bwMode="auto">
            <a:xfrm>
              <a:off x="3445710" y="1753252"/>
              <a:ext cx="1224006" cy="874"/>
            </a:xfrm>
            <a:prstGeom prst="straightConnector1">
              <a:avLst/>
            </a:prstGeom>
            <a:noFill/>
            <a:ln w="12700" algn="ctr">
              <a:solidFill>
                <a:schemeClr val="tx1"/>
              </a:solidFill>
              <a:prstDash val="dash"/>
              <a:round/>
              <a:headEnd/>
              <a:tailEnd type="arrow" w="med" len="med"/>
            </a:ln>
          </p:spPr>
        </p:cxnSp>
        <p:pic>
          <p:nvPicPr>
            <p:cNvPr id="262" name="Picture 261" descr="D:\Documents And Settings\GQR7802\Local Settings\Temporary Internet Files\Content.IE5\HNYX0581\MC900441310[1].png"/>
            <p:cNvPicPr/>
            <p:nvPr/>
          </p:nvPicPr>
          <p:blipFill>
            <a:blip r:embed="rId11" cstate="print"/>
            <a:srcRect/>
            <a:stretch>
              <a:fillRect/>
            </a:stretch>
          </p:blipFill>
          <p:spPr bwMode="auto">
            <a:xfrm>
              <a:off x="4026358" y="1601059"/>
              <a:ext cx="182665" cy="243362"/>
            </a:xfrm>
            <a:prstGeom prst="rect">
              <a:avLst/>
            </a:prstGeom>
            <a:noFill/>
          </p:spPr>
        </p:pic>
        <p:grpSp>
          <p:nvGrpSpPr>
            <p:cNvPr id="263" name="Group 262"/>
            <p:cNvGrpSpPr/>
            <p:nvPr/>
          </p:nvGrpSpPr>
          <p:grpSpPr>
            <a:xfrm>
              <a:off x="878588" y="4527872"/>
              <a:ext cx="6657572" cy="1762180"/>
              <a:chOff x="1260953" y="3409891"/>
              <a:chExt cx="7993062" cy="2326813"/>
            </a:xfrm>
          </p:grpSpPr>
          <p:cxnSp>
            <p:nvCxnSpPr>
              <p:cNvPr id="270" name="Straight Connector 16"/>
              <p:cNvCxnSpPr>
                <a:cxnSpLocks noChangeShapeType="1"/>
              </p:cNvCxnSpPr>
              <p:nvPr/>
            </p:nvCxnSpPr>
            <p:spPr bwMode="auto">
              <a:xfrm flipV="1">
                <a:off x="1621315" y="5246168"/>
                <a:ext cx="7632700" cy="3175"/>
              </a:xfrm>
              <a:prstGeom prst="line">
                <a:avLst/>
              </a:prstGeom>
              <a:noFill/>
              <a:ln w="31750" algn="ctr">
                <a:solidFill>
                  <a:schemeClr val="accent2"/>
                </a:solidFill>
                <a:round/>
                <a:headEnd/>
                <a:tailEnd/>
              </a:ln>
            </p:spPr>
          </p:cxnSp>
          <p:cxnSp>
            <p:nvCxnSpPr>
              <p:cNvPr id="271" name="Straight Connector 16"/>
              <p:cNvCxnSpPr>
                <a:cxnSpLocks noChangeShapeType="1"/>
              </p:cNvCxnSpPr>
              <p:nvPr/>
            </p:nvCxnSpPr>
            <p:spPr bwMode="auto">
              <a:xfrm flipV="1">
                <a:off x="1621315" y="5582718"/>
                <a:ext cx="7632700" cy="1587"/>
              </a:xfrm>
              <a:prstGeom prst="line">
                <a:avLst/>
              </a:prstGeom>
              <a:noFill/>
              <a:ln w="31750" algn="ctr">
                <a:solidFill>
                  <a:schemeClr val="accent2"/>
                </a:solidFill>
                <a:round/>
                <a:headEnd/>
                <a:tailEnd/>
              </a:ln>
            </p:spPr>
          </p:cxnSp>
          <p:sp>
            <p:nvSpPr>
              <p:cNvPr id="272" name="Chevron 29"/>
              <p:cNvSpPr>
                <a:spLocks noChangeArrowheads="1"/>
              </p:cNvSpPr>
              <p:nvPr/>
            </p:nvSpPr>
            <p:spPr bwMode="auto">
              <a:xfrm>
                <a:off x="1784828" y="5160442"/>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73" name="Chevron 30"/>
              <p:cNvSpPr>
                <a:spLocks noChangeAspect="1"/>
              </p:cNvSpPr>
              <p:nvPr/>
            </p:nvSpPr>
            <p:spPr bwMode="auto">
              <a:xfrm flipH="1">
                <a:off x="1784828" y="5520805"/>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74" name="TextBox 228"/>
              <p:cNvSpPr txBox="1">
                <a:spLocks noChangeArrowheads="1"/>
              </p:cNvSpPr>
              <p:nvPr/>
            </p:nvSpPr>
            <p:spPr bwMode="auto">
              <a:xfrm>
                <a:off x="1368902" y="5090592"/>
                <a:ext cx="323850" cy="246062"/>
              </a:xfrm>
              <a:prstGeom prst="rect">
                <a:avLst/>
              </a:prstGeom>
              <a:noFill/>
              <a:ln w="9525">
                <a:noFill/>
                <a:miter lim="800000"/>
                <a:headEnd/>
                <a:tailEnd/>
              </a:ln>
            </p:spPr>
            <p:txBody>
              <a:bodyPr>
                <a:spAutoFit/>
              </a:bodyPr>
              <a:lstStyle/>
              <a:p>
                <a:pPr algn="ctr"/>
                <a:r>
                  <a:rPr lang="en-US" sz="1000"/>
                  <a:t>A</a:t>
                </a:r>
              </a:p>
            </p:txBody>
          </p:sp>
          <p:sp>
            <p:nvSpPr>
              <p:cNvPr id="275" name="TextBox 229"/>
              <p:cNvSpPr txBox="1">
                <a:spLocks noChangeArrowheads="1"/>
              </p:cNvSpPr>
              <p:nvPr/>
            </p:nvSpPr>
            <p:spPr bwMode="auto">
              <a:xfrm>
                <a:off x="1368902" y="5490642"/>
                <a:ext cx="323850" cy="246062"/>
              </a:xfrm>
              <a:prstGeom prst="rect">
                <a:avLst/>
              </a:prstGeom>
              <a:noFill/>
              <a:ln w="9525">
                <a:noFill/>
                <a:miter lim="800000"/>
                <a:headEnd/>
                <a:tailEnd/>
              </a:ln>
            </p:spPr>
            <p:txBody>
              <a:bodyPr>
                <a:spAutoFit/>
              </a:bodyPr>
              <a:lstStyle/>
              <a:p>
                <a:pPr algn="ctr"/>
                <a:r>
                  <a:rPr lang="en-US" sz="1000"/>
                  <a:t>B</a:t>
                </a:r>
              </a:p>
            </p:txBody>
          </p:sp>
          <p:sp>
            <p:nvSpPr>
              <p:cNvPr id="276" name="Rectangle 20"/>
              <p:cNvSpPr>
                <a:spLocks noChangeArrowheads="1"/>
              </p:cNvSpPr>
              <p:nvPr/>
            </p:nvSpPr>
            <p:spPr bwMode="auto">
              <a:xfrm>
                <a:off x="4729455" y="4370151"/>
                <a:ext cx="1877646" cy="365125"/>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277" name="Group 188"/>
              <p:cNvGrpSpPr>
                <a:grpSpLocks noChangeAspect="1"/>
              </p:cNvGrpSpPr>
              <p:nvPr/>
            </p:nvGrpSpPr>
            <p:grpSpPr bwMode="auto">
              <a:xfrm>
                <a:off x="4608988" y="5209655"/>
                <a:ext cx="107950" cy="73025"/>
                <a:chOff x="7956376" y="548680"/>
                <a:chExt cx="216024" cy="144016"/>
              </a:xfrm>
            </p:grpSpPr>
            <p:cxnSp>
              <p:nvCxnSpPr>
                <p:cNvPr id="30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0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78" name="Group 188"/>
              <p:cNvGrpSpPr>
                <a:grpSpLocks noChangeAspect="1"/>
              </p:cNvGrpSpPr>
              <p:nvPr/>
            </p:nvGrpSpPr>
            <p:grpSpPr bwMode="auto">
              <a:xfrm>
                <a:off x="6458428" y="5220771"/>
                <a:ext cx="107950" cy="73025"/>
                <a:chOff x="7956376" y="548680"/>
                <a:chExt cx="216024" cy="144016"/>
              </a:xfrm>
            </p:grpSpPr>
            <p:cxnSp>
              <p:nvCxnSpPr>
                <p:cNvPr id="29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0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79" name="TextBox 32"/>
              <p:cNvSpPr txBox="1">
                <a:spLocks noChangeArrowheads="1"/>
              </p:cNvSpPr>
              <p:nvPr/>
            </p:nvSpPr>
            <p:spPr bwMode="auto">
              <a:xfrm>
                <a:off x="8075095" y="4941372"/>
                <a:ext cx="1136491" cy="309634"/>
              </a:xfrm>
              <a:prstGeom prst="rect">
                <a:avLst/>
              </a:prstGeom>
              <a:noFill/>
              <a:ln w="9525">
                <a:noFill/>
                <a:miter lim="800000"/>
                <a:headEnd/>
                <a:tailEnd/>
              </a:ln>
            </p:spPr>
            <p:txBody>
              <a:bodyPr wrap="square">
                <a:spAutoFit/>
              </a:bodyPr>
              <a:lstStyle/>
              <a:p>
                <a:pPr algn="ctr"/>
                <a:r>
                  <a:rPr lang="en-US" sz="900" dirty="0"/>
                  <a:t>Arlon</a:t>
                </a:r>
              </a:p>
            </p:txBody>
          </p:sp>
          <p:sp>
            <p:nvSpPr>
              <p:cNvPr id="280" name="TextBox 32"/>
              <p:cNvSpPr txBox="1">
                <a:spLocks noChangeArrowheads="1"/>
              </p:cNvSpPr>
              <p:nvPr/>
            </p:nvSpPr>
            <p:spPr bwMode="auto">
              <a:xfrm>
                <a:off x="1260953" y="4785793"/>
                <a:ext cx="792163" cy="309634"/>
              </a:xfrm>
              <a:prstGeom prst="rect">
                <a:avLst/>
              </a:prstGeom>
              <a:noFill/>
              <a:ln w="9525">
                <a:noFill/>
                <a:miter lim="800000"/>
                <a:headEnd/>
                <a:tailEnd/>
              </a:ln>
            </p:spPr>
            <p:txBody>
              <a:bodyPr>
                <a:spAutoFit/>
              </a:bodyPr>
              <a:lstStyle/>
              <a:p>
                <a:pPr algn="ctr"/>
                <a:r>
                  <a:rPr lang="en-US" sz="900" dirty="0"/>
                  <a:t>Namur</a:t>
                </a:r>
              </a:p>
            </p:txBody>
          </p:sp>
          <p:sp>
            <p:nvSpPr>
              <p:cNvPr id="281" name="Rectangle 20"/>
              <p:cNvSpPr>
                <a:spLocks noChangeArrowheads="1"/>
              </p:cNvSpPr>
              <p:nvPr/>
            </p:nvSpPr>
            <p:spPr bwMode="auto">
              <a:xfrm flipH="1">
                <a:off x="4681217" y="4929716"/>
                <a:ext cx="1820073" cy="54187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282" name="Rectangular Callout 50"/>
              <p:cNvSpPr>
                <a:spLocks noChangeArrowheads="1"/>
              </p:cNvSpPr>
              <p:nvPr/>
            </p:nvSpPr>
            <p:spPr bwMode="auto">
              <a:xfrm>
                <a:off x="1937857" y="4009392"/>
                <a:ext cx="1081088" cy="215900"/>
              </a:xfrm>
              <a:prstGeom prst="wedgeRectCallout">
                <a:avLst>
                  <a:gd name="adj1" fmla="val 92455"/>
                  <a:gd name="adj2" fmla="val -15341"/>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ALARME !</a:t>
                </a:r>
                <a:endParaRPr lang="nl-BE" sz="1200" b="1" dirty="0">
                  <a:solidFill>
                    <a:schemeClr val="bg1"/>
                  </a:solidFill>
                </a:endParaRPr>
              </a:p>
            </p:txBody>
          </p:sp>
          <p:sp>
            <p:nvSpPr>
              <p:cNvPr id="283" name="Rechthoek 35"/>
              <p:cNvSpPr>
                <a:spLocks noChangeArrowheads="1"/>
              </p:cNvSpPr>
              <p:nvPr/>
            </p:nvSpPr>
            <p:spPr bwMode="auto">
              <a:xfrm>
                <a:off x="2885934" y="3409891"/>
                <a:ext cx="1090161" cy="360362"/>
              </a:xfrm>
              <a:prstGeom prst="rect">
                <a:avLst/>
              </a:prstGeom>
              <a:solidFill>
                <a:srgbClr val="B2B2B2"/>
              </a:solidFill>
              <a:ln w="31750" algn="ctr">
                <a:noFill/>
                <a:round/>
                <a:headEnd/>
                <a:tailEnd/>
              </a:ln>
            </p:spPr>
            <p:txBody>
              <a:bodyPr lIns="0" tIns="0" rIns="0" bIns="0" anchor="ctr"/>
              <a:lstStyle/>
              <a:p>
                <a:pPr algn="ctr"/>
                <a:r>
                  <a:rPr lang="nl-BE" sz="700" b="1" dirty="0">
                    <a:solidFill>
                      <a:schemeClr val="bg1"/>
                    </a:solidFill>
                    <a:latin typeface="+mn-lt"/>
                  </a:rPr>
                  <a:t>AGENT</a:t>
                </a:r>
              </a:p>
              <a:p>
                <a:pPr algn="ctr"/>
                <a:r>
                  <a:rPr lang="nl-BE" sz="700" b="1" dirty="0">
                    <a:solidFill>
                      <a:schemeClr val="bg1"/>
                    </a:solidFill>
                    <a:latin typeface="+mn-lt"/>
                  </a:rPr>
                  <a:t>GARDE-FRONTIÈRE</a:t>
                </a:r>
              </a:p>
              <a:p>
                <a:pPr algn="ctr"/>
                <a:r>
                  <a:rPr lang="nl-BE" sz="700" b="1" dirty="0">
                    <a:solidFill>
                      <a:schemeClr val="bg1"/>
                    </a:solidFill>
                    <a:latin typeface="+mn-lt"/>
                  </a:rPr>
                  <a:t>ENTREPRENEUR</a:t>
                </a:r>
                <a:endParaRPr lang="nl-BE" sz="900" b="1" dirty="0">
                  <a:solidFill>
                    <a:schemeClr val="bg1"/>
                  </a:solidFill>
                  <a:latin typeface="+mn-lt"/>
                </a:endParaRPr>
              </a:p>
            </p:txBody>
          </p:sp>
          <p:pic>
            <p:nvPicPr>
              <p:cNvPr id="284" name="Picture 283"/>
              <p:cNvPicPr>
                <a:picLocks noChangeAspect="1"/>
              </p:cNvPicPr>
              <p:nvPr/>
            </p:nvPicPr>
            <p:blipFill>
              <a:blip r:embed="rId6"/>
              <a:stretch>
                <a:fillRect/>
              </a:stretch>
            </p:blipFill>
            <p:spPr>
              <a:xfrm>
                <a:off x="5859899" y="4102227"/>
                <a:ext cx="674509" cy="548039"/>
              </a:xfrm>
              <a:prstGeom prst="rect">
                <a:avLst/>
              </a:prstGeom>
            </p:spPr>
          </p:pic>
          <p:cxnSp>
            <p:nvCxnSpPr>
              <p:cNvPr id="285" name="Straight Arrow Connector 287"/>
              <p:cNvCxnSpPr>
                <a:cxnSpLocks noChangeShapeType="1"/>
              </p:cNvCxnSpPr>
              <p:nvPr/>
            </p:nvCxnSpPr>
            <p:spPr bwMode="auto">
              <a:xfrm>
                <a:off x="3823406" y="4065206"/>
                <a:ext cx="2049434" cy="346200"/>
              </a:xfrm>
              <a:prstGeom prst="straightConnector1">
                <a:avLst/>
              </a:prstGeom>
              <a:noFill/>
              <a:ln w="12700" algn="ctr">
                <a:solidFill>
                  <a:schemeClr val="tx1"/>
                </a:solidFill>
                <a:prstDash val="dash"/>
                <a:round/>
                <a:headEnd/>
                <a:tailEnd type="arrow" w="med" len="med"/>
              </a:ln>
            </p:spPr>
          </p:cxnSp>
          <p:grpSp>
            <p:nvGrpSpPr>
              <p:cNvPr id="286" name="Groep 99"/>
              <p:cNvGrpSpPr>
                <a:grpSpLocks/>
              </p:cNvGrpSpPr>
              <p:nvPr/>
            </p:nvGrpSpPr>
            <p:grpSpPr bwMode="auto">
              <a:xfrm>
                <a:off x="6651265" y="4929717"/>
                <a:ext cx="865187" cy="386467"/>
                <a:chOff x="4427984" y="2636912"/>
                <a:chExt cx="864096" cy="491621"/>
              </a:xfrm>
            </p:grpSpPr>
            <p:cxnSp>
              <p:nvCxnSpPr>
                <p:cNvPr id="297"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298" name="Tekstvak 104"/>
                <p:cNvSpPr txBox="1"/>
                <p:nvPr/>
              </p:nvSpPr>
              <p:spPr>
                <a:xfrm>
                  <a:off x="4427984" y="2708390"/>
                  <a:ext cx="864096" cy="420143"/>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287" name="Straight Connector 111"/>
              <p:cNvCxnSpPr/>
              <p:nvPr/>
            </p:nvCxnSpPr>
            <p:spPr bwMode="auto">
              <a:xfrm>
                <a:off x="3793257" y="4893771"/>
                <a:ext cx="3192221" cy="10939"/>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288" name="Picture 287"/>
              <p:cNvPicPr>
                <a:picLocks noChangeAspect="1"/>
              </p:cNvPicPr>
              <p:nvPr/>
            </p:nvPicPr>
            <p:blipFill>
              <a:blip r:embed="rId8"/>
              <a:stretch>
                <a:fillRect/>
              </a:stretch>
            </p:blipFill>
            <p:spPr>
              <a:xfrm>
                <a:off x="3604439" y="3934427"/>
                <a:ext cx="280440" cy="682811"/>
              </a:xfrm>
              <a:prstGeom prst="rect">
                <a:avLst/>
              </a:prstGeom>
            </p:spPr>
          </p:pic>
          <p:cxnSp>
            <p:nvCxnSpPr>
              <p:cNvPr id="289" name="Straight Connector 111"/>
              <p:cNvCxnSpPr/>
              <p:nvPr/>
            </p:nvCxnSpPr>
            <p:spPr bwMode="auto">
              <a:xfrm flipV="1">
                <a:off x="3421157" y="4784489"/>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90" name="Straight Arrow Connector 287"/>
              <p:cNvCxnSpPr>
                <a:cxnSpLocks noChangeShapeType="1"/>
              </p:cNvCxnSpPr>
              <p:nvPr/>
            </p:nvCxnSpPr>
            <p:spPr bwMode="auto">
              <a:xfrm>
                <a:off x="3777363" y="4159230"/>
                <a:ext cx="676408" cy="568390"/>
              </a:xfrm>
              <a:prstGeom prst="straightConnector1">
                <a:avLst/>
              </a:prstGeom>
              <a:noFill/>
              <a:ln w="12700" algn="ctr">
                <a:solidFill>
                  <a:schemeClr val="tx1"/>
                </a:solidFill>
                <a:prstDash val="dash"/>
                <a:round/>
                <a:headEnd/>
                <a:tailEnd type="arrow" w="med" len="med"/>
              </a:ln>
            </p:spPr>
          </p:cxnSp>
          <p:pic>
            <p:nvPicPr>
              <p:cNvPr id="291" name="Picture 290"/>
              <p:cNvPicPr>
                <a:picLocks noChangeAspect="1"/>
              </p:cNvPicPr>
              <p:nvPr/>
            </p:nvPicPr>
            <p:blipFill>
              <a:blip r:embed="rId9"/>
              <a:stretch>
                <a:fillRect/>
              </a:stretch>
            </p:blipFill>
            <p:spPr>
              <a:xfrm>
                <a:off x="6102177" y="3775412"/>
                <a:ext cx="128027" cy="292633"/>
              </a:xfrm>
              <a:prstGeom prst="rect">
                <a:avLst/>
              </a:prstGeom>
            </p:spPr>
          </p:pic>
          <p:pic>
            <p:nvPicPr>
              <p:cNvPr id="292" name="Picture 29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29059" y="3770661"/>
                <a:ext cx="124497" cy="291633"/>
              </a:xfrm>
              <a:prstGeom prst="rect">
                <a:avLst/>
              </a:prstGeom>
            </p:spPr>
          </p:pic>
          <p:cxnSp>
            <p:nvCxnSpPr>
              <p:cNvPr id="293" name="Straight Arrow Connector 287"/>
              <p:cNvCxnSpPr>
                <a:cxnSpLocks noChangeShapeType="1"/>
              </p:cNvCxnSpPr>
              <p:nvPr/>
            </p:nvCxnSpPr>
            <p:spPr bwMode="auto">
              <a:xfrm flipV="1">
                <a:off x="4202382" y="3971124"/>
                <a:ext cx="1819347" cy="22844"/>
              </a:xfrm>
              <a:prstGeom prst="straightConnector1">
                <a:avLst/>
              </a:prstGeom>
              <a:noFill/>
              <a:ln w="12700" algn="ctr">
                <a:solidFill>
                  <a:schemeClr val="tx1"/>
                </a:solidFill>
                <a:prstDash val="dash"/>
                <a:round/>
                <a:headEnd/>
                <a:tailEnd type="arrow" w="med" len="med"/>
              </a:ln>
            </p:spPr>
          </p:cxnSp>
          <p:pic>
            <p:nvPicPr>
              <p:cNvPr id="294" name="Picture 293" descr="D:\Documents And Settings\GQR7802\Local Settings\Temporary Internet Files\Content.IE5\HNYX0581\MC900441310[1].png"/>
              <p:cNvPicPr/>
              <p:nvPr/>
            </p:nvPicPr>
            <p:blipFill>
              <a:blip r:embed="rId11" cstate="print"/>
              <a:srcRect/>
              <a:stretch>
                <a:fillRect/>
              </a:stretch>
            </p:blipFill>
            <p:spPr bwMode="auto">
              <a:xfrm>
                <a:off x="5080672" y="3839740"/>
                <a:ext cx="182665" cy="243362"/>
              </a:xfrm>
              <a:prstGeom prst="rect">
                <a:avLst/>
              </a:prstGeom>
              <a:noFill/>
            </p:spPr>
          </p:pic>
          <p:pic>
            <p:nvPicPr>
              <p:cNvPr id="295" name="Picture 5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1941" y="4318665"/>
                <a:ext cx="200452" cy="191305"/>
              </a:xfrm>
              <a:prstGeom prst="rect">
                <a:avLst/>
              </a:prstGeom>
              <a:noFill/>
              <a:ln w="9525">
                <a:noFill/>
                <a:miter lim="800000"/>
                <a:headEnd/>
                <a:tailEnd/>
              </a:ln>
            </p:spPr>
          </p:pic>
          <p:pic>
            <p:nvPicPr>
              <p:cNvPr id="296" name="Picture 5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795" y="4077948"/>
                <a:ext cx="200452" cy="191305"/>
              </a:xfrm>
              <a:prstGeom prst="rect">
                <a:avLst/>
              </a:prstGeom>
              <a:noFill/>
              <a:ln w="9525">
                <a:noFill/>
                <a:miter lim="800000"/>
                <a:headEnd/>
                <a:tailEnd/>
              </a:ln>
            </p:spPr>
          </p:pic>
        </p:grpSp>
        <p:sp>
          <p:nvSpPr>
            <p:cNvPr id="264" name="Rectangular Callout 50"/>
            <p:cNvSpPr>
              <a:spLocks noChangeArrowheads="1"/>
            </p:cNvSpPr>
            <p:nvPr/>
          </p:nvSpPr>
          <p:spPr bwMode="auto">
            <a:xfrm>
              <a:off x="4393698" y="4391941"/>
              <a:ext cx="900459" cy="163509"/>
            </a:xfrm>
            <a:prstGeom prst="wedgeRectCallout">
              <a:avLst>
                <a:gd name="adj1" fmla="val 11005"/>
                <a:gd name="adj2" fmla="val 194372"/>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ALARME !</a:t>
              </a:r>
              <a:endParaRPr lang="nl-BE" sz="1200" b="1" dirty="0">
                <a:solidFill>
                  <a:schemeClr val="bg1"/>
                </a:solidFill>
              </a:endParaRPr>
            </a:p>
          </p:txBody>
        </p:sp>
        <p:sp>
          <p:nvSpPr>
            <p:cNvPr id="265" name="Cloud Callout 264"/>
            <p:cNvSpPr/>
            <p:nvPr/>
          </p:nvSpPr>
          <p:spPr>
            <a:xfrm>
              <a:off x="5345775" y="4460850"/>
              <a:ext cx="992503" cy="254525"/>
            </a:xfrm>
            <a:prstGeom prst="cloudCallout">
              <a:avLst>
                <a:gd name="adj1" fmla="val -70689"/>
                <a:gd name="adj2" fmla="val 1572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n w="0"/>
                  <a:solidFill>
                    <a:schemeClr val="tx1"/>
                  </a:solidFill>
                  <a:effectLst>
                    <a:outerShdw blurRad="38100" dist="19050" dir="2700000" algn="tl" rotWithShape="0">
                      <a:schemeClr val="dk1">
                        <a:alpha val="40000"/>
                      </a:schemeClr>
                    </a:outerShdw>
                  </a:effectLst>
                </a:rPr>
                <a:t>ARRÊT</a:t>
              </a:r>
            </a:p>
          </p:txBody>
        </p:sp>
        <p:sp>
          <p:nvSpPr>
            <p:cNvPr id="267" name="Rectangle 137"/>
            <p:cNvSpPr/>
            <p:nvPr/>
          </p:nvSpPr>
          <p:spPr bwMode="auto">
            <a:xfrm>
              <a:off x="867416" y="3842080"/>
              <a:ext cx="6185908" cy="2722889"/>
            </a:xfrm>
            <a:prstGeom prst="rect">
              <a:avLst/>
            </a:prstGeom>
            <a:blipFill dpi="0" rotWithShape="1">
              <a:blip r:embed="rId4"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268" name="Rectangle 137"/>
            <p:cNvSpPr/>
            <p:nvPr/>
          </p:nvSpPr>
          <p:spPr bwMode="auto">
            <a:xfrm>
              <a:off x="912094" y="941900"/>
              <a:ext cx="6110054" cy="2722889"/>
            </a:xfrm>
            <a:prstGeom prst="rect">
              <a:avLst/>
            </a:prstGeom>
            <a:blipFill dpi="0" rotWithShape="1">
              <a:blip r:embed="rId4"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269" name="TextBox 32"/>
            <p:cNvSpPr txBox="1">
              <a:spLocks noChangeArrowheads="1"/>
            </p:cNvSpPr>
            <p:nvPr/>
          </p:nvSpPr>
          <p:spPr bwMode="auto">
            <a:xfrm>
              <a:off x="6580032" y="2743422"/>
              <a:ext cx="946605" cy="234497"/>
            </a:xfrm>
            <a:prstGeom prst="rect">
              <a:avLst/>
            </a:prstGeom>
            <a:noFill/>
            <a:ln w="9525">
              <a:noFill/>
              <a:miter lim="800000"/>
              <a:headEnd/>
              <a:tailEnd/>
            </a:ln>
          </p:spPr>
          <p:txBody>
            <a:bodyPr wrap="square">
              <a:spAutoFit/>
            </a:bodyPr>
            <a:lstStyle/>
            <a:p>
              <a:pPr algn="ctr"/>
              <a:r>
                <a:rPr lang="en-US" sz="900" dirty="0"/>
                <a:t>Arlon</a:t>
              </a:r>
            </a:p>
          </p:txBody>
        </p:sp>
      </p:gr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9600" y="939004"/>
            <a:ext cx="1807343" cy="1072310"/>
          </a:xfrm>
          <a:prstGeom prst="rect">
            <a:avLst/>
          </a:prstGeom>
          <a:ln w="25400">
            <a:solidFill>
              <a:schemeClr val="accent1"/>
            </a:solidFill>
          </a:ln>
        </p:spPr>
      </p:pic>
    </p:spTree>
    <p:extLst>
      <p:ext uri="{BB962C8B-B14F-4D97-AF65-F5344CB8AC3E}">
        <p14:creationId xmlns:p14="http://schemas.microsoft.com/office/powerpoint/2010/main" val="1747836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0"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2.2 </a:t>
            </a:r>
            <a:r>
              <a:rPr lang="en-GB" dirty="0" err="1"/>
              <a:t>Visibilité</a:t>
            </a:r>
            <a:r>
              <a:rPr lang="en-GB" dirty="0"/>
              <a:t> </a:t>
            </a:r>
            <a:r>
              <a:rPr lang="en-GB" dirty="0" err="1"/>
              <a:t>réduite</a:t>
            </a:r>
            <a:endParaRPr lang="en-GB" dirty="0"/>
          </a:p>
        </p:txBody>
      </p:sp>
      <p:sp>
        <p:nvSpPr>
          <p:cNvPr id="26" name="TextBox 25"/>
          <p:cNvSpPr txBox="1"/>
          <p:nvPr/>
        </p:nvSpPr>
        <p:spPr>
          <a:xfrm>
            <a:off x="2676808" y="1419820"/>
            <a:ext cx="6843148" cy="340519"/>
          </a:xfrm>
          <a:prstGeom prst="roundRect">
            <a:avLst/>
          </a:prstGeom>
          <a:noFill/>
          <a:ln w="12700">
            <a:solidFill>
              <a:schemeClr val="accent1"/>
            </a:solidFill>
            <a:prstDash val="dash"/>
          </a:ln>
        </p:spPr>
        <p:txBody>
          <a:bodyPr wrap="square" rtlCol="0">
            <a:spAutoFit/>
          </a:bodyPr>
          <a:lstStyle/>
          <a:p>
            <a:pPr algn="ctr"/>
            <a:r>
              <a:rPr lang="nl-BE" sz="1400" dirty="0" err="1"/>
              <a:t>L’agent</a:t>
            </a:r>
            <a:r>
              <a:rPr lang="nl-BE" sz="1400" dirty="0"/>
              <a:t> garde-</a:t>
            </a:r>
            <a:r>
              <a:rPr lang="nl-BE" sz="1400" dirty="0" err="1"/>
              <a:t>frontière</a:t>
            </a:r>
            <a:r>
              <a:rPr lang="nl-BE" sz="1400" dirty="0"/>
              <a:t> </a:t>
            </a:r>
            <a:r>
              <a:rPr lang="nl-BE" sz="1400" dirty="0" err="1"/>
              <a:t>contacte</a:t>
            </a:r>
            <a:r>
              <a:rPr lang="nl-BE" sz="1400" dirty="0"/>
              <a:t> </a:t>
            </a:r>
            <a:r>
              <a:rPr lang="nl-BE" sz="1400" dirty="0" err="1"/>
              <a:t>le</a:t>
            </a:r>
            <a:r>
              <a:rPr lang="nl-BE" sz="1400" dirty="0"/>
              <a:t> RS Entrepreneur et sa LH pour </a:t>
            </a:r>
            <a:r>
              <a:rPr lang="nl-BE" sz="1400" dirty="0" err="1"/>
              <a:t>concertation</a:t>
            </a:r>
            <a:r>
              <a:rPr lang="nl-BE" sz="1400" dirty="0"/>
              <a:t>.</a:t>
            </a:r>
          </a:p>
        </p:txBody>
      </p:sp>
      <p:cxnSp>
        <p:nvCxnSpPr>
          <p:cNvPr id="16"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1"/>
            </a:solidFill>
            <a:prstDash val="dash"/>
            <a:round/>
            <a:headEnd/>
            <a:tailEnd type="arrow" w="med" len="med"/>
          </a:ln>
        </p:spPr>
      </p:cxnSp>
      <p:sp>
        <p:nvSpPr>
          <p:cNvPr id="17"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8" name="Rounded Rectangle 122"/>
          <p:cNvSpPr>
            <a:spLocks noChangeArrowheads="1"/>
          </p:cNvSpPr>
          <p:nvPr/>
        </p:nvSpPr>
        <p:spPr bwMode="auto">
          <a:xfrm>
            <a:off x="1533526" y="3817939"/>
            <a:ext cx="701675" cy="433387"/>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dirty="0" err="1"/>
              <a:t>concertation</a:t>
            </a:r>
            <a:r>
              <a:rPr lang="nl-BE" sz="800" dirty="0"/>
              <a:t> </a:t>
            </a:r>
            <a:r>
              <a:rPr lang="nl-BE" sz="800" dirty="0" err="1"/>
              <a:t>avec</a:t>
            </a:r>
            <a:r>
              <a:rPr lang="nl-BE" sz="800" dirty="0"/>
              <a:t> </a:t>
            </a:r>
            <a:r>
              <a:rPr lang="nl-BE" sz="800" dirty="0" err="1"/>
              <a:t>le</a:t>
            </a:r>
            <a:r>
              <a:rPr lang="nl-BE" sz="800" dirty="0"/>
              <a:t> RS et/</a:t>
            </a:r>
            <a:r>
              <a:rPr lang="nl-BE" sz="800" dirty="0" err="1"/>
              <a:t>ou</a:t>
            </a:r>
            <a:r>
              <a:rPr lang="nl-BE" sz="800" dirty="0"/>
              <a:t> la LH</a:t>
            </a:r>
            <a:endParaRPr lang="en-US" sz="800" dirty="0"/>
          </a:p>
        </p:txBody>
      </p:sp>
      <p:pic>
        <p:nvPicPr>
          <p:cNvPr id="5" name="Picture 4"/>
          <p:cNvPicPr>
            <a:picLocks noChangeAspect="1"/>
          </p:cNvPicPr>
          <p:nvPr/>
        </p:nvPicPr>
        <p:blipFill>
          <a:blip r:embed="rId3"/>
          <a:stretch>
            <a:fillRect/>
          </a:stretch>
        </p:blipFill>
        <p:spPr>
          <a:xfrm>
            <a:off x="1928238" y="3529288"/>
            <a:ext cx="30483" cy="280440"/>
          </a:xfrm>
          <a:prstGeom prst="rect">
            <a:avLst/>
          </a:prstGeom>
        </p:spPr>
      </p:pic>
      <p:pic>
        <p:nvPicPr>
          <p:cNvPr id="22" name="Picture 21"/>
          <p:cNvPicPr>
            <a:picLocks noChangeAspect="1"/>
          </p:cNvPicPr>
          <p:nvPr/>
        </p:nvPicPr>
        <p:blipFill>
          <a:blip r:embed="rId3"/>
          <a:stretch>
            <a:fillRect/>
          </a:stretch>
        </p:blipFill>
        <p:spPr>
          <a:xfrm>
            <a:off x="1912996" y="4274099"/>
            <a:ext cx="30483" cy="280440"/>
          </a:xfrm>
          <a:prstGeom prst="rect">
            <a:avLst/>
          </a:prstGeom>
        </p:spPr>
      </p:pic>
      <p:grpSp>
        <p:nvGrpSpPr>
          <p:cNvPr id="2" name="Group 1"/>
          <p:cNvGrpSpPr/>
          <p:nvPr/>
        </p:nvGrpSpPr>
        <p:grpSpPr>
          <a:xfrm>
            <a:off x="3928831" y="2344539"/>
            <a:ext cx="4198310" cy="2653035"/>
            <a:chOff x="3928831" y="2344539"/>
            <a:chExt cx="4198310" cy="2653035"/>
          </a:xfrm>
        </p:grpSpPr>
        <p:sp>
          <p:nvSpPr>
            <p:cNvPr id="62"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63"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4" name="Rechthoek 35"/>
            <p:cNvSpPr>
              <a:spLocks noChangeArrowheads="1"/>
            </p:cNvSpPr>
            <p:nvPr/>
          </p:nvSpPr>
          <p:spPr bwMode="auto">
            <a:xfrm>
              <a:off x="4295800" y="4624802"/>
              <a:ext cx="1006739" cy="360362"/>
            </a:xfrm>
            <a:prstGeom prst="rect">
              <a:avLst/>
            </a:prstGeom>
            <a:solidFill>
              <a:srgbClr val="B2B2B2"/>
            </a:solidFill>
            <a:ln w="31750" algn="ctr">
              <a:noFill/>
              <a:round/>
              <a:headEnd/>
              <a:tailEnd/>
            </a:ln>
          </p:spPr>
          <p:txBody>
            <a:bodyPr lIns="0" tIns="0" rIns="0" bIns="0" anchor="ctr"/>
            <a:lstStyle/>
            <a:p>
              <a:pPr algn="ctr"/>
              <a:r>
                <a:rPr lang="nl-BE" sz="700" b="1" dirty="0">
                  <a:solidFill>
                    <a:schemeClr val="bg1"/>
                  </a:solidFill>
                  <a:latin typeface="+mn-lt"/>
                </a:rPr>
                <a:t>AGENT</a:t>
              </a:r>
            </a:p>
            <a:p>
              <a:pPr algn="ctr"/>
              <a:r>
                <a:rPr lang="nl-BE" sz="700" b="1" dirty="0">
                  <a:solidFill>
                    <a:schemeClr val="bg1"/>
                  </a:solidFill>
                  <a:latin typeface="+mn-lt"/>
                </a:rPr>
                <a:t>GARDE-FRONTIÈRE</a:t>
              </a:r>
            </a:p>
            <a:p>
              <a:pPr algn="ctr"/>
              <a:r>
                <a:rPr lang="nl-BE" sz="700" b="1" dirty="0">
                  <a:solidFill>
                    <a:schemeClr val="bg1"/>
                  </a:solidFill>
                  <a:latin typeface="+mn-lt"/>
                </a:rPr>
                <a:t>ENTREPRENEUR</a:t>
              </a:r>
              <a:endParaRPr lang="nl-BE" sz="900" b="1" dirty="0">
                <a:solidFill>
                  <a:schemeClr val="bg1"/>
                </a:solidFill>
                <a:latin typeface="+mn-lt"/>
              </a:endParaRPr>
            </a:p>
          </p:txBody>
        </p:sp>
        <p:sp>
          <p:nvSpPr>
            <p:cNvPr id="25"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29"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30" name="TextBox 29"/>
            <p:cNvSpPr txBox="1"/>
            <p:nvPr/>
          </p:nvSpPr>
          <p:spPr>
            <a:xfrm>
              <a:off x="6618729" y="404442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sp>
          <p:nvSpPr>
            <p:cNvPr id="51208"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a:p>
          </p:txBody>
        </p:sp>
        <p:pic>
          <p:nvPicPr>
            <p:cNvPr id="4" name="Picture 3"/>
            <p:cNvPicPr>
              <a:picLocks noChangeAspect="1"/>
            </p:cNvPicPr>
            <p:nvPr/>
          </p:nvPicPr>
          <p:blipFill>
            <a:blip r:embed="rId4"/>
            <a:stretch>
              <a:fillRect/>
            </a:stretch>
          </p:blipFill>
          <p:spPr>
            <a:xfrm>
              <a:off x="5889993" y="3176945"/>
              <a:ext cx="416778" cy="1407782"/>
            </a:xfrm>
            <a:prstGeom prst="rect">
              <a:avLst/>
            </a:prstGeom>
          </p:spPr>
        </p:pic>
        <p:sp>
          <p:nvSpPr>
            <p:cNvPr id="58" name="Ovale toelichting 57"/>
            <p:cNvSpPr/>
            <p:nvPr/>
          </p:nvSpPr>
          <p:spPr bwMode="auto">
            <a:xfrm>
              <a:off x="5441718" y="2344539"/>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23" name="Picture 22"/>
            <p:cNvPicPr>
              <a:picLocks noChangeAspect="1"/>
            </p:cNvPicPr>
            <p:nvPr/>
          </p:nvPicPr>
          <p:blipFill>
            <a:blip r:embed="rId5"/>
            <a:stretch>
              <a:fillRect/>
            </a:stretch>
          </p:blipFill>
          <p:spPr>
            <a:xfrm>
              <a:off x="7208287" y="3176945"/>
              <a:ext cx="553941" cy="1370648"/>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7282" y="3267750"/>
              <a:ext cx="419096" cy="1226172"/>
            </a:xfrm>
            <a:prstGeom prst="rect">
              <a:avLst/>
            </a:prstGeom>
            <a:ln w="25400">
              <a:solidFill>
                <a:schemeClr val="bg1"/>
              </a:solidFill>
            </a:ln>
          </p:spPr>
        </p:pic>
      </p:grpSp>
    </p:spTree>
    <p:extLst>
      <p:ext uri="{BB962C8B-B14F-4D97-AF65-F5344CB8AC3E}">
        <p14:creationId xmlns:p14="http://schemas.microsoft.com/office/powerpoint/2010/main" val="2289103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2.2 </a:t>
            </a:r>
            <a:r>
              <a:rPr lang="en-GB" dirty="0" err="1"/>
              <a:t>Visibilité</a:t>
            </a:r>
            <a:r>
              <a:rPr lang="en-GB" dirty="0"/>
              <a:t> </a:t>
            </a:r>
            <a:r>
              <a:rPr lang="en-GB" dirty="0" err="1"/>
              <a:t>réduite</a:t>
            </a:r>
            <a:endParaRPr lang="en-GB" dirty="0"/>
          </a:p>
        </p:txBody>
      </p:sp>
      <p:sp>
        <p:nvSpPr>
          <p:cNvPr id="49" name="TextBox 48"/>
          <p:cNvSpPr txBox="1"/>
          <p:nvPr/>
        </p:nvSpPr>
        <p:spPr>
          <a:xfrm>
            <a:off x="2243312" y="772566"/>
            <a:ext cx="7562650" cy="578882"/>
          </a:xfrm>
          <a:prstGeom prst="roundRect">
            <a:avLst/>
          </a:prstGeom>
          <a:noFill/>
          <a:ln w="12700">
            <a:solidFill>
              <a:schemeClr val="accent1"/>
            </a:solidFill>
            <a:prstDash val="dash"/>
          </a:ln>
        </p:spPr>
        <p:txBody>
          <a:bodyPr wrap="square" rtlCol="0">
            <a:spAutoFit/>
          </a:bodyPr>
          <a:lstStyle/>
          <a:p>
            <a:pPr algn="ctr"/>
            <a:r>
              <a:rPr lang="nl-BE" sz="1400" dirty="0" err="1"/>
              <a:t>Après</a:t>
            </a:r>
            <a:r>
              <a:rPr lang="nl-BE" sz="1400" dirty="0"/>
              <a:t> sa </a:t>
            </a:r>
            <a:r>
              <a:rPr lang="nl-BE" sz="1400" dirty="0" err="1"/>
              <a:t>concertation</a:t>
            </a:r>
            <a:r>
              <a:rPr lang="nl-BE" sz="1400" dirty="0"/>
              <a:t>, </a:t>
            </a:r>
            <a:r>
              <a:rPr lang="nl-BE" sz="1400" dirty="0" err="1"/>
              <a:t>le</a:t>
            </a:r>
            <a:r>
              <a:rPr lang="nl-BE" sz="1400" dirty="0"/>
              <a:t> RS Entrepreneur </a:t>
            </a:r>
            <a:r>
              <a:rPr lang="nl-BE" sz="1400" dirty="0" err="1"/>
              <a:t>prend</a:t>
            </a:r>
            <a:r>
              <a:rPr lang="nl-BE" sz="1400" dirty="0"/>
              <a:t> </a:t>
            </a:r>
            <a:r>
              <a:rPr lang="nl-BE" sz="1400" dirty="0" err="1"/>
              <a:t>une</a:t>
            </a:r>
            <a:r>
              <a:rPr lang="nl-BE" sz="1400" dirty="0"/>
              <a:t> </a:t>
            </a:r>
            <a:r>
              <a:rPr lang="nl-BE" sz="1400" dirty="0" err="1"/>
              <a:t>décision</a:t>
            </a:r>
            <a:r>
              <a:rPr lang="nl-BE" sz="1400" dirty="0"/>
              <a:t> quant à la poursuite des </a:t>
            </a:r>
            <a:r>
              <a:rPr lang="nl-BE" sz="1400" dirty="0" err="1"/>
              <a:t>travaux</a:t>
            </a:r>
            <a:r>
              <a:rPr lang="nl-BE" sz="1400" dirty="0"/>
              <a:t>.</a:t>
            </a:r>
          </a:p>
        </p:txBody>
      </p:sp>
      <p:grpSp>
        <p:nvGrpSpPr>
          <p:cNvPr id="38" name="Group 37"/>
          <p:cNvGrpSpPr/>
          <p:nvPr/>
        </p:nvGrpSpPr>
        <p:grpSpPr>
          <a:xfrm>
            <a:off x="1919536" y="1700808"/>
            <a:ext cx="8352928" cy="4700195"/>
            <a:chOff x="5325718" y="2964136"/>
            <a:chExt cx="6468580" cy="3374692"/>
          </a:xfrm>
        </p:grpSpPr>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718" y="2964136"/>
              <a:ext cx="6468580" cy="3374692"/>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5459" y="3913932"/>
              <a:ext cx="227176" cy="664660"/>
            </a:xfrm>
            <a:prstGeom prst="rect">
              <a:avLst/>
            </a:prstGeom>
            <a:ln w="25400">
              <a:solidFill>
                <a:schemeClr val="tx2">
                  <a:lumMod val="85000"/>
                </a:schemeClr>
              </a:solidFill>
            </a:ln>
          </p:spPr>
        </p:pic>
        <p:sp>
          <p:nvSpPr>
            <p:cNvPr id="51" name="Rechthoek 35"/>
            <p:cNvSpPr>
              <a:spLocks noChangeArrowheads="1"/>
            </p:cNvSpPr>
            <p:nvPr/>
          </p:nvSpPr>
          <p:spPr bwMode="auto">
            <a:xfrm>
              <a:off x="5754407" y="4651482"/>
              <a:ext cx="822103" cy="296297"/>
            </a:xfrm>
            <a:prstGeom prst="rect">
              <a:avLst/>
            </a:prstGeom>
            <a:solidFill>
              <a:schemeClr val="bg1">
                <a:lumMod val="65000"/>
              </a:schemeClr>
            </a:solidFill>
            <a:ln w="31750" algn="ctr">
              <a:noFill/>
              <a:round/>
              <a:headEnd/>
              <a:tailEnd/>
            </a:ln>
          </p:spPr>
          <p:txBody>
            <a:bodyPr lIns="0" tIns="0" rIns="0" bIns="0" anchor="ctr"/>
            <a:lstStyle/>
            <a:p>
              <a:pPr algn="ctr"/>
              <a:r>
                <a:rPr lang="nl-BE" sz="700" b="1" dirty="0">
                  <a:solidFill>
                    <a:schemeClr val="bg1"/>
                  </a:solidFill>
                  <a:latin typeface="+mn-lt"/>
                </a:rPr>
                <a:t>AGENT </a:t>
              </a:r>
            </a:p>
            <a:p>
              <a:pPr algn="ctr"/>
              <a:r>
                <a:rPr lang="nl-BE" sz="700" b="1" dirty="0">
                  <a:solidFill>
                    <a:schemeClr val="bg1"/>
                  </a:solidFill>
                  <a:latin typeface="+mn-lt"/>
                </a:rPr>
                <a:t>GARDE-FRONTIÈRE</a:t>
              </a:r>
            </a:p>
            <a:p>
              <a:pPr algn="ctr"/>
              <a:r>
                <a:rPr lang="nl-BE" sz="700" b="1" dirty="0">
                  <a:solidFill>
                    <a:schemeClr val="bg1"/>
                  </a:solidFill>
                  <a:latin typeface="+mn-lt"/>
                </a:rPr>
                <a:t>ENTREPRENEUR</a:t>
              </a:r>
            </a:p>
          </p:txBody>
        </p:sp>
      </p:grpSp>
    </p:spTree>
    <p:extLst>
      <p:ext uri="{BB962C8B-B14F-4D97-AF65-F5344CB8AC3E}">
        <p14:creationId xmlns:p14="http://schemas.microsoft.com/office/powerpoint/2010/main" val="35520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556792"/>
            <a:ext cx="9300879" cy="4244400"/>
          </a:xfrm>
          <a:prstGeom prst="rect">
            <a:avLst/>
          </a:prstGeom>
        </p:spPr>
        <p:txBody>
          <a:bodyPr/>
          <a:lstStyle/>
          <a:p>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t>
            </a:r>
            <a:r>
              <a:rPr lang="nl-BE" sz="2000" b="1" dirty="0" err="1">
                <a:solidFill>
                  <a:schemeClr val="tx1"/>
                </a:solidFill>
              </a:rPr>
              <a:t>supervision</a:t>
            </a:r>
            <a:r>
              <a:rPr lang="nl-BE" sz="2000" b="1" dirty="0">
                <a:solidFill>
                  <a:schemeClr val="tx1"/>
                </a:solidFill>
              </a:rPr>
              <a:t> de la </a:t>
            </a:r>
            <a:r>
              <a:rPr lang="nl-BE" sz="2000" b="1" dirty="0" err="1">
                <a:solidFill>
                  <a:schemeClr val="tx1"/>
                </a:solidFill>
              </a:rPr>
              <a:t>délimitation</a:t>
            </a:r>
            <a:r>
              <a:rPr lang="nl-BE" sz="2000" b="1" dirty="0">
                <a:solidFill>
                  <a:schemeClr val="tx1"/>
                </a:solidFill>
              </a:rPr>
              <a:t> du </a:t>
            </a:r>
            <a:r>
              <a:rPr lang="nl-BE" sz="2000" b="1" dirty="0" err="1">
                <a:solidFill>
                  <a:schemeClr val="tx1"/>
                </a:solidFill>
              </a:rPr>
              <a:t>chantier</a:t>
            </a:r>
            <a:r>
              <a:rPr lang="nl-BE" sz="2000" b="1" dirty="0">
                <a:solidFill>
                  <a:schemeClr val="tx1"/>
                </a:solidFill>
              </a:rPr>
              <a:t> par </a:t>
            </a:r>
            <a:r>
              <a:rPr lang="nl-BE" sz="2000" b="1" dirty="0" err="1">
                <a:solidFill>
                  <a:schemeClr val="tx1"/>
                </a:solidFill>
              </a:rPr>
              <a:t>une</a:t>
            </a:r>
            <a:r>
              <a:rPr lang="nl-BE" sz="2000" b="1" dirty="0">
                <a:solidFill>
                  <a:schemeClr val="tx1"/>
                </a:solidFill>
              </a:rPr>
              <a:t> </a:t>
            </a:r>
            <a:r>
              <a:rPr lang="nl-BE" sz="2000" b="1" dirty="0" err="1">
                <a:solidFill>
                  <a:schemeClr val="tx1"/>
                </a:solidFill>
              </a:rPr>
              <a:t>personne</a:t>
            </a:r>
            <a:r>
              <a:rPr lang="nl-BE" sz="2000" b="1" dirty="0">
                <a:solidFill>
                  <a:schemeClr val="tx1"/>
                </a:solidFill>
              </a:rPr>
              <a:t> (agent garde-</a:t>
            </a:r>
            <a:r>
              <a:rPr lang="nl-BE" sz="2000" b="1" dirty="0" err="1">
                <a:solidFill>
                  <a:schemeClr val="tx1"/>
                </a:solidFill>
              </a:rPr>
              <a:t>frontière</a:t>
            </a:r>
            <a:r>
              <a:rPr lang="nl-BE" sz="2000" b="1" dirty="0">
                <a:solidFill>
                  <a:schemeClr val="tx1"/>
                </a:solidFill>
              </a:rPr>
              <a:t>)</a:t>
            </a:r>
          </a:p>
          <a:p>
            <a:endParaRPr lang="nl-BE" sz="2000" b="1" dirty="0">
              <a:solidFill>
                <a:schemeClr val="tx1"/>
              </a:solidFill>
            </a:endParaRPr>
          </a:p>
          <a:p>
            <a:r>
              <a:rPr lang="nl-BE" sz="2000" b="1" dirty="0">
                <a:solidFill>
                  <a:schemeClr val="tx1"/>
                </a:solidFill>
              </a:rPr>
              <a:t>2. </a:t>
            </a:r>
            <a:r>
              <a:rPr lang="nl-BE" sz="2000" b="1" dirty="0" err="1">
                <a:solidFill>
                  <a:schemeClr val="tx1"/>
                </a:solidFill>
              </a:rPr>
              <a:t>Incidents</a:t>
            </a:r>
            <a:r>
              <a:rPr lang="nl-BE" sz="2000" b="1" dirty="0">
                <a:solidFill>
                  <a:schemeClr val="tx1"/>
                </a:solidFill>
              </a:rPr>
              <a:t>	</a:t>
            </a:r>
          </a:p>
          <a:p>
            <a:endParaRPr lang="nl-BE" sz="2000" b="1" dirty="0">
              <a:solidFill>
                <a:schemeClr val="tx1"/>
              </a:solidFill>
            </a:endParaRPr>
          </a:p>
          <a:p>
            <a:r>
              <a:rPr lang="nl-BE" sz="2000" b="1" dirty="0">
                <a:solidFill>
                  <a:schemeClr val="tx1"/>
                </a:solidFill>
              </a:rPr>
              <a:t>3. Fin des </a:t>
            </a:r>
            <a:r>
              <a:rPr lang="nl-BE" sz="2000" b="1" dirty="0" err="1">
                <a:solidFill>
                  <a:schemeClr val="tx1"/>
                </a:solidFill>
              </a:rPr>
              <a:t>travaux</a:t>
            </a:r>
            <a:endParaRPr lang="nl-BE" sz="2000" b="1" dirty="0">
              <a:solidFill>
                <a:schemeClr val="tx1"/>
              </a:solidFill>
            </a:endParaRPr>
          </a:p>
          <a:p>
            <a:endParaRPr lang="nl-BE" sz="2000" b="1" dirty="0">
              <a:solidFill>
                <a:schemeClr val="tx1"/>
              </a:solidFill>
            </a:endParaRPr>
          </a:p>
          <a:p>
            <a:r>
              <a:rPr lang="nl-BE" sz="2000" b="1" dirty="0">
                <a:solidFill>
                  <a:schemeClr val="tx1"/>
                </a:solidFill>
              </a:rPr>
              <a:t>4. </a:t>
            </a:r>
            <a:r>
              <a:rPr lang="nl-BE" sz="2000" b="1" dirty="0" err="1">
                <a:solidFill>
                  <a:schemeClr val="tx1"/>
                </a:solidFill>
              </a:rPr>
              <a:t>Travaux</a:t>
            </a:r>
            <a:r>
              <a:rPr lang="nl-BE" sz="2000" b="1" dirty="0">
                <a:solidFill>
                  <a:schemeClr val="tx1"/>
                </a:solidFill>
              </a:rPr>
              <a:t> </a:t>
            </a:r>
            <a:r>
              <a:rPr lang="nl-BE" sz="2000" b="1" dirty="0" err="1">
                <a:solidFill>
                  <a:schemeClr val="tx1"/>
                </a:solidFill>
              </a:rPr>
              <a:t>particulièrement</a:t>
            </a:r>
            <a:r>
              <a:rPr lang="nl-BE" sz="2000" b="1" dirty="0">
                <a:solidFill>
                  <a:schemeClr val="tx1"/>
                </a:solidFill>
              </a:rPr>
              <a:t> </a:t>
            </a:r>
            <a:r>
              <a:rPr lang="nl-BE" sz="2000" b="1" dirty="0" err="1">
                <a:solidFill>
                  <a:schemeClr val="tx1"/>
                </a:solidFill>
              </a:rPr>
              <a:t>bruyants</a:t>
            </a:r>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3785136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insuffisante</a:t>
            </a:r>
            <a:endParaRPr lang="en-GB" dirty="0"/>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2.3 Audition </a:t>
            </a:r>
            <a:r>
              <a:rPr lang="en-US" sz="2000" b="1" kern="0" dirty="0" err="1">
                <a:solidFill>
                  <a:srgbClr val="0070C0"/>
                </a:solidFill>
                <a:latin typeface="+mj-lt"/>
                <a:ea typeface="+mj-ea"/>
                <a:cs typeface="+mj-cs"/>
              </a:rPr>
              <a:t>insuffisante</a:t>
            </a:r>
            <a:endParaRPr lang="en-US" sz="2000" b="1" kern="0" dirty="0">
              <a:solidFill>
                <a:srgbClr val="0070C0"/>
              </a:solidFill>
              <a:latin typeface="+mj-lt"/>
              <a:ea typeface="+mj-ea"/>
              <a:cs typeface="+mj-cs"/>
            </a:endParaRPr>
          </a:p>
        </p:txBody>
      </p:sp>
      <p:grpSp>
        <p:nvGrpSpPr>
          <p:cNvPr id="40" name="Group 39"/>
          <p:cNvGrpSpPr/>
          <p:nvPr/>
        </p:nvGrpSpPr>
        <p:grpSpPr>
          <a:xfrm>
            <a:off x="1533526" y="1059826"/>
            <a:ext cx="8955088" cy="5237788"/>
            <a:chOff x="1533526" y="1059826"/>
            <a:chExt cx="8955088" cy="5237788"/>
          </a:xfrm>
        </p:grpSpPr>
        <p:cxnSp>
          <p:nvCxnSpPr>
            <p:cNvPr id="41"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4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t>travaux</a:t>
              </a:r>
              <a:endParaRPr lang="nl-BE" sz="800" dirty="0"/>
            </a:p>
          </p:txBody>
        </p:sp>
        <p:pic>
          <p:nvPicPr>
            <p:cNvPr id="47" name="Picture 46"/>
            <p:cNvPicPr>
              <a:picLocks noChangeAspect="1"/>
            </p:cNvPicPr>
            <p:nvPr/>
          </p:nvPicPr>
          <p:blipFill>
            <a:blip r:embed="rId3"/>
            <a:stretch>
              <a:fillRect/>
            </a:stretch>
          </p:blipFill>
          <p:spPr>
            <a:xfrm>
              <a:off x="2172768" y="1059826"/>
              <a:ext cx="1005927" cy="963251"/>
            </a:xfrm>
            <a:prstGeom prst="rect">
              <a:avLst/>
            </a:prstGeom>
          </p:spPr>
        </p:pic>
        <p:cxnSp>
          <p:nvCxnSpPr>
            <p:cNvPr id="48"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9"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5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1"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2"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3"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4"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55" name="Group 188"/>
            <p:cNvGrpSpPr>
              <a:grpSpLocks noChangeAspect="1"/>
            </p:cNvGrpSpPr>
            <p:nvPr/>
          </p:nvGrpSpPr>
          <p:grpSpPr bwMode="auto">
            <a:xfrm>
              <a:off x="5548939" y="3814765"/>
              <a:ext cx="107950" cy="73025"/>
              <a:chOff x="7956376" y="548680"/>
              <a:chExt cx="216024" cy="144016"/>
            </a:xfrm>
          </p:grpSpPr>
          <p:cxnSp>
            <p:nvCxnSpPr>
              <p:cNvPr id="8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8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8" name="Group 188"/>
            <p:cNvGrpSpPr>
              <a:grpSpLocks noChangeAspect="1"/>
            </p:cNvGrpSpPr>
            <p:nvPr/>
          </p:nvGrpSpPr>
          <p:grpSpPr bwMode="auto">
            <a:xfrm>
              <a:off x="7788053" y="3814764"/>
              <a:ext cx="107950" cy="73025"/>
              <a:chOff x="7956376" y="548680"/>
              <a:chExt cx="216024" cy="144016"/>
            </a:xfrm>
          </p:grpSpPr>
          <p:cxnSp>
            <p:nvCxnSpPr>
              <p:cNvPr id="8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8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0"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61"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62"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63"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64" name="Picture 63"/>
            <p:cNvPicPr>
              <a:picLocks noChangeAspect="1"/>
            </p:cNvPicPr>
            <p:nvPr/>
          </p:nvPicPr>
          <p:blipFill>
            <a:blip r:embed="rId4"/>
            <a:stretch>
              <a:fillRect/>
            </a:stretch>
          </p:blipFill>
          <p:spPr>
            <a:xfrm>
              <a:off x="6679266" y="2606780"/>
              <a:ext cx="651755" cy="529551"/>
            </a:xfrm>
            <a:prstGeom prst="rect">
              <a:avLst/>
            </a:prstGeom>
          </p:spPr>
        </p:pic>
        <p:pic>
          <p:nvPicPr>
            <p:cNvPr id="65" name="Picture 64"/>
            <p:cNvPicPr>
              <a:picLocks noChangeAspect="1"/>
            </p:cNvPicPr>
            <p:nvPr/>
          </p:nvPicPr>
          <p:blipFill>
            <a:blip r:embed="rId5"/>
            <a:stretch>
              <a:fillRect/>
            </a:stretch>
          </p:blipFill>
          <p:spPr>
            <a:xfrm>
              <a:off x="7060305" y="2296076"/>
              <a:ext cx="295396" cy="249951"/>
            </a:xfrm>
            <a:prstGeom prst="rect">
              <a:avLst/>
            </a:prstGeom>
          </p:spPr>
        </p:pic>
        <p:pic>
          <p:nvPicPr>
            <p:cNvPr id="66" name="Picture 65" descr="D:\Documents And Settings\GQR7802\Local Settings\Temporary Internet Files\Content.IE5\HNYX0581\MC900441310[1].png"/>
            <p:cNvPicPr/>
            <p:nvPr/>
          </p:nvPicPr>
          <p:blipFill>
            <a:blip r:embed="rId6" cstate="print"/>
            <a:srcRect/>
            <a:stretch>
              <a:fillRect/>
            </a:stretch>
          </p:blipFill>
          <p:spPr bwMode="auto">
            <a:xfrm>
              <a:off x="5110916" y="3077368"/>
              <a:ext cx="182665" cy="243362"/>
            </a:xfrm>
            <a:prstGeom prst="rect">
              <a:avLst/>
            </a:prstGeom>
            <a:noFill/>
          </p:spPr>
        </p:pic>
        <p:pic>
          <p:nvPicPr>
            <p:cNvPr id="67" name="Picture 66" descr="D:\Documents And Settings\GQR7802\Local Settings\Temporary Internet Files\Content.IE5\HNYX0581\MC900441310[1].png"/>
            <p:cNvPicPr/>
            <p:nvPr/>
          </p:nvPicPr>
          <p:blipFill>
            <a:blip r:embed="rId6" cstate="print"/>
            <a:srcRect/>
            <a:stretch>
              <a:fillRect/>
            </a:stretch>
          </p:blipFill>
          <p:spPr bwMode="auto">
            <a:xfrm>
              <a:off x="5877413" y="2568160"/>
              <a:ext cx="182665" cy="243362"/>
            </a:xfrm>
            <a:prstGeom prst="rect">
              <a:avLst/>
            </a:prstGeom>
            <a:noFill/>
          </p:spPr>
        </p:pic>
        <p:grpSp>
          <p:nvGrpSpPr>
            <p:cNvPr id="68" name="Groep 99"/>
            <p:cNvGrpSpPr>
              <a:grpSpLocks/>
            </p:cNvGrpSpPr>
            <p:nvPr/>
          </p:nvGrpSpPr>
          <p:grpSpPr bwMode="auto">
            <a:xfrm>
              <a:off x="7679531" y="3461521"/>
              <a:ext cx="865187" cy="388373"/>
              <a:chOff x="4427984" y="2636912"/>
              <a:chExt cx="864096" cy="432048"/>
            </a:xfrm>
          </p:grpSpPr>
          <p:cxnSp>
            <p:nvCxnSpPr>
              <p:cNvPr id="83"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84"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69"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0" name="Picture 69"/>
            <p:cNvPicPr>
              <a:picLocks noChangeAspect="1"/>
            </p:cNvPicPr>
            <p:nvPr/>
          </p:nvPicPr>
          <p:blipFill>
            <a:blip r:embed="rId7"/>
            <a:stretch>
              <a:fillRect/>
            </a:stretch>
          </p:blipFill>
          <p:spPr>
            <a:xfrm>
              <a:off x="4894191" y="2473885"/>
              <a:ext cx="280440" cy="682811"/>
            </a:xfrm>
            <a:prstGeom prst="rect">
              <a:avLst/>
            </a:prstGeom>
          </p:spPr>
        </p:pic>
        <p:cxnSp>
          <p:nvCxnSpPr>
            <p:cNvPr id="71"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3"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4"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75" name="Picture 74"/>
            <p:cNvPicPr>
              <a:picLocks noChangeAspect="1"/>
            </p:cNvPicPr>
            <p:nvPr/>
          </p:nvPicPr>
          <p:blipFill>
            <a:blip r:embed="rId8"/>
            <a:stretch>
              <a:fillRect/>
            </a:stretch>
          </p:blipFill>
          <p:spPr>
            <a:xfrm>
              <a:off x="6742453" y="2306213"/>
              <a:ext cx="128027" cy="292633"/>
            </a:xfrm>
            <a:prstGeom prst="rect">
              <a:avLst/>
            </a:prstGeom>
          </p:spPr>
        </p:pic>
        <p:pic>
          <p:nvPicPr>
            <p:cNvPr id="76" name="Picture 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79707" y="2333037"/>
              <a:ext cx="124497" cy="291633"/>
            </a:xfrm>
            <a:prstGeom prst="rect">
              <a:avLst/>
            </a:prstGeom>
          </p:spPr>
        </p:pic>
        <p:cxnSp>
          <p:nvCxnSpPr>
            <p:cNvPr id="77"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2" name="Picture 81" descr="D:\Documents And Settings\GQR7802\Local Settings\Temporary Internet Files\Content.IE5\HNYX0581\MC900441310[1].png"/>
            <p:cNvPicPr/>
            <p:nvPr/>
          </p:nvPicPr>
          <p:blipFill>
            <a:blip r:embed="rId6" cstate="print"/>
            <a:srcRect/>
            <a:stretch>
              <a:fillRect/>
            </a:stretch>
          </p:blipFill>
          <p:spPr bwMode="auto">
            <a:xfrm>
              <a:off x="6010667" y="2359167"/>
              <a:ext cx="182665" cy="243362"/>
            </a:xfrm>
            <a:prstGeom prst="rect">
              <a:avLst/>
            </a:prstGeom>
            <a:noFill/>
          </p:spPr>
        </p:pic>
      </p:grpSp>
    </p:spTree>
    <p:extLst>
      <p:ext uri="{BB962C8B-B14F-4D97-AF65-F5344CB8AC3E}">
        <p14:creationId xmlns:p14="http://schemas.microsoft.com/office/powerpoint/2010/main" val="4053385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insuffisante</a:t>
            </a:r>
            <a:endParaRPr lang="en-GB" dirty="0"/>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2.3 Audition </a:t>
            </a:r>
            <a:r>
              <a:rPr lang="en-US" sz="2000" b="1" kern="0" dirty="0" err="1">
                <a:solidFill>
                  <a:srgbClr val="0070C0"/>
                </a:solidFill>
                <a:latin typeface="+mj-lt"/>
                <a:ea typeface="+mj-ea"/>
                <a:cs typeface="+mj-cs"/>
              </a:rPr>
              <a:t>insuffisante</a:t>
            </a:r>
            <a:endParaRPr lang="en-US" sz="2000" b="1" kern="0" dirty="0">
              <a:solidFill>
                <a:srgbClr val="0070C0"/>
              </a:solidFill>
              <a:latin typeface="+mj-lt"/>
              <a:ea typeface="+mj-ea"/>
              <a:cs typeface="+mj-cs"/>
            </a:endParaRPr>
          </a:p>
        </p:txBody>
      </p:sp>
      <p:grpSp>
        <p:nvGrpSpPr>
          <p:cNvPr id="55" name="Group 54"/>
          <p:cNvGrpSpPr/>
          <p:nvPr/>
        </p:nvGrpSpPr>
        <p:grpSpPr>
          <a:xfrm>
            <a:off x="1274168" y="980728"/>
            <a:ext cx="8955088" cy="5242355"/>
            <a:chOff x="1533526" y="1055259"/>
            <a:chExt cx="8955088" cy="5242355"/>
          </a:xfrm>
        </p:grpSpPr>
        <p:cxnSp>
          <p:nvCxnSpPr>
            <p:cNvPr id="58"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61"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t>nuisances</a:t>
              </a:r>
              <a:endParaRPr lang="nl-BE" sz="800" dirty="0"/>
            </a:p>
            <a:p>
              <a:pPr algn="ctr"/>
              <a:r>
                <a:rPr lang="nl-BE" sz="800" dirty="0" err="1"/>
                <a:t>sonores</a:t>
              </a:r>
              <a:endParaRPr lang="nl-BE" sz="800" dirty="0"/>
            </a:p>
          </p:txBody>
        </p:sp>
        <p:cxnSp>
          <p:nvCxnSpPr>
            <p:cNvPr id="6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63"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6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65"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6"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7"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8"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69" name="Group 188"/>
            <p:cNvGrpSpPr>
              <a:grpSpLocks noChangeAspect="1"/>
            </p:cNvGrpSpPr>
            <p:nvPr/>
          </p:nvGrpSpPr>
          <p:grpSpPr bwMode="auto">
            <a:xfrm>
              <a:off x="5548939" y="3814765"/>
              <a:ext cx="107950" cy="73025"/>
              <a:chOff x="7956376" y="548680"/>
              <a:chExt cx="216024" cy="144016"/>
            </a:xfrm>
          </p:grpSpPr>
          <p:cxnSp>
            <p:nvCxnSpPr>
              <p:cNvPr id="10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70" name="Group 188"/>
            <p:cNvGrpSpPr>
              <a:grpSpLocks noChangeAspect="1"/>
            </p:cNvGrpSpPr>
            <p:nvPr/>
          </p:nvGrpSpPr>
          <p:grpSpPr bwMode="auto">
            <a:xfrm>
              <a:off x="7788053" y="3814764"/>
              <a:ext cx="107950" cy="73025"/>
              <a:chOff x="7956376" y="548680"/>
              <a:chExt cx="216024" cy="144016"/>
            </a:xfrm>
          </p:grpSpPr>
          <p:cxnSp>
            <p:nvCxnSpPr>
              <p:cNvPr id="1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71"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73"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74"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75"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76" name="Picture 75"/>
            <p:cNvPicPr>
              <a:picLocks noChangeAspect="1"/>
            </p:cNvPicPr>
            <p:nvPr/>
          </p:nvPicPr>
          <p:blipFill>
            <a:blip r:embed="rId3"/>
            <a:stretch>
              <a:fillRect/>
            </a:stretch>
          </p:blipFill>
          <p:spPr>
            <a:xfrm>
              <a:off x="6679266" y="2606780"/>
              <a:ext cx="651755" cy="529551"/>
            </a:xfrm>
            <a:prstGeom prst="rect">
              <a:avLst/>
            </a:prstGeom>
          </p:spPr>
        </p:pic>
        <p:pic>
          <p:nvPicPr>
            <p:cNvPr id="77" name="Picture 76"/>
            <p:cNvPicPr>
              <a:picLocks noChangeAspect="1"/>
            </p:cNvPicPr>
            <p:nvPr/>
          </p:nvPicPr>
          <p:blipFill>
            <a:blip r:embed="rId4"/>
            <a:stretch>
              <a:fillRect/>
            </a:stretch>
          </p:blipFill>
          <p:spPr>
            <a:xfrm>
              <a:off x="7060305" y="2296076"/>
              <a:ext cx="295396" cy="249951"/>
            </a:xfrm>
            <a:prstGeom prst="rect">
              <a:avLst/>
            </a:prstGeom>
          </p:spPr>
        </p:pic>
        <p:pic>
          <p:nvPicPr>
            <p:cNvPr id="82" name="Picture 81"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83" name="Picture 82"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84" name="Groep 99"/>
            <p:cNvGrpSpPr>
              <a:grpSpLocks/>
            </p:cNvGrpSpPr>
            <p:nvPr/>
          </p:nvGrpSpPr>
          <p:grpSpPr bwMode="auto">
            <a:xfrm>
              <a:off x="7679531" y="3461521"/>
              <a:ext cx="865187" cy="388373"/>
              <a:chOff x="4427984" y="2636912"/>
              <a:chExt cx="864096" cy="432048"/>
            </a:xfrm>
          </p:grpSpPr>
          <p:cxnSp>
            <p:nvCxnSpPr>
              <p:cNvPr id="9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9"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85"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86" name="Picture 85"/>
            <p:cNvPicPr>
              <a:picLocks noChangeAspect="1"/>
            </p:cNvPicPr>
            <p:nvPr/>
          </p:nvPicPr>
          <p:blipFill>
            <a:blip r:embed="rId6"/>
            <a:stretch>
              <a:fillRect/>
            </a:stretch>
          </p:blipFill>
          <p:spPr>
            <a:xfrm>
              <a:off x="4894191" y="2473885"/>
              <a:ext cx="280440" cy="682811"/>
            </a:xfrm>
            <a:prstGeom prst="rect">
              <a:avLst/>
            </a:prstGeom>
          </p:spPr>
        </p:pic>
        <p:cxnSp>
          <p:nvCxnSpPr>
            <p:cNvPr id="87"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8"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89"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90" name="Picture 89"/>
            <p:cNvPicPr>
              <a:picLocks noChangeAspect="1"/>
            </p:cNvPicPr>
            <p:nvPr/>
          </p:nvPicPr>
          <p:blipFill>
            <a:blip r:embed="rId7"/>
            <a:stretch>
              <a:fillRect/>
            </a:stretch>
          </p:blipFill>
          <p:spPr>
            <a:xfrm>
              <a:off x="6742453" y="2306213"/>
              <a:ext cx="128027" cy="292633"/>
            </a:xfrm>
            <a:prstGeom prst="rect">
              <a:avLst/>
            </a:prstGeom>
          </p:spPr>
        </p:pic>
        <p:pic>
          <p:nvPicPr>
            <p:cNvPr id="91" name="Picture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9818" y="2328068"/>
              <a:ext cx="124497" cy="291633"/>
            </a:xfrm>
            <a:prstGeom prst="rect">
              <a:avLst/>
            </a:prstGeom>
          </p:spPr>
        </p:pic>
        <p:cxnSp>
          <p:nvCxnSpPr>
            <p:cNvPr id="92"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93" name="Picture 92"/>
            <p:cNvPicPr>
              <a:picLocks noChangeAspect="1"/>
            </p:cNvPicPr>
            <p:nvPr/>
          </p:nvPicPr>
          <p:blipFill>
            <a:blip r:embed="rId9"/>
            <a:stretch>
              <a:fillRect/>
            </a:stretch>
          </p:blipFill>
          <p:spPr>
            <a:xfrm>
              <a:off x="2184961" y="1149306"/>
              <a:ext cx="981541" cy="951058"/>
            </a:xfrm>
            <a:prstGeom prst="rect">
              <a:avLst/>
            </a:prstGeom>
          </p:spPr>
        </p:pic>
        <p:pic>
          <p:nvPicPr>
            <p:cNvPr id="94" name="Picture 93"/>
            <p:cNvPicPr>
              <a:picLocks noChangeAspect="1"/>
            </p:cNvPicPr>
            <p:nvPr/>
          </p:nvPicPr>
          <p:blipFill>
            <a:blip r:embed="rId10"/>
            <a:stretch>
              <a:fillRect/>
            </a:stretch>
          </p:blipFill>
          <p:spPr>
            <a:xfrm>
              <a:off x="3401645" y="1055259"/>
              <a:ext cx="5718544" cy="774259"/>
            </a:xfrm>
            <a:prstGeom prst="rect">
              <a:avLst/>
            </a:prstGeom>
          </p:spPr>
        </p:pic>
        <p:pic>
          <p:nvPicPr>
            <p:cNvPr id="95" name="Picture 94"/>
            <p:cNvPicPr>
              <a:picLocks noChangeAspect="1"/>
            </p:cNvPicPr>
            <p:nvPr/>
          </p:nvPicPr>
          <p:blipFill>
            <a:blip r:embed="rId11"/>
            <a:stretch>
              <a:fillRect/>
            </a:stretch>
          </p:blipFill>
          <p:spPr>
            <a:xfrm>
              <a:off x="6026431" y="2312605"/>
              <a:ext cx="237765" cy="237765"/>
            </a:xfrm>
            <a:prstGeom prst="rect">
              <a:avLst/>
            </a:prstGeom>
          </p:spPr>
        </p:pic>
        <p:pic>
          <p:nvPicPr>
            <p:cNvPr id="96" name="Picture 95"/>
            <p:cNvPicPr>
              <a:picLocks noChangeAspect="1"/>
            </p:cNvPicPr>
            <p:nvPr/>
          </p:nvPicPr>
          <p:blipFill>
            <a:blip r:embed="rId12"/>
            <a:stretch>
              <a:fillRect/>
            </a:stretch>
          </p:blipFill>
          <p:spPr>
            <a:xfrm>
              <a:off x="5958358" y="1750994"/>
              <a:ext cx="688908" cy="640135"/>
            </a:xfrm>
            <a:prstGeom prst="rect">
              <a:avLst/>
            </a:prstGeom>
          </p:spPr>
        </p:pic>
      </p:grpSp>
      <p:grpSp>
        <p:nvGrpSpPr>
          <p:cNvPr id="104" name="Group 103"/>
          <p:cNvGrpSpPr/>
          <p:nvPr/>
        </p:nvGrpSpPr>
        <p:grpSpPr>
          <a:xfrm>
            <a:off x="8040787" y="4715799"/>
            <a:ext cx="2447727" cy="1368423"/>
            <a:chOff x="8040787" y="4715799"/>
            <a:chExt cx="2447727" cy="1368423"/>
          </a:xfrm>
        </p:grpSpPr>
        <p:grpSp>
          <p:nvGrpSpPr>
            <p:cNvPr id="105" name="Groep 120"/>
            <p:cNvGrpSpPr>
              <a:grpSpLocks/>
            </p:cNvGrpSpPr>
            <p:nvPr/>
          </p:nvGrpSpPr>
          <p:grpSpPr bwMode="auto">
            <a:xfrm>
              <a:off x="8472587" y="4860730"/>
              <a:ext cx="2015927" cy="1223492"/>
              <a:chOff x="6803182" y="5085878"/>
              <a:chExt cx="2016125" cy="1223963"/>
            </a:xfrm>
            <a:solidFill>
              <a:schemeClr val="bg1"/>
            </a:solidFill>
          </p:grpSpPr>
          <p:grpSp>
            <p:nvGrpSpPr>
              <p:cNvPr id="107" name="Group 26"/>
              <p:cNvGrpSpPr>
                <a:grpSpLocks/>
              </p:cNvGrpSpPr>
              <p:nvPr/>
            </p:nvGrpSpPr>
            <p:grpSpPr bwMode="auto">
              <a:xfrm>
                <a:off x="6803182" y="5085878"/>
                <a:ext cx="2016125" cy="1223963"/>
                <a:chOff x="5364088" y="2996952"/>
                <a:chExt cx="2880320" cy="2584287"/>
              </a:xfrm>
              <a:grpFill/>
            </p:grpSpPr>
            <p:grpSp>
              <p:nvGrpSpPr>
                <p:cNvPr id="110" name="Group 22"/>
                <p:cNvGrpSpPr>
                  <a:grpSpLocks/>
                </p:cNvGrpSpPr>
                <p:nvPr/>
              </p:nvGrpSpPr>
              <p:grpSpPr bwMode="auto">
                <a:xfrm>
                  <a:off x="5364088" y="2996952"/>
                  <a:ext cx="2880320" cy="2584287"/>
                  <a:chOff x="4427984" y="3429000"/>
                  <a:chExt cx="2880320" cy="2584287"/>
                </a:xfrm>
                <a:grpFill/>
              </p:grpSpPr>
              <p:sp>
                <p:nvSpPr>
                  <p:cNvPr id="112" name="Rectangle 18"/>
                  <p:cNvSpPr>
                    <a:spLocks noChangeArrowheads="1"/>
                  </p:cNvSpPr>
                  <p:nvPr/>
                </p:nvSpPr>
                <p:spPr bwMode="auto">
                  <a:xfrm>
                    <a:off x="4427984" y="3429000"/>
                    <a:ext cx="2880320" cy="2584287"/>
                  </a:xfrm>
                  <a:prstGeom prst="rect">
                    <a:avLst/>
                  </a:prstGeom>
                  <a:grpFill/>
                  <a:ln w="31750" algn="ctr">
                    <a:solidFill>
                      <a:srgbClr val="FF0000"/>
                    </a:solidFill>
                    <a:round/>
                    <a:headEnd/>
                    <a:tailEnd/>
                  </a:ln>
                </p:spPr>
                <p:txBody>
                  <a:bodyPr wrap="none"/>
                  <a:lstStyle/>
                  <a:p>
                    <a:pPr algn="ctr"/>
                    <a:endParaRPr lang="nl-BE">
                      <a:solidFill>
                        <a:schemeClr val="accent2"/>
                      </a:solidFill>
                    </a:endParaRPr>
                  </a:p>
                  <a:p>
                    <a:pPr algn="ctr"/>
                    <a:endParaRPr lang="nl-BE">
                      <a:solidFill>
                        <a:schemeClr val="accent2"/>
                      </a:solidFill>
                    </a:endParaRPr>
                  </a:p>
                  <a:p>
                    <a:pPr algn="ctr"/>
                    <a:r>
                      <a:rPr lang="nl-BE">
                        <a:solidFill>
                          <a:schemeClr val="accent2"/>
                        </a:solidFill>
                      </a:rPr>
                      <a:t>            </a:t>
                    </a:r>
                  </a:p>
                  <a:p>
                    <a:pPr algn="ctr"/>
                    <a:endParaRPr lang="nl-BE">
                      <a:solidFill>
                        <a:schemeClr val="accent2"/>
                      </a:solidFill>
                    </a:endParaRPr>
                  </a:p>
                </p:txBody>
              </p:sp>
              <p:pic>
                <p:nvPicPr>
                  <p:cNvPr id="113" name="Picture 11" descr="D:\Documents And Settings\GQR7802\Local Settings\Temporary Internet Files\Content.IE5\HNYX0581\MC900441310[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9348" y="3853861"/>
                    <a:ext cx="431799" cy="518460"/>
                  </a:xfrm>
                  <a:prstGeom prst="rect">
                    <a:avLst/>
                  </a:prstGeom>
                  <a:grpFill/>
                  <a:ln w="9525">
                    <a:noFill/>
                    <a:miter lim="800000"/>
                    <a:headEnd/>
                    <a:tailEnd/>
                  </a:ln>
                </p:spPr>
              </p:pic>
            </p:grpSp>
            <p:sp>
              <p:nvSpPr>
                <p:cNvPr id="111" name="TextBox 23"/>
                <p:cNvSpPr txBox="1">
                  <a:spLocks noChangeArrowheads="1"/>
                </p:cNvSpPr>
                <p:nvPr/>
              </p:nvSpPr>
              <p:spPr bwMode="auto">
                <a:xfrm>
                  <a:off x="6038996" y="3075520"/>
                  <a:ext cx="2082300" cy="975139"/>
                </a:xfrm>
                <a:prstGeom prst="rect">
                  <a:avLst/>
                </a:prstGeom>
                <a:grpFill/>
                <a:ln w="9525">
                  <a:noFill/>
                  <a:miter lim="800000"/>
                  <a:headEnd/>
                  <a:tailEnd/>
                </a:ln>
              </p:spPr>
              <p:txBody>
                <a:bodyPr wrap="square">
                  <a:spAutoFit/>
                </a:bodyPr>
                <a:lstStyle/>
                <a:p>
                  <a:pPr algn="ctr"/>
                  <a:r>
                    <a:rPr lang="nl-BE" sz="1200" dirty="0" err="1"/>
                    <a:t>bonne</a:t>
                  </a:r>
                  <a:r>
                    <a:rPr lang="nl-BE" sz="1200" dirty="0"/>
                    <a:t> </a:t>
                  </a:r>
                </a:p>
                <a:p>
                  <a:pPr algn="ctr"/>
                  <a:r>
                    <a:rPr lang="nl-BE" sz="1200" dirty="0" err="1"/>
                    <a:t>visibilité</a:t>
                  </a:r>
                  <a:endParaRPr lang="nl-BE" sz="1200" dirty="0">
                    <a:latin typeface="+mn-lt"/>
                  </a:endParaRPr>
                </a:p>
              </p:txBody>
            </p:sp>
          </p:grpSp>
          <p:sp>
            <p:nvSpPr>
              <p:cNvPr id="108" name="TextBox 23"/>
              <p:cNvSpPr txBox="1">
                <a:spLocks noChangeArrowheads="1"/>
              </p:cNvSpPr>
              <p:nvPr/>
            </p:nvSpPr>
            <p:spPr bwMode="auto">
              <a:xfrm>
                <a:off x="7235230" y="5733950"/>
                <a:ext cx="1478899" cy="461843"/>
              </a:xfrm>
              <a:prstGeom prst="rect">
                <a:avLst/>
              </a:prstGeom>
              <a:grpFill/>
              <a:ln w="9525">
                <a:noFill/>
                <a:miter lim="800000"/>
                <a:headEnd/>
                <a:tailEnd/>
              </a:ln>
            </p:spPr>
            <p:txBody>
              <a:bodyPr>
                <a:spAutoFit/>
              </a:bodyPr>
              <a:lstStyle/>
              <a:p>
                <a:pPr algn="ctr"/>
                <a:r>
                  <a:rPr lang="nl-BE" sz="1200" dirty="0" err="1">
                    <a:latin typeface="+mn-lt"/>
                  </a:rPr>
                  <a:t>audition</a:t>
                </a:r>
                <a:endParaRPr lang="nl-BE" sz="1200" dirty="0">
                  <a:latin typeface="+mn-lt"/>
                </a:endParaRPr>
              </a:p>
              <a:p>
                <a:pPr algn="ctr"/>
                <a:r>
                  <a:rPr lang="nl-BE" sz="1200" dirty="0" err="1">
                    <a:latin typeface="+mn-lt"/>
                  </a:rPr>
                  <a:t>insuffisante</a:t>
                </a:r>
                <a:endParaRPr lang="nl-BE" sz="1200" dirty="0">
                  <a:latin typeface="+mn-lt"/>
                </a:endParaRPr>
              </a:p>
            </p:txBody>
          </p:sp>
          <p:pic>
            <p:nvPicPr>
              <p:cNvPr id="109" name="Picture 5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5837" y="5831802"/>
                <a:ext cx="239664" cy="238448"/>
              </a:xfrm>
              <a:prstGeom prst="rect">
                <a:avLst/>
              </a:prstGeom>
              <a:grpFill/>
              <a:ln w="9525">
                <a:noFill/>
                <a:miter lim="800000"/>
                <a:headEnd/>
                <a:tailEnd/>
              </a:ln>
            </p:spPr>
          </p:pic>
        </p:grpSp>
        <p:sp>
          <p:nvSpPr>
            <p:cNvPr id="106" name="Afgeronde rechthoek 116"/>
            <p:cNvSpPr>
              <a:spLocks noChangeArrowheads="1"/>
            </p:cNvSpPr>
            <p:nvPr/>
          </p:nvSpPr>
          <p:spPr bwMode="auto">
            <a:xfrm>
              <a:off x="8040787" y="4715799"/>
              <a:ext cx="720725" cy="287337"/>
            </a:xfrm>
            <a:prstGeom prst="roundRect">
              <a:avLst>
                <a:gd name="adj" fmla="val 16667"/>
              </a:avLst>
            </a:prstGeom>
            <a:solidFill>
              <a:srgbClr val="FF0000"/>
            </a:solidFill>
            <a:ln w="31750" algn="ctr">
              <a:noFill/>
              <a:round/>
              <a:headEnd/>
              <a:tailEnd/>
            </a:ln>
          </p:spPr>
          <p:txBody>
            <a:bodyPr wrap="none" anchor="ctr"/>
            <a:lstStyle/>
            <a:p>
              <a:pPr algn="ctr">
                <a:defRPr/>
              </a:pPr>
              <a:r>
                <a:rPr lang="nl-BE" sz="1100" b="1" dirty="0">
                  <a:solidFill>
                    <a:schemeClr val="bg1"/>
                  </a:solidFill>
                </a:rPr>
                <a:t>NON OK</a:t>
              </a:r>
            </a:p>
          </p:txBody>
        </p:sp>
      </p:grpSp>
    </p:spTree>
    <p:extLst>
      <p:ext uri="{BB962C8B-B14F-4D97-AF65-F5344CB8AC3E}">
        <p14:creationId xmlns:p14="http://schemas.microsoft.com/office/powerpoint/2010/main" val="1574026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insuffisante</a:t>
            </a:r>
            <a:endParaRPr lang="en-GB" dirty="0"/>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2.3 Audition </a:t>
            </a:r>
            <a:r>
              <a:rPr lang="en-US" sz="2000" b="1" kern="0" dirty="0" err="1">
                <a:solidFill>
                  <a:srgbClr val="0070C0"/>
                </a:solidFill>
                <a:latin typeface="+mj-lt"/>
                <a:ea typeface="+mj-ea"/>
                <a:cs typeface="+mj-cs"/>
              </a:rPr>
              <a:t>insuffisante</a:t>
            </a:r>
            <a:endParaRPr lang="en-US" sz="2000" b="1" kern="0" dirty="0">
              <a:solidFill>
                <a:srgbClr val="0070C0"/>
              </a:solidFill>
              <a:latin typeface="+mj-lt"/>
              <a:ea typeface="+mj-ea"/>
              <a:cs typeface="+mj-cs"/>
            </a:endParaRPr>
          </a:p>
        </p:txBody>
      </p:sp>
      <p:grpSp>
        <p:nvGrpSpPr>
          <p:cNvPr id="47" name="Group 46"/>
          <p:cNvGrpSpPr/>
          <p:nvPr/>
        </p:nvGrpSpPr>
        <p:grpSpPr>
          <a:xfrm>
            <a:off x="1533526" y="1055259"/>
            <a:ext cx="8955088" cy="5242355"/>
            <a:chOff x="1533526" y="1055259"/>
            <a:chExt cx="8955088" cy="5242355"/>
          </a:xfrm>
        </p:grpSpPr>
        <p:cxnSp>
          <p:nvCxnSpPr>
            <p:cNvPr id="48"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4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0" name="Rounded Rectangle 122"/>
            <p:cNvSpPr>
              <a:spLocks noChangeArrowheads="1"/>
            </p:cNvSpPr>
            <p:nvPr/>
          </p:nvSpPr>
          <p:spPr bwMode="auto">
            <a:xfrm>
              <a:off x="1533526" y="3789363"/>
              <a:ext cx="701675" cy="503238"/>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t>alarme</a:t>
              </a:r>
              <a:endParaRPr lang="nl-BE" sz="800" dirty="0"/>
            </a:p>
            <a:p>
              <a:pPr algn="ctr"/>
              <a:r>
                <a:rPr lang="nl-BE" sz="800" dirty="0" err="1"/>
                <a:t>audition</a:t>
              </a:r>
              <a:r>
                <a:rPr lang="nl-BE" sz="800" dirty="0"/>
                <a:t> </a:t>
              </a:r>
              <a:r>
                <a:rPr lang="nl-BE" sz="800" dirty="0" err="1"/>
                <a:t>insuffisante</a:t>
              </a:r>
              <a:endParaRPr lang="nl-BE" sz="800" dirty="0"/>
            </a:p>
          </p:txBody>
        </p:sp>
        <p:cxnSp>
          <p:nvCxnSpPr>
            <p:cNvPr id="51"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2"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53"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4"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64" name="Group 188"/>
            <p:cNvGrpSpPr>
              <a:grpSpLocks noChangeAspect="1"/>
            </p:cNvGrpSpPr>
            <p:nvPr/>
          </p:nvGrpSpPr>
          <p:grpSpPr bwMode="auto">
            <a:xfrm>
              <a:off x="5548939" y="3814765"/>
              <a:ext cx="107950" cy="73025"/>
              <a:chOff x="7956376" y="548680"/>
              <a:chExt cx="216024" cy="144016"/>
            </a:xfrm>
          </p:grpSpPr>
          <p:cxnSp>
            <p:nvCxnSpPr>
              <p:cNvPr id="9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5" name="Group 188"/>
            <p:cNvGrpSpPr>
              <a:grpSpLocks noChangeAspect="1"/>
            </p:cNvGrpSpPr>
            <p:nvPr/>
          </p:nvGrpSpPr>
          <p:grpSpPr bwMode="auto">
            <a:xfrm>
              <a:off x="7788053" y="3814764"/>
              <a:ext cx="107950" cy="73025"/>
              <a:chOff x="7956376" y="548680"/>
              <a:chExt cx="216024" cy="144016"/>
            </a:xfrm>
          </p:grpSpPr>
          <p:cxnSp>
            <p:nvCxnSpPr>
              <p:cNvPr id="9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6"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67"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68"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69"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70" name="Picture 69"/>
            <p:cNvPicPr>
              <a:picLocks noChangeAspect="1"/>
            </p:cNvPicPr>
            <p:nvPr/>
          </p:nvPicPr>
          <p:blipFill>
            <a:blip r:embed="rId3"/>
            <a:stretch>
              <a:fillRect/>
            </a:stretch>
          </p:blipFill>
          <p:spPr>
            <a:xfrm>
              <a:off x="6679266" y="2606780"/>
              <a:ext cx="651755" cy="529551"/>
            </a:xfrm>
            <a:prstGeom prst="rect">
              <a:avLst/>
            </a:prstGeom>
          </p:spPr>
        </p:pic>
        <p:pic>
          <p:nvPicPr>
            <p:cNvPr id="71" name="Picture 70" descr="D:\Documents And Settings\GQR7802\Local Settings\Temporary Internet Files\Content.IE5\HNYX0581\MC900441310[1].png"/>
            <p:cNvPicPr/>
            <p:nvPr/>
          </p:nvPicPr>
          <p:blipFill>
            <a:blip r:embed="rId4" cstate="print"/>
            <a:srcRect/>
            <a:stretch>
              <a:fillRect/>
            </a:stretch>
          </p:blipFill>
          <p:spPr bwMode="auto">
            <a:xfrm>
              <a:off x="5110916" y="3077368"/>
              <a:ext cx="182665" cy="243362"/>
            </a:xfrm>
            <a:prstGeom prst="rect">
              <a:avLst/>
            </a:prstGeom>
            <a:noFill/>
          </p:spPr>
        </p:pic>
        <p:pic>
          <p:nvPicPr>
            <p:cNvPr id="73" name="Picture 72" descr="D:\Documents And Settings\GQR7802\Local Settings\Temporary Internet Files\Content.IE5\HNYX0581\MC900441310[1].png"/>
            <p:cNvPicPr/>
            <p:nvPr/>
          </p:nvPicPr>
          <p:blipFill>
            <a:blip r:embed="rId4" cstate="print"/>
            <a:srcRect/>
            <a:stretch>
              <a:fillRect/>
            </a:stretch>
          </p:blipFill>
          <p:spPr bwMode="auto">
            <a:xfrm>
              <a:off x="5877413" y="2568160"/>
              <a:ext cx="182665" cy="243362"/>
            </a:xfrm>
            <a:prstGeom prst="rect">
              <a:avLst/>
            </a:prstGeom>
            <a:noFill/>
          </p:spPr>
        </p:pic>
        <p:grpSp>
          <p:nvGrpSpPr>
            <p:cNvPr id="74" name="Groep 99"/>
            <p:cNvGrpSpPr>
              <a:grpSpLocks/>
            </p:cNvGrpSpPr>
            <p:nvPr/>
          </p:nvGrpSpPr>
          <p:grpSpPr bwMode="auto">
            <a:xfrm>
              <a:off x="7679531" y="3461521"/>
              <a:ext cx="865187" cy="388373"/>
              <a:chOff x="4427984" y="2636912"/>
              <a:chExt cx="864096" cy="432048"/>
            </a:xfrm>
          </p:grpSpPr>
          <p:cxnSp>
            <p:nvCxnSpPr>
              <p:cNvPr id="95"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6"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75"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6" name="Picture 75"/>
            <p:cNvPicPr>
              <a:picLocks noChangeAspect="1"/>
            </p:cNvPicPr>
            <p:nvPr/>
          </p:nvPicPr>
          <p:blipFill>
            <a:blip r:embed="rId5"/>
            <a:stretch>
              <a:fillRect/>
            </a:stretch>
          </p:blipFill>
          <p:spPr>
            <a:xfrm>
              <a:off x="4894191" y="2473885"/>
              <a:ext cx="280440" cy="682811"/>
            </a:xfrm>
            <a:prstGeom prst="rect">
              <a:avLst/>
            </a:prstGeom>
          </p:spPr>
        </p:pic>
        <p:cxnSp>
          <p:nvCxnSpPr>
            <p:cNvPr id="77"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2"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83"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84" name="Picture 83"/>
            <p:cNvPicPr>
              <a:picLocks noChangeAspect="1"/>
            </p:cNvPicPr>
            <p:nvPr/>
          </p:nvPicPr>
          <p:blipFill>
            <a:blip r:embed="rId6"/>
            <a:stretch>
              <a:fillRect/>
            </a:stretch>
          </p:blipFill>
          <p:spPr>
            <a:xfrm>
              <a:off x="6742453" y="2306213"/>
              <a:ext cx="128027" cy="292633"/>
            </a:xfrm>
            <a:prstGeom prst="rect">
              <a:avLst/>
            </a:prstGeom>
          </p:spPr>
        </p:pic>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8527" y="2339031"/>
              <a:ext cx="124497" cy="291633"/>
            </a:xfrm>
            <a:prstGeom prst="rect">
              <a:avLst/>
            </a:prstGeom>
          </p:spPr>
        </p:pic>
        <p:cxnSp>
          <p:nvCxnSpPr>
            <p:cNvPr id="86"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7" name="Picture 86"/>
            <p:cNvPicPr>
              <a:picLocks noChangeAspect="1"/>
            </p:cNvPicPr>
            <p:nvPr/>
          </p:nvPicPr>
          <p:blipFill>
            <a:blip r:embed="rId8"/>
            <a:stretch>
              <a:fillRect/>
            </a:stretch>
          </p:blipFill>
          <p:spPr>
            <a:xfrm>
              <a:off x="2184961" y="1149306"/>
              <a:ext cx="981541" cy="951058"/>
            </a:xfrm>
            <a:prstGeom prst="rect">
              <a:avLst/>
            </a:prstGeom>
          </p:spPr>
        </p:pic>
        <p:pic>
          <p:nvPicPr>
            <p:cNvPr id="88" name="Picture 87"/>
            <p:cNvPicPr>
              <a:picLocks noChangeAspect="1"/>
            </p:cNvPicPr>
            <p:nvPr/>
          </p:nvPicPr>
          <p:blipFill>
            <a:blip r:embed="rId9"/>
            <a:stretch>
              <a:fillRect/>
            </a:stretch>
          </p:blipFill>
          <p:spPr>
            <a:xfrm>
              <a:off x="3401645" y="1055259"/>
              <a:ext cx="5718544" cy="774259"/>
            </a:xfrm>
            <a:prstGeom prst="rect">
              <a:avLst/>
            </a:prstGeom>
          </p:spPr>
        </p:pic>
        <p:pic>
          <p:nvPicPr>
            <p:cNvPr id="89" name="Picture 88"/>
            <p:cNvPicPr>
              <a:picLocks noChangeAspect="1"/>
            </p:cNvPicPr>
            <p:nvPr/>
          </p:nvPicPr>
          <p:blipFill>
            <a:blip r:embed="rId10"/>
            <a:stretch>
              <a:fillRect/>
            </a:stretch>
          </p:blipFill>
          <p:spPr>
            <a:xfrm>
              <a:off x="6026431" y="2312605"/>
              <a:ext cx="237765" cy="237765"/>
            </a:xfrm>
            <a:prstGeom prst="rect">
              <a:avLst/>
            </a:prstGeom>
          </p:spPr>
        </p:pic>
        <p:pic>
          <p:nvPicPr>
            <p:cNvPr id="90" name="Picture 89"/>
            <p:cNvPicPr>
              <a:picLocks noChangeAspect="1"/>
            </p:cNvPicPr>
            <p:nvPr/>
          </p:nvPicPr>
          <p:blipFill>
            <a:blip r:embed="rId11"/>
            <a:stretch>
              <a:fillRect/>
            </a:stretch>
          </p:blipFill>
          <p:spPr>
            <a:xfrm>
              <a:off x="5958358" y="1750994"/>
              <a:ext cx="688908" cy="640135"/>
            </a:xfrm>
            <a:prstGeom prst="rect">
              <a:avLst/>
            </a:prstGeom>
          </p:spPr>
        </p:pic>
        <p:sp>
          <p:nvSpPr>
            <p:cNvPr id="91" name="Rectangular Callout 50"/>
            <p:cNvSpPr>
              <a:spLocks noChangeArrowheads="1"/>
            </p:cNvSpPr>
            <p:nvPr/>
          </p:nvSpPr>
          <p:spPr bwMode="auto">
            <a:xfrm>
              <a:off x="3908266" y="2296076"/>
              <a:ext cx="663838" cy="215900"/>
            </a:xfrm>
            <a:prstGeom prst="wedgeRectCallout">
              <a:avLst>
                <a:gd name="adj1" fmla="val 90348"/>
                <a:gd name="adj2" fmla="val 106545"/>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ALARME!</a:t>
              </a:r>
              <a:endParaRPr lang="nl-BE" sz="1200" b="1" dirty="0">
                <a:solidFill>
                  <a:schemeClr val="bg1"/>
                </a:solidFill>
              </a:endParaRPr>
            </a:p>
          </p:txBody>
        </p:sp>
        <p:sp>
          <p:nvSpPr>
            <p:cNvPr id="92" name="Rectangular Callout 50"/>
            <p:cNvSpPr>
              <a:spLocks noChangeArrowheads="1"/>
            </p:cNvSpPr>
            <p:nvPr/>
          </p:nvSpPr>
          <p:spPr bwMode="auto">
            <a:xfrm>
              <a:off x="2296389" y="2871555"/>
              <a:ext cx="2111716" cy="215900"/>
            </a:xfrm>
            <a:prstGeom prst="wedgeRectCallout">
              <a:avLst>
                <a:gd name="adj1" fmla="val 65919"/>
                <a:gd name="adj2" fmla="val -121864"/>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ARRÊTER LES TRAVAUX!</a:t>
              </a:r>
              <a:endParaRPr lang="nl-BE" sz="1200" b="1" dirty="0">
                <a:solidFill>
                  <a:schemeClr val="bg1"/>
                </a:solidFill>
              </a:endParaRPr>
            </a:p>
          </p:txBody>
        </p:sp>
        <p:pic>
          <p:nvPicPr>
            <p:cNvPr id="93" name="Picture 92"/>
            <p:cNvPicPr>
              <a:picLocks noChangeAspect="1"/>
            </p:cNvPicPr>
            <p:nvPr/>
          </p:nvPicPr>
          <p:blipFill>
            <a:blip r:embed="rId12"/>
            <a:stretch>
              <a:fillRect/>
            </a:stretch>
          </p:blipFill>
          <p:spPr>
            <a:xfrm>
              <a:off x="7371618" y="2373882"/>
              <a:ext cx="341406" cy="359695"/>
            </a:xfrm>
            <a:prstGeom prst="rect">
              <a:avLst/>
            </a:prstGeom>
          </p:spPr>
        </p:pic>
        <p:sp>
          <p:nvSpPr>
            <p:cNvPr id="94" name="TextBox 93"/>
            <p:cNvSpPr txBox="1"/>
            <p:nvPr/>
          </p:nvSpPr>
          <p:spPr>
            <a:xfrm>
              <a:off x="3269602" y="4801394"/>
              <a:ext cx="6843148" cy="340519"/>
            </a:xfrm>
            <a:prstGeom prst="roundRect">
              <a:avLst/>
            </a:prstGeom>
            <a:noFill/>
            <a:ln w="12700">
              <a:solidFill>
                <a:srgbClr val="C00000"/>
              </a:solidFill>
              <a:prstDash val="dash"/>
            </a:ln>
          </p:spPr>
          <p:txBody>
            <a:bodyPr wrap="square" rtlCol="0">
              <a:spAutoFit/>
            </a:bodyPr>
            <a:lstStyle/>
            <a:p>
              <a:pPr algn="ctr"/>
              <a:r>
                <a:rPr lang="nl-BE" sz="1400" dirty="0">
                  <a:latin typeface="+mn-lt"/>
                </a:rPr>
                <a:t>En </a:t>
              </a:r>
              <a:r>
                <a:rPr lang="nl-BE" sz="1400" dirty="0" err="1">
                  <a:latin typeface="+mn-lt"/>
                </a:rPr>
                <a:t>cas</a:t>
              </a:r>
              <a:r>
                <a:rPr lang="nl-BE" sz="1400" dirty="0">
                  <a:latin typeface="+mn-lt"/>
                </a:rPr>
                <a:t> de </a:t>
              </a:r>
              <a:r>
                <a:rPr lang="nl-BE" sz="1400" dirty="0" err="1">
                  <a:latin typeface="+mn-lt"/>
                </a:rPr>
                <a:t>doute</a:t>
              </a:r>
              <a:r>
                <a:rPr lang="nl-BE" sz="1400" dirty="0">
                  <a:latin typeface="+mn-lt"/>
                </a:rPr>
                <a:t> </a:t>
              </a:r>
              <a:r>
                <a:rPr lang="nl-BE" sz="1400" dirty="0" err="1">
                  <a:latin typeface="+mn-lt"/>
                </a:rPr>
                <a:t>sur</a:t>
              </a:r>
              <a:r>
                <a:rPr lang="nl-BE" sz="1400" dirty="0">
                  <a:latin typeface="+mn-lt"/>
                </a:rPr>
                <a:t> </a:t>
              </a:r>
              <a:r>
                <a:rPr lang="nl-BE" sz="1400" dirty="0" err="1">
                  <a:latin typeface="+mn-lt"/>
                </a:rPr>
                <a:t>l’audition</a:t>
              </a:r>
              <a:r>
                <a:rPr lang="nl-BE" sz="1400" dirty="0">
                  <a:latin typeface="+mn-lt"/>
                </a:rPr>
                <a:t>, </a:t>
              </a:r>
              <a:r>
                <a:rPr lang="nl-BE" sz="1400" dirty="0" err="1">
                  <a:latin typeface="+mn-lt"/>
                </a:rPr>
                <a:t>l’agent</a:t>
              </a:r>
              <a:r>
                <a:rPr lang="nl-BE" sz="1400" dirty="0">
                  <a:latin typeface="+mn-lt"/>
                </a:rPr>
                <a:t> garde-</a:t>
              </a:r>
              <a:r>
                <a:rPr lang="nl-BE" sz="1400" dirty="0" err="1">
                  <a:latin typeface="+mn-lt"/>
                </a:rPr>
                <a:t>frontière</a:t>
              </a:r>
              <a:r>
                <a:rPr lang="nl-BE" sz="1400" dirty="0">
                  <a:latin typeface="+mn-lt"/>
                </a:rPr>
                <a:t> </a:t>
              </a:r>
              <a:r>
                <a:rPr lang="nl-BE" sz="1400" dirty="0" err="1">
                  <a:latin typeface="+mn-lt"/>
                </a:rPr>
                <a:t>arrête</a:t>
              </a:r>
              <a:r>
                <a:rPr lang="nl-BE" sz="1400" dirty="0">
                  <a:latin typeface="+mn-lt"/>
                </a:rPr>
                <a:t> </a:t>
              </a:r>
              <a:r>
                <a:rPr lang="nl-BE" sz="1400" dirty="0" err="1">
                  <a:latin typeface="+mn-lt"/>
                </a:rPr>
                <a:t>toutes</a:t>
              </a:r>
              <a:r>
                <a:rPr lang="nl-BE" sz="1400" dirty="0">
                  <a:latin typeface="+mn-lt"/>
                </a:rPr>
                <a:t> les </a:t>
              </a:r>
              <a:r>
                <a:rPr lang="nl-BE" sz="1400" dirty="0" err="1">
                  <a:latin typeface="+mn-lt"/>
                </a:rPr>
                <a:t>activités</a:t>
              </a:r>
              <a:r>
                <a:rPr lang="nl-BE" sz="1400" dirty="0">
                  <a:latin typeface="+mn-lt"/>
                </a:rPr>
                <a:t>.</a:t>
              </a:r>
              <a:endParaRPr lang="nl-BE" sz="1400" dirty="0">
                <a:solidFill>
                  <a:schemeClr val="accent2"/>
                </a:solidFill>
                <a:latin typeface="+mn-lt"/>
              </a:endParaRPr>
            </a:p>
          </p:txBody>
        </p:sp>
      </p:grpSp>
    </p:spTree>
    <p:extLst>
      <p:ext uri="{BB962C8B-B14F-4D97-AF65-F5344CB8AC3E}">
        <p14:creationId xmlns:p14="http://schemas.microsoft.com/office/powerpoint/2010/main" val="874613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insuffisante</a:t>
            </a:r>
            <a:endParaRPr lang="en-GB" dirty="0"/>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2.3 Audition </a:t>
            </a:r>
            <a:r>
              <a:rPr lang="en-US" sz="2000" b="1" kern="0" dirty="0" err="1">
                <a:solidFill>
                  <a:srgbClr val="0070C0"/>
                </a:solidFill>
                <a:latin typeface="+mj-lt"/>
                <a:ea typeface="+mj-ea"/>
                <a:cs typeface="+mj-cs"/>
              </a:rPr>
              <a:t>insuffisante</a:t>
            </a:r>
            <a:endParaRPr lang="en-US" sz="2000" b="1" kern="0" dirty="0">
              <a:solidFill>
                <a:srgbClr val="0070C0"/>
              </a:solidFill>
              <a:latin typeface="+mj-lt"/>
              <a:ea typeface="+mj-ea"/>
              <a:cs typeface="+mj-cs"/>
            </a:endParaRPr>
          </a:p>
        </p:txBody>
      </p:sp>
      <p:grpSp>
        <p:nvGrpSpPr>
          <p:cNvPr id="96" name="Group 95"/>
          <p:cNvGrpSpPr/>
          <p:nvPr/>
        </p:nvGrpSpPr>
        <p:grpSpPr>
          <a:xfrm>
            <a:off x="1533526" y="1055259"/>
            <a:ext cx="8955088" cy="5242355"/>
            <a:chOff x="1533526" y="1055259"/>
            <a:chExt cx="8955088" cy="5242355"/>
          </a:xfrm>
        </p:grpSpPr>
        <p:cxnSp>
          <p:nvCxnSpPr>
            <p:cNvPr id="97"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98"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99" name="Rounded Rectangle 122"/>
            <p:cNvSpPr>
              <a:spLocks noChangeArrowheads="1"/>
            </p:cNvSpPr>
            <p:nvPr/>
          </p:nvSpPr>
          <p:spPr bwMode="auto">
            <a:xfrm>
              <a:off x="1533526" y="3789363"/>
              <a:ext cx="701675" cy="503238"/>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arrêt des </a:t>
              </a:r>
              <a:r>
                <a:rPr lang="nl-BE" sz="800" dirty="0" err="1"/>
                <a:t>travaux</a:t>
              </a:r>
              <a:endParaRPr lang="nl-BE" sz="800" dirty="0"/>
            </a:p>
          </p:txBody>
        </p:sp>
        <p:cxnSp>
          <p:nvCxnSpPr>
            <p:cNvPr id="10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101"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102"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10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0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0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10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107" name="Group 188"/>
            <p:cNvGrpSpPr>
              <a:grpSpLocks noChangeAspect="1"/>
            </p:cNvGrpSpPr>
            <p:nvPr/>
          </p:nvGrpSpPr>
          <p:grpSpPr bwMode="auto">
            <a:xfrm>
              <a:off x="5548939" y="3814765"/>
              <a:ext cx="107950" cy="73025"/>
              <a:chOff x="7956376" y="548680"/>
              <a:chExt cx="216024" cy="144016"/>
            </a:xfrm>
          </p:grpSpPr>
          <p:cxnSp>
            <p:nvCxnSpPr>
              <p:cNvPr id="13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3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108" name="Group 188"/>
            <p:cNvGrpSpPr>
              <a:grpSpLocks noChangeAspect="1"/>
            </p:cNvGrpSpPr>
            <p:nvPr/>
          </p:nvGrpSpPr>
          <p:grpSpPr bwMode="auto">
            <a:xfrm>
              <a:off x="7788053" y="3814764"/>
              <a:ext cx="107950" cy="73025"/>
              <a:chOff x="7956376" y="548680"/>
              <a:chExt cx="216024" cy="144016"/>
            </a:xfrm>
          </p:grpSpPr>
          <p:cxnSp>
            <p:nvCxnSpPr>
              <p:cNvPr id="13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3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109"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11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111"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112"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113" name="Picture 112"/>
            <p:cNvPicPr>
              <a:picLocks noChangeAspect="1"/>
            </p:cNvPicPr>
            <p:nvPr/>
          </p:nvPicPr>
          <p:blipFill>
            <a:blip r:embed="rId3"/>
            <a:stretch>
              <a:fillRect/>
            </a:stretch>
          </p:blipFill>
          <p:spPr>
            <a:xfrm>
              <a:off x="6679266" y="2606780"/>
              <a:ext cx="651755" cy="529551"/>
            </a:xfrm>
            <a:prstGeom prst="rect">
              <a:avLst/>
            </a:prstGeom>
          </p:spPr>
        </p:pic>
        <p:pic>
          <p:nvPicPr>
            <p:cNvPr id="114" name="Picture 113" descr="D:\Documents And Settings\GQR7802\Local Settings\Temporary Internet Files\Content.IE5\HNYX0581\MC900441310[1].png"/>
            <p:cNvPicPr/>
            <p:nvPr/>
          </p:nvPicPr>
          <p:blipFill>
            <a:blip r:embed="rId4" cstate="print"/>
            <a:srcRect/>
            <a:stretch>
              <a:fillRect/>
            </a:stretch>
          </p:blipFill>
          <p:spPr bwMode="auto">
            <a:xfrm>
              <a:off x="5110916" y="3077368"/>
              <a:ext cx="182665" cy="243362"/>
            </a:xfrm>
            <a:prstGeom prst="rect">
              <a:avLst/>
            </a:prstGeom>
            <a:noFill/>
          </p:spPr>
        </p:pic>
        <p:pic>
          <p:nvPicPr>
            <p:cNvPr id="115" name="Picture 114" descr="D:\Documents And Settings\GQR7802\Local Settings\Temporary Internet Files\Content.IE5\HNYX0581\MC900441310[1].png"/>
            <p:cNvPicPr/>
            <p:nvPr/>
          </p:nvPicPr>
          <p:blipFill>
            <a:blip r:embed="rId4" cstate="print"/>
            <a:srcRect/>
            <a:stretch>
              <a:fillRect/>
            </a:stretch>
          </p:blipFill>
          <p:spPr bwMode="auto">
            <a:xfrm>
              <a:off x="5877413" y="2568160"/>
              <a:ext cx="182665" cy="243362"/>
            </a:xfrm>
            <a:prstGeom prst="rect">
              <a:avLst/>
            </a:prstGeom>
            <a:noFill/>
          </p:spPr>
        </p:pic>
        <p:grpSp>
          <p:nvGrpSpPr>
            <p:cNvPr id="116" name="Groep 99"/>
            <p:cNvGrpSpPr>
              <a:grpSpLocks/>
            </p:cNvGrpSpPr>
            <p:nvPr/>
          </p:nvGrpSpPr>
          <p:grpSpPr bwMode="auto">
            <a:xfrm>
              <a:off x="7679531" y="3461521"/>
              <a:ext cx="865187" cy="388373"/>
              <a:chOff x="4427984" y="2636912"/>
              <a:chExt cx="864096" cy="432048"/>
            </a:xfrm>
          </p:grpSpPr>
          <p:cxnSp>
            <p:nvCxnSpPr>
              <p:cNvPr id="133"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34"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117"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118" name="Picture 117"/>
            <p:cNvPicPr>
              <a:picLocks noChangeAspect="1"/>
            </p:cNvPicPr>
            <p:nvPr/>
          </p:nvPicPr>
          <p:blipFill>
            <a:blip r:embed="rId5"/>
            <a:stretch>
              <a:fillRect/>
            </a:stretch>
          </p:blipFill>
          <p:spPr>
            <a:xfrm>
              <a:off x="4894191" y="2473885"/>
              <a:ext cx="280440" cy="682811"/>
            </a:xfrm>
            <a:prstGeom prst="rect">
              <a:avLst/>
            </a:prstGeom>
          </p:spPr>
        </p:pic>
        <p:cxnSp>
          <p:nvCxnSpPr>
            <p:cNvPr id="119"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20"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121"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122" name="Picture 121"/>
            <p:cNvPicPr>
              <a:picLocks noChangeAspect="1"/>
            </p:cNvPicPr>
            <p:nvPr/>
          </p:nvPicPr>
          <p:blipFill>
            <a:blip r:embed="rId6"/>
            <a:stretch>
              <a:fillRect/>
            </a:stretch>
          </p:blipFill>
          <p:spPr>
            <a:xfrm>
              <a:off x="6742453" y="2306213"/>
              <a:ext cx="128027" cy="292633"/>
            </a:xfrm>
            <a:prstGeom prst="rect">
              <a:avLst/>
            </a:prstGeom>
          </p:spPr>
        </p:pic>
        <p:pic>
          <p:nvPicPr>
            <p:cNvPr id="123" name="Picture 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8527" y="2339031"/>
              <a:ext cx="124497" cy="291633"/>
            </a:xfrm>
            <a:prstGeom prst="rect">
              <a:avLst/>
            </a:prstGeom>
          </p:spPr>
        </p:pic>
        <p:cxnSp>
          <p:nvCxnSpPr>
            <p:cNvPr id="124"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125" name="Picture 124"/>
            <p:cNvPicPr>
              <a:picLocks noChangeAspect="1"/>
            </p:cNvPicPr>
            <p:nvPr/>
          </p:nvPicPr>
          <p:blipFill>
            <a:blip r:embed="rId8"/>
            <a:stretch>
              <a:fillRect/>
            </a:stretch>
          </p:blipFill>
          <p:spPr>
            <a:xfrm>
              <a:off x="2184961" y="1149306"/>
              <a:ext cx="981541" cy="951058"/>
            </a:xfrm>
            <a:prstGeom prst="rect">
              <a:avLst/>
            </a:prstGeom>
          </p:spPr>
        </p:pic>
        <p:pic>
          <p:nvPicPr>
            <p:cNvPr id="126" name="Picture 125"/>
            <p:cNvPicPr>
              <a:picLocks noChangeAspect="1"/>
            </p:cNvPicPr>
            <p:nvPr/>
          </p:nvPicPr>
          <p:blipFill>
            <a:blip r:embed="rId9"/>
            <a:stretch>
              <a:fillRect/>
            </a:stretch>
          </p:blipFill>
          <p:spPr>
            <a:xfrm>
              <a:off x="3401645" y="1055259"/>
              <a:ext cx="5718544" cy="774259"/>
            </a:xfrm>
            <a:prstGeom prst="rect">
              <a:avLst/>
            </a:prstGeom>
          </p:spPr>
        </p:pic>
        <p:pic>
          <p:nvPicPr>
            <p:cNvPr id="127" name="Picture 126"/>
            <p:cNvPicPr>
              <a:picLocks noChangeAspect="1"/>
            </p:cNvPicPr>
            <p:nvPr/>
          </p:nvPicPr>
          <p:blipFill>
            <a:blip r:embed="rId10"/>
            <a:stretch>
              <a:fillRect/>
            </a:stretch>
          </p:blipFill>
          <p:spPr>
            <a:xfrm>
              <a:off x="6026431" y="2312605"/>
              <a:ext cx="237765" cy="237765"/>
            </a:xfrm>
            <a:prstGeom prst="rect">
              <a:avLst/>
            </a:prstGeom>
          </p:spPr>
        </p:pic>
        <p:pic>
          <p:nvPicPr>
            <p:cNvPr id="128" name="Picture 127"/>
            <p:cNvPicPr>
              <a:picLocks noChangeAspect="1"/>
            </p:cNvPicPr>
            <p:nvPr/>
          </p:nvPicPr>
          <p:blipFill>
            <a:blip r:embed="rId11"/>
            <a:stretch>
              <a:fillRect/>
            </a:stretch>
          </p:blipFill>
          <p:spPr>
            <a:xfrm>
              <a:off x="5958358" y="1750994"/>
              <a:ext cx="688908" cy="640135"/>
            </a:xfrm>
            <a:prstGeom prst="rect">
              <a:avLst/>
            </a:prstGeom>
          </p:spPr>
        </p:pic>
        <p:pic>
          <p:nvPicPr>
            <p:cNvPr id="131" name="Picture 130"/>
            <p:cNvPicPr>
              <a:picLocks noChangeAspect="1"/>
            </p:cNvPicPr>
            <p:nvPr/>
          </p:nvPicPr>
          <p:blipFill>
            <a:blip r:embed="rId12"/>
            <a:stretch>
              <a:fillRect/>
            </a:stretch>
          </p:blipFill>
          <p:spPr>
            <a:xfrm>
              <a:off x="7371618" y="2373882"/>
              <a:ext cx="341406" cy="359695"/>
            </a:xfrm>
            <a:prstGeom prst="rect">
              <a:avLst/>
            </a:prstGeom>
          </p:spPr>
        </p:pic>
      </p:grpSp>
    </p:spTree>
    <p:extLst>
      <p:ext uri="{BB962C8B-B14F-4D97-AF65-F5344CB8AC3E}">
        <p14:creationId xmlns:p14="http://schemas.microsoft.com/office/powerpoint/2010/main" val="563251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0"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insuffisante</a:t>
            </a:r>
            <a:endParaRPr lang="en-GB" dirty="0"/>
          </a:p>
        </p:txBody>
      </p:sp>
      <p:sp>
        <p:nvSpPr>
          <p:cNvPr id="26" name="TextBox 25"/>
          <p:cNvSpPr txBox="1"/>
          <p:nvPr/>
        </p:nvSpPr>
        <p:spPr>
          <a:xfrm>
            <a:off x="2676808" y="1419820"/>
            <a:ext cx="6843148" cy="340519"/>
          </a:xfrm>
          <a:prstGeom prst="roundRect">
            <a:avLst/>
          </a:prstGeom>
          <a:noFill/>
          <a:ln w="12700">
            <a:solidFill>
              <a:schemeClr val="accent1"/>
            </a:solidFill>
            <a:prstDash val="dash"/>
          </a:ln>
        </p:spPr>
        <p:txBody>
          <a:bodyPr wrap="square" rtlCol="0">
            <a:spAutoFit/>
          </a:bodyPr>
          <a:lstStyle/>
          <a:p>
            <a:pPr algn="ctr"/>
            <a:r>
              <a:rPr lang="nl-BE" sz="1400" dirty="0" err="1"/>
              <a:t>L’agent</a:t>
            </a:r>
            <a:r>
              <a:rPr lang="nl-BE" sz="1400" dirty="0"/>
              <a:t> garde-</a:t>
            </a:r>
            <a:r>
              <a:rPr lang="nl-BE" sz="1400" dirty="0" err="1"/>
              <a:t>frontière</a:t>
            </a:r>
            <a:r>
              <a:rPr lang="nl-BE" sz="1400" dirty="0"/>
              <a:t> </a:t>
            </a:r>
            <a:r>
              <a:rPr lang="nl-BE" sz="1400" dirty="0" err="1"/>
              <a:t>contacte</a:t>
            </a:r>
            <a:r>
              <a:rPr lang="nl-BE" sz="1400" dirty="0"/>
              <a:t> </a:t>
            </a:r>
            <a:r>
              <a:rPr lang="nl-BE" sz="1400" dirty="0" err="1"/>
              <a:t>le</a:t>
            </a:r>
            <a:r>
              <a:rPr lang="nl-BE" sz="1400" dirty="0"/>
              <a:t> RS entrepreneur et sa LH pour </a:t>
            </a:r>
            <a:r>
              <a:rPr lang="nl-BE" sz="1400" dirty="0" err="1"/>
              <a:t>concertation</a:t>
            </a:r>
            <a:r>
              <a:rPr lang="nl-BE" sz="1400" dirty="0"/>
              <a:t>.</a:t>
            </a:r>
          </a:p>
        </p:txBody>
      </p:sp>
      <p:cxnSp>
        <p:nvCxnSpPr>
          <p:cNvPr id="16"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1"/>
            </a:solidFill>
            <a:prstDash val="dash"/>
            <a:round/>
            <a:headEnd/>
            <a:tailEnd type="arrow" w="med" len="med"/>
          </a:ln>
        </p:spPr>
      </p:cxnSp>
      <p:sp>
        <p:nvSpPr>
          <p:cNvPr id="17"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8" name="Rounded Rectangle 122"/>
          <p:cNvSpPr>
            <a:spLocks noChangeArrowheads="1"/>
          </p:cNvSpPr>
          <p:nvPr/>
        </p:nvSpPr>
        <p:spPr bwMode="auto">
          <a:xfrm>
            <a:off x="1533526" y="3817939"/>
            <a:ext cx="701675" cy="433387"/>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dirty="0" err="1"/>
              <a:t>concertation</a:t>
            </a:r>
            <a:r>
              <a:rPr lang="nl-BE" sz="800" dirty="0"/>
              <a:t> </a:t>
            </a:r>
            <a:r>
              <a:rPr lang="nl-BE" sz="800" dirty="0" err="1"/>
              <a:t>avec</a:t>
            </a:r>
            <a:r>
              <a:rPr lang="nl-BE" sz="800" dirty="0"/>
              <a:t> </a:t>
            </a:r>
            <a:r>
              <a:rPr lang="nl-BE" sz="800" dirty="0" err="1"/>
              <a:t>le</a:t>
            </a:r>
            <a:r>
              <a:rPr lang="nl-BE" sz="800" dirty="0"/>
              <a:t> RS et/</a:t>
            </a:r>
            <a:r>
              <a:rPr lang="nl-BE" sz="800" dirty="0" err="1"/>
              <a:t>ou</a:t>
            </a:r>
            <a:r>
              <a:rPr lang="nl-BE" sz="800" dirty="0"/>
              <a:t> la LH</a:t>
            </a:r>
            <a:endParaRPr lang="en-US" sz="800" dirty="0"/>
          </a:p>
        </p:txBody>
      </p:sp>
      <p:pic>
        <p:nvPicPr>
          <p:cNvPr id="5" name="Picture 4"/>
          <p:cNvPicPr>
            <a:picLocks noChangeAspect="1"/>
          </p:cNvPicPr>
          <p:nvPr/>
        </p:nvPicPr>
        <p:blipFill>
          <a:blip r:embed="rId3"/>
          <a:stretch>
            <a:fillRect/>
          </a:stretch>
        </p:blipFill>
        <p:spPr>
          <a:xfrm>
            <a:off x="1928238" y="3529288"/>
            <a:ext cx="30483" cy="280440"/>
          </a:xfrm>
          <a:prstGeom prst="rect">
            <a:avLst/>
          </a:prstGeom>
        </p:spPr>
      </p:pic>
      <p:pic>
        <p:nvPicPr>
          <p:cNvPr id="22" name="Picture 21"/>
          <p:cNvPicPr>
            <a:picLocks noChangeAspect="1"/>
          </p:cNvPicPr>
          <p:nvPr/>
        </p:nvPicPr>
        <p:blipFill>
          <a:blip r:embed="rId3"/>
          <a:stretch>
            <a:fillRect/>
          </a:stretch>
        </p:blipFill>
        <p:spPr>
          <a:xfrm>
            <a:off x="1912996" y="4274099"/>
            <a:ext cx="30483" cy="280440"/>
          </a:xfrm>
          <a:prstGeom prst="rect">
            <a:avLst/>
          </a:prstGeom>
        </p:spPr>
      </p:pic>
      <p:grpSp>
        <p:nvGrpSpPr>
          <p:cNvPr id="21" name="Group 20"/>
          <p:cNvGrpSpPr/>
          <p:nvPr/>
        </p:nvGrpSpPr>
        <p:grpSpPr>
          <a:xfrm>
            <a:off x="3935760" y="2491421"/>
            <a:ext cx="4198310" cy="2653035"/>
            <a:chOff x="3928831" y="2344539"/>
            <a:chExt cx="4198310" cy="2653035"/>
          </a:xfrm>
        </p:grpSpPr>
        <p:sp>
          <p:nvSpPr>
            <p:cNvPr id="27"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8"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31" name="Rechthoek 35"/>
            <p:cNvSpPr>
              <a:spLocks noChangeArrowheads="1"/>
            </p:cNvSpPr>
            <p:nvPr/>
          </p:nvSpPr>
          <p:spPr bwMode="auto">
            <a:xfrm>
              <a:off x="4295800" y="4624802"/>
              <a:ext cx="1006739" cy="360362"/>
            </a:xfrm>
            <a:prstGeom prst="rect">
              <a:avLst/>
            </a:prstGeom>
            <a:solidFill>
              <a:srgbClr val="B2B2B2"/>
            </a:solidFill>
            <a:ln w="31750" algn="ctr">
              <a:noFill/>
              <a:round/>
              <a:headEnd/>
              <a:tailEnd/>
            </a:ln>
          </p:spPr>
          <p:txBody>
            <a:bodyPr lIns="0" tIns="0" rIns="0" bIns="0" anchor="ctr"/>
            <a:lstStyle/>
            <a:p>
              <a:pPr algn="ctr"/>
              <a:r>
                <a:rPr lang="nl-BE" sz="700" b="1" dirty="0">
                  <a:solidFill>
                    <a:schemeClr val="bg1"/>
                  </a:solidFill>
                  <a:latin typeface="+mn-lt"/>
                </a:rPr>
                <a:t>AGENT</a:t>
              </a:r>
            </a:p>
            <a:p>
              <a:pPr algn="ctr"/>
              <a:r>
                <a:rPr lang="nl-BE" sz="700" b="1" dirty="0">
                  <a:solidFill>
                    <a:schemeClr val="bg1"/>
                  </a:solidFill>
                  <a:latin typeface="+mn-lt"/>
                </a:rPr>
                <a:t>GARDE-FRONTIÈRE</a:t>
              </a:r>
            </a:p>
            <a:p>
              <a:pPr algn="ctr"/>
              <a:r>
                <a:rPr lang="nl-BE" sz="700" b="1" dirty="0">
                  <a:solidFill>
                    <a:schemeClr val="bg1"/>
                  </a:solidFill>
                  <a:latin typeface="+mn-lt"/>
                </a:rPr>
                <a:t>ENTREPRENEUR</a:t>
              </a:r>
              <a:endParaRPr lang="nl-BE" sz="900" b="1" dirty="0">
                <a:solidFill>
                  <a:schemeClr val="bg1"/>
                </a:solidFill>
                <a:latin typeface="+mn-lt"/>
              </a:endParaRPr>
            </a:p>
          </p:txBody>
        </p:sp>
        <p:sp>
          <p:nvSpPr>
            <p:cNvPr id="32"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CHEF DE TRAVAIL – </a:t>
              </a:r>
            </a:p>
            <a:p>
              <a:pPr algn="ctr"/>
              <a:r>
                <a:rPr lang="nl-BE" sz="800" b="1" dirty="0">
                  <a:solidFill>
                    <a:schemeClr val="bg1"/>
                  </a:solidFill>
                </a:rPr>
                <a:t>RS ENTREPRENEUR</a:t>
              </a:r>
            </a:p>
          </p:txBody>
        </p:sp>
        <p:sp>
          <p:nvSpPr>
            <p:cNvPr id="33"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HIÉRARCHIQUE</a:t>
              </a:r>
            </a:p>
            <a:p>
              <a:pPr algn="ctr"/>
              <a:r>
                <a:rPr lang="nl-BE" sz="800" b="1" dirty="0">
                  <a:solidFill>
                    <a:schemeClr val="bg1"/>
                  </a:solidFill>
                </a:rPr>
                <a:t>ENTREPRENEUR</a:t>
              </a:r>
            </a:p>
          </p:txBody>
        </p:sp>
        <p:sp>
          <p:nvSpPr>
            <p:cNvPr id="34" name="TextBox 33"/>
            <p:cNvSpPr txBox="1"/>
            <p:nvPr/>
          </p:nvSpPr>
          <p:spPr>
            <a:xfrm>
              <a:off x="6618729" y="404442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sp>
          <p:nvSpPr>
            <p:cNvPr id="35"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a:p>
          </p:txBody>
        </p:sp>
        <p:pic>
          <p:nvPicPr>
            <p:cNvPr id="36" name="Picture 35"/>
            <p:cNvPicPr>
              <a:picLocks noChangeAspect="1"/>
            </p:cNvPicPr>
            <p:nvPr/>
          </p:nvPicPr>
          <p:blipFill>
            <a:blip r:embed="rId4"/>
            <a:stretch>
              <a:fillRect/>
            </a:stretch>
          </p:blipFill>
          <p:spPr>
            <a:xfrm>
              <a:off x="5889993" y="3176945"/>
              <a:ext cx="416778" cy="1407782"/>
            </a:xfrm>
            <a:prstGeom prst="rect">
              <a:avLst/>
            </a:prstGeom>
          </p:spPr>
        </p:pic>
        <p:sp>
          <p:nvSpPr>
            <p:cNvPr id="37" name="Ovale toelichting 57"/>
            <p:cNvSpPr/>
            <p:nvPr/>
          </p:nvSpPr>
          <p:spPr bwMode="auto">
            <a:xfrm>
              <a:off x="5441718" y="2344539"/>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38" name="Picture 37"/>
            <p:cNvPicPr>
              <a:picLocks noChangeAspect="1"/>
            </p:cNvPicPr>
            <p:nvPr/>
          </p:nvPicPr>
          <p:blipFill>
            <a:blip r:embed="rId5"/>
            <a:stretch>
              <a:fillRect/>
            </a:stretch>
          </p:blipFill>
          <p:spPr>
            <a:xfrm>
              <a:off x="7208287" y="3176945"/>
              <a:ext cx="553941" cy="1370648"/>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7282" y="3267750"/>
              <a:ext cx="419096" cy="1226172"/>
            </a:xfrm>
            <a:prstGeom prst="rect">
              <a:avLst/>
            </a:prstGeom>
            <a:ln w="25400">
              <a:solidFill>
                <a:schemeClr val="bg1"/>
              </a:solidFill>
            </a:ln>
          </p:spPr>
        </p:pic>
      </p:grpSp>
    </p:spTree>
    <p:extLst>
      <p:ext uri="{BB962C8B-B14F-4D97-AF65-F5344CB8AC3E}">
        <p14:creationId xmlns:p14="http://schemas.microsoft.com/office/powerpoint/2010/main" val="2816879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1"/>
          <p:cNvSpPr>
            <a:spLocks noGrp="1"/>
          </p:cNvSpPr>
          <p:nvPr>
            <p:ph type="body" sz="quarter" idx="18"/>
          </p:nvPr>
        </p:nvSpPr>
        <p:spPr>
          <a:xfrm>
            <a:off x="9120189" y="154526"/>
            <a:ext cx="2790605" cy="360363"/>
          </a:xfrm>
        </p:spPr>
        <p:txBody>
          <a:bodyPr/>
          <a:lstStyle/>
          <a:p>
            <a:r>
              <a:rPr lang="en-GB" dirty="0"/>
              <a:t>2. Incidents</a:t>
            </a:r>
          </a:p>
          <a:p>
            <a:r>
              <a:rPr lang="en-GB" dirty="0"/>
              <a:t>2.3 Audition </a:t>
            </a:r>
            <a:r>
              <a:rPr lang="en-GB" dirty="0" err="1"/>
              <a:t>insuffisante</a:t>
            </a:r>
            <a:endParaRPr lang="en-GB" dirty="0"/>
          </a:p>
        </p:txBody>
      </p:sp>
      <p:sp>
        <p:nvSpPr>
          <p:cNvPr id="49" name="TextBox 48"/>
          <p:cNvSpPr txBox="1"/>
          <p:nvPr/>
        </p:nvSpPr>
        <p:spPr>
          <a:xfrm>
            <a:off x="2243312" y="772566"/>
            <a:ext cx="7562650" cy="578882"/>
          </a:xfrm>
          <a:prstGeom prst="roundRect">
            <a:avLst/>
          </a:prstGeom>
          <a:noFill/>
          <a:ln w="12700">
            <a:solidFill>
              <a:schemeClr val="accent1"/>
            </a:solidFill>
            <a:prstDash val="dash"/>
          </a:ln>
        </p:spPr>
        <p:txBody>
          <a:bodyPr wrap="square" rtlCol="0">
            <a:spAutoFit/>
          </a:bodyPr>
          <a:lstStyle/>
          <a:p>
            <a:pPr algn="ctr"/>
            <a:r>
              <a:rPr lang="nl-BE" sz="1400" dirty="0" err="1"/>
              <a:t>Après</a:t>
            </a:r>
            <a:r>
              <a:rPr lang="nl-BE" sz="1400" dirty="0"/>
              <a:t> sa </a:t>
            </a:r>
            <a:r>
              <a:rPr lang="nl-BE" sz="1400" dirty="0" err="1"/>
              <a:t>concertation</a:t>
            </a:r>
            <a:r>
              <a:rPr lang="nl-BE" sz="1400" dirty="0"/>
              <a:t>, </a:t>
            </a:r>
            <a:r>
              <a:rPr lang="nl-BE" sz="1400" dirty="0" err="1"/>
              <a:t>le</a:t>
            </a:r>
            <a:r>
              <a:rPr lang="nl-BE" sz="1400" dirty="0"/>
              <a:t> RS entrepreneur </a:t>
            </a:r>
            <a:r>
              <a:rPr lang="nl-BE" sz="1400" dirty="0" err="1"/>
              <a:t>prend</a:t>
            </a:r>
            <a:r>
              <a:rPr lang="nl-BE" sz="1400" dirty="0"/>
              <a:t> </a:t>
            </a:r>
            <a:r>
              <a:rPr lang="nl-BE" sz="1400" dirty="0" err="1"/>
              <a:t>une</a:t>
            </a:r>
            <a:r>
              <a:rPr lang="nl-BE" sz="1400" dirty="0"/>
              <a:t> </a:t>
            </a:r>
            <a:r>
              <a:rPr lang="nl-BE" sz="1400" dirty="0" err="1"/>
              <a:t>décision</a:t>
            </a:r>
            <a:r>
              <a:rPr lang="nl-BE" sz="1400" dirty="0"/>
              <a:t> quant à la poursuite des </a:t>
            </a:r>
            <a:r>
              <a:rPr lang="nl-BE" sz="1400" dirty="0" err="1"/>
              <a:t>travaux</a:t>
            </a:r>
            <a:r>
              <a:rPr lang="nl-BE" sz="1400" dirty="0"/>
              <a:t>.</a:t>
            </a:r>
          </a:p>
        </p:txBody>
      </p:sp>
      <p:grpSp>
        <p:nvGrpSpPr>
          <p:cNvPr id="61" name="Group 60"/>
          <p:cNvGrpSpPr/>
          <p:nvPr/>
        </p:nvGrpSpPr>
        <p:grpSpPr>
          <a:xfrm>
            <a:off x="1991544" y="1605732"/>
            <a:ext cx="8658928" cy="4608512"/>
            <a:chOff x="1991544" y="1605732"/>
            <a:chExt cx="8658928" cy="4608512"/>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1605732"/>
              <a:ext cx="8658928" cy="4608512"/>
            </a:xfrm>
            <a:prstGeom prst="rect">
              <a:avLst/>
            </a:prstGeom>
          </p:spPr>
        </p:pic>
        <p:sp>
          <p:nvSpPr>
            <p:cNvPr id="70" name="Rechthoek 35"/>
            <p:cNvSpPr>
              <a:spLocks noChangeArrowheads="1"/>
            </p:cNvSpPr>
            <p:nvPr/>
          </p:nvSpPr>
          <p:spPr bwMode="auto">
            <a:xfrm>
              <a:off x="2639616" y="3950561"/>
              <a:ext cx="1080120" cy="390788"/>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6" y="2928158"/>
            <a:ext cx="457223" cy="1022403"/>
          </a:xfrm>
          <a:prstGeom prst="rect">
            <a:avLst/>
          </a:prstGeom>
        </p:spPr>
      </p:pic>
    </p:spTree>
    <p:extLst>
      <p:ext uri="{BB962C8B-B14F-4D97-AF65-F5344CB8AC3E}">
        <p14:creationId xmlns:p14="http://schemas.microsoft.com/office/powerpoint/2010/main" val="4011566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484784"/>
            <a:ext cx="9300879" cy="4244400"/>
          </a:xfrm>
          <a:prstGeom prst="rect">
            <a:avLst/>
          </a:prstGeom>
        </p:spPr>
        <p:txBody>
          <a:bodyPr/>
          <a:lstStyle/>
          <a:p>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t>
            </a:r>
            <a:r>
              <a:rPr lang="nl-BE" sz="2000" b="1" dirty="0" err="1">
                <a:solidFill>
                  <a:schemeClr val="tx1"/>
                </a:solidFill>
              </a:rPr>
              <a:t>supervision</a:t>
            </a:r>
            <a:r>
              <a:rPr lang="nl-BE" sz="2000" b="1" dirty="0">
                <a:solidFill>
                  <a:schemeClr val="tx1"/>
                </a:solidFill>
              </a:rPr>
              <a:t> de la </a:t>
            </a:r>
            <a:r>
              <a:rPr lang="nl-BE" sz="2000" b="1" dirty="0" err="1">
                <a:solidFill>
                  <a:schemeClr val="tx1"/>
                </a:solidFill>
              </a:rPr>
              <a:t>délimitation</a:t>
            </a:r>
            <a:r>
              <a:rPr lang="nl-BE" sz="2000" b="1" dirty="0">
                <a:solidFill>
                  <a:schemeClr val="tx1"/>
                </a:solidFill>
              </a:rPr>
              <a:t> du </a:t>
            </a:r>
            <a:r>
              <a:rPr lang="nl-BE" sz="2000" b="1" dirty="0" err="1">
                <a:solidFill>
                  <a:schemeClr val="tx1"/>
                </a:solidFill>
              </a:rPr>
              <a:t>chantier</a:t>
            </a:r>
            <a:r>
              <a:rPr lang="nl-BE" sz="2000" b="1" dirty="0">
                <a:solidFill>
                  <a:schemeClr val="tx1"/>
                </a:solidFill>
              </a:rPr>
              <a:t> par </a:t>
            </a:r>
            <a:r>
              <a:rPr lang="nl-BE" sz="2000" b="1" dirty="0" err="1">
                <a:solidFill>
                  <a:schemeClr val="tx1"/>
                </a:solidFill>
              </a:rPr>
              <a:t>une</a:t>
            </a:r>
            <a:r>
              <a:rPr lang="nl-BE" sz="2000" b="1" dirty="0">
                <a:solidFill>
                  <a:schemeClr val="tx1"/>
                </a:solidFill>
              </a:rPr>
              <a:t> </a:t>
            </a:r>
            <a:r>
              <a:rPr lang="nl-BE" sz="2000" b="1" dirty="0" err="1">
                <a:solidFill>
                  <a:schemeClr val="tx1"/>
                </a:solidFill>
              </a:rPr>
              <a:t>personne</a:t>
            </a:r>
            <a:r>
              <a:rPr lang="nl-BE" sz="2000" b="1" dirty="0">
                <a:solidFill>
                  <a:schemeClr val="tx1"/>
                </a:solidFill>
              </a:rPr>
              <a:t> (agent garde-</a:t>
            </a:r>
            <a:r>
              <a:rPr lang="nl-BE" sz="2000" b="1" dirty="0" err="1">
                <a:solidFill>
                  <a:schemeClr val="tx1"/>
                </a:solidFill>
              </a:rPr>
              <a:t>frontière</a:t>
            </a:r>
            <a:r>
              <a:rPr lang="nl-BE" sz="2000" b="1" dirty="0">
                <a:solidFill>
                  <a:schemeClr val="tx1"/>
                </a:solidFill>
              </a:rPr>
              <a:t>)</a:t>
            </a:r>
          </a:p>
          <a:p>
            <a:endParaRPr lang="nl-BE" sz="2000" b="1" dirty="0">
              <a:solidFill>
                <a:schemeClr val="tx1"/>
              </a:solidFill>
            </a:endParaRPr>
          </a:p>
          <a:p>
            <a:r>
              <a:rPr lang="nl-BE" sz="2000" b="1" dirty="0">
                <a:solidFill>
                  <a:schemeClr val="tx1"/>
                </a:solidFill>
              </a:rPr>
              <a:t>2. </a:t>
            </a:r>
            <a:r>
              <a:rPr lang="nl-BE" sz="2000" b="1" dirty="0" err="1">
                <a:solidFill>
                  <a:schemeClr val="tx1"/>
                </a:solidFill>
              </a:rPr>
              <a:t>Incidents</a:t>
            </a:r>
            <a:r>
              <a:rPr lang="nl-BE" sz="2000" b="1" dirty="0">
                <a:solidFill>
                  <a:schemeClr val="tx1"/>
                </a:solidFill>
              </a:rPr>
              <a:t>	</a:t>
            </a:r>
          </a:p>
          <a:p>
            <a:endParaRPr lang="nl-BE" sz="2000" b="1" dirty="0">
              <a:solidFill>
                <a:schemeClr val="tx1"/>
              </a:solidFill>
            </a:endParaRPr>
          </a:p>
          <a:p>
            <a:r>
              <a:rPr lang="nl-BE" sz="2000" b="1" dirty="0">
                <a:solidFill>
                  <a:schemeClr val="tx2"/>
                </a:solidFill>
              </a:rPr>
              <a:t>3. Fin des </a:t>
            </a:r>
            <a:r>
              <a:rPr lang="nl-BE" sz="2000" b="1" dirty="0" err="1">
                <a:solidFill>
                  <a:schemeClr val="tx2"/>
                </a:solidFill>
              </a:rPr>
              <a:t>travaux</a:t>
            </a:r>
            <a:endParaRPr lang="nl-BE" sz="2000" b="1" dirty="0">
              <a:solidFill>
                <a:schemeClr val="tx2"/>
              </a:solidFill>
            </a:endParaRPr>
          </a:p>
          <a:p>
            <a:endParaRPr lang="nl-BE" sz="2000" b="1" dirty="0">
              <a:solidFill>
                <a:schemeClr val="tx1"/>
              </a:solidFill>
            </a:endParaRPr>
          </a:p>
          <a:p>
            <a:r>
              <a:rPr lang="nl-BE" sz="2000" b="1" dirty="0">
                <a:solidFill>
                  <a:schemeClr val="tx1"/>
                </a:solidFill>
              </a:rPr>
              <a:t>4. </a:t>
            </a:r>
            <a:r>
              <a:rPr lang="nl-BE" sz="2000" b="1" dirty="0" err="1">
                <a:solidFill>
                  <a:schemeClr val="tx1"/>
                </a:solidFill>
              </a:rPr>
              <a:t>Travaux</a:t>
            </a:r>
            <a:r>
              <a:rPr lang="nl-BE" sz="2000" b="1" dirty="0">
                <a:solidFill>
                  <a:schemeClr val="tx1"/>
                </a:solidFill>
              </a:rPr>
              <a:t> </a:t>
            </a:r>
            <a:r>
              <a:rPr lang="nl-BE" sz="2000" b="1" dirty="0" err="1">
                <a:solidFill>
                  <a:schemeClr val="tx1"/>
                </a:solidFill>
              </a:rPr>
              <a:t>particulièrement</a:t>
            </a:r>
            <a:r>
              <a:rPr lang="nl-BE" sz="2000" b="1" dirty="0">
                <a:solidFill>
                  <a:schemeClr val="tx1"/>
                </a:solidFill>
              </a:rPr>
              <a:t> </a:t>
            </a:r>
            <a:r>
              <a:rPr lang="nl-BE" sz="2000" b="1" dirty="0" err="1">
                <a:solidFill>
                  <a:schemeClr val="tx1"/>
                </a:solidFill>
              </a:rPr>
              <a:t>bruyants</a:t>
            </a:r>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2191238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bwMode="auto">
          <a:xfrm>
            <a:off x="2063751" y="1627188"/>
            <a:ext cx="2663825" cy="361950"/>
          </a:xfrm>
          <a:prstGeom prst="rect">
            <a:avLst/>
          </a:prstGeom>
          <a:noFill/>
          <a:ln w="9525">
            <a:noFill/>
            <a:miter lim="800000"/>
            <a:headEnd/>
            <a:tailEnd/>
          </a:ln>
          <a:effectLst/>
        </p:spPr>
        <p:txBody>
          <a:bodyPr lIns="0" tIns="0" rIns="0" bIns="0"/>
          <a:lstStyle/>
          <a:p>
            <a:pPr>
              <a:defRPr/>
            </a:pPr>
            <a:r>
              <a:rPr lang="en-US" sz="1400" b="1" kern="0" dirty="0">
                <a:solidFill>
                  <a:srgbClr val="0070C0"/>
                </a:solidFill>
                <a:latin typeface="+mj-lt"/>
                <a:ea typeface="+mj-ea"/>
                <a:cs typeface="+mj-cs"/>
              </a:rPr>
              <a:t>Situation de </a:t>
            </a:r>
            <a:r>
              <a:rPr lang="en-US" sz="1400" b="1" kern="0" dirty="0" err="1">
                <a:solidFill>
                  <a:srgbClr val="0070C0"/>
                </a:solidFill>
                <a:latin typeface="+mj-lt"/>
                <a:ea typeface="+mj-ea"/>
                <a:cs typeface="+mj-cs"/>
              </a:rPr>
              <a:t>départ</a:t>
            </a:r>
            <a:endParaRPr lang="en-US" sz="1100" b="1" kern="0" dirty="0">
              <a:solidFill>
                <a:srgbClr val="0070C0"/>
              </a:solidFill>
              <a:latin typeface="+mj-lt"/>
              <a:ea typeface="+mj-ea"/>
              <a:cs typeface="+mj-cs"/>
            </a:endParaRPr>
          </a:p>
        </p:txBody>
      </p:sp>
      <p:sp>
        <p:nvSpPr>
          <p:cNvPr id="45" name="Text Placeholder 1"/>
          <p:cNvSpPr>
            <a:spLocks noGrp="1"/>
          </p:cNvSpPr>
          <p:nvPr>
            <p:ph type="body" sz="quarter" idx="18"/>
          </p:nvPr>
        </p:nvSpPr>
        <p:spPr>
          <a:xfrm>
            <a:off x="9120189" y="154526"/>
            <a:ext cx="2790605" cy="360363"/>
          </a:xfrm>
        </p:spPr>
        <p:txBody>
          <a:bodyPr/>
          <a:lstStyle/>
          <a:p>
            <a:r>
              <a:rPr lang="en-GB" dirty="0"/>
              <a:t>3. Fin des </a:t>
            </a:r>
            <a:r>
              <a:rPr lang="en-GB" dirty="0" err="1"/>
              <a:t>travaux</a:t>
            </a:r>
            <a:endParaRPr lang="en-GB" dirty="0"/>
          </a:p>
        </p:txBody>
      </p:sp>
      <p:grpSp>
        <p:nvGrpSpPr>
          <p:cNvPr id="82" name="Group 81"/>
          <p:cNvGrpSpPr/>
          <p:nvPr/>
        </p:nvGrpSpPr>
        <p:grpSpPr>
          <a:xfrm>
            <a:off x="1127448" y="2276872"/>
            <a:ext cx="8955088" cy="4342321"/>
            <a:chOff x="1533526" y="1955293"/>
            <a:chExt cx="8955088" cy="4342321"/>
          </a:xfrm>
        </p:grpSpPr>
        <p:cxnSp>
          <p:nvCxnSpPr>
            <p:cNvPr id="83"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8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85"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t>travaux</a:t>
              </a:r>
              <a:endParaRPr lang="nl-BE" sz="800" dirty="0"/>
            </a:p>
          </p:txBody>
        </p:sp>
        <p:cxnSp>
          <p:nvCxnSpPr>
            <p:cNvPr id="87"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88"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89"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90"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9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9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9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94" name="Group 188"/>
            <p:cNvGrpSpPr>
              <a:grpSpLocks noChangeAspect="1"/>
            </p:cNvGrpSpPr>
            <p:nvPr/>
          </p:nvGrpSpPr>
          <p:grpSpPr bwMode="auto">
            <a:xfrm>
              <a:off x="5548939" y="3814765"/>
              <a:ext cx="107950" cy="73025"/>
              <a:chOff x="7956376" y="548680"/>
              <a:chExt cx="216024" cy="144016"/>
            </a:xfrm>
          </p:grpSpPr>
          <p:cxnSp>
            <p:nvCxnSpPr>
              <p:cNvPr id="11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1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95" name="Group 188"/>
            <p:cNvGrpSpPr>
              <a:grpSpLocks noChangeAspect="1"/>
            </p:cNvGrpSpPr>
            <p:nvPr/>
          </p:nvGrpSpPr>
          <p:grpSpPr bwMode="auto">
            <a:xfrm>
              <a:off x="7788053" y="3814764"/>
              <a:ext cx="107950" cy="73025"/>
              <a:chOff x="7956376" y="548680"/>
              <a:chExt cx="216024" cy="144016"/>
            </a:xfrm>
          </p:grpSpPr>
          <p:cxnSp>
            <p:nvCxnSpPr>
              <p:cNvPr id="11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1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96"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97"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98"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99"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100" name="Picture 99"/>
            <p:cNvPicPr>
              <a:picLocks noChangeAspect="1"/>
            </p:cNvPicPr>
            <p:nvPr/>
          </p:nvPicPr>
          <p:blipFill>
            <a:blip r:embed="rId3"/>
            <a:stretch>
              <a:fillRect/>
            </a:stretch>
          </p:blipFill>
          <p:spPr>
            <a:xfrm>
              <a:off x="6679266" y="2606780"/>
              <a:ext cx="651755" cy="529551"/>
            </a:xfrm>
            <a:prstGeom prst="rect">
              <a:avLst/>
            </a:prstGeom>
          </p:spPr>
        </p:pic>
        <p:pic>
          <p:nvPicPr>
            <p:cNvPr id="101" name="Picture 100"/>
            <p:cNvPicPr>
              <a:picLocks noChangeAspect="1"/>
            </p:cNvPicPr>
            <p:nvPr/>
          </p:nvPicPr>
          <p:blipFill>
            <a:blip r:embed="rId4"/>
            <a:stretch>
              <a:fillRect/>
            </a:stretch>
          </p:blipFill>
          <p:spPr>
            <a:xfrm>
              <a:off x="7060305" y="2296076"/>
              <a:ext cx="295396" cy="249951"/>
            </a:xfrm>
            <a:prstGeom prst="rect">
              <a:avLst/>
            </a:prstGeom>
          </p:spPr>
        </p:pic>
        <p:pic>
          <p:nvPicPr>
            <p:cNvPr id="102" name="Picture 101"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103" name="Picture 102"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104" name="Groep 99"/>
            <p:cNvGrpSpPr>
              <a:grpSpLocks/>
            </p:cNvGrpSpPr>
            <p:nvPr/>
          </p:nvGrpSpPr>
          <p:grpSpPr bwMode="auto">
            <a:xfrm>
              <a:off x="7679531" y="3461521"/>
              <a:ext cx="865187" cy="388373"/>
              <a:chOff x="4427984" y="2636912"/>
              <a:chExt cx="864096" cy="432048"/>
            </a:xfrm>
          </p:grpSpPr>
          <p:cxnSp>
            <p:nvCxnSpPr>
              <p:cNvPr id="114"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15"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105"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106" name="Picture 105"/>
            <p:cNvPicPr>
              <a:picLocks noChangeAspect="1"/>
            </p:cNvPicPr>
            <p:nvPr/>
          </p:nvPicPr>
          <p:blipFill>
            <a:blip r:embed="rId6"/>
            <a:stretch>
              <a:fillRect/>
            </a:stretch>
          </p:blipFill>
          <p:spPr>
            <a:xfrm>
              <a:off x="4894191" y="2473885"/>
              <a:ext cx="280440" cy="682811"/>
            </a:xfrm>
            <a:prstGeom prst="rect">
              <a:avLst/>
            </a:prstGeom>
          </p:spPr>
        </p:pic>
        <p:cxnSp>
          <p:nvCxnSpPr>
            <p:cNvPr id="107"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08"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109"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110" name="Picture 109"/>
            <p:cNvPicPr>
              <a:picLocks noChangeAspect="1"/>
            </p:cNvPicPr>
            <p:nvPr/>
          </p:nvPicPr>
          <p:blipFill>
            <a:blip r:embed="rId7"/>
            <a:stretch>
              <a:fillRect/>
            </a:stretch>
          </p:blipFill>
          <p:spPr>
            <a:xfrm>
              <a:off x="6742453" y="2306213"/>
              <a:ext cx="128027" cy="292633"/>
            </a:xfrm>
            <a:prstGeom prst="rect">
              <a:avLst/>
            </a:prstGeom>
          </p:spPr>
        </p:pic>
        <p:pic>
          <p:nvPicPr>
            <p:cNvPr id="111" name="Picture 1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9707" y="2333037"/>
              <a:ext cx="124497" cy="291633"/>
            </a:xfrm>
            <a:prstGeom prst="rect">
              <a:avLst/>
            </a:prstGeom>
          </p:spPr>
        </p:pic>
        <p:cxnSp>
          <p:nvCxnSpPr>
            <p:cNvPr id="112"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113" name="Picture 112" descr="D:\Documents And Settings\GQR7802\Local Settings\Temporary Internet Files\Content.IE5\HNYX0581\MC900441310[1].png"/>
            <p:cNvPicPr/>
            <p:nvPr/>
          </p:nvPicPr>
          <p:blipFill>
            <a:blip r:embed="rId5" cstate="print"/>
            <a:srcRect/>
            <a:stretch>
              <a:fillRect/>
            </a:stretch>
          </p:blipFill>
          <p:spPr bwMode="auto">
            <a:xfrm>
              <a:off x="6010667" y="2359167"/>
              <a:ext cx="182665" cy="243362"/>
            </a:xfrm>
            <a:prstGeom prst="rect">
              <a:avLst/>
            </a:prstGeom>
            <a:noFill/>
          </p:spPr>
        </p:pic>
      </p:grpSp>
    </p:spTree>
    <p:extLst>
      <p:ext uri="{BB962C8B-B14F-4D97-AF65-F5344CB8AC3E}">
        <p14:creationId xmlns:p14="http://schemas.microsoft.com/office/powerpoint/2010/main" val="3584378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bwMode="auto">
          <a:xfrm>
            <a:off x="2063751" y="1627188"/>
            <a:ext cx="2663825" cy="361950"/>
          </a:xfrm>
          <a:prstGeom prst="rect">
            <a:avLst/>
          </a:prstGeom>
          <a:noFill/>
          <a:ln w="9525">
            <a:noFill/>
            <a:miter lim="800000"/>
            <a:headEnd/>
            <a:tailEnd/>
          </a:ln>
          <a:effectLst/>
        </p:spPr>
        <p:txBody>
          <a:bodyPr lIns="0" tIns="0" rIns="0" bIns="0"/>
          <a:lstStyle/>
          <a:p>
            <a:pPr>
              <a:defRPr/>
            </a:pPr>
            <a:r>
              <a:rPr lang="en-US" sz="1400" b="1" kern="0" dirty="0">
                <a:solidFill>
                  <a:srgbClr val="0070C0"/>
                </a:solidFill>
                <a:latin typeface="+mj-lt"/>
                <a:ea typeface="+mj-ea"/>
                <a:cs typeface="+mj-cs"/>
              </a:rPr>
              <a:t>Situation de </a:t>
            </a:r>
            <a:r>
              <a:rPr lang="en-US" sz="1400" b="1" kern="0" dirty="0" err="1">
                <a:solidFill>
                  <a:srgbClr val="0070C0"/>
                </a:solidFill>
                <a:latin typeface="+mj-lt"/>
                <a:ea typeface="+mj-ea"/>
                <a:cs typeface="+mj-cs"/>
              </a:rPr>
              <a:t>départ</a:t>
            </a:r>
            <a:endParaRPr lang="en-US" sz="1100" b="1" kern="0" dirty="0">
              <a:solidFill>
                <a:srgbClr val="0070C0"/>
              </a:solidFill>
              <a:latin typeface="+mj-lt"/>
              <a:ea typeface="+mj-ea"/>
              <a:cs typeface="+mj-cs"/>
            </a:endParaRPr>
          </a:p>
        </p:txBody>
      </p:sp>
      <p:sp>
        <p:nvSpPr>
          <p:cNvPr id="45" name="Text Placeholder 1"/>
          <p:cNvSpPr>
            <a:spLocks noGrp="1"/>
          </p:cNvSpPr>
          <p:nvPr>
            <p:ph type="body" sz="quarter" idx="18"/>
          </p:nvPr>
        </p:nvSpPr>
        <p:spPr>
          <a:xfrm>
            <a:off x="9120189" y="154526"/>
            <a:ext cx="2790605" cy="360363"/>
          </a:xfrm>
        </p:spPr>
        <p:txBody>
          <a:bodyPr/>
          <a:lstStyle/>
          <a:p>
            <a:r>
              <a:rPr lang="en-GB" dirty="0"/>
              <a:t>3. Fin des </a:t>
            </a:r>
            <a:r>
              <a:rPr lang="en-GB" dirty="0" err="1"/>
              <a:t>travaux</a:t>
            </a:r>
            <a:endParaRPr lang="en-GB" dirty="0"/>
          </a:p>
        </p:txBody>
      </p:sp>
      <p:grpSp>
        <p:nvGrpSpPr>
          <p:cNvPr id="2" name="Group 1"/>
          <p:cNvGrpSpPr/>
          <p:nvPr/>
        </p:nvGrpSpPr>
        <p:grpSpPr>
          <a:xfrm>
            <a:off x="1127448" y="2276872"/>
            <a:ext cx="8955088" cy="4342321"/>
            <a:chOff x="1127448" y="2276872"/>
            <a:chExt cx="8955088" cy="4342321"/>
          </a:xfrm>
        </p:grpSpPr>
        <p:grpSp>
          <p:nvGrpSpPr>
            <p:cNvPr id="86" name="Group 85"/>
            <p:cNvGrpSpPr/>
            <p:nvPr/>
          </p:nvGrpSpPr>
          <p:grpSpPr>
            <a:xfrm>
              <a:off x="1127448" y="2276872"/>
              <a:ext cx="8955088" cy="4342321"/>
              <a:chOff x="1533526" y="1955293"/>
              <a:chExt cx="8955088" cy="4342321"/>
            </a:xfrm>
          </p:grpSpPr>
          <p:cxnSp>
            <p:nvCxnSpPr>
              <p:cNvPr id="87"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88"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89"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t>travaux</a:t>
                </a:r>
                <a:endParaRPr lang="nl-BE" sz="800" dirty="0"/>
              </a:p>
            </p:txBody>
          </p:sp>
          <p:cxnSp>
            <p:nvCxnSpPr>
              <p:cNvPr id="9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91"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92"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9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9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9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9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97" name="Group 188"/>
              <p:cNvGrpSpPr>
                <a:grpSpLocks noChangeAspect="1"/>
              </p:cNvGrpSpPr>
              <p:nvPr/>
            </p:nvGrpSpPr>
            <p:grpSpPr bwMode="auto">
              <a:xfrm>
                <a:off x="5548939" y="3814765"/>
                <a:ext cx="107950" cy="73025"/>
                <a:chOff x="7956376" y="548680"/>
                <a:chExt cx="216024" cy="144016"/>
              </a:xfrm>
            </p:grpSpPr>
            <p:cxnSp>
              <p:nvCxnSpPr>
                <p:cNvPr id="12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2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98" name="Group 188"/>
              <p:cNvGrpSpPr>
                <a:grpSpLocks noChangeAspect="1"/>
              </p:cNvGrpSpPr>
              <p:nvPr/>
            </p:nvGrpSpPr>
            <p:grpSpPr bwMode="auto">
              <a:xfrm>
                <a:off x="7788053" y="3814764"/>
                <a:ext cx="107950" cy="73025"/>
                <a:chOff x="7956376" y="548680"/>
                <a:chExt cx="216024" cy="144016"/>
              </a:xfrm>
            </p:grpSpPr>
            <p:cxnSp>
              <p:nvCxnSpPr>
                <p:cNvPr id="11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2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99"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10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101"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102"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103" name="Picture 102"/>
              <p:cNvPicPr>
                <a:picLocks noChangeAspect="1"/>
              </p:cNvPicPr>
              <p:nvPr/>
            </p:nvPicPr>
            <p:blipFill>
              <a:blip r:embed="rId3"/>
              <a:stretch>
                <a:fillRect/>
              </a:stretch>
            </p:blipFill>
            <p:spPr>
              <a:xfrm>
                <a:off x="6679266" y="2606780"/>
                <a:ext cx="651755" cy="529551"/>
              </a:xfrm>
              <a:prstGeom prst="rect">
                <a:avLst/>
              </a:prstGeom>
            </p:spPr>
          </p:pic>
          <p:pic>
            <p:nvPicPr>
              <p:cNvPr id="104" name="Picture 103"/>
              <p:cNvPicPr>
                <a:picLocks noChangeAspect="1"/>
              </p:cNvPicPr>
              <p:nvPr/>
            </p:nvPicPr>
            <p:blipFill>
              <a:blip r:embed="rId4"/>
              <a:stretch>
                <a:fillRect/>
              </a:stretch>
            </p:blipFill>
            <p:spPr>
              <a:xfrm>
                <a:off x="7060305" y="2296076"/>
                <a:ext cx="295396" cy="249951"/>
              </a:xfrm>
              <a:prstGeom prst="rect">
                <a:avLst/>
              </a:prstGeom>
            </p:spPr>
          </p:pic>
          <p:pic>
            <p:nvPicPr>
              <p:cNvPr id="105" name="Picture 104"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106" name="Picture 105"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107" name="Groep 99"/>
              <p:cNvGrpSpPr>
                <a:grpSpLocks/>
              </p:cNvGrpSpPr>
              <p:nvPr/>
            </p:nvGrpSpPr>
            <p:grpSpPr bwMode="auto">
              <a:xfrm>
                <a:off x="7679531" y="3461521"/>
                <a:ext cx="865187" cy="388373"/>
                <a:chOff x="4427984" y="2636912"/>
                <a:chExt cx="864096" cy="432048"/>
              </a:xfrm>
            </p:grpSpPr>
            <p:cxnSp>
              <p:nvCxnSpPr>
                <p:cNvPr id="117"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18"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108"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109" name="Picture 108"/>
              <p:cNvPicPr>
                <a:picLocks noChangeAspect="1"/>
              </p:cNvPicPr>
              <p:nvPr/>
            </p:nvPicPr>
            <p:blipFill>
              <a:blip r:embed="rId6"/>
              <a:stretch>
                <a:fillRect/>
              </a:stretch>
            </p:blipFill>
            <p:spPr>
              <a:xfrm>
                <a:off x="4894191" y="2473885"/>
                <a:ext cx="280440" cy="682811"/>
              </a:xfrm>
              <a:prstGeom prst="rect">
                <a:avLst/>
              </a:prstGeom>
            </p:spPr>
          </p:pic>
          <p:cxnSp>
            <p:nvCxnSpPr>
              <p:cNvPr id="110"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1"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112"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113" name="Picture 112"/>
              <p:cNvPicPr>
                <a:picLocks noChangeAspect="1"/>
              </p:cNvPicPr>
              <p:nvPr/>
            </p:nvPicPr>
            <p:blipFill>
              <a:blip r:embed="rId7"/>
              <a:stretch>
                <a:fillRect/>
              </a:stretch>
            </p:blipFill>
            <p:spPr>
              <a:xfrm>
                <a:off x="6742453" y="2306213"/>
                <a:ext cx="128027" cy="292633"/>
              </a:xfrm>
              <a:prstGeom prst="rect">
                <a:avLst/>
              </a:prstGeom>
            </p:spPr>
          </p:pic>
          <p:pic>
            <p:nvPicPr>
              <p:cNvPr id="114" name="Picture 1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9707" y="2333037"/>
                <a:ext cx="124497" cy="291633"/>
              </a:xfrm>
              <a:prstGeom prst="rect">
                <a:avLst/>
              </a:prstGeom>
            </p:spPr>
          </p:pic>
          <p:cxnSp>
            <p:nvCxnSpPr>
              <p:cNvPr id="115"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116" name="Picture 115" descr="D:\Documents And Settings\GQR7802\Local Settings\Temporary Internet Files\Content.IE5\HNYX0581\MC900441310[1].png"/>
              <p:cNvPicPr/>
              <p:nvPr/>
            </p:nvPicPr>
            <p:blipFill>
              <a:blip r:embed="rId5" cstate="print"/>
              <a:srcRect/>
              <a:stretch>
                <a:fillRect/>
              </a:stretch>
            </p:blipFill>
            <p:spPr bwMode="auto">
              <a:xfrm>
                <a:off x="6010667" y="2359167"/>
                <a:ext cx="182665" cy="243362"/>
              </a:xfrm>
              <a:prstGeom prst="rect">
                <a:avLst/>
              </a:prstGeom>
              <a:noFill/>
            </p:spPr>
          </p:pic>
        </p:grpSp>
        <p:pic>
          <p:nvPicPr>
            <p:cNvPr id="123" name="Picture 122"/>
            <p:cNvPicPr>
              <a:picLocks noChangeAspect="1"/>
            </p:cNvPicPr>
            <p:nvPr/>
          </p:nvPicPr>
          <p:blipFill>
            <a:blip r:embed="rId9"/>
            <a:stretch>
              <a:fillRect/>
            </a:stretch>
          </p:blipFill>
          <p:spPr>
            <a:xfrm>
              <a:off x="6616282" y="2547987"/>
              <a:ext cx="341406" cy="359695"/>
            </a:xfrm>
            <a:prstGeom prst="rect">
              <a:avLst/>
            </a:prstGeom>
          </p:spPr>
        </p:pic>
      </p:grpSp>
    </p:spTree>
    <p:extLst>
      <p:ext uri="{BB962C8B-B14F-4D97-AF65-F5344CB8AC3E}">
        <p14:creationId xmlns:p14="http://schemas.microsoft.com/office/powerpoint/2010/main" val="4185425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bwMode="auto">
          <a:xfrm>
            <a:off x="2063751" y="1627188"/>
            <a:ext cx="2663825" cy="361950"/>
          </a:xfrm>
          <a:prstGeom prst="rect">
            <a:avLst/>
          </a:prstGeom>
          <a:noFill/>
          <a:ln w="9525">
            <a:noFill/>
            <a:miter lim="800000"/>
            <a:headEnd/>
            <a:tailEnd/>
          </a:ln>
          <a:effectLst/>
        </p:spPr>
        <p:txBody>
          <a:bodyPr lIns="0" tIns="0" rIns="0" bIns="0"/>
          <a:lstStyle/>
          <a:p>
            <a:pPr>
              <a:defRPr/>
            </a:pPr>
            <a:r>
              <a:rPr lang="en-US" sz="1400" b="1" kern="0" dirty="0">
                <a:solidFill>
                  <a:srgbClr val="0070C0"/>
                </a:solidFill>
                <a:latin typeface="+mj-lt"/>
                <a:ea typeface="+mj-ea"/>
                <a:cs typeface="+mj-cs"/>
              </a:rPr>
              <a:t>Situation de </a:t>
            </a:r>
            <a:r>
              <a:rPr lang="en-US" sz="1400" b="1" kern="0" dirty="0" err="1">
                <a:solidFill>
                  <a:srgbClr val="0070C0"/>
                </a:solidFill>
                <a:latin typeface="+mj-lt"/>
                <a:ea typeface="+mj-ea"/>
                <a:cs typeface="+mj-cs"/>
              </a:rPr>
              <a:t>départ</a:t>
            </a:r>
            <a:endParaRPr lang="en-US" sz="1100" b="1" kern="0" dirty="0">
              <a:solidFill>
                <a:srgbClr val="0070C0"/>
              </a:solidFill>
              <a:latin typeface="+mj-lt"/>
              <a:ea typeface="+mj-ea"/>
              <a:cs typeface="+mj-cs"/>
            </a:endParaRPr>
          </a:p>
        </p:txBody>
      </p:sp>
      <p:sp>
        <p:nvSpPr>
          <p:cNvPr id="45" name="Text Placeholder 1"/>
          <p:cNvSpPr>
            <a:spLocks noGrp="1"/>
          </p:cNvSpPr>
          <p:nvPr>
            <p:ph type="body" sz="quarter" idx="18"/>
          </p:nvPr>
        </p:nvSpPr>
        <p:spPr>
          <a:xfrm>
            <a:off x="9120189" y="154526"/>
            <a:ext cx="2790605" cy="360363"/>
          </a:xfrm>
        </p:spPr>
        <p:txBody>
          <a:bodyPr/>
          <a:lstStyle/>
          <a:p>
            <a:r>
              <a:rPr lang="en-GB" dirty="0"/>
              <a:t>3. Fin des </a:t>
            </a:r>
            <a:r>
              <a:rPr lang="en-GB" dirty="0" err="1"/>
              <a:t>travaux</a:t>
            </a:r>
            <a:endParaRPr lang="en-GB" dirty="0"/>
          </a:p>
        </p:txBody>
      </p:sp>
      <p:grpSp>
        <p:nvGrpSpPr>
          <p:cNvPr id="2" name="Group 1"/>
          <p:cNvGrpSpPr/>
          <p:nvPr/>
        </p:nvGrpSpPr>
        <p:grpSpPr>
          <a:xfrm>
            <a:off x="1127448" y="2166255"/>
            <a:ext cx="8955088" cy="4452938"/>
            <a:chOff x="1127448" y="2166255"/>
            <a:chExt cx="8955088" cy="4452938"/>
          </a:xfrm>
        </p:grpSpPr>
        <p:grpSp>
          <p:nvGrpSpPr>
            <p:cNvPr id="41" name="Group 40"/>
            <p:cNvGrpSpPr/>
            <p:nvPr/>
          </p:nvGrpSpPr>
          <p:grpSpPr>
            <a:xfrm>
              <a:off x="1127448" y="2276872"/>
              <a:ext cx="8955088" cy="4342321"/>
              <a:chOff x="1127448" y="2276872"/>
              <a:chExt cx="8955088" cy="4342321"/>
            </a:xfrm>
          </p:grpSpPr>
          <p:grpSp>
            <p:nvGrpSpPr>
              <p:cNvPr id="46" name="Group 45"/>
              <p:cNvGrpSpPr/>
              <p:nvPr/>
            </p:nvGrpSpPr>
            <p:grpSpPr>
              <a:xfrm>
                <a:off x="1127448" y="2276872"/>
                <a:ext cx="8955088" cy="4342321"/>
                <a:chOff x="1533526" y="1955293"/>
                <a:chExt cx="8955088" cy="4342321"/>
              </a:xfrm>
            </p:grpSpPr>
            <p:cxnSp>
              <p:nvCxnSpPr>
                <p:cNvPr id="48"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4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0"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t>travaux</a:t>
                  </a:r>
                  <a:endParaRPr lang="nl-BE" sz="800" dirty="0"/>
                </a:p>
                <a:p>
                  <a:pPr algn="ctr"/>
                  <a:r>
                    <a:rPr lang="nl-BE" sz="800" dirty="0" err="1"/>
                    <a:t>terminés</a:t>
                  </a:r>
                  <a:endParaRPr lang="nl-BE" sz="800" dirty="0"/>
                </a:p>
              </p:txBody>
            </p:sp>
            <p:cxnSp>
              <p:nvCxnSpPr>
                <p:cNvPr id="51"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2"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53"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4"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5"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0"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61" name="Group 188"/>
                <p:cNvGrpSpPr>
                  <a:grpSpLocks noChangeAspect="1"/>
                </p:cNvGrpSpPr>
                <p:nvPr/>
              </p:nvGrpSpPr>
              <p:grpSpPr bwMode="auto">
                <a:xfrm>
                  <a:off x="5548939" y="3814765"/>
                  <a:ext cx="107950" cy="73025"/>
                  <a:chOff x="7956376" y="548680"/>
                  <a:chExt cx="216024" cy="144016"/>
                </a:xfrm>
              </p:grpSpPr>
              <p:cxnSp>
                <p:nvCxnSpPr>
                  <p:cNvPr id="9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2" name="Group 188"/>
                <p:cNvGrpSpPr>
                  <a:grpSpLocks noChangeAspect="1"/>
                </p:cNvGrpSpPr>
                <p:nvPr/>
              </p:nvGrpSpPr>
              <p:grpSpPr bwMode="auto">
                <a:xfrm>
                  <a:off x="7788053" y="3814764"/>
                  <a:ext cx="107950" cy="73025"/>
                  <a:chOff x="7956376" y="548680"/>
                  <a:chExt cx="216024" cy="144016"/>
                </a:xfrm>
              </p:grpSpPr>
              <p:cxnSp>
                <p:nvCxnSpPr>
                  <p:cNvPr id="8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8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3"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64"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65"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66"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67" name="Picture 66"/>
                <p:cNvPicPr>
                  <a:picLocks noChangeAspect="1"/>
                </p:cNvPicPr>
                <p:nvPr/>
              </p:nvPicPr>
              <p:blipFill>
                <a:blip r:embed="rId3"/>
                <a:stretch>
                  <a:fillRect/>
                </a:stretch>
              </p:blipFill>
              <p:spPr>
                <a:xfrm>
                  <a:off x="6679266" y="2606780"/>
                  <a:ext cx="651755" cy="529551"/>
                </a:xfrm>
                <a:prstGeom prst="rect">
                  <a:avLst/>
                </a:prstGeom>
              </p:spPr>
            </p:pic>
            <p:pic>
              <p:nvPicPr>
                <p:cNvPr id="68" name="Picture 67"/>
                <p:cNvPicPr>
                  <a:picLocks noChangeAspect="1"/>
                </p:cNvPicPr>
                <p:nvPr/>
              </p:nvPicPr>
              <p:blipFill>
                <a:blip r:embed="rId4"/>
                <a:stretch>
                  <a:fillRect/>
                </a:stretch>
              </p:blipFill>
              <p:spPr>
                <a:xfrm>
                  <a:off x="7060305" y="2296076"/>
                  <a:ext cx="295396" cy="249951"/>
                </a:xfrm>
                <a:prstGeom prst="rect">
                  <a:avLst/>
                </a:prstGeom>
              </p:spPr>
            </p:pic>
            <p:pic>
              <p:nvPicPr>
                <p:cNvPr id="69" name="Picture 68"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70" name="Picture 69"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71" name="Groep 99"/>
                <p:cNvGrpSpPr>
                  <a:grpSpLocks/>
                </p:cNvGrpSpPr>
                <p:nvPr/>
              </p:nvGrpSpPr>
              <p:grpSpPr bwMode="auto">
                <a:xfrm>
                  <a:off x="7679531" y="3461521"/>
                  <a:ext cx="865187" cy="388373"/>
                  <a:chOff x="4427984" y="2636912"/>
                  <a:chExt cx="864096" cy="432048"/>
                </a:xfrm>
              </p:grpSpPr>
              <p:cxnSp>
                <p:nvCxnSpPr>
                  <p:cNvPr id="86"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87"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73"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4" name="Picture 73"/>
                <p:cNvPicPr>
                  <a:picLocks noChangeAspect="1"/>
                </p:cNvPicPr>
                <p:nvPr/>
              </p:nvPicPr>
              <p:blipFill>
                <a:blip r:embed="rId6"/>
                <a:stretch>
                  <a:fillRect/>
                </a:stretch>
              </p:blipFill>
              <p:spPr>
                <a:xfrm>
                  <a:off x="4894191" y="2473885"/>
                  <a:ext cx="280440" cy="682811"/>
                </a:xfrm>
                <a:prstGeom prst="rect">
                  <a:avLst/>
                </a:prstGeom>
              </p:spPr>
            </p:pic>
            <p:cxnSp>
              <p:nvCxnSpPr>
                <p:cNvPr id="75"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6"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7"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82" name="Picture 81"/>
                <p:cNvPicPr>
                  <a:picLocks noChangeAspect="1"/>
                </p:cNvPicPr>
                <p:nvPr/>
              </p:nvPicPr>
              <p:blipFill>
                <a:blip r:embed="rId7"/>
                <a:stretch>
                  <a:fillRect/>
                </a:stretch>
              </p:blipFill>
              <p:spPr>
                <a:xfrm>
                  <a:off x="6742453" y="2306213"/>
                  <a:ext cx="128027" cy="292633"/>
                </a:xfrm>
                <a:prstGeom prst="rect">
                  <a:avLst/>
                </a:prstGeom>
              </p:spPr>
            </p:pic>
            <p:pic>
              <p:nvPicPr>
                <p:cNvPr id="83"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9707" y="2333037"/>
                  <a:ext cx="124497" cy="291633"/>
                </a:xfrm>
                <a:prstGeom prst="rect">
                  <a:avLst/>
                </a:prstGeom>
              </p:spPr>
            </p:pic>
            <p:cxnSp>
              <p:nvCxnSpPr>
                <p:cNvPr id="84"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5" name="Picture 84" descr="D:\Documents And Settings\GQR7802\Local Settings\Temporary Internet Files\Content.IE5\HNYX0581\MC900441310[1].png"/>
                <p:cNvPicPr/>
                <p:nvPr/>
              </p:nvPicPr>
              <p:blipFill>
                <a:blip r:embed="rId5" cstate="print"/>
                <a:srcRect/>
                <a:stretch>
                  <a:fillRect/>
                </a:stretch>
              </p:blipFill>
              <p:spPr bwMode="auto">
                <a:xfrm>
                  <a:off x="6010667" y="2359167"/>
                  <a:ext cx="182665" cy="243362"/>
                </a:xfrm>
                <a:prstGeom prst="rect">
                  <a:avLst/>
                </a:prstGeom>
                <a:noFill/>
              </p:spPr>
            </p:pic>
          </p:grpSp>
          <p:pic>
            <p:nvPicPr>
              <p:cNvPr id="47" name="Picture 46"/>
              <p:cNvPicPr>
                <a:picLocks noChangeAspect="1"/>
              </p:cNvPicPr>
              <p:nvPr/>
            </p:nvPicPr>
            <p:blipFill>
              <a:blip r:embed="rId9"/>
              <a:stretch>
                <a:fillRect/>
              </a:stretch>
            </p:blipFill>
            <p:spPr>
              <a:xfrm>
                <a:off x="6616282" y="2547987"/>
                <a:ext cx="341406" cy="359695"/>
              </a:xfrm>
              <a:prstGeom prst="rect">
                <a:avLst/>
              </a:prstGeom>
            </p:spPr>
          </p:pic>
        </p:grpSp>
        <p:sp>
          <p:nvSpPr>
            <p:cNvPr id="92" name="Rectangular Callout 50"/>
            <p:cNvSpPr>
              <a:spLocks noChangeArrowheads="1"/>
            </p:cNvSpPr>
            <p:nvPr/>
          </p:nvSpPr>
          <p:spPr bwMode="auto">
            <a:xfrm>
              <a:off x="7435324" y="2166255"/>
              <a:ext cx="2167685" cy="288925"/>
            </a:xfrm>
            <a:prstGeom prst="wedgeRectCallout">
              <a:avLst>
                <a:gd name="adj1" fmla="val -67237"/>
                <a:gd name="adj2" fmla="val 257771"/>
              </a:avLst>
            </a:prstGeom>
            <a:solidFill>
              <a:srgbClr val="92D050"/>
            </a:solidFill>
            <a:ln w="31750" algn="ctr">
              <a:solidFill>
                <a:srgbClr val="92D050"/>
              </a:solidFill>
              <a:round/>
              <a:headEnd/>
              <a:tailEnd/>
            </a:ln>
          </p:spPr>
          <p:txBody>
            <a:bodyPr wrap="none" anchor="ctr"/>
            <a:lstStyle/>
            <a:p>
              <a:pPr algn="ctr"/>
              <a:r>
                <a:rPr lang="en-US" sz="1200" b="1" dirty="0">
                  <a:solidFill>
                    <a:schemeClr val="bg1"/>
                  </a:solidFill>
                  <a:latin typeface="+mn-lt"/>
                </a:rPr>
                <a:t>PLUS D’EMPIÈTEMENT PRÉVU</a:t>
              </a:r>
              <a:r>
                <a:rPr lang="en-US" sz="1200" b="1" dirty="0">
                  <a:solidFill>
                    <a:schemeClr val="bg1"/>
                  </a:solidFill>
                </a:rPr>
                <a:t>!</a:t>
              </a:r>
            </a:p>
          </p:txBody>
        </p:sp>
      </p:grpSp>
    </p:spTree>
    <p:extLst>
      <p:ext uri="{BB962C8B-B14F-4D97-AF65-F5344CB8AC3E}">
        <p14:creationId xmlns:p14="http://schemas.microsoft.com/office/powerpoint/2010/main" val="94064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487488" y="908720"/>
            <a:ext cx="10753725" cy="887413"/>
          </a:xfrm>
          <a:prstGeom prst="rect">
            <a:avLst/>
          </a:prstGeom>
        </p:spPr>
        <p:txBody>
          <a:bodyPr/>
          <a:lstStyle/>
          <a:p>
            <a:pPr eaLnBrk="1" hangingPunct="1"/>
            <a:r>
              <a:rPr lang="en-US" sz="2400" b="1" dirty="0">
                <a:latin typeface="+mn-lt"/>
              </a:rPr>
              <a:t>Documents de </a:t>
            </a:r>
            <a:r>
              <a:rPr lang="en-US" sz="2400" b="1" dirty="0" err="1">
                <a:latin typeface="+mn-lt"/>
              </a:rPr>
              <a:t>référence</a:t>
            </a:r>
            <a:endParaRPr lang="en-US" sz="2400" b="1" dirty="0">
              <a:latin typeface="+mn-lt"/>
            </a:endParaRPr>
          </a:p>
        </p:txBody>
      </p:sp>
      <p:sp>
        <p:nvSpPr>
          <p:cNvPr id="9219" name="Content Placeholder 2"/>
          <p:cNvSpPr>
            <a:spLocks noGrp="1"/>
          </p:cNvSpPr>
          <p:nvPr>
            <p:ph idx="4294967295"/>
          </p:nvPr>
        </p:nvSpPr>
        <p:spPr>
          <a:xfrm>
            <a:off x="1487488" y="1700808"/>
            <a:ext cx="9217024" cy="4176713"/>
          </a:xfrm>
          <a:prstGeom prst="rect">
            <a:avLst/>
          </a:prstGeom>
        </p:spPr>
        <p:txBody>
          <a:bodyPr/>
          <a:lstStyle/>
          <a:p>
            <a:pPr marL="0" indent="0" algn="just">
              <a:buNone/>
            </a:pPr>
            <a:r>
              <a:rPr lang="en-US" sz="1600" dirty="0" err="1">
                <a:solidFill>
                  <a:srgbClr val="FF0000"/>
                </a:solidFill>
              </a:rPr>
              <a:t>Circulaire</a:t>
            </a:r>
            <a:r>
              <a:rPr lang="en-US" sz="1600" dirty="0">
                <a:solidFill>
                  <a:srgbClr val="FF0000"/>
                </a:solidFill>
              </a:rPr>
              <a:t> 2 I-AM/2019 </a:t>
            </a:r>
            <a:r>
              <a:rPr lang="en-US" sz="1600" dirty="0"/>
              <a:t>– </a:t>
            </a:r>
            <a:r>
              <a:rPr lang="en-US" sz="1600" dirty="0" err="1"/>
              <a:t>Travaux</a:t>
            </a:r>
            <a:r>
              <a:rPr lang="en-US" sz="1600" dirty="0"/>
              <a:t> avec </a:t>
            </a:r>
            <a:r>
              <a:rPr lang="en-US" sz="1600" dirty="0" err="1"/>
              <a:t>empiètements</a:t>
            </a:r>
            <a:r>
              <a:rPr lang="en-US" sz="1600" dirty="0"/>
              <a:t> de type I – </a:t>
            </a:r>
            <a:r>
              <a:rPr lang="en-US" sz="1600" dirty="0" err="1"/>
              <a:t>Hiérarchie</a:t>
            </a:r>
            <a:r>
              <a:rPr lang="en-US" sz="1600" dirty="0"/>
              <a:t> des </a:t>
            </a:r>
            <a:r>
              <a:rPr lang="en-US" sz="1600" dirty="0" err="1"/>
              <a:t>mesures</a:t>
            </a:r>
            <a:r>
              <a:rPr lang="en-US" sz="1600" dirty="0"/>
              <a:t> des </a:t>
            </a:r>
            <a:r>
              <a:rPr lang="en-US" sz="1600" dirty="0" err="1"/>
              <a:t>sécurité</a:t>
            </a:r>
            <a:endParaRPr lang="en-US" sz="1600" dirty="0"/>
          </a:p>
          <a:p>
            <a:pPr marL="0" indent="0" algn="just">
              <a:buNone/>
            </a:pPr>
            <a:endParaRPr lang="en-US" sz="1600" dirty="0">
              <a:solidFill>
                <a:srgbClr val="FF0000"/>
              </a:solidFill>
            </a:endParaRPr>
          </a:p>
          <a:p>
            <a:pPr marL="0" indent="0" algn="just">
              <a:buNone/>
            </a:pPr>
            <a:r>
              <a:rPr lang="en-US" sz="1600" dirty="0" err="1">
                <a:solidFill>
                  <a:srgbClr val="FF0000"/>
                </a:solidFill>
              </a:rPr>
              <a:t>Circulaire</a:t>
            </a:r>
            <a:r>
              <a:rPr lang="en-US" sz="1600" dirty="0">
                <a:solidFill>
                  <a:srgbClr val="FF0000"/>
                </a:solidFill>
              </a:rPr>
              <a:t> 1 I-AM/2020 </a:t>
            </a:r>
            <a:r>
              <a:rPr lang="en-US" sz="1600" dirty="0"/>
              <a:t>– Directives pour la protection des </a:t>
            </a:r>
            <a:r>
              <a:rPr lang="en-US" sz="1600" dirty="0" err="1"/>
              <a:t>travaux</a:t>
            </a:r>
            <a:r>
              <a:rPr lang="en-US" sz="1600" dirty="0"/>
              <a:t> avec </a:t>
            </a:r>
            <a:r>
              <a:rPr lang="en-US" sz="1600" dirty="0" err="1"/>
              <a:t>empiètements</a:t>
            </a:r>
            <a:r>
              <a:rPr lang="en-US" sz="1600" dirty="0"/>
              <a:t> de type II</a:t>
            </a:r>
          </a:p>
          <a:p>
            <a:pPr algn="just"/>
            <a:endParaRPr lang="en-US" sz="2000" dirty="0"/>
          </a:p>
          <a:p>
            <a:pPr marL="0" indent="0" algn="just">
              <a:buNone/>
            </a:pPr>
            <a:r>
              <a:rPr lang="en-US" sz="1600" dirty="0">
                <a:solidFill>
                  <a:srgbClr val="FF0000"/>
                </a:solidFill>
              </a:rPr>
              <a:t>Fascicule 63 – version 2.1</a:t>
            </a:r>
            <a:r>
              <a:rPr lang="en-US" sz="1600" dirty="0"/>
              <a:t> – </a:t>
            </a:r>
            <a:r>
              <a:rPr lang="en-US" sz="1600" dirty="0" err="1"/>
              <a:t>Mesures</a:t>
            </a:r>
            <a:r>
              <a:rPr lang="en-US" sz="1600" dirty="0"/>
              <a:t> de </a:t>
            </a:r>
            <a:r>
              <a:rPr lang="en-US" sz="1600" dirty="0" err="1"/>
              <a:t>sécurité</a:t>
            </a:r>
            <a:r>
              <a:rPr lang="en-US" sz="1600" dirty="0"/>
              <a:t> et de santé </a:t>
            </a:r>
            <a:r>
              <a:rPr lang="en-US" sz="1600" dirty="0" err="1"/>
              <a:t>lors</a:t>
            </a:r>
            <a:r>
              <a:rPr lang="en-US" sz="1600" dirty="0"/>
              <a:t> de </a:t>
            </a:r>
            <a:r>
              <a:rPr lang="en-US" sz="1600" dirty="0" err="1"/>
              <a:t>l’exécution</a:t>
            </a:r>
            <a:r>
              <a:rPr lang="en-US" sz="1600" dirty="0"/>
              <a:t> de marches de travaux, de </a:t>
            </a:r>
            <a:r>
              <a:rPr lang="en-US" sz="1600" dirty="0" err="1"/>
              <a:t>fournitures</a:t>
            </a:r>
            <a:r>
              <a:rPr lang="en-US" sz="1600" dirty="0"/>
              <a:t> et de services. </a:t>
            </a:r>
            <a:endParaRPr lang="en-US" sz="1600" dirty="0">
              <a:solidFill>
                <a:srgbClr val="FF0000"/>
              </a:solidFill>
            </a:endParaRPr>
          </a:p>
          <a:p>
            <a:pPr marL="0" indent="0" algn="just">
              <a:buNone/>
            </a:pPr>
            <a:endParaRPr lang="en-US" sz="1600" dirty="0">
              <a:solidFill>
                <a:srgbClr val="FF0000"/>
              </a:solidFill>
            </a:endParaRPr>
          </a:p>
          <a:p>
            <a:pPr marL="0" indent="0" algn="just">
              <a:buNone/>
            </a:pPr>
            <a:r>
              <a:rPr lang="en-US" sz="1600" dirty="0">
                <a:solidFill>
                  <a:srgbClr val="FF0000"/>
                </a:solidFill>
              </a:rPr>
              <a:t>WIT 1010.fr </a:t>
            </a:r>
            <a:r>
              <a:rPr lang="en-US" sz="1600" dirty="0"/>
              <a:t>– </a:t>
            </a:r>
            <a:r>
              <a:rPr lang="en-US" sz="1600" dirty="0" err="1"/>
              <a:t>Mesure</a:t>
            </a:r>
            <a:r>
              <a:rPr lang="en-US" sz="1600" dirty="0"/>
              <a:t> de </a:t>
            </a:r>
            <a:r>
              <a:rPr lang="en-US" sz="1600" dirty="0" err="1"/>
              <a:t>sécurité</a:t>
            </a:r>
            <a:r>
              <a:rPr lang="en-US" sz="1600" dirty="0"/>
              <a:t> “</a:t>
            </a:r>
            <a:r>
              <a:rPr lang="en-US" sz="1600" dirty="0" err="1"/>
              <a:t>délimitation</a:t>
            </a:r>
            <a:r>
              <a:rPr lang="en-US" sz="1600" dirty="0"/>
              <a:t> de la zone de </a:t>
            </a:r>
            <a:r>
              <a:rPr lang="en-US" sz="1600" dirty="0" err="1"/>
              <a:t>chantier</a:t>
            </a:r>
            <a:r>
              <a:rPr lang="en-US" sz="1600" dirty="0"/>
              <a:t>” pour les </a:t>
            </a:r>
            <a:r>
              <a:rPr lang="en-US" sz="1600" dirty="0" err="1"/>
              <a:t>travaux</a:t>
            </a:r>
            <a:r>
              <a:rPr lang="en-US" sz="1600" dirty="0"/>
              <a:t> avec entrepreneurs</a:t>
            </a:r>
          </a:p>
          <a:p>
            <a:pPr marL="0" indent="0" algn="just" eaLnBrk="1" hangingPunct="1">
              <a:buNone/>
            </a:pPr>
            <a:endParaRPr lang="en-US" sz="1800" dirty="0"/>
          </a:p>
          <a:p>
            <a:pPr algn="just" eaLnBrk="1" hangingPunct="1"/>
            <a:endParaRPr lang="en-US"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bwMode="auto">
          <a:xfrm>
            <a:off x="2063751" y="1627188"/>
            <a:ext cx="2663825" cy="361950"/>
          </a:xfrm>
          <a:prstGeom prst="rect">
            <a:avLst/>
          </a:prstGeom>
          <a:noFill/>
          <a:ln w="9525">
            <a:noFill/>
            <a:miter lim="800000"/>
            <a:headEnd/>
            <a:tailEnd/>
          </a:ln>
          <a:effectLst/>
        </p:spPr>
        <p:txBody>
          <a:bodyPr lIns="0" tIns="0" rIns="0" bIns="0"/>
          <a:lstStyle/>
          <a:p>
            <a:pPr>
              <a:defRPr/>
            </a:pPr>
            <a:r>
              <a:rPr lang="en-US" sz="1400" b="1" kern="0" dirty="0">
                <a:solidFill>
                  <a:srgbClr val="0070C0"/>
                </a:solidFill>
                <a:latin typeface="+mj-lt"/>
                <a:ea typeface="+mj-ea"/>
                <a:cs typeface="+mj-cs"/>
              </a:rPr>
              <a:t>Situation de </a:t>
            </a:r>
            <a:r>
              <a:rPr lang="en-US" sz="1400" b="1" kern="0" dirty="0" err="1">
                <a:solidFill>
                  <a:srgbClr val="0070C0"/>
                </a:solidFill>
                <a:latin typeface="+mj-lt"/>
                <a:ea typeface="+mj-ea"/>
                <a:cs typeface="+mj-cs"/>
              </a:rPr>
              <a:t>départ</a:t>
            </a:r>
            <a:endParaRPr lang="en-US" sz="1100" b="1" kern="0" dirty="0">
              <a:solidFill>
                <a:srgbClr val="0070C0"/>
              </a:solidFill>
              <a:latin typeface="+mj-lt"/>
              <a:ea typeface="+mj-ea"/>
              <a:cs typeface="+mj-cs"/>
            </a:endParaRPr>
          </a:p>
        </p:txBody>
      </p:sp>
      <p:sp>
        <p:nvSpPr>
          <p:cNvPr id="45" name="Text Placeholder 1"/>
          <p:cNvSpPr>
            <a:spLocks noGrp="1"/>
          </p:cNvSpPr>
          <p:nvPr>
            <p:ph type="body" sz="quarter" idx="18"/>
          </p:nvPr>
        </p:nvSpPr>
        <p:spPr>
          <a:xfrm>
            <a:off x="9120189" y="154526"/>
            <a:ext cx="2790605" cy="360363"/>
          </a:xfrm>
        </p:spPr>
        <p:txBody>
          <a:bodyPr/>
          <a:lstStyle/>
          <a:p>
            <a:r>
              <a:rPr lang="en-GB" dirty="0"/>
              <a:t>3. Fin des </a:t>
            </a:r>
            <a:r>
              <a:rPr lang="en-GB" dirty="0" err="1"/>
              <a:t>travaux</a:t>
            </a:r>
            <a:endParaRPr lang="en-GB" dirty="0"/>
          </a:p>
        </p:txBody>
      </p:sp>
      <p:grpSp>
        <p:nvGrpSpPr>
          <p:cNvPr id="41" name="Group 40"/>
          <p:cNvGrpSpPr/>
          <p:nvPr/>
        </p:nvGrpSpPr>
        <p:grpSpPr>
          <a:xfrm>
            <a:off x="1127448" y="2250044"/>
            <a:ext cx="8955088" cy="4369149"/>
            <a:chOff x="1127448" y="2250044"/>
            <a:chExt cx="8955088" cy="4369149"/>
          </a:xfrm>
        </p:grpSpPr>
        <p:grpSp>
          <p:nvGrpSpPr>
            <p:cNvPr id="46" name="Group 45"/>
            <p:cNvGrpSpPr/>
            <p:nvPr/>
          </p:nvGrpSpPr>
          <p:grpSpPr>
            <a:xfrm>
              <a:off x="1127448" y="2276872"/>
              <a:ext cx="8955088" cy="4342321"/>
              <a:chOff x="1127448" y="2276872"/>
              <a:chExt cx="8955088" cy="4342321"/>
            </a:xfrm>
          </p:grpSpPr>
          <p:grpSp>
            <p:nvGrpSpPr>
              <p:cNvPr id="48" name="Group 47"/>
              <p:cNvGrpSpPr/>
              <p:nvPr/>
            </p:nvGrpSpPr>
            <p:grpSpPr>
              <a:xfrm>
                <a:off x="1127448" y="2276872"/>
                <a:ext cx="8955088" cy="4342321"/>
                <a:chOff x="1533526" y="1955293"/>
                <a:chExt cx="8955088" cy="4342321"/>
              </a:xfrm>
            </p:grpSpPr>
            <p:cxnSp>
              <p:nvCxnSpPr>
                <p:cNvPr id="50"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5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2"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t>travaux</a:t>
                  </a:r>
                  <a:endParaRPr lang="nl-BE" sz="800" dirty="0"/>
                </a:p>
                <a:p>
                  <a:pPr algn="ctr"/>
                  <a:r>
                    <a:rPr lang="nl-BE" sz="800" dirty="0" err="1"/>
                    <a:t>terminés</a:t>
                  </a:r>
                  <a:endParaRPr lang="nl-BE" sz="800" dirty="0"/>
                </a:p>
              </p:txBody>
            </p:sp>
            <p:cxnSp>
              <p:nvCxnSpPr>
                <p:cNvPr id="53"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4"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55"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0"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1"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2"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63" name="Group 188"/>
                <p:cNvGrpSpPr>
                  <a:grpSpLocks noChangeAspect="1"/>
                </p:cNvGrpSpPr>
                <p:nvPr/>
              </p:nvGrpSpPr>
              <p:grpSpPr bwMode="auto">
                <a:xfrm>
                  <a:off x="5548939" y="3814765"/>
                  <a:ext cx="107950" cy="73025"/>
                  <a:chOff x="7956376" y="548680"/>
                  <a:chExt cx="216024" cy="144016"/>
                </a:xfrm>
              </p:grpSpPr>
              <p:cxnSp>
                <p:nvCxnSpPr>
                  <p:cNvPr id="9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4" name="Group 188"/>
                <p:cNvGrpSpPr>
                  <a:grpSpLocks noChangeAspect="1"/>
                </p:cNvGrpSpPr>
                <p:nvPr/>
              </p:nvGrpSpPr>
              <p:grpSpPr bwMode="auto">
                <a:xfrm>
                  <a:off x="7788053" y="3814764"/>
                  <a:ext cx="107950" cy="73025"/>
                  <a:chOff x="7956376" y="548680"/>
                  <a:chExt cx="216024" cy="144016"/>
                </a:xfrm>
              </p:grpSpPr>
              <p:cxnSp>
                <p:nvCxnSpPr>
                  <p:cNvPr id="9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5"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66"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67"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68"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69" name="Picture 68"/>
                <p:cNvPicPr>
                  <a:picLocks noChangeAspect="1"/>
                </p:cNvPicPr>
                <p:nvPr/>
              </p:nvPicPr>
              <p:blipFill>
                <a:blip r:embed="rId3"/>
                <a:stretch>
                  <a:fillRect/>
                </a:stretch>
              </p:blipFill>
              <p:spPr>
                <a:xfrm>
                  <a:off x="6679266" y="2606780"/>
                  <a:ext cx="651755" cy="529551"/>
                </a:xfrm>
                <a:prstGeom prst="rect">
                  <a:avLst/>
                </a:prstGeom>
              </p:spPr>
            </p:pic>
            <p:pic>
              <p:nvPicPr>
                <p:cNvPr id="70" name="Picture 69"/>
                <p:cNvPicPr>
                  <a:picLocks noChangeAspect="1"/>
                </p:cNvPicPr>
                <p:nvPr/>
              </p:nvPicPr>
              <p:blipFill>
                <a:blip r:embed="rId4"/>
                <a:stretch>
                  <a:fillRect/>
                </a:stretch>
              </p:blipFill>
              <p:spPr>
                <a:xfrm>
                  <a:off x="7060305" y="2296076"/>
                  <a:ext cx="295396" cy="249951"/>
                </a:xfrm>
                <a:prstGeom prst="rect">
                  <a:avLst/>
                </a:prstGeom>
              </p:spPr>
            </p:pic>
            <p:pic>
              <p:nvPicPr>
                <p:cNvPr id="71" name="Picture 70"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73" name="Picture 72"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74" name="Groep 99"/>
                <p:cNvGrpSpPr>
                  <a:grpSpLocks/>
                </p:cNvGrpSpPr>
                <p:nvPr/>
              </p:nvGrpSpPr>
              <p:grpSpPr bwMode="auto">
                <a:xfrm>
                  <a:off x="7679531" y="3461521"/>
                  <a:ext cx="865187" cy="388373"/>
                  <a:chOff x="4427984" y="2636912"/>
                  <a:chExt cx="864096" cy="432048"/>
                </a:xfrm>
              </p:grpSpPr>
              <p:cxnSp>
                <p:nvCxnSpPr>
                  <p:cNvPr id="8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89" name="Tekstvak 104"/>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75"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6" name="Picture 75"/>
                <p:cNvPicPr>
                  <a:picLocks noChangeAspect="1"/>
                </p:cNvPicPr>
                <p:nvPr/>
              </p:nvPicPr>
              <p:blipFill>
                <a:blip r:embed="rId6"/>
                <a:stretch>
                  <a:fillRect/>
                </a:stretch>
              </p:blipFill>
              <p:spPr>
                <a:xfrm>
                  <a:off x="4894191" y="2473885"/>
                  <a:ext cx="280440" cy="682811"/>
                </a:xfrm>
                <a:prstGeom prst="rect">
                  <a:avLst/>
                </a:prstGeom>
              </p:spPr>
            </p:pic>
            <p:cxnSp>
              <p:nvCxnSpPr>
                <p:cNvPr id="77"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2"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83"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84" name="Picture 83"/>
                <p:cNvPicPr>
                  <a:picLocks noChangeAspect="1"/>
                </p:cNvPicPr>
                <p:nvPr/>
              </p:nvPicPr>
              <p:blipFill>
                <a:blip r:embed="rId7"/>
                <a:stretch>
                  <a:fillRect/>
                </a:stretch>
              </p:blipFill>
              <p:spPr>
                <a:xfrm>
                  <a:off x="6742453" y="2306213"/>
                  <a:ext cx="128027" cy="292633"/>
                </a:xfrm>
                <a:prstGeom prst="rect">
                  <a:avLst/>
                </a:prstGeom>
              </p:spPr>
            </p:pic>
            <p:pic>
              <p:nvPicPr>
                <p:cNvPr id="85" name="Picture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9707" y="2333037"/>
                  <a:ext cx="124497" cy="291633"/>
                </a:xfrm>
                <a:prstGeom prst="rect">
                  <a:avLst/>
                </a:prstGeom>
              </p:spPr>
            </p:pic>
            <p:cxnSp>
              <p:nvCxnSpPr>
                <p:cNvPr id="86"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7" name="Picture 86" descr="D:\Documents And Settings\GQR7802\Local Settings\Temporary Internet Files\Content.IE5\HNYX0581\MC900441310[1].png"/>
                <p:cNvPicPr/>
                <p:nvPr/>
              </p:nvPicPr>
              <p:blipFill>
                <a:blip r:embed="rId5" cstate="print"/>
                <a:srcRect/>
                <a:stretch>
                  <a:fillRect/>
                </a:stretch>
              </p:blipFill>
              <p:spPr bwMode="auto">
                <a:xfrm>
                  <a:off x="6010667" y="2359167"/>
                  <a:ext cx="182665" cy="243362"/>
                </a:xfrm>
                <a:prstGeom prst="rect">
                  <a:avLst/>
                </a:prstGeom>
                <a:noFill/>
              </p:spPr>
            </p:pic>
          </p:grpSp>
          <p:pic>
            <p:nvPicPr>
              <p:cNvPr id="49" name="Picture 48"/>
              <p:cNvPicPr>
                <a:picLocks noChangeAspect="1"/>
              </p:cNvPicPr>
              <p:nvPr/>
            </p:nvPicPr>
            <p:blipFill>
              <a:blip r:embed="rId9"/>
              <a:stretch>
                <a:fillRect/>
              </a:stretch>
            </p:blipFill>
            <p:spPr>
              <a:xfrm>
                <a:off x="6616282" y="2547987"/>
                <a:ext cx="341406" cy="359695"/>
              </a:xfrm>
              <a:prstGeom prst="rect">
                <a:avLst/>
              </a:prstGeom>
            </p:spPr>
          </p:pic>
        </p:grpSp>
        <p:sp>
          <p:nvSpPr>
            <p:cNvPr id="47" name="Rectangular Callout 50"/>
            <p:cNvSpPr>
              <a:spLocks noChangeArrowheads="1"/>
            </p:cNvSpPr>
            <p:nvPr/>
          </p:nvSpPr>
          <p:spPr bwMode="auto">
            <a:xfrm>
              <a:off x="1751437" y="2250044"/>
              <a:ext cx="2167685" cy="288925"/>
            </a:xfrm>
            <a:prstGeom prst="wedgeRectCallout">
              <a:avLst>
                <a:gd name="adj1" fmla="val 66709"/>
                <a:gd name="adj2" fmla="val 177622"/>
              </a:avLst>
            </a:prstGeom>
            <a:solidFill>
              <a:srgbClr val="92D050"/>
            </a:solidFill>
            <a:ln w="31750" algn="ctr">
              <a:solidFill>
                <a:srgbClr val="92D050"/>
              </a:solidFill>
              <a:round/>
              <a:headEnd/>
              <a:tailEnd/>
            </a:ln>
          </p:spPr>
          <p:txBody>
            <a:bodyPr wrap="none" anchor="ctr"/>
            <a:lstStyle/>
            <a:p>
              <a:pPr algn="ctr"/>
              <a:r>
                <a:rPr lang="en-US" sz="1200" b="1" dirty="0">
                  <a:solidFill>
                    <a:schemeClr val="bg1"/>
                  </a:solidFill>
                </a:rPr>
                <a:t>LE SYSTÈME EST ARRÊTÉ!</a:t>
              </a:r>
            </a:p>
          </p:txBody>
        </p:sp>
      </p:grpSp>
      <p:pic>
        <p:nvPicPr>
          <p:cNvPr id="2" name="Picture 1">
            <a:extLst>
              <a:ext uri="{FF2B5EF4-FFF2-40B4-BE49-F238E27FC236}">
                <a16:creationId xmlns:a16="http://schemas.microsoft.com/office/drawing/2014/main" id="{57DAEB87-8E83-43A1-B654-15543E0F1FF4}"/>
              </a:ext>
            </a:extLst>
          </p:cNvPr>
          <p:cNvPicPr>
            <a:picLocks noChangeAspect="1"/>
          </p:cNvPicPr>
          <p:nvPr/>
        </p:nvPicPr>
        <p:blipFill>
          <a:blip r:embed="rId10"/>
          <a:stretch>
            <a:fillRect/>
          </a:stretch>
        </p:blipFill>
        <p:spPr>
          <a:xfrm rot="20343300">
            <a:off x="3452786" y="3228317"/>
            <a:ext cx="5730737" cy="499915"/>
          </a:xfrm>
          <a:prstGeom prst="rect">
            <a:avLst/>
          </a:prstGeom>
        </p:spPr>
      </p:pic>
    </p:spTree>
    <p:extLst>
      <p:ext uri="{BB962C8B-B14F-4D97-AF65-F5344CB8AC3E}">
        <p14:creationId xmlns:p14="http://schemas.microsoft.com/office/powerpoint/2010/main" val="2964232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1"/>
          <p:cNvSpPr>
            <a:spLocks noGrp="1"/>
          </p:cNvSpPr>
          <p:nvPr>
            <p:ph type="body" sz="quarter" idx="18"/>
          </p:nvPr>
        </p:nvSpPr>
        <p:spPr>
          <a:xfrm>
            <a:off x="9120189" y="154526"/>
            <a:ext cx="2790605" cy="360363"/>
          </a:xfrm>
        </p:spPr>
        <p:txBody>
          <a:bodyPr/>
          <a:lstStyle/>
          <a:p>
            <a:r>
              <a:rPr lang="en-GB" dirty="0"/>
              <a:t>3. Fin des </a:t>
            </a:r>
            <a:r>
              <a:rPr lang="en-GB" dirty="0" err="1"/>
              <a:t>travaux</a:t>
            </a:r>
            <a:endParaRPr lang="en-GB" dirty="0"/>
          </a:p>
        </p:txBody>
      </p:sp>
      <p:grpSp>
        <p:nvGrpSpPr>
          <p:cNvPr id="27" name="Group 26"/>
          <p:cNvGrpSpPr/>
          <p:nvPr/>
        </p:nvGrpSpPr>
        <p:grpSpPr>
          <a:xfrm>
            <a:off x="1533526" y="1268413"/>
            <a:ext cx="9145124" cy="5029201"/>
            <a:chOff x="1533526" y="1268413"/>
            <a:chExt cx="9145124" cy="5029201"/>
          </a:xfrm>
        </p:grpSpPr>
        <p:grpSp>
          <p:nvGrpSpPr>
            <p:cNvPr id="31" name="Groep 74"/>
            <p:cNvGrpSpPr>
              <a:grpSpLocks/>
            </p:cNvGrpSpPr>
            <p:nvPr/>
          </p:nvGrpSpPr>
          <p:grpSpPr bwMode="auto">
            <a:xfrm>
              <a:off x="2840753" y="2109788"/>
              <a:ext cx="1727200" cy="1555750"/>
              <a:chOff x="6300192" y="2204864"/>
              <a:chExt cx="1728192" cy="1555373"/>
            </a:xfrm>
          </p:grpSpPr>
          <p:pic>
            <p:nvPicPr>
              <p:cNvPr id="5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204864"/>
                <a:ext cx="1728192" cy="1555373"/>
              </a:xfrm>
              <a:prstGeom prst="rect">
                <a:avLst/>
              </a:prstGeom>
              <a:noFill/>
              <a:ln w="9525">
                <a:noFill/>
                <a:miter lim="800000"/>
                <a:headEnd/>
                <a:tailEnd/>
              </a:ln>
            </p:spPr>
          </p:pic>
          <p:sp>
            <p:nvSpPr>
              <p:cNvPr id="58" name="Rectangle 47"/>
              <p:cNvSpPr>
                <a:spLocks noChangeArrowheads="1"/>
              </p:cNvSpPr>
              <p:nvPr/>
            </p:nvSpPr>
            <p:spPr bwMode="auto">
              <a:xfrm>
                <a:off x="6620991" y="2852936"/>
                <a:ext cx="1224136" cy="196746"/>
              </a:xfrm>
              <a:prstGeom prst="rect">
                <a:avLst/>
              </a:prstGeom>
              <a:solidFill>
                <a:schemeClr val="bg1"/>
              </a:solidFill>
              <a:ln w="31750" algn="ctr">
                <a:noFill/>
                <a:round/>
                <a:headEnd/>
                <a:tailEnd/>
              </a:ln>
            </p:spPr>
            <p:txBody>
              <a:bodyPr wrap="none" anchor="ctr"/>
              <a:lstStyle/>
              <a:p>
                <a:pPr algn="ctr"/>
                <a:endParaRPr lang="en-US"/>
              </a:p>
            </p:txBody>
          </p:sp>
        </p:grpSp>
        <p:cxnSp>
          <p:nvCxnSpPr>
            <p:cNvPr id="32"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3"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dirty="0">
                  <a:solidFill>
                    <a:srgbClr val="0070C0"/>
                  </a:solidFill>
                </a:rPr>
                <a:t>t</a:t>
              </a:r>
            </a:p>
          </p:txBody>
        </p:sp>
        <p:grpSp>
          <p:nvGrpSpPr>
            <p:cNvPr id="35" name="Groep 47"/>
            <p:cNvGrpSpPr>
              <a:grpSpLocks/>
            </p:cNvGrpSpPr>
            <p:nvPr/>
          </p:nvGrpSpPr>
          <p:grpSpPr bwMode="auto">
            <a:xfrm>
              <a:off x="6167439" y="3716339"/>
              <a:ext cx="865187" cy="433387"/>
              <a:chOff x="4427984" y="2636912"/>
              <a:chExt cx="864096" cy="432048"/>
            </a:xfrm>
          </p:grpSpPr>
          <p:cxnSp>
            <p:nvCxnSpPr>
              <p:cNvPr id="55" name="Rechte verbindingslijn met pijl 48"/>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56" name="Tekstvak 49"/>
              <p:cNvSpPr txBox="1"/>
              <p:nvPr/>
            </p:nvSpPr>
            <p:spPr>
              <a:xfrm>
                <a:off x="4427984" y="2709711"/>
                <a:ext cx="864096" cy="245302"/>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36" name="Straight Connector 16"/>
            <p:cNvCxnSpPr>
              <a:cxnSpLocks noChangeShapeType="1"/>
            </p:cNvCxnSpPr>
            <p:nvPr/>
          </p:nvCxnSpPr>
          <p:spPr bwMode="auto">
            <a:xfrm flipV="1">
              <a:off x="2640013" y="4173539"/>
              <a:ext cx="7632700" cy="1587"/>
            </a:xfrm>
            <a:prstGeom prst="line">
              <a:avLst/>
            </a:prstGeom>
            <a:noFill/>
            <a:ln w="31750" algn="ctr">
              <a:solidFill>
                <a:schemeClr val="accent2"/>
              </a:solidFill>
              <a:round/>
              <a:headEnd/>
              <a:tailEnd/>
            </a:ln>
          </p:spPr>
        </p:cxnSp>
        <p:cxnSp>
          <p:nvCxnSpPr>
            <p:cNvPr id="37" name="Straight Connector 16"/>
            <p:cNvCxnSpPr>
              <a:cxnSpLocks noChangeShapeType="1"/>
            </p:cNvCxnSpPr>
            <p:nvPr/>
          </p:nvCxnSpPr>
          <p:spPr bwMode="auto">
            <a:xfrm flipV="1">
              <a:off x="2640013" y="4508501"/>
              <a:ext cx="7632700" cy="3175"/>
            </a:xfrm>
            <a:prstGeom prst="line">
              <a:avLst/>
            </a:prstGeom>
            <a:noFill/>
            <a:ln w="31750" algn="ctr">
              <a:solidFill>
                <a:schemeClr val="accent2"/>
              </a:solidFill>
              <a:round/>
              <a:headEnd/>
              <a:tailEnd/>
            </a:ln>
          </p:spPr>
        </p:cxnSp>
        <p:sp>
          <p:nvSpPr>
            <p:cNvPr id="38" name="Chevron 29"/>
            <p:cNvSpPr>
              <a:spLocks noChangeArrowheads="1"/>
            </p:cNvSpPr>
            <p:nvPr/>
          </p:nvSpPr>
          <p:spPr bwMode="auto">
            <a:xfrm>
              <a:off x="2803526" y="4086226"/>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9" name="Chevron 30"/>
            <p:cNvSpPr>
              <a:spLocks noChangeAspect="1"/>
            </p:cNvSpPr>
            <p:nvPr/>
          </p:nvSpPr>
          <p:spPr bwMode="auto">
            <a:xfrm flipH="1">
              <a:off x="2803526" y="44465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0" name="TextBox 32"/>
            <p:cNvSpPr txBox="1">
              <a:spLocks noChangeArrowheads="1"/>
            </p:cNvSpPr>
            <p:nvPr/>
          </p:nvSpPr>
          <p:spPr bwMode="auto">
            <a:xfrm>
              <a:off x="9551989" y="3768726"/>
              <a:ext cx="936625" cy="231775"/>
            </a:xfrm>
            <a:prstGeom prst="rect">
              <a:avLst/>
            </a:prstGeom>
            <a:noFill/>
            <a:ln w="9525">
              <a:noFill/>
              <a:miter lim="800000"/>
              <a:headEnd/>
              <a:tailEnd/>
            </a:ln>
          </p:spPr>
          <p:txBody>
            <a:bodyPr>
              <a:spAutoFit/>
            </a:bodyPr>
            <a:lstStyle/>
            <a:p>
              <a:pPr algn="ctr"/>
              <a:r>
                <a:rPr lang="en-US" sz="900" b="1" dirty="0"/>
                <a:t>Arlon</a:t>
              </a:r>
            </a:p>
          </p:txBody>
        </p:sp>
        <p:sp>
          <p:nvSpPr>
            <p:cNvPr id="41" name="TextBox 228"/>
            <p:cNvSpPr txBox="1">
              <a:spLocks noChangeArrowheads="1"/>
            </p:cNvSpPr>
            <p:nvPr/>
          </p:nvSpPr>
          <p:spPr bwMode="auto">
            <a:xfrm>
              <a:off x="2387600" y="4006851"/>
              <a:ext cx="323850" cy="246063"/>
            </a:xfrm>
            <a:prstGeom prst="rect">
              <a:avLst/>
            </a:prstGeom>
            <a:noFill/>
            <a:ln w="9525">
              <a:noFill/>
              <a:miter lim="800000"/>
              <a:headEnd/>
              <a:tailEnd/>
            </a:ln>
          </p:spPr>
          <p:txBody>
            <a:bodyPr>
              <a:spAutoFit/>
            </a:bodyPr>
            <a:lstStyle/>
            <a:p>
              <a:pPr algn="ctr"/>
              <a:r>
                <a:rPr lang="en-US" sz="1000"/>
                <a:t>A</a:t>
              </a:r>
            </a:p>
          </p:txBody>
        </p:sp>
        <p:sp>
          <p:nvSpPr>
            <p:cNvPr id="42" name="TextBox 229"/>
            <p:cNvSpPr txBox="1">
              <a:spLocks noChangeArrowheads="1"/>
            </p:cNvSpPr>
            <p:nvPr/>
          </p:nvSpPr>
          <p:spPr bwMode="auto">
            <a:xfrm>
              <a:off x="2387600" y="4406901"/>
              <a:ext cx="323850" cy="246063"/>
            </a:xfrm>
            <a:prstGeom prst="rect">
              <a:avLst/>
            </a:prstGeom>
            <a:noFill/>
            <a:ln w="9525">
              <a:noFill/>
              <a:miter lim="800000"/>
              <a:headEnd/>
              <a:tailEnd/>
            </a:ln>
          </p:spPr>
          <p:txBody>
            <a:bodyPr>
              <a:spAutoFit/>
            </a:bodyPr>
            <a:lstStyle/>
            <a:p>
              <a:pPr algn="ctr"/>
              <a:r>
                <a:rPr lang="en-US" sz="1000"/>
                <a:t>B</a:t>
              </a:r>
            </a:p>
          </p:txBody>
        </p:sp>
        <p:sp>
          <p:nvSpPr>
            <p:cNvPr id="43" name="TextBox 32"/>
            <p:cNvSpPr txBox="1">
              <a:spLocks noChangeArrowheads="1"/>
            </p:cNvSpPr>
            <p:nvPr/>
          </p:nvSpPr>
          <p:spPr bwMode="auto">
            <a:xfrm>
              <a:off x="2279651" y="3773489"/>
              <a:ext cx="792163" cy="231775"/>
            </a:xfrm>
            <a:prstGeom prst="rect">
              <a:avLst/>
            </a:prstGeom>
            <a:noFill/>
            <a:ln w="9525">
              <a:noFill/>
              <a:miter lim="800000"/>
              <a:headEnd/>
              <a:tailEnd/>
            </a:ln>
          </p:spPr>
          <p:txBody>
            <a:bodyPr>
              <a:spAutoFit/>
            </a:bodyPr>
            <a:lstStyle/>
            <a:p>
              <a:pPr algn="ctr"/>
              <a:r>
                <a:rPr lang="en-US" sz="900" b="1" dirty="0"/>
                <a:t>Namur</a:t>
              </a:r>
            </a:p>
          </p:txBody>
        </p:sp>
        <p:cxnSp>
          <p:nvCxnSpPr>
            <p:cNvPr id="44" name="Straight Connector 111"/>
            <p:cNvCxnSpPr/>
            <p:nvPr/>
          </p:nvCxnSpPr>
          <p:spPr bwMode="auto">
            <a:xfrm>
              <a:off x="2782888" y="3716338"/>
              <a:ext cx="7561262"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5" name="Rounded Rectangle 122"/>
            <p:cNvSpPr>
              <a:spLocks noChangeArrowheads="1"/>
            </p:cNvSpPr>
            <p:nvPr/>
          </p:nvSpPr>
          <p:spPr bwMode="auto">
            <a:xfrm>
              <a:off x="1533526" y="41195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t>fin</a:t>
              </a:r>
            </a:p>
          </p:txBody>
        </p:sp>
        <p:sp>
          <p:nvSpPr>
            <p:cNvPr id="46" name="TextBox 29"/>
            <p:cNvSpPr txBox="1"/>
            <p:nvPr/>
          </p:nvSpPr>
          <p:spPr>
            <a:xfrm rot="19528666">
              <a:off x="4998575" y="2807040"/>
              <a:ext cx="5680075" cy="368300"/>
            </a:xfrm>
            <a:prstGeom prst="rect">
              <a:avLst/>
            </a:prstGeom>
            <a:noFill/>
          </p:spPr>
          <p:txBody>
            <a:bodyPr>
              <a:spAutoFit/>
            </a:bodyPr>
            <a:lstStyle/>
            <a:p>
              <a:pPr algn="r">
                <a:defRPr/>
              </a:pPr>
              <a:r>
                <a:rPr lang="en-US" dirty="0">
                  <a:solidFill>
                    <a:schemeClr val="bg1">
                      <a:lumMod val="50000"/>
                    </a:schemeClr>
                  </a:solidFill>
                </a:rPr>
                <a:t> ► ► ► ► ► ► ►                 </a:t>
              </a:r>
            </a:p>
          </p:txBody>
        </p:sp>
        <p:sp>
          <p:nvSpPr>
            <p:cNvPr id="47" name="Rectangle 47"/>
            <p:cNvSpPr>
              <a:spLocks noChangeArrowheads="1"/>
            </p:cNvSpPr>
            <p:nvPr/>
          </p:nvSpPr>
          <p:spPr bwMode="auto">
            <a:xfrm>
              <a:off x="8612188" y="5238751"/>
              <a:ext cx="1223962" cy="144463"/>
            </a:xfrm>
            <a:prstGeom prst="rect">
              <a:avLst/>
            </a:prstGeom>
            <a:solidFill>
              <a:schemeClr val="bg1"/>
            </a:solidFill>
            <a:ln w="31750" algn="ctr">
              <a:noFill/>
              <a:round/>
              <a:headEnd/>
              <a:tailEnd/>
            </a:ln>
          </p:spPr>
          <p:txBody>
            <a:bodyPr wrap="none" anchor="ctr"/>
            <a:lstStyle/>
            <a:p>
              <a:pPr algn="ctr"/>
              <a:endParaRPr lang="en-US"/>
            </a:p>
          </p:txBody>
        </p:sp>
        <p:sp>
          <p:nvSpPr>
            <p:cNvPr id="48" name="TextBox 30"/>
            <p:cNvSpPr txBox="1">
              <a:spLocks noChangeArrowheads="1"/>
            </p:cNvSpPr>
            <p:nvPr/>
          </p:nvSpPr>
          <p:spPr bwMode="auto">
            <a:xfrm>
              <a:off x="2946401" y="2328450"/>
              <a:ext cx="1584325" cy="585787"/>
            </a:xfrm>
            <a:prstGeom prst="rect">
              <a:avLst/>
            </a:prstGeom>
            <a:noFill/>
            <a:ln w="9525">
              <a:noFill/>
              <a:miter lim="800000"/>
              <a:headEnd/>
              <a:tailEnd/>
            </a:ln>
          </p:spPr>
          <p:txBody>
            <a:bodyPr>
              <a:spAutoFit/>
            </a:bodyPr>
            <a:lstStyle/>
            <a:p>
              <a:pPr algn="ctr"/>
              <a:r>
                <a:rPr lang="en-US" sz="1600" b="1" dirty="0">
                  <a:solidFill>
                    <a:srgbClr val="FF0000"/>
                  </a:solidFill>
                </a:rPr>
                <a:t>FIN </a:t>
              </a:r>
            </a:p>
            <a:p>
              <a:pPr algn="ctr"/>
              <a:r>
                <a:rPr lang="en-US" sz="1600" b="1" dirty="0">
                  <a:solidFill>
                    <a:srgbClr val="FF0000"/>
                  </a:solidFill>
                </a:rPr>
                <a:t>des </a:t>
              </a:r>
              <a:r>
                <a:rPr lang="en-US" sz="1600" b="1" dirty="0" err="1">
                  <a:solidFill>
                    <a:srgbClr val="FF0000"/>
                  </a:solidFill>
                </a:rPr>
                <a:t>travaux</a:t>
              </a:r>
              <a:endParaRPr lang="en-US" sz="1600" b="1" dirty="0">
                <a:solidFill>
                  <a:srgbClr val="FF0000"/>
                </a:solidFill>
              </a:endParaRPr>
            </a:p>
          </p:txBody>
        </p:sp>
        <p:sp>
          <p:nvSpPr>
            <p:cNvPr id="51" name="Rechthoek 35"/>
            <p:cNvSpPr>
              <a:spLocks noChangeArrowheads="1"/>
            </p:cNvSpPr>
            <p:nvPr/>
          </p:nvSpPr>
          <p:spPr bwMode="auto">
            <a:xfrm>
              <a:off x="5046648" y="2235689"/>
              <a:ext cx="1049352"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53" name="Picture 52"/>
            <p:cNvPicPr>
              <a:picLocks noChangeAspect="1"/>
            </p:cNvPicPr>
            <p:nvPr/>
          </p:nvPicPr>
          <p:blipFill>
            <a:blip r:embed="rId4"/>
            <a:stretch>
              <a:fillRect/>
            </a:stretch>
          </p:blipFill>
          <p:spPr>
            <a:xfrm>
              <a:off x="7526677" y="2264289"/>
              <a:ext cx="945659" cy="768349"/>
            </a:xfrm>
            <a:prstGeom prst="rect">
              <a:avLst/>
            </a:prstGeom>
          </p:spPr>
        </p:pic>
        <p:pic>
          <p:nvPicPr>
            <p:cNvPr id="54" name="Picture 53"/>
            <p:cNvPicPr>
              <a:picLocks noChangeAspect="1"/>
            </p:cNvPicPr>
            <p:nvPr/>
          </p:nvPicPr>
          <p:blipFill>
            <a:blip r:embed="rId5"/>
            <a:stretch>
              <a:fillRect/>
            </a:stretch>
          </p:blipFill>
          <p:spPr>
            <a:xfrm>
              <a:off x="5285361" y="2648464"/>
              <a:ext cx="499915" cy="1024217"/>
            </a:xfrm>
            <a:prstGeom prst="rect">
              <a:avLst/>
            </a:prstGeom>
          </p:spPr>
        </p:pic>
      </p:grpSp>
    </p:spTree>
    <p:extLst>
      <p:ext uri="{BB962C8B-B14F-4D97-AF65-F5344CB8AC3E}">
        <p14:creationId xmlns:p14="http://schemas.microsoft.com/office/powerpoint/2010/main" val="3850714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484784"/>
            <a:ext cx="9300879" cy="4244400"/>
          </a:xfrm>
          <a:prstGeom prst="rect">
            <a:avLst/>
          </a:prstGeom>
        </p:spPr>
        <p:txBody>
          <a:bodyPr/>
          <a:lstStyle/>
          <a:p>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t>
            </a:r>
            <a:r>
              <a:rPr lang="nl-BE" sz="2000" b="1" dirty="0" err="1">
                <a:solidFill>
                  <a:schemeClr val="tx1"/>
                </a:solidFill>
              </a:rPr>
              <a:t>supervision</a:t>
            </a:r>
            <a:r>
              <a:rPr lang="nl-BE" sz="2000" b="1" dirty="0">
                <a:solidFill>
                  <a:schemeClr val="tx1"/>
                </a:solidFill>
              </a:rPr>
              <a:t> de la </a:t>
            </a:r>
            <a:r>
              <a:rPr lang="nl-BE" sz="2000" b="1" dirty="0" err="1">
                <a:solidFill>
                  <a:schemeClr val="tx1"/>
                </a:solidFill>
              </a:rPr>
              <a:t>délimitation</a:t>
            </a:r>
            <a:r>
              <a:rPr lang="nl-BE" sz="2000" b="1" dirty="0">
                <a:solidFill>
                  <a:schemeClr val="tx1"/>
                </a:solidFill>
              </a:rPr>
              <a:t> du </a:t>
            </a:r>
            <a:r>
              <a:rPr lang="nl-BE" sz="2000" b="1" dirty="0" err="1">
                <a:solidFill>
                  <a:schemeClr val="tx1"/>
                </a:solidFill>
              </a:rPr>
              <a:t>chantier</a:t>
            </a:r>
            <a:r>
              <a:rPr lang="nl-BE" sz="2000" b="1" dirty="0">
                <a:solidFill>
                  <a:schemeClr val="tx1"/>
                </a:solidFill>
              </a:rPr>
              <a:t> par </a:t>
            </a:r>
            <a:r>
              <a:rPr lang="nl-BE" sz="2000" b="1" dirty="0" err="1">
                <a:solidFill>
                  <a:schemeClr val="tx1"/>
                </a:solidFill>
              </a:rPr>
              <a:t>une</a:t>
            </a:r>
            <a:r>
              <a:rPr lang="nl-BE" sz="2000" b="1" dirty="0">
                <a:solidFill>
                  <a:schemeClr val="tx1"/>
                </a:solidFill>
              </a:rPr>
              <a:t> </a:t>
            </a:r>
            <a:r>
              <a:rPr lang="nl-BE" sz="2000" b="1" dirty="0" err="1">
                <a:solidFill>
                  <a:schemeClr val="tx1"/>
                </a:solidFill>
              </a:rPr>
              <a:t>personne</a:t>
            </a:r>
            <a:r>
              <a:rPr lang="nl-BE" sz="2000" b="1" dirty="0">
                <a:solidFill>
                  <a:schemeClr val="tx1"/>
                </a:solidFill>
              </a:rPr>
              <a:t> (agent garde-</a:t>
            </a:r>
            <a:r>
              <a:rPr lang="nl-BE" sz="2000" b="1" dirty="0" err="1">
                <a:solidFill>
                  <a:schemeClr val="tx1"/>
                </a:solidFill>
              </a:rPr>
              <a:t>frontière</a:t>
            </a:r>
            <a:r>
              <a:rPr lang="nl-BE" sz="2000" b="1" dirty="0">
                <a:solidFill>
                  <a:schemeClr val="tx1"/>
                </a:solidFill>
              </a:rPr>
              <a:t>)</a:t>
            </a:r>
          </a:p>
          <a:p>
            <a:endParaRPr lang="nl-BE" sz="2000" b="1" dirty="0">
              <a:solidFill>
                <a:schemeClr val="tx1"/>
              </a:solidFill>
            </a:endParaRPr>
          </a:p>
          <a:p>
            <a:r>
              <a:rPr lang="nl-BE" sz="2000" b="1" dirty="0">
                <a:solidFill>
                  <a:schemeClr val="tx1"/>
                </a:solidFill>
              </a:rPr>
              <a:t>2. </a:t>
            </a:r>
            <a:r>
              <a:rPr lang="nl-BE" sz="2000" b="1" dirty="0" err="1">
                <a:solidFill>
                  <a:schemeClr val="tx1"/>
                </a:solidFill>
              </a:rPr>
              <a:t>Incidents</a:t>
            </a:r>
            <a:r>
              <a:rPr lang="nl-BE" sz="2000" b="1" dirty="0">
                <a:solidFill>
                  <a:schemeClr val="tx1"/>
                </a:solidFill>
              </a:rPr>
              <a:t>	</a:t>
            </a:r>
          </a:p>
          <a:p>
            <a:endParaRPr lang="nl-BE" sz="2000" b="1" dirty="0">
              <a:solidFill>
                <a:schemeClr val="tx1"/>
              </a:solidFill>
            </a:endParaRPr>
          </a:p>
          <a:p>
            <a:r>
              <a:rPr lang="nl-BE" sz="2000" b="1" dirty="0">
                <a:solidFill>
                  <a:schemeClr val="tx1"/>
                </a:solidFill>
              </a:rPr>
              <a:t>3. Fin des </a:t>
            </a:r>
            <a:r>
              <a:rPr lang="nl-BE" sz="2000" b="1" dirty="0" err="1">
                <a:solidFill>
                  <a:schemeClr val="tx1"/>
                </a:solidFill>
              </a:rPr>
              <a:t>travaux</a:t>
            </a:r>
            <a:endParaRPr lang="nl-BE" sz="2000" b="1" dirty="0">
              <a:solidFill>
                <a:schemeClr val="tx1"/>
              </a:solidFill>
            </a:endParaRPr>
          </a:p>
          <a:p>
            <a:endParaRPr lang="nl-BE" sz="2000" b="1" dirty="0">
              <a:solidFill>
                <a:schemeClr val="tx1"/>
              </a:solidFill>
            </a:endParaRPr>
          </a:p>
          <a:p>
            <a:r>
              <a:rPr lang="nl-BE" sz="2000" b="1" dirty="0"/>
              <a:t>4. </a:t>
            </a:r>
            <a:r>
              <a:rPr lang="nl-BE" sz="2000" b="1" dirty="0" err="1"/>
              <a:t>Travaux</a:t>
            </a:r>
            <a:r>
              <a:rPr lang="nl-BE" sz="2000" b="1" dirty="0"/>
              <a:t> </a:t>
            </a:r>
            <a:r>
              <a:rPr lang="nl-BE" sz="2000" b="1" dirty="0" err="1"/>
              <a:t>particulièrement</a:t>
            </a:r>
            <a:r>
              <a:rPr lang="nl-BE" sz="2000" b="1" dirty="0"/>
              <a:t> </a:t>
            </a:r>
            <a:r>
              <a:rPr lang="nl-BE" sz="2000" b="1" dirty="0" err="1"/>
              <a:t>bruyants</a:t>
            </a:r>
            <a:endParaRPr lang="nl-BE" sz="2000" b="1" dirty="0"/>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1996110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127448" y="413459"/>
            <a:ext cx="8064500" cy="506413"/>
          </a:xfrm>
          <a:prstGeom prst="rect">
            <a:avLst/>
          </a:prstGeom>
          <a:noFill/>
          <a:ln w="9525">
            <a:noFill/>
            <a:miter lim="800000"/>
            <a:headEnd/>
            <a:tailEnd/>
          </a:ln>
          <a:effectLst/>
        </p:spPr>
        <p:txBody>
          <a:bodyPr lIns="0" tIns="0" rIns="0" bIns="0"/>
          <a:lstStyle/>
          <a:p>
            <a:pPr>
              <a:defRPr/>
            </a:pPr>
            <a:r>
              <a:rPr lang="en-US" b="1" kern="0" dirty="0">
                <a:solidFill>
                  <a:srgbClr val="0070C0"/>
                </a:solidFill>
              </a:rPr>
              <a:t>Travaux particulier </a:t>
            </a:r>
            <a:r>
              <a:rPr lang="en-US" b="1" kern="0" dirty="0" err="1">
                <a:solidFill>
                  <a:srgbClr val="0070C0"/>
                </a:solidFill>
              </a:rPr>
              <a:t>bruyants</a:t>
            </a:r>
            <a:endParaRPr lang="en-US" b="1" kern="0" dirty="0">
              <a:solidFill>
                <a:srgbClr val="0070C0"/>
              </a:solidFill>
              <a:latin typeface="+mj-lt"/>
              <a:ea typeface="+mj-ea"/>
              <a:cs typeface="+mj-cs"/>
            </a:endParaRPr>
          </a:p>
        </p:txBody>
      </p:sp>
      <p:sp>
        <p:nvSpPr>
          <p:cNvPr id="23" name="Rectangle 245"/>
          <p:cNvSpPr>
            <a:spLocks noChangeArrowheads="1"/>
          </p:cNvSpPr>
          <p:nvPr/>
        </p:nvSpPr>
        <p:spPr bwMode="auto">
          <a:xfrm>
            <a:off x="1427103" y="5517548"/>
            <a:ext cx="9428888" cy="108012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Pour les </a:t>
            </a:r>
            <a:r>
              <a:rPr lang="nl-BE" sz="1400" dirty="0" err="1">
                <a:latin typeface="+mn-lt"/>
              </a:rPr>
              <a:t>activités</a:t>
            </a:r>
            <a:r>
              <a:rPr lang="nl-BE" sz="1400" dirty="0">
                <a:latin typeface="+mn-lt"/>
              </a:rPr>
              <a:t> de </a:t>
            </a:r>
            <a:r>
              <a:rPr lang="nl-BE" sz="1400" b="1" dirty="0" err="1">
                <a:solidFill>
                  <a:srgbClr val="FF0000"/>
                </a:solidFill>
                <a:latin typeface="+mn-lt"/>
              </a:rPr>
              <a:t>courte</a:t>
            </a:r>
            <a:r>
              <a:rPr lang="nl-BE" sz="1400" b="1" dirty="0">
                <a:solidFill>
                  <a:srgbClr val="FF0000"/>
                </a:solidFill>
                <a:latin typeface="+mn-lt"/>
              </a:rPr>
              <a:t> </a:t>
            </a:r>
            <a:r>
              <a:rPr lang="nl-BE" sz="1400" b="1" dirty="0" err="1">
                <a:solidFill>
                  <a:srgbClr val="FF0000"/>
                </a:solidFill>
                <a:latin typeface="+mn-lt"/>
              </a:rPr>
              <a:t>durée</a:t>
            </a:r>
            <a:r>
              <a:rPr lang="nl-BE" sz="1400" b="1" dirty="0">
                <a:solidFill>
                  <a:srgbClr val="FF0000"/>
                </a:solidFill>
                <a:latin typeface="+mn-lt"/>
              </a:rPr>
              <a:t> </a:t>
            </a:r>
            <a:r>
              <a:rPr lang="nl-BE" sz="1400" dirty="0" err="1">
                <a:latin typeface="+mn-lt"/>
              </a:rPr>
              <a:t>pouvant</a:t>
            </a:r>
            <a:r>
              <a:rPr lang="nl-BE" sz="1400" dirty="0">
                <a:latin typeface="+mn-lt"/>
              </a:rPr>
              <a:t> </a:t>
            </a:r>
            <a:r>
              <a:rPr lang="nl-BE" sz="1400" dirty="0" err="1">
                <a:latin typeface="+mn-lt"/>
              </a:rPr>
              <a:t>occasioner</a:t>
            </a:r>
            <a:r>
              <a:rPr lang="nl-BE" sz="1400" dirty="0">
                <a:latin typeface="+mn-lt"/>
              </a:rPr>
              <a:t> </a:t>
            </a:r>
            <a:r>
              <a:rPr lang="nl-BE" sz="1400" dirty="0" err="1">
                <a:latin typeface="+mn-lt"/>
              </a:rPr>
              <a:t>un</a:t>
            </a:r>
            <a:r>
              <a:rPr lang="nl-BE" sz="1400" dirty="0">
                <a:latin typeface="+mn-lt"/>
              </a:rPr>
              <a:t> </a:t>
            </a:r>
            <a:r>
              <a:rPr lang="nl-BE" sz="1400" dirty="0" err="1">
                <a:latin typeface="+mn-lt"/>
              </a:rPr>
              <a:t>empiètement</a:t>
            </a:r>
            <a:r>
              <a:rPr lang="nl-BE" sz="1400" dirty="0">
                <a:latin typeface="+mn-lt"/>
              </a:rPr>
              <a:t> de </a:t>
            </a:r>
            <a:r>
              <a:rPr lang="nl-BE" sz="1400" b="1" dirty="0">
                <a:solidFill>
                  <a:srgbClr val="FF0000"/>
                </a:solidFill>
                <a:latin typeface="+mn-lt"/>
              </a:rPr>
              <a:t>type I </a:t>
            </a:r>
            <a:r>
              <a:rPr lang="nl-BE" sz="1400" dirty="0">
                <a:latin typeface="+mn-lt"/>
              </a:rPr>
              <a:t>(</a:t>
            </a:r>
            <a:r>
              <a:rPr lang="nl-BE" sz="1400" dirty="0" err="1">
                <a:latin typeface="+mn-lt"/>
              </a:rPr>
              <a:t>empiètement</a:t>
            </a:r>
            <a:r>
              <a:rPr lang="nl-BE" sz="1400" dirty="0">
                <a:latin typeface="+mn-lt"/>
              </a:rPr>
              <a:t> non </a:t>
            </a:r>
            <a:r>
              <a:rPr lang="nl-BE" sz="1400" dirty="0" err="1">
                <a:latin typeface="+mn-lt"/>
              </a:rPr>
              <a:t>prévu</a:t>
            </a:r>
            <a:r>
              <a:rPr lang="nl-BE" sz="1400" dirty="0">
                <a:latin typeface="+mn-lt"/>
              </a:rPr>
              <a:t>) :</a:t>
            </a:r>
          </a:p>
          <a:p>
            <a:pPr algn="just"/>
            <a:endParaRPr lang="nl-BE" sz="1400" dirty="0">
              <a:latin typeface="+mn-lt"/>
            </a:endParaRPr>
          </a:p>
          <a:p>
            <a:pPr algn="just"/>
            <a:r>
              <a:rPr lang="nl-BE" sz="1400" dirty="0" err="1"/>
              <a:t>L’agent</a:t>
            </a:r>
            <a:r>
              <a:rPr lang="nl-BE" sz="1400" dirty="0"/>
              <a:t> garde-</a:t>
            </a:r>
            <a:r>
              <a:rPr lang="nl-BE" sz="1400" dirty="0" err="1"/>
              <a:t>frontière</a:t>
            </a:r>
            <a:r>
              <a:rPr lang="nl-BE" sz="1400" dirty="0"/>
              <a:t> peut </a:t>
            </a:r>
            <a:r>
              <a:rPr lang="nl-BE" sz="1400" dirty="0" err="1"/>
              <a:t>tirer</a:t>
            </a:r>
            <a:r>
              <a:rPr lang="nl-BE" sz="1400" dirty="0"/>
              <a:t> </a:t>
            </a:r>
            <a:r>
              <a:rPr lang="nl-BE" sz="1400" dirty="0" err="1"/>
              <a:t>l’agent</a:t>
            </a:r>
            <a:r>
              <a:rPr lang="nl-BE" sz="1400" dirty="0"/>
              <a:t> par </a:t>
            </a:r>
            <a:r>
              <a:rPr lang="nl-BE" sz="1400" dirty="0" err="1"/>
              <a:t>le</a:t>
            </a:r>
            <a:r>
              <a:rPr lang="nl-BE" sz="1400" dirty="0"/>
              <a:t> bras </a:t>
            </a:r>
            <a:r>
              <a:rPr lang="nl-BE" sz="1400" dirty="0" err="1"/>
              <a:t>ou</a:t>
            </a:r>
            <a:r>
              <a:rPr lang="nl-BE" sz="1400" dirty="0"/>
              <a:t> taper </a:t>
            </a:r>
            <a:r>
              <a:rPr lang="nl-BE" sz="1400" dirty="0" err="1"/>
              <a:t>sur</a:t>
            </a:r>
            <a:r>
              <a:rPr lang="nl-BE" sz="1400" dirty="0"/>
              <a:t> </a:t>
            </a:r>
            <a:r>
              <a:rPr lang="nl-BE" sz="1400" dirty="0" err="1"/>
              <a:t>l’épaule</a:t>
            </a:r>
            <a:r>
              <a:rPr lang="nl-BE" sz="1400" dirty="0"/>
              <a:t> pour </a:t>
            </a:r>
            <a:r>
              <a:rPr lang="nl-BE" sz="1400" dirty="0" err="1"/>
              <a:t>communiquer</a:t>
            </a:r>
            <a:r>
              <a:rPr lang="nl-BE" sz="1400" dirty="0"/>
              <a:t> </a:t>
            </a:r>
            <a:r>
              <a:rPr lang="nl-BE" sz="1400" dirty="0" err="1"/>
              <a:t>l’alerte</a:t>
            </a:r>
            <a:r>
              <a:rPr lang="nl-BE" sz="1400" dirty="0"/>
              <a:t> </a:t>
            </a:r>
            <a:r>
              <a:rPr lang="nl-BE" sz="1400" dirty="0" err="1"/>
              <a:t>aux</a:t>
            </a:r>
            <a:r>
              <a:rPr lang="nl-BE" sz="1400" dirty="0"/>
              <a:t> </a:t>
            </a:r>
            <a:r>
              <a:rPr lang="nl-BE" sz="1400" dirty="0" err="1"/>
              <a:t>agents</a:t>
            </a:r>
            <a:r>
              <a:rPr lang="nl-BE" sz="1400" dirty="0"/>
              <a:t> au </a:t>
            </a:r>
            <a:r>
              <a:rPr lang="nl-BE" sz="1400" dirty="0" err="1"/>
              <a:t>travail</a:t>
            </a:r>
            <a:r>
              <a:rPr lang="nl-BE" sz="1400" dirty="0"/>
              <a:t>. </a:t>
            </a:r>
          </a:p>
          <a:p>
            <a:pPr algn="just"/>
            <a:r>
              <a:rPr lang="nl-BE" sz="1400" dirty="0" err="1"/>
              <a:t>Il</a:t>
            </a:r>
            <a:r>
              <a:rPr lang="nl-BE" sz="1400" dirty="0"/>
              <a:t> fait attention de ne pas se </a:t>
            </a:r>
            <a:r>
              <a:rPr lang="nl-BE" sz="1400" dirty="0" err="1"/>
              <a:t>mettre</a:t>
            </a:r>
            <a:r>
              <a:rPr lang="nl-BE" sz="1400" dirty="0"/>
              <a:t> en </a:t>
            </a:r>
            <a:r>
              <a:rPr lang="nl-BE" sz="1400" dirty="0" err="1"/>
              <a:t>danger</a:t>
            </a:r>
            <a:r>
              <a:rPr lang="nl-BE" sz="1400" dirty="0"/>
              <a:t> en </a:t>
            </a:r>
            <a:r>
              <a:rPr lang="nl-BE" sz="1400" dirty="0" err="1"/>
              <a:t>faisant</a:t>
            </a:r>
            <a:r>
              <a:rPr lang="nl-BE" sz="1400" dirty="0"/>
              <a:t> </a:t>
            </a:r>
            <a:r>
              <a:rPr lang="nl-BE" sz="1400" dirty="0" err="1"/>
              <a:t>ceci</a:t>
            </a:r>
            <a:r>
              <a:rPr lang="nl-BE" sz="1400" dirty="0"/>
              <a:t>. </a:t>
            </a:r>
          </a:p>
        </p:txBody>
      </p:sp>
      <p:cxnSp>
        <p:nvCxnSpPr>
          <p:cNvPr id="26" name="Straight Connector 25"/>
          <p:cNvCxnSpPr>
            <a:cxnSpLocks/>
          </p:cNvCxnSpPr>
          <p:nvPr/>
        </p:nvCxnSpPr>
        <p:spPr bwMode="auto">
          <a:xfrm>
            <a:off x="1569197" y="1628800"/>
            <a:ext cx="0" cy="1603084"/>
          </a:xfrm>
          <a:prstGeom prst="line">
            <a:avLst/>
          </a:prstGeom>
          <a:solidFill>
            <a:schemeClr val="accent1"/>
          </a:solidFill>
          <a:ln w="19050" cap="flat" cmpd="sng" algn="ctr">
            <a:solidFill>
              <a:srgbClr val="0070C0"/>
            </a:solidFill>
            <a:prstDash val="sysDash"/>
            <a:round/>
            <a:headEnd type="none" w="med" len="med"/>
            <a:tailEnd type="none" w="med" len="med"/>
          </a:ln>
          <a:effectLst/>
        </p:spPr>
      </p:cxnSp>
      <p:cxnSp>
        <p:nvCxnSpPr>
          <p:cNvPr id="27" name="Straight Connector 26"/>
          <p:cNvCxnSpPr/>
          <p:nvPr/>
        </p:nvCxnSpPr>
        <p:spPr bwMode="auto">
          <a:xfrm>
            <a:off x="1569197" y="3231884"/>
            <a:ext cx="0" cy="364990"/>
          </a:xfrm>
          <a:prstGeom prst="line">
            <a:avLst/>
          </a:prstGeom>
          <a:solidFill>
            <a:schemeClr val="accent1"/>
          </a:solidFill>
          <a:ln w="19050" cap="flat" cmpd="sng" algn="ctr">
            <a:solidFill>
              <a:srgbClr val="0070C0"/>
            </a:solidFill>
            <a:prstDash val="sysDash"/>
            <a:round/>
            <a:headEnd type="none" w="med" len="med"/>
            <a:tailEnd type="triangle" w="med" len="med"/>
          </a:ln>
          <a:effectLst/>
        </p:spPr>
      </p:cxnSp>
      <p:sp>
        <p:nvSpPr>
          <p:cNvPr id="6" name="TextBox 5"/>
          <p:cNvSpPr txBox="1"/>
          <p:nvPr/>
        </p:nvSpPr>
        <p:spPr>
          <a:xfrm>
            <a:off x="1641205" y="3330577"/>
            <a:ext cx="144016" cy="276999"/>
          </a:xfrm>
          <a:prstGeom prst="rect">
            <a:avLst/>
          </a:prstGeom>
          <a:noFill/>
        </p:spPr>
        <p:txBody>
          <a:bodyPr wrap="square" rtlCol="0">
            <a:spAutoFit/>
          </a:bodyPr>
          <a:lstStyle/>
          <a:p>
            <a:r>
              <a:rPr lang="en-GB" sz="1200" dirty="0">
                <a:solidFill>
                  <a:srgbClr val="005DA4"/>
                </a:solidFill>
              </a:rPr>
              <a:t>t</a:t>
            </a:r>
          </a:p>
        </p:txBody>
      </p:sp>
      <p:sp>
        <p:nvSpPr>
          <p:cNvPr id="14" name="Rectangle 18">
            <a:extLst>
              <a:ext uri="{FF2B5EF4-FFF2-40B4-BE49-F238E27FC236}">
                <a16:creationId xmlns:a16="http://schemas.microsoft.com/office/drawing/2014/main" id="{03D98AF2-51F8-461A-944E-FC09EDF5AD2A}"/>
              </a:ext>
            </a:extLst>
          </p:cNvPr>
          <p:cNvSpPr>
            <a:spLocks noChangeArrowheads="1"/>
          </p:cNvSpPr>
          <p:nvPr/>
        </p:nvSpPr>
        <p:spPr bwMode="auto">
          <a:xfrm>
            <a:off x="1357596" y="4151844"/>
            <a:ext cx="9428888" cy="1178332"/>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FR" sz="1600" dirty="0">
                <a:latin typeface="Calibri" panose="020F0502020204030204" pitchFamily="34" charset="0"/>
                <a:cs typeface="Calibri" panose="020F0502020204030204" pitchFamily="34" charset="0"/>
              </a:rPr>
              <a:t>Lors de la planification de travaux particulièrement bruyants, la ligne hiérarchique veillera à opter pour une autre méthode de protection (mise hors servie ou application d’un blocage de mouvement)</a:t>
            </a:r>
          </a:p>
        </p:txBody>
      </p:sp>
      <p:sp>
        <p:nvSpPr>
          <p:cNvPr id="69" name="Rounded Rectangle 75">
            <a:extLst>
              <a:ext uri="{FF2B5EF4-FFF2-40B4-BE49-F238E27FC236}">
                <a16:creationId xmlns:a16="http://schemas.microsoft.com/office/drawing/2014/main" id="{4E63740C-3C08-41DC-A6DE-13D4A08357FB}"/>
              </a:ext>
            </a:extLst>
          </p:cNvPr>
          <p:cNvSpPr/>
          <p:nvPr/>
        </p:nvSpPr>
        <p:spPr>
          <a:xfrm>
            <a:off x="1051896" y="2384019"/>
            <a:ext cx="867640" cy="485834"/>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800" dirty="0" err="1">
                <a:solidFill>
                  <a:schemeClr val="tx1"/>
                </a:solidFill>
              </a:rPr>
              <a:t>Travailler</a:t>
            </a:r>
            <a:r>
              <a:rPr lang="en-GB" sz="800" dirty="0">
                <a:solidFill>
                  <a:schemeClr val="tx1"/>
                </a:solidFill>
              </a:rPr>
              <a:t>?</a:t>
            </a:r>
          </a:p>
        </p:txBody>
      </p:sp>
      <p:sp>
        <p:nvSpPr>
          <p:cNvPr id="63" name="Text Placeholder 1">
            <a:extLst>
              <a:ext uri="{FF2B5EF4-FFF2-40B4-BE49-F238E27FC236}">
                <a16:creationId xmlns:a16="http://schemas.microsoft.com/office/drawing/2014/main" id="{AD9F2413-EF6E-4974-B2DD-0E4B5C49F999}"/>
              </a:ext>
            </a:extLst>
          </p:cNvPr>
          <p:cNvSpPr>
            <a:spLocks noGrp="1"/>
          </p:cNvSpPr>
          <p:nvPr>
            <p:ph type="body" sz="quarter" idx="18"/>
          </p:nvPr>
        </p:nvSpPr>
        <p:spPr>
          <a:xfrm>
            <a:off x="9993535" y="260648"/>
            <a:ext cx="1912823" cy="360363"/>
          </a:xfrm>
        </p:spPr>
        <p:txBody>
          <a:bodyPr/>
          <a:lstStyle/>
          <a:p>
            <a:r>
              <a:rPr lang="en-GB" dirty="0"/>
              <a:t>4. Travaux particulier </a:t>
            </a:r>
            <a:r>
              <a:rPr lang="en-GB" dirty="0" err="1"/>
              <a:t>bruyants</a:t>
            </a:r>
            <a:endParaRPr lang="en-GB" dirty="0"/>
          </a:p>
        </p:txBody>
      </p:sp>
      <p:grpSp>
        <p:nvGrpSpPr>
          <p:cNvPr id="41" name="Group 40">
            <a:extLst>
              <a:ext uri="{FF2B5EF4-FFF2-40B4-BE49-F238E27FC236}">
                <a16:creationId xmlns:a16="http://schemas.microsoft.com/office/drawing/2014/main" id="{D2FEB287-5D08-4E3C-836C-6A54F30CA615}"/>
              </a:ext>
            </a:extLst>
          </p:cNvPr>
          <p:cNvGrpSpPr/>
          <p:nvPr/>
        </p:nvGrpSpPr>
        <p:grpSpPr>
          <a:xfrm>
            <a:off x="2135560" y="747792"/>
            <a:ext cx="8303653" cy="3310366"/>
            <a:chOff x="2184961" y="1055259"/>
            <a:chExt cx="8303653" cy="3310366"/>
          </a:xfrm>
        </p:grpSpPr>
        <p:cxnSp>
          <p:nvCxnSpPr>
            <p:cNvPr id="45" name="Straight Connector 16">
              <a:extLst>
                <a:ext uri="{FF2B5EF4-FFF2-40B4-BE49-F238E27FC236}">
                  <a16:creationId xmlns:a16="http://schemas.microsoft.com/office/drawing/2014/main" id="{9D82380A-B25D-41CE-A9D8-CF1982948AD1}"/>
                </a:ext>
              </a:extLst>
            </p:cNvPr>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6" name="Rectangle 20">
              <a:extLst>
                <a:ext uri="{FF2B5EF4-FFF2-40B4-BE49-F238E27FC236}">
                  <a16:creationId xmlns:a16="http://schemas.microsoft.com/office/drawing/2014/main" id="{04B093A2-BC9D-4F92-A5E9-8D3777E046B8}"/>
                </a:ext>
              </a:extLst>
            </p:cNvPr>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53" name="Straight Connector 16">
              <a:extLst>
                <a:ext uri="{FF2B5EF4-FFF2-40B4-BE49-F238E27FC236}">
                  <a16:creationId xmlns:a16="http://schemas.microsoft.com/office/drawing/2014/main" id="{CF40AD20-FAC1-4674-A3FB-07D212102592}"/>
                </a:ext>
              </a:extLst>
            </p:cNvPr>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5" name="Chevron 29">
              <a:extLst>
                <a:ext uri="{FF2B5EF4-FFF2-40B4-BE49-F238E27FC236}">
                  <a16:creationId xmlns:a16="http://schemas.microsoft.com/office/drawing/2014/main" id="{00E51890-2A27-478B-98F8-F1F50E9064AB}"/>
                </a:ext>
              </a:extLst>
            </p:cNvPr>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6" name="Chevron 30">
              <a:extLst>
                <a:ext uri="{FF2B5EF4-FFF2-40B4-BE49-F238E27FC236}">
                  <a16:creationId xmlns:a16="http://schemas.microsoft.com/office/drawing/2014/main" id="{CF395BF8-85EE-473B-9EB3-B84BFE8A7947}"/>
                </a:ext>
              </a:extLst>
            </p:cNvPr>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9" name="TextBox 228">
              <a:extLst>
                <a:ext uri="{FF2B5EF4-FFF2-40B4-BE49-F238E27FC236}">
                  <a16:creationId xmlns:a16="http://schemas.microsoft.com/office/drawing/2014/main" id="{E24CFA63-0A36-4DD1-8CB1-B65A35B65BCB}"/>
                </a:ext>
              </a:extLst>
            </p:cNvPr>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0" name="TextBox 229">
              <a:extLst>
                <a:ext uri="{FF2B5EF4-FFF2-40B4-BE49-F238E27FC236}">
                  <a16:creationId xmlns:a16="http://schemas.microsoft.com/office/drawing/2014/main" id="{28D0F3B9-9AD1-4147-8129-3E0D3B1C51EB}"/>
                </a:ext>
              </a:extLst>
            </p:cNvPr>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70" name="Group 188">
              <a:extLst>
                <a:ext uri="{FF2B5EF4-FFF2-40B4-BE49-F238E27FC236}">
                  <a16:creationId xmlns:a16="http://schemas.microsoft.com/office/drawing/2014/main" id="{5A8B1DBE-C1BA-4EF0-AC90-36BE13B56032}"/>
                </a:ext>
              </a:extLst>
            </p:cNvPr>
            <p:cNvGrpSpPr>
              <a:grpSpLocks noChangeAspect="1"/>
            </p:cNvGrpSpPr>
            <p:nvPr/>
          </p:nvGrpSpPr>
          <p:grpSpPr bwMode="auto">
            <a:xfrm>
              <a:off x="5548939" y="3814765"/>
              <a:ext cx="107950" cy="73025"/>
              <a:chOff x="7956376" y="548680"/>
              <a:chExt cx="216024" cy="144016"/>
            </a:xfrm>
          </p:grpSpPr>
          <p:cxnSp>
            <p:nvCxnSpPr>
              <p:cNvPr id="100" name="Straight Connector 189">
                <a:extLst>
                  <a:ext uri="{FF2B5EF4-FFF2-40B4-BE49-F238E27FC236}">
                    <a16:creationId xmlns:a16="http://schemas.microsoft.com/office/drawing/2014/main" id="{B911F473-3AD9-4CCD-B1D0-426963EBDA3A}"/>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1" name="Straight Connector 190">
                <a:extLst>
                  <a:ext uri="{FF2B5EF4-FFF2-40B4-BE49-F238E27FC236}">
                    <a16:creationId xmlns:a16="http://schemas.microsoft.com/office/drawing/2014/main" id="{19034849-89CC-4E5B-B640-A69C26CC5ADC}"/>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71" name="Group 188">
              <a:extLst>
                <a:ext uri="{FF2B5EF4-FFF2-40B4-BE49-F238E27FC236}">
                  <a16:creationId xmlns:a16="http://schemas.microsoft.com/office/drawing/2014/main" id="{947A4182-7B3A-4D58-A1DC-D5471D4A620A}"/>
                </a:ext>
              </a:extLst>
            </p:cNvPr>
            <p:cNvGrpSpPr>
              <a:grpSpLocks noChangeAspect="1"/>
            </p:cNvGrpSpPr>
            <p:nvPr/>
          </p:nvGrpSpPr>
          <p:grpSpPr bwMode="auto">
            <a:xfrm>
              <a:off x="7788053" y="3814764"/>
              <a:ext cx="107950" cy="73025"/>
              <a:chOff x="7956376" y="548680"/>
              <a:chExt cx="216024" cy="144016"/>
            </a:xfrm>
          </p:grpSpPr>
          <p:cxnSp>
            <p:nvCxnSpPr>
              <p:cNvPr id="98" name="Straight Connector 189">
                <a:extLst>
                  <a:ext uri="{FF2B5EF4-FFF2-40B4-BE49-F238E27FC236}">
                    <a16:creationId xmlns:a16="http://schemas.microsoft.com/office/drawing/2014/main" id="{9F97CE02-0EFB-4EA0-89A7-93F1FB9FF727}"/>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9" name="Straight Connector 190">
                <a:extLst>
                  <a:ext uri="{FF2B5EF4-FFF2-40B4-BE49-F238E27FC236}">
                    <a16:creationId xmlns:a16="http://schemas.microsoft.com/office/drawing/2014/main" id="{49ABB9B3-6E4E-4FFE-B213-EDC6E69ADA96}"/>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72" name="TextBox 32">
              <a:extLst>
                <a:ext uri="{FF2B5EF4-FFF2-40B4-BE49-F238E27FC236}">
                  <a16:creationId xmlns:a16="http://schemas.microsoft.com/office/drawing/2014/main" id="{6928C96E-DD5D-4FE2-BBA6-DA95516BE9E5}"/>
                </a:ext>
              </a:extLst>
            </p:cNvPr>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b="1" dirty="0"/>
                <a:t>Arlon</a:t>
              </a:r>
            </a:p>
          </p:txBody>
        </p:sp>
        <p:sp>
          <p:nvSpPr>
            <p:cNvPr id="73" name="TextBox 32">
              <a:extLst>
                <a:ext uri="{FF2B5EF4-FFF2-40B4-BE49-F238E27FC236}">
                  <a16:creationId xmlns:a16="http://schemas.microsoft.com/office/drawing/2014/main" id="{4D41C2B5-0C97-476E-B527-30089CF80568}"/>
                </a:ext>
              </a:extLst>
            </p:cNvPr>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a:t>Namur</a:t>
              </a:r>
            </a:p>
          </p:txBody>
        </p:sp>
        <p:sp>
          <p:nvSpPr>
            <p:cNvPr id="74" name="Rectangle 20">
              <a:extLst>
                <a:ext uri="{FF2B5EF4-FFF2-40B4-BE49-F238E27FC236}">
                  <a16:creationId xmlns:a16="http://schemas.microsoft.com/office/drawing/2014/main" id="{2DFC3A85-96F3-4F6A-B980-937C4BB9914C}"/>
                </a:ext>
              </a:extLst>
            </p:cNvPr>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75" name="Rechthoek 35">
              <a:extLst>
                <a:ext uri="{FF2B5EF4-FFF2-40B4-BE49-F238E27FC236}">
                  <a16:creationId xmlns:a16="http://schemas.microsoft.com/office/drawing/2014/main" id="{3961022D-0A91-4ED0-B355-084B49E2AAA6}"/>
                </a:ext>
              </a:extLst>
            </p:cNvPr>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AGENT</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pic>
          <p:nvPicPr>
            <p:cNvPr id="76" name="Picture 75">
              <a:extLst>
                <a:ext uri="{FF2B5EF4-FFF2-40B4-BE49-F238E27FC236}">
                  <a16:creationId xmlns:a16="http://schemas.microsoft.com/office/drawing/2014/main" id="{F9E92C64-A426-4027-BA0E-A12BA07855C7}"/>
                </a:ext>
              </a:extLst>
            </p:cNvPr>
            <p:cNvPicPr>
              <a:picLocks noChangeAspect="1"/>
            </p:cNvPicPr>
            <p:nvPr/>
          </p:nvPicPr>
          <p:blipFill>
            <a:blip r:embed="rId3"/>
            <a:stretch>
              <a:fillRect/>
            </a:stretch>
          </p:blipFill>
          <p:spPr>
            <a:xfrm>
              <a:off x="6679266" y="2606780"/>
              <a:ext cx="651755" cy="529551"/>
            </a:xfrm>
            <a:prstGeom prst="rect">
              <a:avLst/>
            </a:prstGeom>
          </p:spPr>
        </p:pic>
        <p:pic>
          <p:nvPicPr>
            <p:cNvPr id="77" name="Picture 76" descr="D:\Documents And Settings\GQR7802\Local Settings\Temporary Internet Files\Content.IE5\HNYX0581\MC900441310[1].png">
              <a:extLst>
                <a:ext uri="{FF2B5EF4-FFF2-40B4-BE49-F238E27FC236}">
                  <a16:creationId xmlns:a16="http://schemas.microsoft.com/office/drawing/2014/main" id="{C7F6D7F2-12F4-4EB7-9D49-ABE35163BF6B}"/>
                </a:ext>
              </a:extLst>
            </p:cNvPr>
            <p:cNvPicPr/>
            <p:nvPr/>
          </p:nvPicPr>
          <p:blipFill>
            <a:blip r:embed="rId4" cstate="print"/>
            <a:srcRect/>
            <a:stretch>
              <a:fillRect/>
            </a:stretch>
          </p:blipFill>
          <p:spPr bwMode="auto">
            <a:xfrm>
              <a:off x="5110916" y="3077368"/>
              <a:ext cx="182665" cy="243362"/>
            </a:xfrm>
            <a:prstGeom prst="rect">
              <a:avLst/>
            </a:prstGeom>
            <a:noFill/>
          </p:spPr>
        </p:pic>
        <p:pic>
          <p:nvPicPr>
            <p:cNvPr id="78" name="Picture 77" descr="D:\Documents And Settings\GQR7802\Local Settings\Temporary Internet Files\Content.IE5\HNYX0581\MC900441310[1].png">
              <a:extLst>
                <a:ext uri="{FF2B5EF4-FFF2-40B4-BE49-F238E27FC236}">
                  <a16:creationId xmlns:a16="http://schemas.microsoft.com/office/drawing/2014/main" id="{B49C3944-E4BA-46BE-ADAF-CF03CF51DA2A}"/>
                </a:ext>
              </a:extLst>
            </p:cNvPr>
            <p:cNvPicPr/>
            <p:nvPr/>
          </p:nvPicPr>
          <p:blipFill>
            <a:blip r:embed="rId4" cstate="print"/>
            <a:srcRect/>
            <a:stretch>
              <a:fillRect/>
            </a:stretch>
          </p:blipFill>
          <p:spPr bwMode="auto">
            <a:xfrm>
              <a:off x="5877413" y="2568160"/>
              <a:ext cx="182665" cy="243362"/>
            </a:xfrm>
            <a:prstGeom prst="rect">
              <a:avLst/>
            </a:prstGeom>
            <a:noFill/>
          </p:spPr>
        </p:pic>
        <p:grpSp>
          <p:nvGrpSpPr>
            <p:cNvPr id="79" name="Groep 99">
              <a:extLst>
                <a:ext uri="{FF2B5EF4-FFF2-40B4-BE49-F238E27FC236}">
                  <a16:creationId xmlns:a16="http://schemas.microsoft.com/office/drawing/2014/main" id="{6876FE12-BE4E-484E-9FE7-5FE72014F2D7}"/>
                </a:ext>
              </a:extLst>
            </p:cNvPr>
            <p:cNvGrpSpPr>
              <a:grpSpLocks/>
            </p:cNvGrpSpPr>
            <p:nvPr/>
          </p:nvGrpSpPr>
          <p:grpSpPr bwMode="auto">
            <a:xfrm>
              <a:off x="7679531" y="3461521"/>
              <a:ext cx="865187" cy="388373"/>
              <a:chOff x="4427984" y="2636912"/>
              <a:chExt cx="864096" cy="432048"/>
            </a:xfrm>
          </p:grpSpPr>
          <p:cxnSp>
            <p:nvCxnSpPr>
              <p:cNvPr id="96" name="Rechte verbindingslijn met pijl 102">
                <a:extLst>
                  <a:ext uri="{FF2B5EF4-FFF2-40B4-BE49-F238E27FC236}">
                    <a16:creationId xmlns:a16="http://schemas.microsoft.com/office/drawing/2014/main" id="{CFEF5DEC-43BA-48C1-9A34-258F2F5A6FE2}"/>
                  </a:ext>
                </a:extLst>
              </p:cNvPr>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7" name="Tekstvak 104">
                <a:extLst>
                  <a:ext uri="{FF2B5EF4-FFF2-40B4-BE49-F238E27FC236}">
                    <a16:creationId xmlns:a16="http://schemas.microsoft.com/office/drawing/2014/main" id="{FC3FF562-3478-4952-99CC-86EC055C24D9}"/>
                  </a:ext>
                </a:extLst>
              </p:cNvPr>
              <p:cNvSpPr txBox="1"/>
              <p:nvPr/>
            </p:nvSpPr>
            <p:spPr>
              <a:xfrm>
                <a:off x="4427984" y="2708390"/>
                <a:ext cx="864096" cy="273910"/>
              </a:xfrm>
              <a:prstGeom prst="rect">
                <a:avLst/>
              </a:prstGeom>
              <a:noFill/>
              <a:ln w="9525">
                <a:noFill/>
              </a:ln>
            </p:spPr>
            <p:txBody>
              <a:bodyPr>
                <a:spAutoFit/>
              </a:bodyPr>
              <a:lstStyle/>
              <a:p>
                <a:pPr algn="ctr">
                  <a:defRPr/>
                </a:pPr>
                <a:r>
                  <a:rPr lang="nl-BE" sz="1000" dirty="0">
                    <a:solidFill>
                      <a:schemeClr val="accent3"/>
                    </a:solidFill>
                  </a:rPr>
                  <a:t>DS</a:t>
                </a:r>
              </a:p>
            </p:txBody>
          </p:sp>
        </p:grpSp>
        <p:cxnSp>
          <p:nvCxnSpPr>
            <p:cNvPr id="80" name="Straight Connector 111">
              <a:extLst>
                <a:ext uri="{FF2B5EF4-FFF2-40B4-BE49-F238E27FC236}">
                  <a16:creationId xmlns:a16="http://schemas.microsoft.com/office/drawing/2014/main" id="{AB640056-F70A-465C-9FD5-359750B79638}"/>
                </a:ext>
              </a:extLst>
            </p:cNvPr>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81" name="Picture 80">
              <a:extLst>
                <a:ext uri="{FF2B5EF4-FFF2-40B4-BE49-F238E27FC236}">
                  <a16:creationId xmlns:a16="http://schemas.microsoft.com/office/drawing/2014/main" id="{4EF0B408-E317-4364-B253-76DC60FB5F7A}"/>
                </a:ext>
              </a:extLst>
            </p:cNvPr>
            <p:cNvPicPr>
              <a:picLocks noChangeAspect="1"/>
            </p:cNvPicPr>
            <p:nvPr/>
          </p:nvPicPr>
          <p:blipFill>
            <a:blip r:embed="rId5"/>
            <a:stretch>
              <a:fillRect/>
            </a:stretch>
          </p:blipFill>
          <p:spPr>
            <a:xfrm>
              <a:off x="4894191" y="2473885"/>
              <a:ext cx="280440" cy="682811"/>
            </a:xfrm>
            <a:prstGeom prst="rect">
              <a:avLst/>
            </a:prstGeom>
          </p:spPr>
        </p:pic>
        <p:cxnSp>
          <p:nvCxnSpPr>
            <p:cNvPr id="82" name="Straight Connector 111">
              <a:extLst>
                <a:ext uri="{FF2B5EF4-FFF2-40B4-BE49-F238E27FC236}">
                  <a16:creationId xmlns:a16="http://schemas.microsoft.com/office/drawing/2014/main" id="{767F105A-530B-43EF-A1D7-2C76DF03947A}"/>
                </a:ext>
              </a:extLst>
            </p:cNvPr>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3" name="Straight Arrow Connector 287">
              <a:extLst>
                <a:ext uri="{FF2B5EF4-FFF2-40B4-BE49-F238E27FC236}">
                  <a16:creationId xmlns:a16="http://schemas.microsoft.com/office/drawing/2014/main" id="{2D0E7D6D-DCB1-4654-AAE4-FDD582181D88}"/>
                </a:ext>
              </a:extLst>
            </p:cNvPr>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84" name="Straight Arrow Connector 287">
              <a:extLst>
                <a:ext uri="{FF2B5EF4-FFF2-40B4-BE49-F238E27FC236}">
                  <a16:creationId xmlns:a16="http://schemas.microsoft.com/office/drawing/2014/main" id="{3793463E-0FB8-4612-A145-3C18A471588B}"/>
                </a:ext>
              </a:extLst>
            </p:cNvPr>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85" name="Picture 84">
              <a:extLst>
                <a:ext uri="{FF2B5EF4-FFF2-40B4-BE49-F238E27FC236}">
                  <a16:creationId xmlns:a16="http://schemas.microsoft.com/office/drawing/2014/main" id="{F2AF10A3-D5DE-4A22-BF01-B9E4B7BD92C8}"/>
                </a:ext>
              </a:extLst>
            </p:cNvPr>
            <p:cNvPicPr>
              <a:picLocks noChangeAspect="1"/>
            </p:cNvPicPr>
            <p:nvPr/>
          </p:nvPicPr>
          <p:blipFill>
            <a:blip r:embed="rId6"/>
            <a:stretch>
              <a:fillRect/>
            </a:stretch>
          </p:blipFill>
          <p:spPr>
            <a:xfrm>
              <a:off x="6742453" y="2306213"/>
              <a:ext cx="128027" cy="292633"/>
            </a:xfrm>
            <a:prstGeom prst="rect">
              <a:avLst/>
            </a:prstGeom>
          </p:spPr>
        </p:pic>
        <p:pic>
          <p:nvPicPr>
            <p:cNvPr id="86" name="Picture 85">
              <a:extLst>
                <a:ext uri="{FF2B5EF4-FFF2-40B4-BE49-F238E27FC236}">
                  <a16:creationId xmlns:a16="http://schemas.microsoft.com/office/drawing/2014/main" id="{88308D24-6127-43F3-B974-84DC101DDD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8527" y="2339031"/>
              <a:ext cx="124497" cy="291633"/>
            </a:xfrm>
            <a:prstGeom prst="rect">
              <a:avLst/>
            </a:prstGeom>
          </p:spPr>
        </p:pic>
        <p:cxnSp>
          <p:nvCxnSpPr>
            <p:cNvPr id="87" name="Straight Arrow Connector 287">
              <a:extLst>
                <a:ext uri="{FF2B5EF4-FFF2-40B4-BE49-F238E27FC236}">
                  <a16:creationId xmlns:a16="http://schemas.microsoft.com/office/drawing/2014/main" id="{34FE00CD-41F1-473F-B8B5-4E84B947E061}"/>
                </a:ext>
              </a:extLst>
            </p:cNvPr>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8" name="Picture 87">
              <a:extLst>
                <a:ext uri="{FF2B5EF4-FFF2-40B4-BE49-F238E27FC236}">
                  <a16:creationId xmlns:a16="http://schemas.microsoft.com/office/drawing/2014/main" id="{73FB9F37-EA9E-42AE-B450-BB0647ACF827}"/>
                </a:ext>
              </a:extLst>
            </p:cNvPr>
            <p:cNvPicPr>
              <a:picLocks noChangeAspect="1"/>
            </p:cNvPicPr>
            <p:nvPr/>
          </p:nvPicPr>
          <p:blipFill>
            <a:blip r:embed="rId8"/>
            <a:stretch>
              <a:fillRect/>
            </a:stretch>
          </p:blipFill>
          <p:spPr>
            <a:xfrm>
              <a:off x="2184961" y="1149306"/>
              <a:ext cx="981541" cy="951058"/>
            </a:xfrm>
            <a:prstGeom prst="rect">
              <a:avLst/>
            </a:prstGeom>
          </p:spPr>
        </p:pic>
        <p:pic>
          <p:nvPicPr>
            <p:cNvPr id="89" name="Picture 88">
              <a:extLst>
                <a:ext uri="{FF2B5EF4-FFF2-40B4-BE49-F238E27FC236}">
                  <a16:creationId xmlns:a16="http://schemas.microsoft.com/office/drawing/2014/main" id="{E2FF662B-ACF8-4E5C-B0A9-086CC6E40481}"/>
                </a:ext>
              </a:extLst>
            </p:cNvPr>
            <p:cNvPicPr>
              <a:picLocks noChangeAspect="1"/>
            </p:cNvPicPr>
            <p:nvPr/>
          </p:nvPicPr>
          <p:blipFill>
            <a:blip r:embed="rId9"/>
            <a:stretch>
              <a:fillRect/>
            </a:stretch>
          </p:blipFill>
          <p:spPr>
            <a:xfrm>
              <a:off x="3401645" y="1055259"/>
              <a:ext cx="5718544" cy="774259"/>
            </a:xfrm>
            <a:prstGeom prst="rect">
              <a:avLst/>
            </a:prstGeom>
          </p:spPr>
        </p:pic>
        <p:pic>
          <p:nvPicPr>
            <p:cNvPr id="90" name="Picture 89">
              <a:extLst>
                <a:ext uri="{FF2B5EF4-FFF2-40B4-BE49-F238E27FC236}">
                  <a16:creationId xmlns:a16="http://schemas.microsoft.com/office/drawing/2014/main" id="{ABCD04A3-5250-4ECA-A84E-E9FFE7546D70}"/>
                </a:ext>
              </a:extLst>
            </p:cNvPr>
            <p:cNvPicPr>
              <a:picLocks noChangeAspect="1"/>
            </p:cNvPicPr>
            <p:nvPr/>
          </p:nvPicPr>
          <p:blipFill>
            <a:blip r:embed="rId10"/>
            <a:stretch>
              <a:fillRect/>
            </a:stretch>
          </p:blipFill>
          <p:spPr>
            <a:xfrm>
              <a:off x="6026431" y="2312605"/>
              <a:ext cx="237765" cy="237765"/>
            </a:xfrm>
            <a:prstGeom prst="rect">
              <a:avLst/>
            </a:prstGeom>
          </p:spPr>
        </p:pic>
        <p:pic>
          <p:nvPicPr>
            <p:cNvPr id="91" name="Picture 90">
              <a:extLst>
                <a:ext uri="{FF2B5EF4-FFF2-40B4-BE49-F238E27FC236}">
                  <a16:creationId xmlns:a16="http://schemas.microsoft.com/office/drawing/2014/main" id="{B778F0CA-6AB4-4D78-AB9C-0F2347E8CCB0}"/>
                </a:ext>
              </a:extLst>
            </p:cNvPr>
            <p:cNvPicPr>
              <a:picLocks noChangeAspect="1"/>
            </p:cNvPicPr>
            <p:nvPr/>
          </p:nvPicPr>
          <p:blipFill>
            <a:blip r:embed="rId11"/>
            <a:stretch>
              <a:fillRect/>
            </a:stretch>
          </p:blipFill>
          <p:spPr>
            <a:xfrm>
              <a:off x="5958358" y="1750994"/>
              <a:ext cx="688908" cy="640135"/>
            </a:xfrm>
            <a:prstGeom prst="rect">
              <a:avLst/>
            </a:prstGeom>
          </p:spPr>
        </p:pic>
        <p:pic>
          <p:nvPicPr>
            <p:cNvPr id="94" name="Picture 93">
              <a:extLst>
                <a:ext uri="{FF2B5EF4-FFF2-40B4-BE49-F238E27FC236}">
                  <a16:creationId xmlns:a16="http://schemas.microsoft.com/office/drawing/2014/main" id="{F4EE14BA-5C3C-40B2-B412-79A60CD4F8B6}"/>
                </a:ext>
              </a:extLst>
            </p:cNvPr>
            <p:cNvPicPr>
              <a:picLocks noChangeAspect="1"/>
            </p:cNvPicPr>
            <p:nvPr/>
          </p:nvPicPr>
          <p:blipFill>
            <a:blip r:embed="rId12"/>
            <a:stretch>
              <a:fillRect/>
            </a:stretch>
          </p:blipFill>
          <p:spPr>
            <a:xfrm>
              <a:off x="7371618" y="2373882"/>
              <a:ext cx="341406" cy="359695"/>
            </a:xfrm>
            <a:prstGeom prst="rect">
              <a:avLst/>
            </a:prstGeom>
          </p:spPr>
        </p:pic>
      </p:grpSp>
    </p:spTree>
    <p:extLst>
      <p:ext uri="{BB962C8B-B14F-4D97-AF65-F5344CB8AC3E}">
        <p14:creationId xmlns:p14="http://schemas.microsoft.com/office/powerpoint/2010/main" val="521859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Grp="1" noChangeArrowheads="1"/>
          </p:cNvSpPr>
          <p:nvPr>
            <p:ph type="body" sz="quarter" idx="10"/>
          </p:nvPr>
        </p:nvSpPr>
        <p:spPr bwMode="auto">
          <a:prstGeom prst="rect">
            <a:avLst/>
          </a:prstGeom>
          <a:noFill/>
          <a:ln w="31750" algn="ctr">
            <a:noFill/>
            <a:miter lim="800000"/>
            <a:headEnd/>
            <a:tailEnd/>
          </a:ln>
        </p:spPr>
        <p:txBody>
          <a:bodyPr wrap="none">
            <a:spAutoFit/>
          </a:bodyPr>
          <a:lstStyle/>
          <a:p>
            <a:pPr algn="ctr"/>
            <a:r>
              <a:rPr lang="en-US" sz="40000" dirty="0">
                <a:solidFill>
                  <a:schemeClr val="bg1"/>
                </a:solidFill>
              </a:rPr>
              <a:t>?</a:t>
            </a:r>
            <a:endParaRPr lang="en-US" dirty="0">
              <a:solidFill>
                <a:schemeClr val="bg1"/>
              </a:solidFill>
            </a:endParaRPr>
          </a:p>
        </p:txBody>
      </p:sp>
      <p:sp>
        <p:nvSpPr>
          <p:cNvPr id="8"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en-US" sz="6600" b="1" dirty="0">
                <a:solidFill>
                  <a:srgbClr val="1660A4"/>
                </a:solidFill>
              </a:rPr>
              <a:t>QUESTIONS ?</a:t>
            </a:r>
            <a:endParaRPr lang="en-US" sz="6600" dirty="0">
              <a:solidFill>
                <a:srgbClr val="1660A4"/>
              </a:solidFill>
            </a:endParaRPr>
          </a:p>
        </p:txBody>
      </p:sp>
    </p:spTree>
    <p:extLst>
      <p:ext uri="{BB962C8B-B14F-4D97-AF65-F5344CB8AC3E}">
        <p14:creationId xmlns:p14="http://schemas.microsoft.com/office/powerpoint/2010/main" val="44058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872885"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rPr>
              <a:t>Objectifs</a:t>
            </a:r>
          </a:p>
          <a:p>
            <a:pPr marL="12700" marR="0" lvl="0" indent="0" algn="l" defTabSz="914400" rtl="0" eaLnBrk="1" fontAlgn="base" latinLnBrk="0" hangingPunct="1">
              <a:lnSpc>
                <a:spcPct val="100000"/>
              </a:lnSpc>
              <a:spcBef>
                <a:spcPct val="0"/>
              </a:spcBef>
              <a:spcAft>
                <a:spcPct val="0"/>
              </a:spcAft>
              <a:buClrTx/>
              <a:buSzTx/>
              <a:buFontTx/>
              <a:buNone/>
              <a:tabLst/>
              <a:defRPr/>
            </a:pPr>
            <a:r>
              <a:rPr lang="fr-FR" sz="2000" b="1" dirty="0">
                <a:solidFill>
                  <a:srgbClr val="213A53"/>
                </a:solidFill>
                <a:latin typeface="Calibri" panose="020F0502020204030204" pitchFamily="34" charset="0"/>
                <a:cs typeface="Calibri" panose="020F0502020204030204" pitchFamily="34" charset="0"/>
              </a:rPr>
              <a:t>d’apprentissage</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dirty="0"/>
          </a:p>
          <a:p>
            <a:pPr marL="0" indent="0" algn="just">
              <a:spcBef>
                <a:spcPts val="0"/>
              </a:spcBef>
              <a:spcAft>
                <a:spcPts val="600"/>
              </a:spcAft>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Connecteur droit 65">
            <a:extLst>
              <a:ext uri="{FF2B5EF4-FFF2-40B4-BE49-F238E27FC236}">
                <a16:creationId xmlns:a16="http://schemas.microsoft.com/office/drawing/2014/main" id="{2FB259F6-373F-E240-BD2E-167983DCF784}"/>
              </a:ext>
            </a:extLst>
          </p:cNvPr>
          <p:cNvCxnSpPr>
            <a:cxnSpLocks/>
          </p:cNvCxnSpPr>
          <p:nvPr/>
        </p:nvCxnSpPr>
        <p:spPr bwMode="auto">
          <a:xfrm flipH="1">
            <a:off x="2165892" y="3437445"/>
            <a:ext cx="9489798" cy="0"/>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cxnSp>
        <p:nvCxnSpPr>
          <p:cNvPr id="26" name="Connecteur droit 25">
            <a:extLst>
              <a:ext uri="{FF2B5EF4-FFF2-40B4-BE49-F238E27FC236}">
                <a16:creationId xmlns:a16="http://schemas.microsoft.com/office/drawing/2014/main" id="{2FB259F6-373F-E240-BD2E-167983DCF784}"/>
              </a:ext>
            </a:extLst>
          </p:cNvPr>
          <p:cNvCxnSpPr>
            <a:cxnSpLocks/>
          </p:cNvCxnSpPr>
          <p:nvPr/>
        </p:nvCxnSpPr>
        <p:spPr bwMode="auto">
          <a:xfrm flipH="1">
            <a:off x="2165892" y="4934159"/>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A la fin de cette session, vous serez capable de:</a:t>
            </a:r>
          </a:p>
          <a:p>
            <a:pPr marL="0" indent="0" fontAlgn="auto">
              <a:spcAft>
                <a:spcPts val="0"/>
              </a:spcAft>
              <a:buNone/>
            </a:pPr>
            <a:endParaRPr lang="fr-FR" dirty="0"/>
          </a:p>
        </p:txBody>
      </p:sp>
      <p:sp>
        <p:nvSpPr>
          <p:cNvPr id="28" name="Espace réservé du texte 3"/>
          <p:cNvSpPr txBox="1">
            <a:spLocks/>
          </p:cNvSpPr>
          <p:nvPr/>
        </p:nvSpPr>
        <p:spPr>
          <a:xfrm>
            <a:off x="1947416" y="1523701"/>
            <a:ext cx="9684846" cy="451890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spcAft>
                <a:spcPts val="0"/>
              </a:spcAft>
              <a:buNone/>
            </a:pPr>
            <a:r>
              <a:rPr lang="fr-BE" sz="1600" dirty="0"/>
              <a:t>L’apprenant connaît les directives et ses obligations en tant qu’agent garde-frontière et peut les appliquer notamment:</a:t>
            </a:r>
          </a:p>
          <a:p>
            <a:pPr marL="827088" lvl="2" indent="-285750" algn="just">
              <a:defRPr/>
            </a:pPr>
            <a:r>
              <a:rPr lang="fr-BE" sz="1600" dirty="0"/>
              <a:t>pour superviser la délimitation de la zone de chantier pour éviter le franchissement par ses collègues et/ou des engins de travaux (postes de travail) ;</a:t>
            </a:r>
          </a:p>
          <a:p>
            <a:pPr marL="827088" lvl="2" indent="-285750" algn="just">
              <a:defRPr/>
            </a:pPr>
            <a:r>
              <a:rPr lang="fr-BE" sz="1600" dirty="0"/>
              <a:t>pour avertir le personnel si le personnel, les équipements (manipulés par le personnel), les engins ou les charges (manipulées par les engins) s’approchent de la limite de la zone de travail ou la franchissent ;</a:t>
            </a:r>
          </a:p>
          <a:p>
            <a:pPr marL="827088" lvl="2" indent="-285750" algn="just">
              <a:defRPr/>
            </a:pPr>
            <a:r>
              <a:rPr lang="fr-BE" sz="1600" dirty="0"/>
              <a:t>pour veiller au bon respect des directives.</a:t>
            </a:r>
          </a:p>
          <a:p>
            <a:pPr marL="0" indent="0" algn="just">
              <a:lnSpc>
                <a:spcPct val="200000"/>
              </a:lnSpc>
              <a:spcBef>
                <a:spcPts val="0"/>
              </a:spcBef>
              <a:spcAft>
                <a:spcPts val="0"/>
              </a:spcAft>
              <a:buNone/>
            </a:pPr>
            <a:r>
              <a:rPr lang="fr-BE" sz="1600" dirty="0"/>
              <a:t>L’apprenant sait comment réagir face aux situations suivantes:</a:t>
            </a:r>
          </a:p>
          <a:p>
            <a:pPr marL="827088" lvl="2" indent="-285750" algn="just">
              <a:defRPr/>
            </a:pPr>
            <a:r>
              <a:rPr lang="fr-BE" sz="1600" dirty="0"/>
              <a:t>pas de réaction après l’alarme ;</a:t>
            </a:r>
          </a:p>
          <a:p>
            <a:pPr marL="827088" lvl="2" indent="-285750" algn="just">
              <a:defRPr/>
            </a:pPr>
            <a:r>
              <a:rPr lang="fr-BE" sz="1600" dirty="0"/>
              <a:t>visibilité réduite ;</a:t>
            </a:r>
          </a:p>
          <a:p>
            <a:pPr marL="827088" lvl="2" indent="-285750" algn="just">
              <a:defRPr/>
            </a:pPr>
            <a:r>
              <a:rPr lang="fr-BE" sz="1600" dirty="0"/>
              <a:t>audition insuffisante.</a:t>
            </a:r>
          </a:p>
          <a:p>
            <a:pPr marL="0" indent="0" fontAlgn="auto">
              <a:spcBef>
                <a:spcPts val="0"/>
              </a:spcBef>
              <a:spcAft>
                <a:spcPts val="0"/>
              </a:spcAft>
              <a:buNone/>
              <a:defRPr/>
            </a:pPr>
            <a:r>
              <a:rPr lang="fr-BE" sz="1600" i="1" kern="0" dirty="0">
                <a:solidFill>
                  <a:srgbClr val="FF0000"/>
                </a:solidFill>
              </a:rPr>
              <a:t>	</a:t>
            </a:r>
            <a:endParaRPr lang="fr-BE" sz="1600" i="1" dirty="0">
              <a:solidFill>
                <a:srgbClr val="FF0000"/>
              </a:solidFill>
            </a:endParaRPr>
          </a:p>
          <a:p>
            <a:pPr marL="0" indent="0" algn="just">
              <a:lnSpc>
                <a:spcPct val="200000"/>
              </a:lnSpc>
              <a:spcBef>
                <a:spcPts val="0"/>
              </a:spcBef>
              <a:spcAft>
                <a:spcPts val="0"/>
              </a:spcAft>
              <a:buNone/>
            </a:pPr>
            <a:r>
              <a:rPr lang="fr-BE" sz="1600" dirty="0"/>
              <a:t>L’apprenant sait comment réagir, en tant qu’agent garde-frontière, pour:</a:t>
            </a:r>
          </a:p>
          <a:p>
            <a:pPr marL="827088" lvl="2" indent="-285750" algn="just">
              <a:defRPr/>
            </a:pPr>
            <a:r>
              <a:rPr lang="fr-BE" sz="1600" dirty="0"/>
              <a:t>travaux particulièrement bruyants.</a:t>
            </a:r>
            <a:endParaRPr lang="fr-FR" sz="1600" dirty="0"/>
          </a:p>
          <a:p>
            <a:pPr marL="0" indent="0" fontAlgn="auto">
              <a:spcAft>
                <a:spcPts val="0"/>
              </a:spcAft>
              <a:buNone/>
            </a:pPr>
            <a:endParaRPr lang="fr-FR" dirty="0"/>
          </a:p>
        </p:txBody>
      </p:sp>
    </p:spTree>
    <p:extLst>
      <p:ext uri="{BB962C8B-B14F-4D97-AF65-F5344CB8AC3E}">
        <p14:creationId xmlns:p14="http://schemas.microsoft.com/office/powerpoint/2010/main" val="136506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1055440" y="643098"/>
            <a:ext cx="8064500" cy="506413"/>
          </a:xfrm>
          <a:prstGeom prst="rect">
            <a:avLst/>
          </a:prstGeom>
          <a:noFill/>
          <a:ln w="9525">
            <a:noFill/>
            <a:miter lim="800000"/>
            <a:headEnd/>
            <a:tailEnd/>
          </a:ln>
          <a:effectLst/>
        </p:spPr>
        <p:txBody>
          <a:bodyPr lIns="0" tIns="0" rIns="0" bIns="0"/>
          <a:lstStyle/>
          <a:p>
            <a:pPr>
              <a:defRPr/>
            </a:pPr>
            <a:r>
              <a:rPr lang="en-US" sz="2000" b="1" kern="0" dirty="0">
                <a:solidFill>
                  <a:srgbClr val="0070C0"/>
                </a:solidFill>
                <a:latin typeface="+mj-lt"/>
                <a:ea typeface="+mj-ea"/>
                <a:cs typeface="+mj-cs"/>
              </a:rPr>
              <a:t>Photo de </a:t>
            </a:r>
            <a:r>
              <a:rPr lang="en-US" sz="2000" b="1" kern="0" dirty="0" err="1">
                <a:solidFill>
                  <a:srgbClr val="0070C0"/>
                </a:solidFill>
                <a:latin typeface="+mj-lt"/>
                <a:ea typeface="+mj-ea"/>
                <a:cs typeface="+mj-cs"/>
              </a:rPr>
              <a:t>famille</a:t>
            </a:r>
            <a:r>
              <a:rPr lang="en-US" sz="2000" b="1" kern="0" dirty="0">
                <a:solidFill>
                  <a:srgbClr val="0070C0"/>
                </a:solidFill>
                <a:latin typeface="+mj-lt"/>
                <a:ea typeface="+mj-ea"/>
                <a:cs typeface="+mj-cs"/>
              </a:rPr>
              <a:t> “Entrepreneur”</a:t>
            </a:r>
          </a:p>
        </p:txBody>
      </p:sp>
      <p:sp>
        <p:nvSpPr>
          <p:cNvPr id="10254" name="Rechthoek 35"/>
          <p:cNvSpPr>
            <a:spLocks noChangeArrowheads="1"/>
          </p:cNvSpPr>
          <p:nvPr/>
        </p:nvSpPr>
        <p:spPr bwMode="auto">
          <a:xfrm>
            <a:off x="2901866" y="2841763"/>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AGENT </a:t>
            </a:r>
          </a:p>
          <a:p>
            <a:pPr algn="ctr"/>
            <a:r>
              <a:rPr lang="nl-BE" sz="900" b="1" dirty="0">
                <a:solidFill>
                  <a:schemeClr val="bg1"/>
                </a:solidFill>
                <a:latin typeface="+mn-lt"/>
              </a:rPr>
              <a:t>GARDE-FRONTIÈRE</a:t>
            </a:r>
          </a:p>
          <a:p>
            <a:pPr algn="ctr"/>
            <a:r>
              <a:rPr lang="nl-BE" sz="900" b="1" dirty="0">
                <a:solidFill>
                  <a:schemeClr val="bg1"/>
                </a:solidFill>
                <a:latin typeface="+mn-lt"/>
              </a:rPr>
              <a:t>ENTREPRENEUR</a:t>
            </a:r>
          </a:p>
        </p:txBody>
      </p:sp>
      <p:sp>
        <p:nvSpPr>
          <p:cNvPr id="10255" name="Rechthoek 38"/>
          <p:cNvSpPr>
            <a:spLocks noChangeArrowheads="1"/>
          </p:cNvSpPr>
          <p:nvPr/>
        </p:nvSpPr>
        <p:spPr bwMode="auto">
          <a:xfrm>
            <a:off x="6429985" y="2841762"/>
            <a:ext cx="3175418" cy="369430"/>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POSTE DE TRAVAIL</a:t>
            </a:r>
          </a:p>
        </p:txBody>
      </p:sp>
      <p:sp>
        <p:nvSpPr>
          <p:cNvPr id="19" name="Rechthoek 41"/>
          <p:cNvSpPr>
            <a:spLocks noChangeArrowheads="1"/>
          </p:cNvSpPr>
          <p:nvPr/>
        </p:nvSpPr>
        <p:spPr bwMode="auto">
          <a:xfrm>
            <a:off x="4558049" y="2841763"/>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a:t>
            </a:r>
          </a:p>
          <a:p>
            <a:pPr algn="ctr"/>
            <a:r>
              <a:rPr lang="nl-BE" sz="1000" b="1" dirty="0">
                <a:solidFill>
                  <a:schemeClr val="bg1"/>
                </a:solidFill>
              </a:rPr>
              <a:t>RS ENTREPRENEUR</a:t>
            </a:r>
          </a:p>
        </p:txBody>
      </p:sp>
      <p:sp>
        <p:nvSpPr>
          <p:cNvPr id="23" name="Rechthoek 35"/>
          <p:cNvSpPr>
            <a:spLocks noChangeArrowheads="1"/>
          </p:cNvSpPr>
          <p:nvPr/>
        </p:nvSpPr>
        <p:spPr bwMode="auto">
          <a:xfrm>
            <a:off x="1612515" y="2841564"/>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900" b="1" dirty="0">
                <a:solidFill>
                  <a:schemeClr val="bg1"/>
                </a:solidFill>
                <a:latin typeface="+mn-lt"/>
              </a:rPr>
              <a:t>LIGNE HIÉRARCHIQUE</a:t>
            </a:r>
          </a:p>
          <a:p>
            <a:pPr algn="ctr"/>
            <a:r>
              <a:rPr lang="nl-BE" sz="900" b="1" dirty="0">
                <a:solidFill>
                  <a:schemeClr val="bg1"/>
                </a:solidFill>
                <a:latin typeface="+mn-lt"/>
              </a:rPr>
              <a:t>ENTREPRENEUR</a:t>
            </a:r>
          </a:p>
        </p:txBody>
      </p:sp>
      <p:pic>
        <p:nvPicPr>
          <p:cNvPr id="4" name="Picture 3"/>
          <p:cNvPicPr>
            <a:picLocks noChangeAspect="1"/>
          </p:cNvPicPr>
          <p:nvPr/>
        </p:nvPicPr>
        <p:blipFill>
          <a:blip r:embed="rId3"/>
          <a:stretch>
            <a:fillRect/>
          </a:stretch>
        </p:blipFill>
        <p:spPr>
          <a:xfrm>
            <a:off x="4977169" y="1590661"/>
            <a:ext cx="475529" cy="1176630"/>
          </a:xfrm>
          <a:prstGeom prst="rect">
            <a:avLst/>
          </a:prstGeom>
        </p:spPr>
      </p:pic>
      <p:sp>
        <p:nvSpPr>
          <p:cNvPr id="29" name="TextBox 28"/>
          <p:cNvSpPr txBox="1"/>
          <p:nvPr/>
        </p:nvSpPr>
        <p:spPr>
          <a:xfrm>
            <a:off x="1468499" y="3320853"/>
            <a:ext cx="8640960" cy="2485787"/>
          </a:xfrm>
          <a:prstGeom prst="roundRect">
            <a:avLst/>
          </a:prstGeom>
          <a:noFill/>
          <a:ln w="12700">
            <a:solidFill>
              <a:srgbClr val="FF0000"/>
            </a:solidFill>
            <a:prstDash val="dash"/>
          </a:ln>
        </p:spPr>
        <p:txBody>
          <a:bodyPr wrap="square" rtlCol="0">
            <a:spAutoFit/>
          </a:bodyPr>
          <a:lstStyle/>
          <a:p>
            <a:r>
              <a:rPr lang="en-US" sz="1200" b="1" u="sng" dirty="0">
                <a:latin typeface="+mn-lt"/>
              </a:rPr>
              <a:t>Remarque</a:t>
            </a:r>
          </a:p>
          <a:p>
            <a:endParaRPr lang="en-US" sz="1200" dirty="0">
              <a:latin typeface="+mn-lt"/>
            </a:endParaRPr>
          </a:p>
          <a:p>
            <a:r>
              <a:rPr lang="en-US" sz="1200" dirty="0" err="1">
                <a:latin typeface="+mn-lt"/>
              </a:rPr>
              <a:t>Dans</a:t>
            </a:r>
            <a:r>
              <a:rPr lang="en-US" sz="1200" dirty="0">
                <a:latin typeface="+mn-lt"/>
              </a:rPr>
              <a:t> la </a:t>
            </a:r>
            <a:r>
              <a:rPr lang="en-US" sz="1200" dirty="0" err="1">
                <a:latin typeface="+mn-lt"/>
              </a:rPr>
              <a:t>présente</a:t>
            </a:r>
            <a:r>
              <a:rPr lang="en-US" sz="1200" dirty="0">
                <a:latin typeface="+mn-lt"/>
              </a:rPr>
              <a:t> </a:t>
            </a:r>
            <a:r>
              <a:rPr lang="en-US" sz="1200" dirty="0" err="1">
                <a:latin typeface="+mn-lt"/>
              </a:rPr>
              <a:t>unité</a:t>
            </a:r>
            <a:r>
              <a:rPr lang="en-US" sz="1200" dirty="0">
                <a:latin typeface="+mn-lt"/>
              </a:rPr>
              <a:t>:</a:t>
            </a:r>
          </a:p>
          <a:p>
            <a:pPr>
              <a:defRPr/>
            </a:pPr>
            <a:endParaRPr lang="en-US" sz="1200" dirty="0">
              <a:latin typeface="+mn-lt"/>
            </a:endParaRPr>
          </a:p>
          <a:p>
            <a:pPr marL="228600" indent="-228600">
              <a:buAutoNum type="arabicPeriod"/>
              <a:defRPr/>
            </a:pPr>
            <a:r>
              <a:rPr lang="en-US" sz="1200" dirty="0" err="1">
                <a:latin typeface="+mn-lt"/>
              </a:rPr>
              <a:t>L’abréviation</a:t>
            </a:r>
            <a:r>
              <a:rPr lang="en-US" sz="1200" dirty="0">
                <a:latin typeface="+mn-lt"/>
              </a:rPr>
              <a:t> “RS” </a:t>
            </a:r>
            <a:r>
              <a:rPr lang="en-US" sz="1200" dirty="0" err="1">
                <a:latin typeface="+mn-lt"/>
              </a:rPr>
              <a:t>est</a:t>
            </a:r>
            <a:r>
              <a:rPr lang="en-US" sz="1200" dirty="0">
                <a:latin typeface="+mn-lt"/>
              </a:rPr>
              <a:t> </a:t>
            </a:r>
            <a:r>
              <a:rPr lang="en-US" sz="1200" dirty="0" err="1">
                <a:latin typeface="+mn-lt"/>
              </a:rPr>
              <a:t>systématiquement</a:t>
            </a:r>
            <a:r>
              <a:rPr lang="en-US" sz="1200" dirty="0">
                <a:latin typeface="+mn-lt"/>
              </a:rPr>
              <a:t> </a:t>
            </a:r>
            <a:r>
              <a:rPr lang="en-US" sz="1200" dirty="0" err="1">
                <a:latin typeface="+mn-lt"/>
              </a:rPr>
              <a:t>utilisée</a:t>
            </a:r>
            <a:r>
              <a:rPr lang="en-US" sz="1200" dirty="0">
                <a:latin typeface="+mn-lt"/>
              </a:rPr>
              <a:t> </a:t>
            </a:r>
            <a:r>
              <a:rPr lang="en-US" sz="1200" dirty="0" err="1">
                <a:latin typeface="+mn-lt"/>
              </a:rPr>
              <a:t>en</a:t>
            </a:r>
            <a:r>
              <a:rPr lang="en-US" sz="1200" dirty="0">
                <a:latin typeface="+mn-lt"/>
              </a:rPr>
              <a:t> lieu et place de “</a:t>
            </a:r>
            <a:r>
              <a:rPr lang="en-US" sz="1200" dirty="0" err="1">
                <a:latin typeface="+mn-lt"/>
              </a:rPr>
              <a:t>Responsable</a:t>
            </a:r>
            <a:r>
              <a:rPr lang="en-US" sz="1200" dirty="0">
                <a:latin typeface="+mn-lt"/>
              </a:rPr>
              <a:t> de la </a:t>
            </a:r>
            <a:r>
              <a:rPr lang="en-US" sz="1200" dirty="0" err="1">
                <a:latin typeface="+mn-lt"/>
              </a:rPr>
              <a:t>Sécurité</a:t>
            </a:r>
            <a:r>
              <a:rPr lang="en-US" sz="1200" dirty="0">
                <a:latin typeface="+mn-lt"/>
              </a:rPr>
              <a:t>”</a:t>
            </a:r>
          </a:p>
          <a:p>
            <a:pPr marL="228600" indent="-228600">
              <a:buAutoNum type="arabicPeriod"/>
              <a:defRPr/>
            </a:pPr>
            <a:endParaRPr lang="en-US" sz="1200" dirty="0">
              <a:latin typeface="+mn-lt"/>
            </a:endParaRPr>
          </a:p>
          <a:p>
            <a:pPr marL="228600" indent="-228600">
              <a:buAutoNum type="arabicPeriod"/>
            </a:pPr>
            <a:r>
              <a:rPr lang="en-US" sz="1100" dirty="0"/>
              <a:t>On </a:t>
            </a:r>
            <a:r>
              <a:rPr lang="en-US" sz="1100" dirty="0" err="1"/>
              <a:t>parle</a:t>
            </a:r>
            <a:r>
              <a:rPr lang="en-US" sz="1100" dirty="0"/>
              <a:t> de “</a:t>
            </a:r>
            <a:r>
              <a:rPr lang="en-US" sz="1100" b="1" dirty="0"/>
              <a:t>Poste de Travail</a:t>
            </a:r>
            <a:r>
              <a:rPr lang="en-US" sz="1100" dirty="0"/>
              <a:t>” pour </a:t>
            </a:r>
            <a:r>
              <a:rPr lang="en-US" sz="1100" dirty="0" err="1"/>
              <a:t>désigner</a:t>
            </a:r>
            <a:r>
              <a:rPr lang="en-US" sz="1100" dirty="0"/>
              <a:t> </a:t>
            </a:r>
            <a:r>
              <a:rPr lang="en-US" sz="1100" dirty="0" err="1"/>
              <a:t>une</a:t>
            </a:r>
            <a:r>
              <a:rPr lang="en-US" sz="1100" dirty="0"/>
              <a:t> </a:t>
            </a:r>
            <a:r>
              <a:rPr lang="en-US" sz="1100" dirty="0" err="1"/>
              <a:t>unité</a:t>
            </a:r>
            <a:r>
              <a:rPr lang="en-US" sz="1100" dirty="0"/>
              <a:t>, </a:t>
            </a:r>
            <a:r>
              <a:rPr lang="en-US" sz="1100" dirty="0" err="1"/>
              <a:t>composée</a:t>
            </a:r>
            <a:r>
              <a:rPr lang="en-US" sz="1100" dirty="0"/>
              <a:t> de:</a:t>
            </a:r>
          </a:p>
          <a:p>
            <a:pPr marL="628650" lvl="1" indent="-171450">
              <a:buFont typeface="Arial" panose="020B0604020202020204" pitchFamily="34" charset="0"/>
              <a:buChar char="•"/>
            </a:pPr>
            <a:r>
              <a:rPr lang="en-US" sz="1100" dirty="0" err="1"/>
              <a:t>soit</a:t>
            </a:r>
            <a:r>
              <a:rPr lang="en-US" sz="1100" dirty="0"/>
              <a:t> 1 </a:t>
            </a:r>
            <a:r>
              <a:rPr lang="en-US" sz="1100" dirty="0" err="1"/>
              <a:t>engin</a:t>
            </a:r>
            <a:r>
              <a:rPr lang="en-US" sz="1100" dirty="0"/>
              <a:t> ;</a:t>
            </a:r>
          </a:p>
          <a:p>
            <a:pPr marL="628650" lvl="1" indent="-171450">
              <a:buFont typeface="Arial" panose="020B0604020202020204" pitchFamily="34" charset="0"/>
              <a:buChar char="•"/>
            </a:pPr>
            <a:r>
              <a:rPr lang="en-US" sz="1100" dirty="0" err="1"/>
              <a:t>soit</a:t>
            </a:r>
            <a:r>
              <a:rPr lang="en-US" sz="1100" dirty="0"/>
              <a:t> 1 </a:t>
            </a:r>
            <a:r>
              <a:rPr lang="en-US" sz="1100" dirty="0" err="1"/>
              <a:t>équipe</a:t>
            </a:r>
            <a:r>
              <a:rPr lang="en-US" sz="1100" dirty="0"/>
              <a:t> au travail (max 4 agents </a:t>
            </a:r>
            <a:r>
              <a:rPr lang="en-US" sz="1100" dirty="0" err="1"/>
              <a:t>travaillant</a:t>
            </a:r>
            <a:r>
              <a:rPr lang="en-US" sz="1100" dirty="0"/>
              <a:t> </a:t>
            </a:r>
            <a:r>
              <a:rPr lang="en-US" sz="1100" dirty="0" err="1"/>
              <a:t>en</a:t>
            </a:r>
            <a:r>
              <a:rPr lang="en-US" sz="1100" dirty="0"/>
              <a:t> </a:t>
            </a:r>
            <a:r>
              <a:rPr lang="en-US" sz="1100" dirty="0" err="1"/>
              <a:t>groupe</a:t>
            </a:r>
            <a:r>
              <a:rPr lang="en-US" sz="1100" dirty="0"/>
              <a:t>) ;</a:t>
            </a:r>
          </a:p>
          <a:p>
            <a:pPr marL="628650" lvl="1" indent="-171450">
              <a:buFont typeface="Arial" panose="020B0604020202020204" pitchFamily="34" charset="0"/>
              <a:buChar char="•"/>
            </a:pPr>
            <a:r>
              <a:rPr lang="en-US" sz="1100" dirty="0" err="1"/>
              <a:t>soit</a:t>
            </a:r>
            <a:r>
              <a:rPr lang="en-US" sz="1100" dirty="0"/>
              <a:t> 1 </a:t>
            </a:r>
            <a:r>
              <a:rPr lang="en-US" sz="1100" dirty="0" err="1"/>
              <a:t>engin</a:t>
            </a:r>
            <a:r>
              <a:rPr lang="en-US" sz="1100" dirty="0"/>
              <a:t> et 1 </a:t>
            </a:r>
            <a:r>
              <a:rPr lang="en-US" sz="1100" dirty="0" err="1"/>
              <a:t>équipe</a:t>
            </a:r>
            <a:r>
              <a:rPr lang="en-US" sz="1100" dirty="0"/>
              <a:t> au travail (</a:t>
            </a:r>
            <a:r>
              <a:rPr lang="en-US" sz="1100" dirty="0" err="1"/>
              <a:t>collaborant</a:t>
            </a:r>
            <a:r>
              <a:rPr lang="en-US" sz="1100" dirty="0"/>
              <a:t>).</a:t>
            </a:r>
          </a:p>
          <a:p>
            <a:pPr>
              <a:defRPr/>
            </a:pPr>
            <a:endParaRPr lang="en-US" sz="1200" dirty="0">
              <a:latin typeface="+mn-lt"/>
            </a:endParaRPr>
          </a:p>
          <a:p>
            <a:pPr marL="228600" indent="-228600">
              <a:buAutoNum type="arabicPeriod"/>
              <a:defRPr/>
            </a:pPr>
            <a:r>
              <a:rPr lang="en-US" sz="1200" dirty="0" err="1">
                <a:latin typeface="+mn-lt"/>
              </a:rPr>
              <a:t>Dans</a:t>
            </a:r>
            <a:r>
              <a:rPr lang="en-US" sz="1200" dirty="0">
                <a:latin typeface="+mn-lt"/>
              </a:rPr>
              <a:t> les </a:t>
            </a:r>
            <a:r>
              <a:rPr lang="en-US" sz="1200" dirty="0" err="1">
                <a:latin typeface="+mn-lt"/>
              </a:rPr>
              <a:t>schémas</a:t>
            </a:r>
            <a:r>
              <a:rPr lang="en-US" sz="1200" dirty="0">
                <a:latin typeface="+mn-lt"/>
              </a:rPr>
              <a:t> de </a:t>
            </a:r>
            <a:r>
              <a:rPr lang="en-US" sz="1200" dirty="0" err="1">
                <a:latin typeface="+mn-lt"/>
              </a:rPr>
              <a:t>ce</a:t>
            </a:r>
            <a:r>
              <a:rPr lang="en-US" sz="1200" dirty="0">
                <a:latin typeface="+mn-lt"/>
              </a:rPr>
              <a:t> module, nous </a:t>
            </a:r>
            <a:r>
              <a:rPr lang="en-US" sz="1200" dirty="0" err="1">
                <a:latin typeface="+mn-lt"/>
              </a:rPr>
              <a:t>utilisons</a:t>
            </a:r>
            <a:r>
              <a:rPr lang="en-US" sz="1200" dirty="0">
                <a:latin typeface="+mn-lt"/>
              </a:rPr>
              <a:t> </a:t>
            </a:r>
            <a:r>
              <a:rPr lang="en-US" sz="1200" dirty="0" err="1">
                <a:latin typeface="+mn-lt"/>
              </a:rPr>
              <a:t>régulièrement</a:t>
            </a:r>
            <a:r>
              <a:rPr lang="en-US" sz="1200" dirty="0">
                <a:latin typeface="+mn-lt"/>
              </a:rPr>
              <a:t> un </a:t>
            </a:r>
            <a:r>
              <a:rPr lang="en-US" sz="1200" dirty="0" err="1">
                <a:latin typeface="+mn-lt"/>
              </a:rPr>
              <a:t>engin</a:t>
            </a:r>
            <a:r>
              <a:rPr lang="en-US" sz="1200" dirty="0">
                <a:latin typeface="+mn-lt"/>
              </a:rPr>
              <a:t> de </a:t>
            </a:r>
            <a:r>
              <a:rPr lang="en-US" sz="1200" dirty="0" err="1">
                <a:latin typeface="+mn-lt"/>
              </a:rPr>
              <a:t>travaux</a:t>
            </a:r>
            <a:r>
              <a:rPr lang="en-US" sz="1200" dirty="0">
                <a:latin typeface="+mn-lt"/>
              </a:rPr>
              <a:t>. Il </a:t>
            </a:r>
            <a:r>
              <a:rPr lang="en-US" sz="1200" dirty="0" err="1">
                <a:latin typeface="+mn-lt"/>
              </a:rPr>
              <a:t>peut</a:t>
            </a:r>
            <a:r>
              <a:rPr lang="en-US" sz="1200" dirty="0">
                <a:latin typeface="+mn-lt"/>
              </a:rPr>
              <a:t> </a:t>
            </a:r>
            <a:r>
              <a:rPr lang="en-US" sz="1200" dirty="0" err="1">
                <a:latin typeface="+mn-lt"/>
              </a:rPr>
              <a:t>être</a:t>
            </a:r>
            <a:r>
              <a:rPr lang="en-US" sz="1200" dirty="0">
                <a:latin typeface="+mn-lt"/>
              </a:rPr>
              <a:t> </a:t>
            </a:r>
            <a:r>
              <a:rPr lang="en-US" sz="1200" dirty="0" err="1">
                <a:latin typeface="+mn-lt"/>
              </a:rPr>
              <a:t>remplacé</a:t>
            </a:r>
            <a:r>
              <a:rPr lang="en-US" sz="1200" dirty="0">
                <a:latin typeface="+mn-lt"/>
              </a:rPr>
              <a:t> par </a:t>
            </a:r>
            <a:r>
              <a:rPr lang="en-US" sz="1200" dirty="0" err="1">
                <a:latin typeface="+mn-lt"/>
              </a:rPr>
              <a:t>une</a:t>
            </a:r>
            <a:r>
              <a:rPr lang="en-US" sz="1200" dirty="0">
                <a:latin typeface="+mn-lt"/>
              </a:rPr>
              <a:t> poste de travail.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1803" y="1543273"/>
            <a:ext cx="353772" cy="1179241"/>
          </a:xfrm>
          <a:prstGeom prst="rect">
            <a:avLst/>
          </a:prstGeom>
          <a:ln w="25400">
            <a:solidFill>
              <a:schemeClr val="tx2">
                <a:lumMod val="85000"/>
              </a:schemeClr>
            </a:solidFill>
          </a:ln>
        </p:spPr>
      </p:pic>
      <p:pic>
        <p:nvPicPr>
          <p:cNvPr id="7" name="Picture 6"/>
          <p:cNvPicPr>
            <a:picLocks noChangeAspect="1"/>
          </p:cNvPicPr>
          <p:nvPr/>
        </p:nvPicPr>
        <p:blipFill>
          <a:blip r:embed="rId5"/>
          <a:stretch>
            <a:fillRect/>
          </a:stretch>
        </p:blipFill>
        <p:spPr>
          <a:xfrm>
            <a:off x="6361275" y="1585699"/>
            <a:ext cx="1505843" cy="1121761"/>
          </a:xfrm>
          <a:prstGeom prst="rect">
            <a:avLst/>
          </a:prstGeom>
        </p:spPr>
      </p:pic>
      <p:pic>
        <p:nvPicPr>
          <p:cNvPr id="8" name="Picture 7"/>
          <p:cNvPicPr>
            <a:picLocks noChangeAspect="1"/>
          </p:cNvPicPr>
          <p:nvPr/>
        </p:nvPicPr>
        <p:blipFill>
          <a:blip r:embed="rId6"/>
          <a:stretch>
            <a:fillRect/>
          </a:stretch>
        </p:blipFill>
        <p:spPr>
          <a:xfrm>
            <a:off x="8017694" y="1441047"/>
            <a:ext cx="1499746" cy="1274174"/>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8887" y="1543273"/>
            <a:ext cx="419096" cy="1226172"/>
          </a:xfrm>
          <a:prstGeom prst="rect">
            <a:avLst/>
          </a:prstGeom>
          <a:ln w="25400">
            <a:solidFill>
              <a:schemeClr val="tx2">
                <a:lumMod val="85000"/>
              </a:schemeClr>
            </a:solidFill>
          </a:ln>
        </p:spPr>
      </p:pic>
      <p:grpSp>
        <p:nvGrpSpPr>
          <p:cNvPr id="20" name="Group 19"/>
          <p:cNvGrpSpPr/>
          <p:nvPr/>
        </p:nvGrpSpPr>
        <p:grpSpPr>
          <a:xfrm>
            <a:off x="3125111" y="922313"/>
            <a:ext cx="602213" cy="678998"/>
            <a:chOff x="8546969" y="1500714"/>
            <a:chExt cx="602213" cy="678998"/>
          </a:xfrm>
        </p:grpSpPr>
        <p:pic>
          <p:nvPicPr>
            <p:cNvPr id="22" name="Picture 21"/>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674677" y="1500714"/>
              <a:ext cx="474505" cy="44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Boog 43"/>
            <p:cNvSpPr/>
            <p:nvPr/>
          </p:nvSpPr>
          <p:spPr bwMode="auto">
            <a:xfrm rot="7668973" flipH="1">
              <a:off x="8505821" y="1723016"/>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grpSp>
      <p:sp>
        <p:nvSpPr>
          <p:cNvPr id="16" name="TextBox 17">
            <a:extLst>
              <a:ext uri="{FF2B5EF4-FFF2-40B4-BE49-F238E27FC236}">
                <a16:creationId xmlns:a16="http://schemas.microsoft.com/office/drawing/2014/main" id="{C83F544E-4C5D-4450-A594-F9D8274B9450}"/>
              </a:ext>
            </a:extLst>
          </p:cNvPr>
          <p:cNvSpPr txBox="1"/>
          <p:nvPr/>
        </p:nvSpPr>
        <p:spPr>
          <a:xfrm>
            <a:off x="2063553" y="6032837"/>
            <a:ext cx="8064500" cy="523220"/>
          </a:xfrm>
          <a:prstGeom prst="rect">
            <a:avLst/>
          </a:prstGeom>
          <a:noFill/>
        </p:spPr>
        <p:txBody>
          <a:bodyPr wrap="square" rtlCol="0">
            <a:spAutoFit/>
          </a:bodyPr>
          <a:lstStyle/>
          <a:p>
            <a:pPr algn="just"/>
            <a:r>
              <a:rPr lang="fr-BE" sz="1400" dirty="0"/>
              <a:t>Le terme «</a:t>
            </a:r>
            <a:r>
              <a:rPr lang="fr-BE" sz="1400" b="1" dirty="0"/>
              <a:t> agent </a:t>
            </a:r>
            <a:r>
              <a:rPr lang="fr-BE" sz="1400" dirty="0"/>
              <a:t>» est un terme fréquemment utilisé au sein d'</a:t>
            </a:r>
            <a:r>
              <a:rPr lang="fr-BE" sz="1400" dirty="0" err="1"/>
              <a:t>Infrabel</a:t>
            </a:r>
            <a:r>
              <a:rPr lang="fr-BE" sz="1400" dirty="0"/>
              <a:t>. Il fait référence à une personne au travail. Il ne fait pas référence au statut d'un employé.</a:t>
            </a:r>
            <a:endParaRPr lang="en-US" sz="1400" dirty="0">
              <a:latin typeface="+mn-lt"/>
            </a:endParaRPr>
          </a:p>
        </p:txBody>
      </p:sp>
      <p:sp>
        <p:nvSpPr>
          <p:cNvPr id="17" name="Rounded Rectangle 16">
            <a:extLst>
              <a:ext uri="{FF2B5EF4-FFF2-40B4-BE49-F238E27FC236}">
                <a16:creationId xmlns:a16="http://schemas.microsoft.com/office/drawing/2014/main" id="{04FE84D6-95AC-4F7F-BB38-551370493D7C}"/>
              </a:ext>
            </a:extLst>
          </p:cNvPr>
          <p:cNvSpPr/>
          <p:nvPr/>
        </p:nvSpPr>
        <p:spPr bwMode="auto">
          <a:xfrm>
            <a:off x="2063552" y="5965235"/>
            <a:ext cx="8045907" cy="764804"/>
          </a:xfrm>
          <a:prstGeom prst="roundRect">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18" name="Picture 19">
            <a:extLst>
              <a:ext uri="{FF2B5EF4-FFF2-40B4-BE49-F238E27FC236}">
                <a16:creationId xmlns:a16="http://schemas.microsoft.com/office/drawing/2014/main" id="{A157B257-404C-43E4-9FE9-04CF9674AB5F}"/>
              </a:ext>
            </a:extLst>
          </p:cNvPr>
          <p:cNvPicPr>
            <a:picLocks noChangeAspect="1"/>
          </p:cNvPicPr>
          <p:nvPr/>
        </p:nvPicPr>
        <p:blipFill>
          <a:blip r:embed="rId9"/>
          <a:stretch>
            <a:fillRect/>
          </a:stretch>
        </p:blipFill>
        <p:spPr>
          <a:xfrm>
            <a:off x="1545980" y="5965235"/>
            <a:ext cx="493819" cy="658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484784"/>
            <a:ext cx="9300879" cy="4244400"/>
          </a:xfrm>
          <a:prstGeom prst="rect">
            <a:avLst/>
          </a:prstGeom>
        </p:spPr>
        <p:txBody>
          <a:bodyPr/>
          <a:lstStyle/>
          <a:p>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t>0. </a:t>
            </a:r>
            <a:r>
              <a:rPr lang="nl-BE" sz="2000" b="1" dirty="0" err="1"/>
              <a:t>Introduction</a:t>
            </a:r>
            <a:br>
              <a:rPr lang="nl-BE" sz="2000" b="1" dirty="0"/>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t>
            </a:r>
            <a:r>
              <a:rPr lang="nl-BE" sz="2000" b="1" dirty="0" err="1">
                <a:solidFill>
                  <a:schemeClr val="tx1"/>
                </a:solidFill>
              </a:rPr>
              <a:t>supervision</a:t>
            </a:r>
            <a:r>
              <a:rPr lang="nl-BE" sz="2000" b="1" dirty="0">
                <a:solidFill>
                  <a:schemeClr val="tx1"/>
                </a:solidFill>
              </a:rPr>
              <a:t> de la </a:t>
            </a:r>
            <a:r>
              <a:rPr lang="nl-BE" sz="2000" b="1" dirty="0" err="1">
                <a:solidFill>
                  <a:schemeClr val="tx1"/>
                </a:solidFill>
              </a:rPr>
              <a:t>délimitation</a:t>
            </a:r>
            <a:r>
              <a:rPr lang="nl-BE" sz="2000" b="1" dirty="0">
                <a:solidFill>
                  <a:schemeClr val="tx1"/>
                </a:solidFill>
              </a:rPr>
              <a:t> du </a:t>
            </a:r>
            <a:r>
              <a:rPr lang="nl-BE" sz="2000" b="1" dirty="0" err="1">
                <a:solidFill>
                  <a:schemeClr val="tx1"/>
                </a:solidFill>
              </a:rPr>
              <a:t>chantier</a:t>
            </a:r>
            <a:r>
              <a:rPr lang="nl-BE" sz="2000" b="1" dirty="0">
                <a:solidFill>
                  <a:schemeClr val="tx1"/>
                </a:solidFill>
              </a:rPr>
              <a:t> par </a:t>
            </a:r>
            <a:r>
              <a:rPr lang="nl-BE" sz="2000" b="1" dirty="0" err="1">
                <a:solidFill>
                  <a:schemeClr val="tx1"/>
                </a:solidFill>
              </a:rPr>
              <a:t>une</a:t>
            </a:r>
            <a:r>
              <a:rPr lang="nl-BE" sz="2000" b="1" dirty="0">
                <a:solidFill>
                  <a:schemeClr val="tx1"/>
                </a:solidFill>
              </a:rPr>
              <a:t> </a:t>
            </a:r>
            <a:r>
              <a:rPr lang="nl-BE" sz="2000" b="1" dirty="0" err="1">
                <a:solidFill>
                  <a:schemeClr val="tx1"/>
                </a:solidFill>
              </a:rPr>
              <a:t>personne</a:t>
            </a:r>
            <a:r>
              <a:rPr lang="nl-BE" sz="2000" b="1" dirty="0">
                <a:solidFill>
                  <a:schemeClr val="tx1"/>
                </a:solidFill>
              </a:rPr>
              <a:t> (agent garde-</a:t>
            </a:r>
            <a:r>
              <a:rPr lang="nl-BE" sz="2000" b="1" dirty="0" err="1">
                <a:solidFill>
                  <a:schemeClr val="tx1"/>
                </a:solidFill>
              </a:rPr>
              <a:t>frontière</a:t>
            </a:r>
            <a:r>
              <a:rPr lang="nl-BE" sz="2000" b="1" dirty="0">
                <a:solidFill>
                  <a:schemeClr val="tx1"/>
                </a:solidFill>
              </a:rPr>
              <a:t>)</a:t>
            </a:r>
          </a:p>
          <a:p>
            <a:br>
              <a:rPr lang="nl-BE" sz="2000" b="1" dirty="0">
                <a:solidFill>
                  <a:schemeClr val="tx1"/>
                </a:solidFill>
              </a:rPr>
            </a:br>
            <a:r>
              <a:rPr lang="nl-BE" sz="2000" b="1" dirty="0">
                <a:solidFill>
                  <a:schemeClr val="tx1"/>
                </a:solidFill>
              </a:rPr>
              <a:t>2. </a:t>
            </a:r>
            <a:r>
              <a:rPr lang="nl-BE" sz="2000" b="1" dirty="0" err="1">
                <a:solidFill>
                  <a:schemeClr val="tx1"/>
                </a:solidFill>
              </a:rPr>
              <a:t>Incidents</a:t>
            </a:r>
            <a:r>
              <a:rPr lang="nl-BE" sz="2000" b="1" dirty="0">
                <a:solidFill>
                  <a:schemeClr val="tx1"/>
                </a:solidFill>
              </a:rPr>
              <a:t>	</a:t>
            </a:r>
          </a:p>
          <a:p>
            <a:endParaRPr lang="nl-BE" sz="2000" b="1" dirty="0">
              <a:solidFill>
                <a:schemeClr val="tx1"/>
              </a:solidFill>
            </a:endParaRPr>
          </a:p>
          <a:p>
            <a:r>
              <a:rPr lang="nl-BE" sz="2000" b="1" dirty="0">
                <a:solidFill>
                  <a:schemeClr val="tx1"/>
                </a:solidFill>
              </a:rPr>
              <a:t>3. Fin des </a:t>
            </a:r>
            <a:r>
              <a:rPr lang="nl-BE" sz="2000" b="1" dirty="0" err="1">
                <a:solidFill>
                  <a:schemeClr val="tx1"/>
                </a:solidFill>
              </a:rPr>
              <a:t>travaux</a:t>
            </a:r>
            <a:endParaRPr lang="nl-BE" sz="2000" b="1" dirty="0">
              <a:solidFill>
                <a:schemeClr val="tx1"/>
              </a:solidFill>
            </a:endParaRPr>
          </a:p>
          <a:p>
            <a:endParaRPr lang="nl-BE" sz="2000" b="1" dirty="0">
              <a:solidFill>
                <a:schemeClr val="tx1"/>
              </a:solidFill>
            </a:endParaRPr>
          </a:p>
          <a:p>
            <a:r>
              <a:rPr lang="nl-BE" sz="2000" b="1" dirty="0">
                <a:solidFill>
                  <a:schemeClr val="tx1"/>
                </a:solidFill>
              </a:rPr>
              <a:t>4. </a:t>
            </a:r>
            <a:r>
              <a:rPr lang="nl-BE" sz="2000" b="1" dirty="0" err="1">
                <a:solidFill>
                  <a:schemeClr val="tx1"/>
                </a:solidFill>
              </a:rPr>
              <a:t>Travaux</a:t>
            </a:r>
            <a:r>
              <a:rPr lang="nl-BE" sz="2000" b="1" dirty="0">
                <a:solidFill>
                  <a:schemeClr val="tx1"/>
                </a:solidFill>
              </a:rPr>
              <a:t> </a:t>
            </a:r>
            <a:r>
              <a:rPr lang="nl-BE" sz="2000" b="1" dirty="0" err="1">
                <a:solidFill>
                  <a:schemeClr val="tx1"/>
                </a:solidFill>
              </a:rPr>
              <a:t>particulièrement</a:t>
            </a:r>
            <a:r>
              <a:rPr lang="nl-BE" sz="2000" b="1" dirty="0">
                <a:solidFill>
                  <a:schemeClr val="tx1"/>
                </a:solidFill>
              </a:rPr>
              <a:t> </a:t>
            </a:r>
            <a:r>
              <a:rPr lang="nl-BE" sz="2000" b="1" dirty="0" err="1">
                <a:solidFill>
                  <a:schemeClr val="tx1"/>
                </a:solidFill>
              </a:rPr>
              <a:t>bruyants</a:t>
            </a:r>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336697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41"/>
          <p:cNvCxnSpPr/>
          <p:nvPr/>
        </p:nvCxnSpPr>
        <p:spPr bwMode="auto">
          <a:xfrm flipH="1" flipV="1">
            <a:off x="6726805" y="5303041"/>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33" name="Connecteur droit 40"/>
          <p:cNvCxnSpPr/>
          <p:nvPr/>
        </p:nvCxnSpPr>
        <p:spPr bwMode="auto">
          <a:xfrm flipH="1">
            <a:off x="6721841" y="2846024"/>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cxnSp>
        <p:nvCxnSpPr>
          <p:cNvPr id="34" name="Connecteur droit 12"/>
          <p:cNvCxnSpPr/>
          <p:nvPr/>
        </p:nvCxnSpPr>
        <p:spPr bwMode="auto">
          <a:xfrm flipH="1">
            <a:off x="6525479" y="1203975"/>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35" name="Connecteur droit 13"/>
          <p:cNvCxnSpPr/>
          <p:nvPr/>
        </p:nvCxnSpPr>
        <p:spPr bwMode="auto">
          <a:xfrm flipH="1">
            <a:off x="6525479" y="1950451"/>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36" name="Connecteur droit 14"/>
          <p:cNvCxnSpPr/>
          <p:nvPr/>
        </p:nvCxnSpPr>
        <p:spPr bwMode="auto">
          <a:xfrm flipH="1">
            <a:off x="6220694" y="3528173"/>
            <a:ext cx="1584176"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37" name="Connecteur droit 15"/>
          <p:cNvCxnSpPr/>
          <p:nvPr/>
        </p:nvCxnSpPr>
        <p:spPr bwMode="auto">
          <a:xfrm flipH="1" flipV="1">
            <a:off x="6717644" y="4354258"/>
            <a:ext cx="504057"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38" name="Forme libre 17"/>
          <p:cNvSpPr/>
          <p:nvPr/>
        </p:nvSpPr>
        <p:spPr>
          <a:xfrm>
            <a:off x="3365495" y="92264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FR" sz="800" kern="0" dirty="0">
              <a:solidFill>
                <a:prstClr val="black">
                  <a:hueOff val="0"/>
                  <a:satOff val="0"/>
                  <a:lumOff val="0"/>
                  <a:alphaOff val="0"/>
                </a:prstClr>
              </a:solidFill>
              <a:latin typeface="Arial"/>
              <a:cs typeface="Arial"/>
            </a:endParaRPr>
          </a:p>
        </p:txBody>
      </p:sp>
      <p:sp>
        <p:nvSpPr>
          <p:cNvPr id="39" name="Forme libre 18"/>
          <p:cNvSpPr/>
          <p:nvPr/>
        </p:nvSpPr>
        <p:spPr>
          <a:xfrm>
            <a:off x="2065855" y="836713"/>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white"/>
                </a:solidFill>
                <a:latin typeface="+mn-lt"/>
                <a:cs typeface="Arial"/>
              </a:rPr>
              <a:t>Coupure Totale de Ligne</a:t>
            </a:r>
          </a:p>
        </p:txBody>
      </p:sp>
      <p:sp>
        <p:nvSpPr>
          <p:cNvPr id="40" name="Forme libre 19"/>
          <p:cNvSpPr/>
          <p:nvPr/>
        </p:nvSpPr>
        <p:spPr>
          <a:xfrm>
            <a:off x="3366934" y="166911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41" name="Forme libre 20"/>
          <p:cNvSpPr/>
          <p:nvPr/>
        </p:nvSpPr>
        <p:spPr>
          <a:xfrm>
            <a:off x="2064992" y="160733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white"/>
                </a:solidFill>
                <a:latin typeface="+mn-lt"/>
                <a:cs typeface="Arial"/>
              </a:rPr>
              <a:t>Mise Hors Service de la voie</a:t>
            </a:r>
            <a:endParaRPr lang="fr-BE" sz="1200" b="1" kern="0" dirty="0">
              <a:solidFill>
                <a:prstClr val="white"/>
              </a:solidFill>
              <a:latin typeface="+mn-lt"/>
              <a:cs typeface="Arial"/>
            </a:endParaRPr>
          </a:p>
        </p:txBody>
      </p:sp>
      <p:sp>
        <p:nvSpPr>
          <p:cNvPr id="42" name="Forme libre 21"/>
          <p:cNvSpPr/>
          <p:nvPr/>
        </p:nvSpPr>
        <p:spPr>
          <a:xfrm>
            <a:off x="3377351" y="324684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3" name="Forme libre 22"/>
          <p:cNvSpPr/>
          <p:nvPr/>
        </p:nvSpPr>
        <p:spPr>
          <a:xfrm>
            <a:off x="2075409" y="3185059"/>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black"/>
                </a:solidFill>
                <a:latin typeface="+mn-lt"/>
                <a:cs typeface="Arial"/>
              </a:rPr>
              <a:t>Blocage des Mouvements Matérialisé</a:t>
            </a:r>
            <a:endParaRPr lang="fr-BE" sz="1200" b="1" kern="0" dirty="0">
              <a:solidFill>
                <a:prstClr val="black"/>
              </a:solidFill>
              <a:latin typeface="+mn-lt"/>
              <a:cs typeface="Arial"/>
            </a:endParaRPr>
          </a:p>
        </p:txBody>
      </p:sp>
      <p:sp>
        <p:nvSpPr>
          <p:cNvPr id="44" name="Forme libre 23"/>
          <p:cNvSpPr/>
          <p:nvPr/>
        </p:nvSpPr>
        <p:spPr>
          <a:xfrm>
            <a:off x="3365494" y="409360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5" name="Forme libre 24"/>
          <p:cNvSpPr/>
          <p:nvPr/>
        </p:nvSpPr>
        <p:spPr>
          <a:xfrm>
            <a:off x="2063552" y="4037372"/>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black"/>
                </a:solidFill>
                <a:latin typeface="+mn-lt"/>
                <a:cs typeface="Arial"/>
              </a:rPr>
              <a:t>Blocage des Mouvements non Matérialisé</a:t>
            </a:r>
            <a:endParaRPr lang="fr-BE" sz="1200" b="1" kern="0" dirty="0">
              <a:solidFill>
                <a:prstClr val="black"/>
              </a:solidFill>
              <a:latin typeface="+mn-lt"/>
              <a:cs typeface="Arial"/>
            </a:endParaRPr>
          </a:p>
        </p:txBody>
      </p:sp>
      <p:pic>
        <p:nvPicPr>
          <p:cNvPr id="46" name="Image 26"/>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39787" y="898034"/>
            <a:ext cx="771250" cy="571674"/>
          </a:xfrm>
          <a:prstGeom prst="rect">
            <a:avLst/>
          </a:prstGeom>
          <a:solidFill>
            <a:schemeClr val="bg1"/>
          </a:solidFill>
          <a:ln w="76200">
            <a:solidFill>
              <a:srgbClr val="00843C"/>
            </a:solidFill>
          </a:ln>
        </p:spPr>
      </p:pic>
      <p:pic>
        <p:nvPicPr>
          <p:cNvPr id="47" name="Image 2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945644" y="1664251"/>
            <a:ext cx="770400" cy="572400"/>
          </a:xfrm>
          <a:prstGeom prst="rect">
            <a:avLst/>
          </a:prstGeom>
          <a:ln w="76200">
            <a:solidFill>
              <a:srgbClr val="92D050"/>
            </a:solidFill>
          </a:ln>
        </p:spPr>
      </p:pic>
      <p:pic>
        <p:nvPicPr>
          <p:cNvPr id="48" name="Image 2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939787" y="3241973"/>
            <a:ext cx="770400" cy="572400"/>
          </a:xfrm>
          <a:prstGeom prst="rect">
            <a:avLst/>
          </a:prstGeom>
          <a:ln w="76200">
            <a:solidFill>
              <a:srgbClr val="FFFF00"/>
            </a:solidFill>
          </a:ln>
        </p:spPr>
      </p:pic>
      <p:pic>
        <p:nvPicPr>
          <p:cNvPr id="49" name="Image 2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939787" y="4083434"/>
            <a:ext cx="770400" cy="572400"/>
          </a:xfrm>
          <a:prstGeom prst="rect">
            <a:avLst/>
          </a:prstGeom>
          <a:ln w="76200">
            <a:solidFill>
              <a:srgbClr val="FFD040"/>
            </a:solidFill>
          </a:ln>
        </p:spPr>
      </p:pic>
      <p:grpSp>
        <p:nvGrpSpPr>
          <p:cNvPr id="50" name="Groupe 30"/>
          <p:cNvGrpSpPr/>
          <p:nvPr/>
        </p:nvGrpSpPr>
        <p:grpSpPr>
          <a:xfrm>
            <a:off x="7527051" y="898164"/>
            <a:ext cx="2851929" cy="5872979"/>
            <a:chOff x="8327091" y="1121193"/>
            <a:chExt cx="2528883" cy="5628456"/>
          </a:xfrm>
        </p:grpSpPr>
        <p:pic>
          <p:nvPicPr>
            <p:cNvPr id="51" name="Picture 8" descr="Les diffÃ©rentes jauges pour cuve Ã  fioul"/>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0552" r="20845"/>
            <a:stretch/>
          </p:blipFill>
          <p:spPr bwMode="auto">
            <a:xfrm rot="16200000" flipV="1">
              <a:off x="6777305" y="2670979"/>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32"/>
            <p:cNvSpPr txBox="1"/>
            <p:nvPr/>
          </p:nvSpPr>
          <p:spPr>
            <a:xfrm rot="1627498">
              <a:off x="8631325" y="1365678"/>
              <a:ext cx="864096" cy="353955"/>
            </a:xfrm>
            <a:prstGeom prst="rect">
              <a:avLst/>
            </a:prstGeom>
            <a:noFill/>
          </p:spPr>
          <p:txBody>
            <a:bodyPr wrap="square" rtlCol="0">
              <a:spAutoFit/>
            </a:bodyPr>
            <a:lstStyle/>
            <a:p>
              <a:pPr fontAlgn="auto">
                <a:spcBef>
                  <a:spcPts val="0"/>
                </a:spcBef>
                <a:spcAft>
                  <a:spcPts val="0"/>
                </a:spcAft>
                <a:defRPr/>
              </a:pPr>
              <a:r>
                <a:rPr lang="fr-BE" b="1" kern="0" spc="50" dirty="0">
                  <a:ln w="0"/>
                  <a:solidFill>
                    <a:srgbClr val="DCEBFA"/>
                  </a:solidFill>
                  <a:effectLst>
                    <a:innerShdw blurRad="63500" dist="50800" dir="13500000">
                      <a:srgbClr val="000000">
                        <a:alpha val="50000"/>
                      </a:srgbClr>
                    </a:innerShdw>
                  </a:effectLst>
                </a:rPr>
                <a:t>HIGH</a:t>
              </a:r>
            </a:p>
          </p:txBody>
        </p:sp>
        <p:sp>
          <p:nvSpPr>
            <p:cNvPr id="53" name="ZoneTexte 33"/>
            <p:cNvSpPr txBox="1"/>
            <p:nvPr/>
          </p:nvSpPr>
          <p:spPr>
            <a:xfrm rot="19630101">
              <a:off x="8708901" y="5974111"/>
              <a:ext cx="864096" cy="353955"/>
            </a:xfrm>
            <a:prstGeom prst="rect">
              <a:avLst/>
            </a:prstGeom>
            <a:noFill/>
          </p:spPr>
          <p:txBody>
            <a:bodyPr wrap="square" rtlCol="0">
              <a:spAutoFit/>
            </a:bodyPr>
            <a:lstStyle/>
            <a:p>
              <a:pPr fontAlgn="auto">
                <a:spcBef>
                  <a:spcPts val="0"/>
                </a:spcBef>
                <a:spcAft>
                  <a:spcPts val="0"/>
                </a:spcAft>
                <a:defRPr/>
              </a:pPr>
              <a:r>
                <a:rPr lang="fr-BE" b="1" kern="0" spc="50" dirty="0">
                  <a:ln w="0"/>
                  <a:solidFill>
                    <a:srgbClr val="DCEBFA"/>
                  </a:solidFill>
                  <a:effectLst>
                    <a:innerShdw blurRad="63500" dist="50800" dir="13500000">
                      <a:srgbClr val="000000">
                        <a:alpha val="50000"/>
                      </a:srgbClr>
                    </a:innerShdw>
                  </a:effectLst>
                </a:rPr>
                <a:t>LOW</a:t>
              </a:r>
            </a:p>
          </p:txBody>
        </p:sp>
      </p:grpSp>
      <p:sp>
        <p:nvSpPr>
          <p:cNvPr id="55" name="Forme libre 37"/>
          <p:cNvSpPr/>
          <p:nvPr/>
        </p:nvSpPr>
        <p:spPr>
          <a:xfrm>
            <a:off x="3349378" y="4913595"/>
            <a:ext cx="2314565" cy="53162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endParaRPr lang="fr-FR" sz="900" b="1" dirty="0"/>
          </a:p>
        </p:txBody>
      </p:sp>
      <p:sp>
        <p:nvSpPr>
          <p:cNvPr id="56" name="Forme libre 38"/>
          <p:cNvSpPr/>
          <p:nvPr/>
        </p:nvSpPr>
        <p:spPr>
          <a:xfrm>
            <a:off x="2063840" y="4829578"/>
            <a:ext cx="1301942" cy="704287"/>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pPr>
            <a:r>
              <a:rPr lang="fr-FR" sz="1200" b="1" kern="0" dirty="0">
                <a:solidFill>
                  <a:schemeClr val="bg1"/>
                </a:solidFill>
                <a:latin typeface="+mn-lt"/>
                <a:cs typeface="Arial"/>
              </a:rPr>
              <a:t>Dispositif d’Annonces</a:t>
            </a:r>
            <a:endParaRPr lang="fr-BE" sz="1200" b="1" kern="0" dirty="0">
              <a:solidFill>
                <a:schemeClr val="bg1"/>
              </a:solidFill>
              <a:latin typeface="+mn-lt"/>
              <a:cs typeface="Arial"/>
            </a:endParaRPr>
          </a:p>
        </p:txBody>
      </p:sp>
      <p:sp>
        <p:nvSpPr>
          <p:cNvPr id="57" name="Forme libre 36"/>
          <p:cNvSpPr/>
          <p:nvPr/>
        </p:nvSpPr>
        <p:spPr>
          <a:xfrm>
            <a:off x="3377351" y="2456307"/>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58" name="Forme libre 39"/>
          <p:cNvSpPr/>
          <p:nvPr/>
        </p:nvSpPr>
        <p:spPr>
          <a:xfrm>
            <a:off x="2075410" y="2394527"/>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white"/>
                </a:solidFill>
                <a:latin typeface="+mn-lt"/>
                <a:cs typeface="Arial"/>
              </a:rPr>
              <a:t>Séparation physique ou technique </a:t>
            </a:r>
            <a:endParaRPr lang="fr-BE" sz="1200" b="1" kern="0" dirty="0">
              <a:solidFill>
                <a:prstClr val="white"/>
              </a:solidFill>
              <a:latin typeface="+mn-lt"/>
              <a:cs typeface="Arial"/>
            </a:endParaRPr>
          </a:p>
        </p:txBody>
      </p:sp>
      <p:pic>
        <p:nvPicPr>
          <p:cNvPr id="59" name="Image 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939787" y="2462751"/>
            <a:ext cx="770400" cy="572400"/>
          </a:xfrm>
          <a:prstGeom prst="rect">
            <a:avLst/>
          </a:prstGeom>
          <a:ln w="76200">
            <a:solidFill>
              <a:srgbClr val="BAE18F"/>
            </a:solidFill>
          </a:ln>
        </p:spPr>
      </p:pic>
      <p:pic>
        <p:nvPicPr>
          <p:cNvPr id="60" name="Image 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945644" y="5016840"/>
            <a:ext cx="770400" cy="572400"/>
          </a:xfrm>
          <a:prstGeom prst="rect">
            <a:avLst/>
          </a:prstGeom>
          <a:ln w="76200">
            <a:solidFill>
              <a:srgbClr val="FF9900"/>
            </a:solidFill>
          </a:ln>
        </p:spPr>
      </p:pic>
      <p:cxnSp>
        <p:nvCxnSpPr>
          <p:cNvPr id="61" name="Connecteur droit 42"/>
          <p:cNvCxnSpPr/>
          <p:nvPr/>
        </p:nvCxnSpPr>
        <p:spPr bwMode="auto">
          <a:xfrm flipH="1" flipV="1">
            <a:off x="6741152" y="6145225"/>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62" name="Forme libre 43"/>
          <p:cNvSpPr/>
          <p:nvPr/>
        </p:nvSpPr>
        <p:spPr>
          <a:xfrm>
            <a:off x="3364054" y="5822009"/>
            <a:ext cx="2327861" cy="703335"/>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en-GB" sz="1000" dirty="0" err="1"/>
              <a:t>délimitation</a:t>
            </a:r>
            <a:r>
              <a:rPr lang="en-GB" sz="1000" dirty="0"/>
              <a:t> </a:t>
            </a:r>
            <a:r>
              <a:rPr lang="en-GB" sz="1000" dirty="0" err="1"/>
              <a:t>matérielle</a:t>
            </a:r>
            <a:endParaRPr lang="fr-BE" sz="1000" dirty="0"/>
          </a:p>
          <a:p>
            <a:pPr marL="57150" lvl="1" indent="-57150" defTabSz="355600">
              <a:lnSpc>
                <a:spcPct val="90000"/>
              </a:lnSpc>
              <a:spcAft>
                <a:spcPct val="15000"/>
              </a:spcAft>
              <a:buChar char="••"/>
            </a:pPr>
            <a:r>
              <a:rPr lang="en-GB" sz="1000" dirty="0" err="1"/>
              <a:t>délimitation</a:t>
            </a:r>
            <a:r>
              <a:rPr lang="en-GB" sz="1000" dirty="0"/>
              <a:t> </a:t>
            </a:r>
            <a:r>
              <a:rPr lang="en-GB" sz="1000" dirty="0" err="1"/>
              <a:t>immatérielle</a:t>
            </a:r>
            <a:endParaRPr lang="fr-BE" sz="1000" dirty="0"/>
          </a:p>
          <a:p>
            <a:pPr marL="57150" lvl="1" indent="-57150" defTabSz="355600">
              <a:lnSpc>
                <a:spcPct val="90000"/>
              </a:lnSpc>
              <a:spcAft>
                <a:spcPct val="15000"/>
              </a:spcAft>
              <a:buChar char="••"/>
            </a:pPr>
            <a:r>
              <a:rPr lang="fr-FR" sz="1000" b="1" dirty="0"/>
              <a:t>supervision par une personne – agent garde-frontière</a:t>
            </a:r>
          </a:p>
        </p:txBody>
      </p:sp>
      <p:sp>
        <p:nvSpPr>
          <p:cNvPr id="63" name="Forme libre 44"/>
          <p:cNvSpPr/>
          <p:nvPr/>
        </p:nvSpPr>
        <p:spPr>
          <a:xfrm>
            <a:off x="2087060" y="5733256"/>
            <a:ext cx="1301942" cy="832659"/>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schemeClr val="bg1"/>
                </a:solidFill>
                <a:latin typeface="+mn-lt"/>
                <a:cs typeface="Arial"/>
              </a:rPr>
              <a:t>Dispositifs de délimitation de la zone de chantier</a:t>
            </a:r>
            <a:endParaRPr lang="fr-BE" sz="1200" b="1" kern="0" dirty="0">
              <a:solidFill>
                <a:schemeClr val="bg1"/>
              </a:solidFill>
              <a:latin typeface="+mn-lt"/>
              <a:cs typeface="Arial"/>
            </a:endParaRPr>
          </a:p>
        </p:txBody>
      </p:sp>
      <p:pic>
        <p:nvPicPr>
          <p:cNvPr id="64" name="Image 45"/>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5963295" y="5877272"/>
            <a:ext cx="770400" cy="566658"/>
          </a:xfrm>
          <a:prstGeom prst="rect">
            <a:avLst/>
          </a:prstGeom>
          <a:ln w="76200">
            <a:solidFill>
              <a:srgbClr val="CC6600"/>
            </a:solidFill>
          </a:ln>
        </p:spPr>
      </p:pic>
      <p:sp>
        <p:nvSpPr>
          <p:cNvPr id="73" name="Title 1"/>
          <p:cNvSpPr txBox="1">
            <a:spLocks/>
          </p:cNvSpPr>
          <p:nvPr/>
        </p:nvSpPr>
        <p:spPr bwMode="auto">
          <a:xfrm>
            <a:off x="1415480" y="228881"/>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0.1 Introduction – </a:t>
            </a:r>
            <a:r>
              <a:rPr lang="en-US" b="1" kern="0" dirty="0" err="1">
                <a:solidFill>
                  <a:srgbClr val="0070C0"/>
                </a:solidFill>
                <a:latin typeface="+mj-lt"/>
                <a:ea typeface="+mj-ea"/>
                <a:cs typeface="+mj-cs"/>
              </a:rPr>
              <a:t>Hiérarchie</a:t>
            </a:r>
            <a:r>
              <a:rPr lang="en-US" b="1" kern="0" dirty="0">
                <a:solidFill>
                  <a:srgbClr val="0070C0"/>
                </a:solidFill>
                <a:latin typeface="+mj-lt"/>
                <a:ea typeface="+mj-ea"/>
                <a:cs typeface="+mj-cs"/>
              </a:rPr>
              <a:t> des </a:t>
            </a:r>
            <a:r>
              <a:rPr lang="en-US" b="1" kern="0" dirty="0" err="1">
                <a:solidFill>
                  <a:srgbClr val="0070C0"/>
                </a:solidFill>
                <a:latin typeface="+mj-lt"/>
                <a:ea typeface="+mj-ea"/>
                <a:cs typeface="+mj-cs"/>
              </a:rPr>
              <a:t>mesures</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sécurité</a:t>
            </a:r>
            <a:r>
              <a:rPr lang="en-US" b="1" kern="0" dirty="0">
                <a:solidFill>
                  <a:srgbClr val="0070C0"/>
                </a:solidFill>
                <a:latin typeface="+mj-lt"/>
                <a:ea typeface="+mj-ea"/>
                <a:cs typeface="+mj-cs"/>
              </a:rPr>
              <a:t> </a:t>
            </a:r>
          </a:p>
        </p:txBody>
      </p:sp>
      <p:sp>
        <p:nvSpPr>
          <p:cNvPr id="54" name="Text Placeholder 2"/>
          <p:cNvSpPr>
            <a:spLocks noGrp="1"/>
          </p:cNvSpPr>
          <p:nvPr>
            <p:ph type="body" sz="quarter" idx="18"/>
          </p:nvPr>
        </p:nvSpPr>
        <p:spPr/>
        <p:txBody>
          <a:bodyPr/>
          <a:lstStyle/>
          <a:p>
            <a:r>
              <a:rPr lang="en-GB" dirty="0"/>
              <a:t>0. Introduction</a:t>
            </a:r>
          </a:p>
        </p:txBody>
      </p:sp>
      <p:sp>
        <p:nvSpPr>
          <p:cNvPr id="77" name="Rectangle 76"/>
          <p:cNvSpPr/>
          <p:nvPr/>
        </p:nvSpPr>
        <p:spPr>
          <a:xfrm rot="5400000">
            <a:off x="6463196" y="2304761"/>
            <a:ext cx="5374520" cy="2871084"/>
          </a:xfrm>
          <a:prstGeom prst="rect">
            <a:avLst/>
          </a:prstGeom>
          <a:noFill/>
        </p:spPr>
        <p:txBody>
          <a:bodyPr wrap="none" lIns="91440" tIns="45720" rIns="91440" bIns="45720">
            <a:prstTxWarp prst="textArchUp">
              <a:avLst>
                <a:gd name="adj" fmla="val 9272814"/>
              </a:avLst>
            </a:prstTxWarp>
            <a:spAutoFit/>
          </a:bodyPr>
          <a:lstStyle/>
          <a:p>
            <a:r>
              <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dirty="0">
                <a:ln w="0"/>
                <a:effectLst>
                  <a:outerShdw blurRad="38100" dist="25400" dir="5400000" algn="ctr" rotWithShape="0">
                    <a:srgbClr val="6E747A">
                      <a:alpha val="43000"/>
                    </a:srgbClr>
                  </a:outerShdw>
                </a:effectLst>
              </a:rPr>
              <a:t>Niveau de sécurité</a:t>
            </a:r>
            <a:endPar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666741587"/>
      </p:ext>
    </p:extLst>
  </p:cSld>
  <p:clrMapOvr>
    <a:masterClrMapping/>
  </p:clrMapOvr>
</p:sld>
</file>

<file path=ppt/theme/theme1.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2.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3.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4.xml><?xml version="1.0" encoding="utf-8"?>
<a:theme xmlns:a="http://schemas.openxmlformats.org/drawingml/2006/main" name="1_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Supervision de la délimitation de la zone de chantier par une personne – rôle de l’agent garde-frontière </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FR</Document_x0020_language>
  </documentManagement>
</p:properties>
</file>

<file path=customXml/item3.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FD6E23-1007-4057-AE50-CDB19EFBAA8D}">
  <ds:schemaRefs>
    <ds:schemaRef ds:uri="http://schemas.microsoft.com/sharepoint/v3/contenttype/forms"/>
  </ds:schemaRefs>
</ds:datastoreItem>
</file>

<file path=customXml/itemProps2.xml><?xml version="1.0" encoding="utf-8"?>
<ds:datastoreItem xmlns:ds="http://schemas.openxmlformats.org/officeDocument/2006/customXml" ds:itemID="{0FBD7B41-5CD2-4556-96BB-8EC201721D19}">
  <ds:schemaRefs>
    <ds:schemaRef ds:uri="http://schemas.microsoft.com/office/infopath/2007/PartnerControls"/>
    <ds:schemaRef ds:uri="http://schemas.microsoft.com/office/2006/documentManagement/types"/>
    <ds:schemaRef ds:uri="cd80e9e3-add3-4dfe-a89d-13996849c1a9"/>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5D57EE7A-01F5-4FE6-BA6E-143B43C77023}"/>
</file>

<file path=docProps/app.xml><?xml version="1.0" encoding="utf-8"?>
<Properties xmlns="http://schemas.openxmlformats.org/officeDocument/2006/extended-properties" xmlns:vt="http://schemas.openxmlformats.org/officeDocument/2006/docPropsVTypes">
  <TotalTime>0</TotalTime>
  <Words>4120</Words>
  <Application>Microsoft Office PowerPoint</Application>
  <PresentationFormat>Widescreen</PresentationFormat>
  <Paragraphs>895</Paragraphs>
  <Slides>54</Slides>
  <Notes>32</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54</vt:i4>
      </vt:variant>
    </vt:vector>
  </HeadingPairs>
  <TitlesOfParts>
    <vt:vector size="62" baseType="lpstr">
      <vt:lpstr>Arial</vt:lpstr>
      <vt:lpstr>Calibri</vt:lpstr>
      <vt:lpstr>Calibri Light</vt:lpstr>
      <vt:lpstr>Courier New</vt:lpstr>
      <vt:lpstr>Content Slides</vt:lpstr>
      <vt:lpstr>Closing Slide Light Blue</vt:lpstr>
      <vt:lpstr>Presentation Cover Slides</vt:lpstr>
      <vt:lpstr>1_Content Slides</vt:lpstr>
      <vt:lpstr>  Direction Asset Management  Unité 70 (version entrepreneur)  Supervision de la délimitation de la zone de chantier par une personne – rôle de l’agent garde-frontière   Empiètement de type I et de type II non prévu    </vt:lpstr>
      <vt:lpstr>PowerPoint Presentation</vt:lpstr>
      <vt:lpstr>PowerPoint Presentation</vt:lpstr>
      <vt:lpstr>PowerPoint Presentation</vt:lpstr>
      <vt:lpstr>Documents de référence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 Asset Management  Unité 70 (version entrepreneur)  Supervision de la délimitation de la zone de chantier par une personne – rôle de l’agent garde-frontière   Empiètement de type I et de type II non prévu</dc:title>
  <dc:creator>Campet Simon</dc:creator>
  <cp:lastModifiedBy>Van Hoorebeke Wouter</cp:lastModifiedBy>
  <cp:revision>7</cp:revision>
  <dcterms:modified xsi:type="dcterms:W3CDTF">2022-03-30T12:55:02Z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