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 id="2147483721" r:id="rId5"/>
    <p:sldMasterId id="2147483732" r:id="rId6"/>
  </p:sldMasterIdLst>
  <p:notesMasterIdLst>
    <p:notesMasterId r:id="rId80"/>
  </p:notesMasterIdLst>
  <p:handoutMasterIdLst>
    <p:handoutMasterId r:id="rId81"/>
  </p:handoutMasterIdLst>
  <p:sldIdLst>
    <p:sldId id="730" r:id="rId7"/>
    <p:sldId id="727" r:id="rId8"/>
    <p:sldId id="732" r:id="rId9"/>
    <p:sldId id="733" r:id="rId10"/>
    <p:sldId id="581" r:id="rId11"/>
    <p:sldId id="767" r:id="rId12"/>
    <p:sldId id="583" r:id="rId13"/>
    <p:sldId id="764" r:id="rId14"/>
    <p:sldId id="584" r:id="rId15"/>
    <p:sldId id="827" r:id="rId16"/>
    <p:sldId id="738" r:id="rId17"/>
    <p:sldId id="586" r:id="rId18"/>
    <p:sldId id="768" r:id="rId19"/>
    <p:sldId id="828" r:id="rId20"/>
    <p:sldId id="769" r:id="rId21"/>
    <p:sldId id="765" r:id="rId22"/>
    <p:sldId id="770" r:id="rId23"/>
    <p:sldId id="771" r:id="rId24"/>
    <p:sldId id="772" r:id="rId25"/>
    <p:sldId id="773" r:id="rId26"/>
    <p:sldId id="774" r:id="rId27"/>
    <p:sldId id="775" r:id="rId28"/>
    <p:sldId id="776" r:id="rId29"/>
    <p:sldId id="777" r:id="rId30"/>
    <p:sldId id="778" r:id="rId31"/>
    <p:sldId id="779" r:id="rId32"/>
    <p:sldId id="780" r:id="rId33"/>
    <p:sldId id="781" r:id="rId34"/>
    <p:sldId id="782" r:id="rId35"/>
    <p:sldId id="783" r:id="rId36"/>
    <p:sldId id="784" r:id="rId37"/>
    <p:sldId id="785" r:id="rId38"/>
    <p:sldId id="786" r:id="rId39"/>
    <p:sldId id="787" r:id="rId40"/>
    <p:sldId id="788" r:id="rId41"/>
    <p:sldId id="789" r:id="rId42"/>
    <p:sldId id="817" r:id="rId43"/>
    <p:sldId id="791" r:id="rId44"/>
    <p:sldId id="792" r:id="rId45"/>
    <p:sldId id="793" r:id="rId46"/>
    <p:sldId id="794" r:id="rId47"/>
    <p:sldId id="795" r:id="rId48"/>
    <p:sldId id="796" r:id="rId49"/>
    <p:sldId id="797" r:id="rId50"/>
    <p:sldId id="798" r:id="rId51"/>
    <p:sldId id="799" r:id="rId52"/>
    <p:sldId id="800" r:id="rId53"/>
    <p:sldId id="801" r:id="rId54"/>
    <p:sldId id="802" r:id="rId55"/>
    <p:sldId id="803" r:id="rId56"/>
    <p:sldId id="804" r:id="rId57"/>
    <p:sldId id="805" r:id="rId58"/>
    <p:sldId id="806" r:id="rId59"/>
    <p:sldId id="807" r:id="rId60"/>
    <p:sldId id="808" r:id="rId61"/>
    <p:sldId id="809" r:id="rId62"/>
    <p:sldId id="810" r:id="rId63"/>
    <p:sldId id="811" r:id="rId64"/>
    <p:sldId id="812" r:id="rId65"/>
    <p:sldId id="813" r:id="rId66"/>
    <p:sldId id="814" r:id="rId67"/>
    <p:sldId id="815" r:id="rId68"/>
    <p:sldId id="816" r:id="rId69"/>
    <p:sldId id="818" r:id="rId70"/>
    <p:sldId id="819" r:id="rId71"/>
    <p:sldId id="820" r:id="rId72"/>
    <p:sldId id="821" r:id="rId73"/>
    <p:sldId id="822" r:id="rId74"/>
    <p:sldId id="823" r:id="rId75"/>
    <p:sldId id="824" r:id="rId76"/>
    <p:sldId id="825" r:id="rId77"/>
    <p:sldId id="826" r:id="rId78"/>
    <p:sldId id="484" r:id="rId79"/>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RDWf/efxiGEZYPZkSsLTLg==" hashData="DtSuLrEkBb+XmenTSDYK5moaPks="/>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6" clrIdx="0">
    <p:extLst>
      <p:ext uri="{19B8F6BF-5375-455C-9EA6-DF929625EA0E}">
        <p15:presenceInfo xmlns:p15="http://schemas.microsoft.com/office/powerpoint/2012/main" userId="S-1-5-21-3675852479-2980802970-892884109-284260" providerId="AD"/>
      </p:ext>
    </p:extLst>
  </p:cmAuthor>
  <p:cmAuthor id="2" name="Laurent Alexis" initials="LA" lastIdx="12" clrIdx="1">
    <p:extLst>
      <p:ext uri="{19B8F6BF-5375-455C-9EA6-DF929625EA0E}">
        <p15:presenceInfo xmlns:p15="http://schemas.microsoft.com/office/powerpoint/2012/main" userId="S-1-5-21-3675852479-2980802970-892884109-7083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3300"/>
    <a:srgbClr val="005DA4"/>
    <a:srgbClr val="FF00FF"/>
    <a:srgbClr val="FF0000"/>
    <a:srgbClr val="FF9999"/>
    <a:srgbClr val="00CC00"/>
    <a:srgbClr val="33CC33"/>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5666" autoAdjust="0"/>
  </p:normalViewPr>
  <p:slideViewPr>
    <p:cSldViewPr>
      <p:cViewPr varScale="1">
        <p:scale>
          <a:sx n="66" d="100"/>
          <a:sy n="66" d="100"/>
        </p:scale>
        <p:origin x="1026" y="60"/>
      </p:cViewPr>
      <p:guideLst>
        <p:guide orient="horz" pos="2024"/>
        <p:guide orient="horz" pos="1207"/>
        <p:guide orient="horz" pos="3838"/>
        <p:guide orient="horz" pos="618"/>
        <p:guide pos="3840"/>
        <p:guide pos="513"/>
        <p:guide pos="722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commentAuthors" Target="commentAuthor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stjens Ilse" userId="814ed69a-9136-4fbe-b9cf-b25332840f6b" providerId="ADAL" clId="{0F4C4F06-4A42-47B7-9E1F-580C0A2BD805}"/>
    <pc:docChg chg="undo custSel modSld">
      <pc:chgData name="Festjens Ilse" userId="814ed69a-9136-4fbe-b9cf-b25332840f6b" providerId="ADAL" clId="{0F4C4F06-4A42-47B7-9E1F-580C0A2BD805}" dt="2021-07-16T13:17:58.713" v="753" actId="20577"/>
      <pc:docMkLst>
        <pc:docMk/>
      </pc:docMkLst>
      <pc:sldChg chg="addSp delSp modSp">
        <pc:chgData name="Festjens Ilse" userId="814ed69a-9136-4fbe-b9cf-b25332840f6b" providerId="ADAL" clId="{0F4C4F06-4A42-47B7-9E1F-580C0A2BD805}" dt="2021-07-16T13:17:58.713" v="753" actId="20577"/>
        <pc:sldMkLst>
          <pc:docMk/>
          <pc:sldMk cId="3337322347" sldId="825"/>
        </pc:sldMkLst>
        <pc:spChg chg="del">
          <ac:chgData name="Festjens Ilse" userId="814ed69a-9136-4fbe-b9cf-b25332840f6b" providerId="ADAL" clId="{0F4C4F06-4A42-47B7-9E1F-580C0A2BD805}" dt="2021-07-16T13:15:15.414" v="448" actId="478"/>
          <ac:spMkLst>
            <pc:docMk/>
            <pc:sldMk cId="3337322347" sldId="825"/>
            <ac:spMk id="4" creationId="{00000000-0000-0000-0000-000000000000}"/>
          </ac:spMkLst>
        </pc:spChg>
        <pc:spChg chg="mod">
          <ac:chgData name="Festjens Ilse" userId="814ed69a-9136-4fbe-b9cf-b25332840f6b" providerId="ADAL" clId="{0F4C4F06-4A42-47B7-9E1F-580C0A2BD805}" dt="2021-07-16T13:17:14.023" v="752" actId="693"/>
          <ac:spMkLst>
            <pc:docMk/>
            <pc:sldMk cId="3337322347" sldId="825"/>
            <ac:spMk id="10" creationId="{00000000-0000-0000-0000-000000000000}"/>
          </ac:spMkLst>
        </pc:spChg>
        <pc:spChg chg="mod">
          <ac:chgData name="Festjens Ilse" userId="814ed69a-9136-4fbe-b9cf-b25332840f6b" providerId="ADAL" clId="{0F4C4F06-4A42-47B7-9E1F-580C0A2BD805}" dt="2021-07-16T13:12:47.850" v="31" actId="1035"/>
          <ac:spMkLst>
            <pc:docMk/>
            <pc:sldMk cId="3337322347" sldId="825"/>
            <ac:spMk id="21" creationId="{00000000-0000-0000-0000-000000000000}"/>
          </ac:spMkLst>
        </pc:spChg>
        <pc:spChg chg="add del mod">
          <ac:chgData name="Festjens Ilse" userId="814ed69a-9136-4fbe-b9cf-b25332840f6b" providerId="ADAL" clId="{0F4C4F06-4A42-47B7-9E1F-580C0A2BD805}" dt="2021-07-16T13:17:58.713" v="753" actId="20577"/>
          <ac:spMkLst>
            <pc:docMk/>
            <pc:sldMk cId="3337322347" sldId="825"/>
            <ac:spMk id="22" creationId="{00000000-0000-0000-0000-000000000000}"/>
          </ac:spMkLst>
        </pc:spChg>
        <pc:picChg chg="add mod">
          <ac:chgData name="Festjens Ilse" userId="814ed69a-9136-4fbe-b9cf-b25332840f6b" providerId="ADAL" clId="{0F4C4F06-4A42-47B7-9E1F-580C0A2BD805}" dt="2021-07-16T13:17:05.169" v="751" actId="1076"/>
          <ac:picMkLst>
            <pc:docMk/>
            <pc:sldMk cId="3337322347" sldId="825"/>
            <ac:picMk id="2" creationId="{25ED82A4-FC27-4F02-A6D6-0BC128BC3AF4}"/>
          </ac:picMkLst>
        </pc:picChg>
        <pc:picChg chg="del">
          <ac:chgData name="Festjens Ilse" userId="814ed69a-9136-4fbe-b9cf-b25332840f6b" providerId="ADAL" clId="{0F4C4F06-4A42-47B7-9E1F-580C0A2BD805}" dt="2021-07-16T13:15:12.598" v="447" actId="478"/>
          <ac:picMkLst>
            <pc:docMk/>
            <pc:sldMk cId="3337322347" sldId="825"/>
            <ac:picMk id="3" creationId="{00000000-0000-0000-0000-000000000000}"/>
          </ac:picMkLst>
        </pc:picChg>
        <pc:picChg chg="add del mod">
          <ac:chgData name="Festjens Ilse" userId="814ed69a-9136-4fbe-b9cf-b25332840f6b" providerId="ADAL" clId="{0F4C4F06-4A42-47B7-9E1F-580C0A2BD805}" dt="2021-07-16T13:15:28.534" v="473" actId="1036"/>
          <ac:picMkLst>
            <pc:docMk/>
            <pc:sldMk cId="3337322347" sldId="825"/>
            <ac:picMk id="2050" creationId="{00000000-0000-0000-0000-000000000000}"/>
          </ac:picMkLst>
        </pc:picChg>
        <pc:picChg chg="mod">
          <ac:chgData name="Festjens Ilse" userId="814ed69a-9136-4fbe-b9cf-b25332840f6b" providerId="ADAL" clId="{0F4C4F06-4A42-47B7-9E1F-580C0A2BD805}" dt="2021-07-16T13:12:47.850" v="31" actId="1035"/>
          <ac:picMkLst>
            <pc:docMk/>
            <pc:sldMk cId="3337322347" sldId="825"/>
            <ac:picMk id="66566" creationId="{00000000-0000-0000-0000-000000000000}"/>
          </ac:picMkLst>
        </pc:picChg>
        <pc:cxnChg chg="add del mod">
          <ac:chgData name="Festjens Ilse" userId="814ed69a-9136-4fbe-b9cf-b25332840f6b" providerId="ADAL" clId="{0F4C4F06-4A42-47B7-9E1F-580C0A2BD805}" dt="2021-07-16T13:15:28.534" v="473" actId="1036"/>
          <ac:cxnSpMkLst>
            <pc:docMk/>
            <pc:sldMk cId="3337322347" sldId="825"/>
            <ac:cxnSpMk id="17" creationId="{00000000-0000-0000-0000-000000000000}"/>
          </ac:cxnSpMkLst>
        </pc:cxnChg>
      </pc:sldChg>
    </pc:docChg>
  </pc:docChgLst>
  <pc:docChgLst>
    <pc:chgData name="Campet Simon" userId="5f4507e4-a304-492b-a660-ef8bdaf71da1" providerId="ADAL" clId="{16577865-8AA9-4D67-A207-3CE97D4EE8CE}"/>
    <pc:docChg chg="modSld">
      <pc:chgData name="Campet Simon" userId="5f4507e4-a304-492b-a660-ef8bdaf71da1" providerId="ADAL" clId="{16577865-8AA9-4D67-A207-3CE97D4EE8CE}" dt="2021-09-15T11:52:51.968" v="0" actId="20577"/>
      <pc:docMkLst>
        <pc:docMk/>
      </pc:docMkLst>
      <pc:sldChg chg="modSp mod">
        <pc:chgData name="Campet Simon" userId="5f4507e4-a304-492b-a660-ef8bdaf71da1" providerId="ADAL" clId="{16577865-8AA9-4D67-A207-3CE97D4EE8CE}" dt="2021-09-15T11:52:51.968" v="0" actId="20577"/>
        <pc:sldMkLst>
          <pc:docMk/>
          <pc:sldMk cId="1337583335" sldId="732"/>
        </pc:sldMkLst>
        <pc:graphicFrameChg chg="modGraphic">
          <ac:chgData name="Campet Simon" userId="5f4507e4-a304-492b-a660-ef8bdaf71da1" providerId="ADAL" clId="{16577865-8AA9-4D67-A207-3CE97D4EE8CE}" dt="2021-09-15T11:52:51.968" v="0" actId="20577"/>
          <ac:graphicFrameMkLst>
            <pc:docMk/>
            <pc:sldMk cId="1337583335" sldId="732"/>
            <ac:graphicFrameMk id="8" creationId="{00000000-0000-0000-0000-000000000000}"/>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16T14:58:24.976" idx="1">
    <p:pos x="10" y="10"/>
    <p:text>foto aanpassen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4-29T10:08:32.713" idx="12">
    <p:pos x="10" y="10"/>
    <p:text>Libération ou dégagement?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30" y="9321808"/>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8"/>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3" y="9321808"/>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‹N°›</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2" y="4714883"/>
            <a:ext cx="5335587"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9" y="9321808"/>
            <a:ext cx="1416049"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8"/>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4" y="9321808"/>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‹N°›</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79375" y="739775"/>
            <a:ext cx="6583363" cy="3703638"/>
          </a:xfrm>
          <a:ln/>
        </p:spPr>
      </p:sp>
      <p:sp>
        <p:nvSpPr>
          <p:cNvPr id="89091"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409662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xfrm>
            <a:off x="79375" y="739775"/>
            <a:ext cx="6583363" cy="3703638"/>
          </a:xfrm>
          <a:ln/>
        </p:spPr>
      </p:sp>
      <p:sp>
        <p:nvSpPr>
          <p:cNvPr id="90115"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29307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79375" y="739775"/>
            <a:ext cx="6583363" cy="3703638"/>
          </a:xfrm>
          <a:ln/>
        </p:spPr>
      </p:sp>
      <p:sp>
        <p:nvSpPr>
          <p:cNvPr id="9113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68891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a:xfrm>
            <a:off x="79375" y="739775"/>
            <a:ext cx="6583363" cy="3703638"/>
          </a:xfrm>
          <a:ln/>
        </p:spPr>
      </p:sp>
      <p:sp>
        <p:nvSpPr>
          <p:cNvPr id="9216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318939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a:xfrm>
            <a:off x="79375" y="739775"/>
            <a:ext cx="6583363" cy="3703638"/>
          </a:xfrm>
          <a:ln/>
        </p:spPr>
      </p:sp>
      <p:sp>
        <p:nvSpPr>
          <p:cNvPr id="9318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170590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a:xfrm>
            <a:off x="79375" y="739775"/>
            <a:ext cx="6583363" cy="3703638"/>
          </a:xfrm>
          <a:ln/>
        </p:spPr>
      </p:sp>
      <p:sp>
        <p:nvSpPr>
          <p:cNvPr id="94211"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3867429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a:xfrm>
            <a:off x="79375" y="739775"/>
            <a:ext cx="6583363" cy="3703638"/>
          </a:xfrm>
          <a:ln/>
        </p:spPr>
      </p:sp>
      <p:sp>
        <p:nvSpPr>
          <p:cNvPr id="95235"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263321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jdelijke aanduiding voor dia-afbeelding 1"/>
          <p:cNvSpPr>
            <a:spLocks noGrp="1" noRot="1" noChangeAspect="1" noTextEdit="1"/>
          </p:cNvSpPr>
          <p:nvPr>
            <p:ph type="sldImg"/>
          </p:nvPr>
        </p:nvSpPr>
        <p:spPr>
          <a:xfrm>
            <a:off x="79375" y="739775"/>
            <a:ext cx="6583363" cy="3703638"/>
          </a:xfrm>
          <a:ln/>
        </p:spPr>
      </p:sp>
      <p:sp>
        <p:nvSpPr>
          <p:cNvPr id="96259"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43151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a:xfrm>
            <a:off x="79375" y="739775"/>
            <a:ext cx="6583363" cy="3703638"/>
          </a:xfrm>
          <a:ln/>
        </p:spPr>
      </p:sp>
      <p:sp>
        <p:nvSpPr>
          <p:cNvPr id="97283"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8570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79375" y="739775"/>
            <a:ext cx="6583363" cy="3703638"/>
          </a:xfrm>
          <a:ln/>
        </p:spPr>
      </p:sp>
      <p:sp>
        <p:nvSpPr>
          <p:cNvPr id="98307"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71353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a:xfrm>
            <a:off x="79375" y="739775"/>
            <a:ext cx="6583363" cy="3703638"/>
          </a:xfrm>
          <a:ln/>
        </p:spPr>
      </p:sp>
      <p:sp>
        <p:nvSpPr>
          <p:cNvPr id="9933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724509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p:cNvSpPr>
            <a:spLocks noGrp="1" noRot="1" noChangeAspect="1" noTextEdit="1"/>
          </p:cNvSpPr>
          <p:nvPr>
            <p:ph type="sldImg"/>
          </p:nvPr>
        </p:nvSpPr>
        <p:spPr>
          <a:xfrm>
            <a:off x="79375" y="739775"/>
            <a:ext cx="6583363" cy="3703638"/>
          </a:xfrm>
          <a:ln/>
        </p:spPr>
      </p:sp>
      <p:sp>
        <p:nvSpPr>
          <p:cNvPr id="100355"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06983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a:xfrm>
            <a:off x="79375" y="739775"/>
            <a:ext cx="6583363" cy="3703638"/>
          </a:xfrm>
          <a:ln/>
        </p:spPr>
      </p:sp>
      <p:sp>
        <p:nvSpPr>
          <p:cNvPr id="10137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134947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a:xfrm>
            <a:off x="79375" y="739775"/>
            <a:ext cx="6583363" cy="3703638"/>
          </a:xfrm>
          <a:ln/>
        </p:spPr>
      </p:sp>
      <p:sp>
        <p:nvSpPr>
          <p:cNvPr id="10240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08002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a:xfrm>
            <a:off x="79375" y="739775"/>
            <a:ext cx="6583363" cy="3703638"/>
          </a:xfrm>
          <a:ln/>
        </p:spPr>
      </p:sp>
      <p:sp>
        <p:nvSpPr>
          <p:cNvPr id="103427" name="Tijdelijke aanduiding voor notities 2"/>
          <p:cNvSpPr>
            <a:spLocks noGrp="1"/>
          </p:cNvSpPr>
          <p:nvPr>
            <p:ph type="body" idx="1"/>
          </p:nvPr>
        </p:nvSpPr>
        <p:spPr>
          <a:noFill/>
          <a:ln/>
        </p:spPr>
        <p:txBody>
          <a:bodyPr/>
          <a:lstStyle/>
          <a:p>
            <a:pPr eaLnBrk="1" hangingPunct="1"/>
            <a:endParaRPr lang="nl-BE" dirty="0"/>
          </a:p>
        </p:txBody>
      </p:sp>
    </p:spTree>
    <p:extLst>
      <p:ext uri="{BB962C8B-B14F-4D97-AF65-F5344CB8AC3E}">
        <p14:creationId xmlns:p14="http://schemas.microsoft.com/office/powerpoint/2010/main" val="64430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xfrm>
            <a:off x="79375" y="739775"/>
            <a:ext cx="6583363" cy="3703638"/>
          </a:xfrm>
          <a:ln/>
        </p:spPr>
      </p:sp>
      <p:sp>
        <p:nvSpPr>
          <p:cNvPr id="104451" name="Tijdelijke aanduiding voor notities 2"/>
          <p:cNvSpPr>
            <a:spLocks noGrp="1"/>
          </p:cNvSpPr>
          <p:nvPr>
            <p:ph type="body" idx="1"/>
          </p:nvPr>
        </p:nvSpPr>
        <p:spPr>
          <a:noFill/>
          <a:ln/>
        </p:spPr>
        <p:txBody>
          <a:bodyPr/>
          <a:lstStyle/>
          <a:p>
            <a:pPr eaLnBrk="1" hangingPunct="1"/>
            <a:endParaRPr lang="nl-BE" dirty="0"/>
          </a:p>
        </p:txBody>
      </p:sp>
    </p:spTree>
    <p:extLst>
      <p:ext uri="{BB962C8B-B14F-4D97-AF65-F5344CB8AC3E}">
        <p14:creationId xmlns:p14="http://schemas.microsoft.com/office/powerpoint/2010/main" val="172275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a:xfrm>
            <a:off x="79375" y="739775"/>
            <a:ext cx="6583363" cy="3703638"/>
          </a:xfrm>
          <a:ln/>
        </p:spPr>
      </p:sp>
      <p:sp>
        <p:nvSpPr>
          <p:cNvPr id="105475"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250481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a:xfrm>
            <a:off x="79375" y="739775"/>
            <a:ext cx="6583363" cy="3703638"/>
          </a:xfrm>
          <a:ln/>
        </p:spPr>
      </p:sp>
      <p:sp>
        <p:nvSpPr>
          <p:cNvPr id="106499"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1687827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a:xfrm>
            <a:off x="79375" y="739775"/>
            <a:ext cx="6583363" cy="3703638"/>
          </a:xfrm>
          <a:ln/>
        </p:spPr>
      </p:sp>
      <p:sp>
        <p:nvSpPr>
          <p:cNvPr id="107523"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52575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p:cNvSpPr>
            <a:spLocks noGrp="1" noRot="1" noChangeAspect="1" noTextEdit="1"/>
          </p:cNvSpPr>
          <p:nvPr>
            <p:ph type="sldImg"/>
          </p:nvPr>
        </p:nvSpPr>
        <p:spPr>
          <a:xfrm>
            <a:off x="79375" y="739775"/>
            <a:ext cx="6583363" cy="3703638"/>
          </a:xfrm>
          <a:ln/>
        </p:spPr>
      </p:sp>
      <p:sp>
        <p:nvSpPr>
          <p:cNvPr id="108547"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134214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dirty="0" err="1"/>
              <a:t>Système</a:t>
            </a:r>
            <a:r>
              <a:rPr lang="nl-BE" dirty="0"/>
              <a:t> de </a:t>
            </a:r>
            <a:r>
              <a:rPr lang="nl-BE" dirty="0" err="1"/>
              <a:t>protection</a:t>
            </a:r>
            <a:r>
              <a:rPr lang="nl-BE" dirty="0"/>
              <a:t> par </a:t>
            </a:r>
            <a:r>
              <a:rPr lang="nl-BE" dirty="0" err="1"/>
              <a:t>Vigie</a:t>
            </a:r>
            <a:r>
              <a:rPr lang="nl-BE" dirty="0"/>
              <a:t> = </a:t>
            </a:r>
            <a:r>
              <a:rPr lang="nl-BE" dirty="0" err="1"/>
              <a:t>uniquement</a:t>
            </a:r>
            <a:r>
              <a:rPr lang="nl-BE" dirty="0"/>
              <a:t> </a:t>
            </a:r>
            <a:r>
              <a:rPr lang="nl-BE" dirty="0" err="1"/>
              <a:t>protection</a:t>
            </a:r>
            <a:r>
              <a:rPr lang="nl-BE" dirty="0"/>
              <a:t> (</a:t>
            </a:r>
            <a:r>
              <a:rPr lang="nl-BE" dirty="0" err="1"/>
              <a:t>risques</a:t>
            </a:r>
            <a:r>
              <a:rPr lang="nl-BE" baseline="0" dirty="0"/>
              <a:t> d’) </a:t>
            </a:r>
            <a:r>
              <a:rPr lang="nl-BE" baseline="0" dirty="0" err="1"/>
              <a:t>empiètements</a:t>
            </a:r>
            <a:r>
              <a:rPr lang="nl-BE" baseline="0" dirty="0"/>
              <a:t> de type I = maximum 2 </a:t>
            </a:r>
            <a:r>
              <a:rPr lang="nl-BE" baseline="0" dirty="0" err="1"/>
              <a:t>agents</a:t>
            </a:r>
            <a:r>
              <a:rPr lang="nl-BE" baseline="0" dirty="0"/>
              <a:t> au </a:t>
            </a:r>
            <a:r>
              <a:rPr lang="nl-BE" baseline="0" dirty="0" err="1"/>
              <a:t>travail</a:t>
            </a:r>
            <a:r>
              <a:rPr lang="nl-BE" baseline="0" dirty="0"/>
              <a:t> (matériel léger </a:t>
            </a:r>
            <a:r>
              <a:rPr lang="nl-BE" baseline="0" dirty="0" err="1"/>
              <a:t>uniquement</a:t>
            </a:r>
            <a:r>
              <a:rPr lang="nl-BE" baseline="0" dirty="0"/>
              <a:t>) </a:t>
            </a:r>
            <a:endParaRPr lang="nl-BE" dirty="0"/>
          </a:p>
        </p:txBody>
      </p:sp>
    </p:spTree>
    <p:extLst>
      <p:ext uri="{BB962C8B-B14F-4D97-AF65-F5344CB8AC3E}">
        <p14:creationId xmlns:p14="http://schemas.microsoft.com/office/powerpoint/2010/main" val="234353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a:xfrm>
            <a:off x="79375" y="739775"/>
            <a:ext cx="6583363" cy="3703638"/>
          </a:xfrm>
          <a:ln/>
        </p:spPr>
      </p:sp>
      <p:sp>
        <p:nvSpPr>
          <p:cNvPr id="10957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880088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a:xfrm>
            <a:off x="79375" y="739775"/>
            <a:ext cx="6583363" cy="3703638"/>
          </a:xfrm>
          <a:ln/>
        </p:spPr>
      </p:sp>
      <p:sp>
        <p:nvSpPr>
          <p:cNvPr id="110595"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041029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a:xfrm>
            <a:off x="79375" y="739775"/>
            <a:ext cx="6583363" cy="3703638"/>
          </a:xfrm>
          <a:ln/>
        </p:spPr>
      </p:sp>
      <p:sp>
        <p:nvSpPr>
          <p:cNvPr id="111619" name="Tijdelijke aanduiding voor notities 2"/>
          <p:cNvSpPr>
            <a:spLocks noGrp="1"/>
          </p:cNvSpPr>
          <p:nvPr>
            <p:ph type="body" idx="1"/>
          </p:nvPr>
        </p:nvSpPr>
        <p:spPr>
          <a:noFill/>
          <a:ln/>
        </p:spPr>
        <p:txBody>
          <a:bodyPr/>
          <a:lstStyle/>
          <a:p>
            <a:endParaRPr lang="nl-BE" baseline="0" dirty="0"/>
          </a:p>
        </p:txBody>
      </p:sp>
    </p:spTree>
    <p:extLst>
      <p:ext uri="{BB962C8B-B14F-4D97-AF65-F5344CB8AC3E}">
        <p14:creationId xmlns:p14="http://schemas.microsoft.com/office/powerpoint/2010/main" val="3577313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a:xfrm>
            <a:off x="79375" y="739775"/>
            <a:ext cx="6583363" cy="3703638"/>
          </a:xfrm>
          <a:ln/>
        </p:spPr>
      </p:sp>
      <p:sp>
        <p:nvSpPr>
          <p:cNvPr id="11264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64567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a:xfrm>
            <a:off x="79375" y="739775"/>
            <a:ext cx="6583363" cy="3703638"/>
          </a:xfrm>
          <a:ln/>
        </p:spPr>
      </p:sp>
      <p:sp>
        <p:nvSpPr>
          <p:cNvPr id="11366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045938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xfrm>
            <a:off x="79375" y="739775"/>
            <a:ext cx="6583363" cy="3703638"/>
          </a:xfrm>
          <a:ln/>
        </p:spPr>
      </p:sp>
      <p:sp>
        <p:nvSpPr>
          <p:cNvPr id="115715"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3137553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a:xfrm>
            <a:off x="79375" y="739775"/>
            <a:ext cx="6583363" cy="3703638"/>
          </a:xfrm>
          <a:ln/>
        </p:spPr>
      </p:sp>
      <p:sp>
        <p:nvSpPr>
          <p:cNvPr id="11673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368380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79375" y="739775"/>
            <a:ext cx="6583363" cy="3703638"/>
          </a:xfrm>
          <a:ln/>
        </p:spPr>
      </p:sp>
      <p:sp>
        <p:nvSpPr>
          <p:cNvPr id="11776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56523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79375" y="739775"/>
            <a:ext cx="6583363" cy="3703638"/>
          </a:xfrm>
          <a:ln/>
        </p:spPr>
      </p:sp>
      <p:sp>
        <p:nvSpPr>
          <p:cNvPr id="11878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180520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79375" y="739775"/>
            <a:ext cx="6583363" cy="3703638"/>
          </a:xfrm>
          <a:ln/>
        </p:spPr>
      </p:sp>
      <p:sp>
        <p:nvSpPr>
          <p:cNvPr id="11981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09877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79375" y="739775"/>
            <a:ext cx="6583363" cy="37036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11999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a:xfrm>
            <a:off x="79375" y="739775"/>
            <a:ext cx="6583363" cy="3703638"/>
          </a:xfrm>
          <a:ln/>
        </p:spPr>
      </p:sp>
      <p:sp>
        <p:nvSpPr>
          <p:cNvPr id="120835"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547335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a:xfrm>
            <a:off x="79375" y="739775"/>
            <a:ext cx="6583363" cy="3703638"/>
          </a:xfrm>
          <a:ln/>
        </p:spPr>
      </p:sp>
      <p:sp>
        <p:nvSpPr>
          <p:cNvPr id="12185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64752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a:xfrm>
            <a:off x="79375" y="739775"/>
            <a:ext cx="6583363" cy="3703638"/>
          </a:xfrm>
          <a:ln/>
        </p:spPr>
      </p:sp>
      <p:sp>
        <p:nvSpPr>
          <p:cNvPr id="12288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471491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79375" y="739775"/>
            <a:ext cx="6583363" cy="3703638"/>
          </a:xfrm>
          <a:ln/>
        </p:spPr>
      </p:sp>
      <p:sp>
        <p:nvSpPr>
          <p:cNvPr id="123907"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874847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xfrm>
            <a:off x="79375" y="739775"/>
            <a:ext cx="6583363" cy="3703638"/>
          </a:xfrm>
          <a:ln/>
        </p:spPr>
      </p:sp>
      <p:sp>
        <p:nvSpPr>
          <p:cNvPr id="12493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452448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79375" y="739775"/>
            <a:ext cx="6583363" cy="3703638"/>
          </a:xfrm>
          <a:ln/>
        </p:spPr>
      </p:sp>
      <p:sp>
        <p:nvSpPr>
          <p:cNvPr id="12595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227907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a:xfrm>
            <a:off x="79375" y="739775"/>
            <a:ext cx="6583363" cy="3703638"/>
          </a:xfrm>
          <a:ln/>
        </p:spPr>
      </p:sp>
      <p:sp>
        <p:nvSpPr>
          <p:cNvPr id="12697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4066022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jdelijke aanduiding voor dia-afbeelding 1"/>
          <p:cNvSpPr>
            <a:spLocks noGrp="1" noRot="1" noChangeAspect="1" noTextEdit="1"/>
          </p:cNvSpPr>
          <p:nvPr>
            <p:ph type="sldImg"/>
          </p:nvPr>
        </p:nvSpPr>
        <p:spPr>
          <a:xfrm>
            <a:off x="79375" y="739775"/>
            <a:ext cx="6583363" cy="3703638"/>
          </a:xfrm>
          <a:ln/>
        </p:spPr>
      </p:sp>
      <p:sp>
        <p:nvSpPr>
          <p:cNvPr id="12800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148291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551784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jdelijke aanduiding voor dia-afbeelding 1"/>
          <p:cNvSpPr>
            <a:spLocks noGrp="1" noRot="1" noChangeAspect="1" noTextEdit="1"/>
          </p:cNvSpPr>
          <p:nvPr>
            <p:ph type="sldImg"/>
          </p:nvPr>
        </p:nvSpPr>
        <p:spPr>
          <a:xfrm>
            <a:off x="79375" y="739775"/>
            <a:ext cx="6583363" cy="3703638"/>
          </a:xfrm>
          <a:ln/>
        </p:spPr>
      </p:sp>
      <p:sp>
        <p:nvSpPr>
          <p:cNvPr id="13005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56781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79375" y="739775"/>
            <a:ext cx="6583363" cy="37036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221889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p:cNvSpPr>
            <a:spLocks noGrp="1" noRot="1" noChangeAspect="1" noTextEdit="1"/>
          </p:cNvSpPr>
          <p:nvPr>
            <p:ph type="sldImg"/>
          </p:nvPr>
        </p:nvSpPr>
        <p:spPr>
          <a:xfrm>
            <a:off x="79375" y="739775"/>
            <a:ext cx="6583363" cy="3703638"/>
          </a:xfrm>
          <a:ln/>
        </p:spPr>
      </p:sp>
      <p:sp>
        <p:nvSpPr>
          <p:cNvPr id="131075"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420490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jdelijke aanduiding voor dia-afbeelding 1"/>
          <p:cNvSpPr>
            <a:spLocks noGrp="1" noRot="1" noChangeAspect="1" noTextEdit="1"/>
          </p:cNvSpPr>
          <p:nvPr>
            <p:ph type="sldImg"/>
          </p:nvPr>
        </p:nvSpPr>
        <p:spPr>
          <a:xfrm>
            <a:off x="79375" y="739775"/>
            <a:ext cx="6583363" cy="3703638"/>
          </a:xfrm>
          <a:ln/>
        </p:spPr>
      </p:sp>
      <p:sp>
        <p:nvSpPr>
          <p:cNvPr id="13209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108084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a:xfrm>
            <a:off x="79375" y="739775"/>
            <a:ext cx="6583363" cy="3703638"/>
          </a:xfrm>
          <a:ln/>
        </p:spPr>
      </p:sp>
      <p:sp>
        <p:nvSpPr>
          <p:cNvPr id="13312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817986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jdelijke aanduiding voor dia-afbeelding 1"/>
          <p:cNvSpPr>
            <a:spLocks noGrp="1" noRot="1" noChangeAspect="1" noTextEdit="1"/>
          </p:cNvSpPr>
          <p:nvPr>
            <p:ph type="sldImg"/>
          </p:nvPr>
        </p:nvSpPr>
        <p:spPr>
          <a:xfrm>
            <a:off x="79375" y="739775"/>
            <a:ext cx="6583363" cy="3703638"/>
          </a:xfrm>
          <a:ln/>
        </p:spPr>
      </p:sp>
      <p:sp>
        <p:nvSpPr>
          <p:cNvPr id="13414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3413397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sp>
      <p:sp>
        <p:nvSpPr>
          <p:cNvPr id="13721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94008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9777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xfrm>
            <a:off x="79375" y="739775"/>
            <a:ext cx="6583363" cy="3703638"/>
          </a:xfrm>
          <a:ln/>
        </p:spPr>
      </p:sp>
      <p:sp>
        <p:nvSpPr>
          <p:cNvPr id="8704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73845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xfrm>
            <a:off x="79375" y="739775"/>
            <a:ext cx="6583363" cy="3703638"/>
          </a:xfrm>
          <a:ln/>
        </p:spPr>
      </p:sp>
      <p:sp>
        <p:nvSpPr>
          <p:cNvPr id="8806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607800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62575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93298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7405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401253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425638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285014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0045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comments" Target="../comments/comment2.xm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4.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2.png"/><Relationship Id="rId4" Type="http://schemas.openxmlformats.org/officeDocument/2006/relationships/image" Target="../media/image55.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6.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4.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60.png"/><Relationship Id="rId10"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61.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4.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45.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62.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4.pn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4.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5.png"/><Relationship Id="rId9" Type="http://schemas.openxmlformats.org/officeDocument/2006/relationships/image" Target="../media/image45.pn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6.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5.pn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9.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3.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9.png"/><Relationship Id="rId7"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76.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2.png"/><Relationship Id="rId7"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42.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45.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3.png"/><Relationship Id="rId4" Type="http://schemas.openxmlformats.org/officeDocument/2006/relationships/image" Target="../media/image80.png"/><Relationship Id="rId9"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6.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42.png"/></Relationships>
</file>

<file path=ppt/slides/_rels/slide5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6.png"/><Relationship Id="rId7"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5.png"/><Relationship Id="rId9" Type="http://schemas.openxmlformats.org/officeDocument/2006/relationships/image" Target="../media/image42.png"/></Relationships>
</file>

<file path=ppt/slides/_rels/slide5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0.png"/><Relationship Id="rId7"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42.png"/><Relationship Id="rId4" Type="http://schemas.openxmlformats.org/officeDocument/2006/relationships/image" Target="../media/image86.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6.png"/><Relationship Id="rId7"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7.png"/><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3.png"/><Relationship Id="rId7"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6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2.png"/><Relationship Id="rId7"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8.png"/><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7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00.png"/><Relationship Id="rId7"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91.png"/><Relationship Id="rId9" Type="http://schemas.microsoft.com/office/2007/relationships/hdphoto" Target="../media/hdphoto2.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br>
              <a:rPr lang="fr-FR" sz="1800" dirty="0"/>
            </a:br>
            <a:br>
              <a:rPr lang="fr-FR" sz="1800" dirty="0"/>
            </a:br>
            <a:r>
              <a:rPr lang="fr-FR" sz="1800" dirty="0"/>
              <a:t>Direction </a:t>
            </a:r>
            <a:r>
              <a:rPr lang="fr-FR" sz="1800" dirty="0" err="1"/>
              <a:t>Asset</a:t>
            </a:r>
            <a:r>
              <a:rPr lang="fr-FR" sz="1800" dirty="0"/>
              <a:t> Management</a:t>
            </a:r>
            <a:br>
              <a:rPr lang="fr-FR" sz="1800" dirty="0"/>
            </a:br>
            <a:br>
              <a:rPr lang="fr-FR" sz="1800" dirty="0"/>
            </a:br>
            <a:r>
              <a:rPr lang="fr-FR" sz="1800" dirty="0" err="1">
                <a:solidFill>
                  <a:srgbClr val="FF0000"/>
                </a:solidFill>
              </a:rPr>
              <a:t>SP_Unité</a:t>
            </a:r>
            <a:r>
              <a:rPr lang="fr-FR" sz="1800">
                <a:solidFill>
                  <a:srgbClr val="FF0000"/>
                </a:solidFill>
              </a:rPr>
              <a:t> n°68_VE</a:t>
            </a:r>
            <a:br>
              <a:rPr lang="fr-FR" sz="1800" dirty="0">
                <a:solidFill>
                  <a:srgbClr val="FF0000"/>
                </a:solidFill>
              </a:rPr>
            </a:br>
            <a:r>
              <a:rPr lang="fr-FR" sz="1800" dirty="0">
                <a:solidFill>
                  <a:srgbClr val="FF0000"/>
                </a:solidFill>
              </a:rPr>
              <a:t>Version Entrepreneur</a:t>
            </a:r>
            <a:br>
              <a:rPr lang="fr-FR" sz="1800" dirty="0">
                <a:solidFill>
                  <a:srgbClr val="FF0000"/>
                </a:solidFill>
              </a:rPr>
            </a:br>
            <a:br>
              <a:rPr lang="fr-FR" sz="1800" dirty="0">
                <a:solidFill>
                  <a:srgbClr val="FF0000"/>
                </a:solidFill>
              </a:rPr>
            </a:br>
            <a:r>
              <a:rPr lang="fr-FR" sz="1800" dirty="0">
                <a:solidFill>
                  <a:srgbClr val="FF0000"/>
                </a:solidFill>
              </a:rPr>
              <a:t>Un Agent qui veille à la sécurité (Vigie)</a:t>
            </a:r>
            <a:br>
              <a:rPr lang="fr-FR" sz="1800" dirty="0">
                <a:solidFill>
                  <a:srgbClr val="FF0000"/>
                </a:solidFill>
              </a:rPr>
            </a:br>
            <a:r>
              <a:rPr lang="fr-FR" sz="1400" dirty="0">
                <a:solidFill>
                  <a:srgbClr val="FF0000"/>
                </a:solidFill>
              </a:rPr>
              <a:t>Protection d’un ou deux agents au travail</a:t>
            </a:r>
            <a:br>
              <a:rPr lang="fr-FR" sz="1400" dirty="0">
                <a:solidFill>
                  <a:srgbClr val="FF0000"/>
                </a:solidFill>
              </a:rPr>
            </a:br>
            <a:br>
              <a:rPr lang="fr-FR" sz="1800" dirty="0">
                <a:solidFill>
                  <a:srgbClr val="FF0000"/>
                </a:solidFill>
              </a:rPr>
            </a:br>
            <a:r>
              <a:rPr lang="fr-FR" sz="1800" dirty="0">
                <a:solidFill>
                  <a:srgbClr val="FF0000"/>
                </a:solidFill>
              </a:rPr>
              <a:t>Empiètement type I</a:t>
            </a:r>
            <a:br>
              <a:rPr lang="fr-FR" sz="1800" dirty="0">
                <a:solidFill>
                  <a:srgbClr val="FF0000"/>
                </a:solidFill>
              </a:rPr>
            </a:br>
            <a:br>
              <a:rPr lang="fr-FR" sz="1800" dirty="0">
                <a:solidFill>
                  <a:srgbClr val="FF0000"/>
                </a:solidFill>
              </a:rPr>
            </a:br>
            <a:r>
              <a:rPr lang="fr-FR" sz="1800" dirty="0"/>
              <a:t>Version 2.0</a:t>
            </a:r>
            <a:br>
              <a:rPr lang="fr-FR" sz="1800" dirty="0"/>
            </a:br>
            <a:br>
              <a:rPr lang="fr-FR" sz="1800" dirty="0"/>
            </a:br>
            <a:endParaRPr lang="fr-BE" sz="1800" dirty="0"/>
          </a:p>
        </p:txBody>
      </p:sp>
      <p:sp>
        <p:nvSpPr>
          <p:cNvPr id="6" name="TextBox 4"/>
          <p:cNvSpPr txBox="1"/>
          <p:nvPr/>
        </p:nvSpPr>
        <p:spPr>
          <a:xfrm>
            <a:off x="6312024" y="6309320"/>
            <a:ext cx="3528392" cy="230832"/>
          </a:xfrm>
          <a:prstGeom prst="rect">
            <a:avLst/>
          </a:prstGeom>
          <a:solidFill>
            <a:schemeClr val="bg1">
              <a:lumMod val="85000"/>
            </a:schemeClr>
          </a:solidFill>
          <a:ln>
            <a:noFill/>
          </a:ln>
        </p:spPr>
        <p:txBody>
          <a:bodyPr wrap="square">
            <a:spAutoFit/>
          </a:bodyPr>
          <a:lstStyle/>
          <a:p>
            <a:pPr>
              <a:defRPr/>
            </a:pPr>
            <a:r>
              <a:rPr lang="fr-FR" sz="900" b="1" dirty="0"/>
              <a:t>Ce document ne remplace pas la réglementation en vigueur!</a:t>
            </a:r>
            <a:endParaRPr lang="fr-BE" sz="900" b="1" dirty="0"/>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Rappel – </a:t>
            </a:r>
            <a:r>
              <a:rPr lang="en-US" b="1" kern="0" dirty="0" err="1">
                <a:solidFill>
                  <a:srgbClr val="0070C0"/>
                </a:solidFill>
                <a:latin typeface="+mj-lt"/>
                <a:ea typeface="+mj-ea"/>
                <a:cs typeface="+mj-cs"/>
              </a:rPr>
              <a:t>Hiérarchie</a:t>
            </a:r>
            <a:r>
              <a:rPr lang="en-US" b="1" kern="0" dirty="0">
                <a:solidFill>
                  <a:srgbClr val="0070C0"/>
                </a:solidFill>
                <a:latin typeface="+mj-lt"/>
                <a:ea typeface="+mj-ea"/>
                <a:cs typeface="+mj-cs"/>
              </a:rPr>
              <a:t> des </a:t>
            </a:r>
            <a:r>
              <a:rPr lang="en-US" b="1" kern="0" dirty="0" err="1">
                <a:solidFill>
                  <a:srgbClr val="0070C0"/>
                </a:solidFill>
                <a:latin typeface="+mj-lt"/>
                <a:ea typeface="+mj-ea"/>
                <a:cs typeface="+mj-cs"/>
              </a:rPr>
              <a:t>mesures</a:t>
            </a:r>
            <a:r>
              <a:rPr lang="en-US" b="1" kern="0" dirty="0">
                <a:solidFill>
                  <a:srgbClr val="0070C0"/>
                </a:solidFill>
                <a:latin typeface="+mj-lt"/>
                <a:ea typeface="+mj-ea"/>
                <a:cs typeface="+mj-cs"/>
              </a:rPr>
              <a:t> de sécurité</a:t>
            </a:r>
          </a:p>
        </p:txBody>
      </p:sp>
      <p:sp>
        <p:nvSpPr>
          <p:cNvPr id="3" name="Text Placeholder 2"/>
          <p:cNvSpPr>
            <a:spLocks noGrp="1"/>
          </p:cNvSpPr>
          <p:nvPr>
            <p:ph type="body" sz="quarter" idx="18"/>
          </p:nvPr>
        </p:nvSpPr>
        <p:spPr/>
        <p:txBody>
          <a:bodyPr/>
          <a:lstStyle/>
          <a:p>
            <a:r>
              <a:rPr lang="en-GB" dirty="0"/>
              <a:t>0. Introduction</a:t>
            </a:r>
          </a:p>
        </p:txBody>
      </p:sp>
      <p:sp>
        <p:nvSpPr>
          <p:cNvPr id="24" name="Rechthoek 38"/>
          <p:cNvSpPr>
            <a:spLocks noChangeArrowheads="1"/>
          </p:cNvSpPr>
          <p:nvPr/>
        </p:nvSpPr>
        <p:spPr bwMode="auto">
          <a:xfrm>
            <a:off x="5087890" y="5681595"/>
            <a:ext cx="115212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1 AGENT AU TRAVAIL</a:t>
            </a:r>
          </a:p>
        </p:txBody>
      </p:sp>
      <p:sp>
        <p:nvSpPr>
          <p:cNvPr id="27" name="Rechthoek 38"/>
          <p:cNvSpPr>
            <a:spLocks noChangeArrowheads="1"/>
          </p:cNvSpPr>
          <p:nvPr/>
        </p:nvSpPr>
        <p:spPr bwMode="auto">
          <a:xfrm>
            <a:off x="6672064" y="5681595"/>
            <a:ext cx="1296144"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2 AGENTS AU TRAVAIL</a:t>
            </a:r>
          </a:p>
        </p:txBody>
      </p:sp>
      <p:sp>
        <p:nvSpPr>
          <p:cNvPr id="28" name="Tekstvak 35"/>
          <p:cNvSpPr txBox="1">
            <a:spLocks noChangeArrowheads="1"/>
          </p:cNvSpPr>
          <p:nvPr/>
        </p:nvSpPr>
        <p:spPr bwMode="auto">
          <a:xfrm>
            <a:off x="6168009" y="5177539"/>
            <a:ext cx="503237" cy="369888"/>
          </a:xfrm>
          <a:prstGeom prst="rect">
            <a:avLst/>
          </a:prstGeom>
          <a:noFill/>
          <a:ln w="9525">
            <a:noFill/>
            <a:miter lim="800000"/>
            <a:headEnd/>
            <a:tailEnd/>
          </a:ln>
        </p:spPr>
        <p:txBody>
          <a:bodyPr>
            <a:spAutoFit/>
          </a:bodyPr>
          <a:lstStyle/>
          <a:p>
            <a:r>
              <a:rPr lang="nl-BE" dirty="0" err="1"/>
              <a:t>ou</a:t>
            </a:r>
            <a:endParaRPr lang="nl-BE" dirty="0"/>
          </a:p>
        </p:txBody>
      </p:sp>
      <p:sp>
        <p:nvSpPr>
          <p:cNvPr id="65" name="Forme libre 37"/>
          <p:cNvSpPr/>
          <p:nvPr/>
        </p:nvSpPr>
        <p:spPr>
          <a:xfrm>
            <a:off x="3335574" y="1595566"/>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a:t>Factionnaires – Radio avec Couverture</a:t>
            </a:r>
            <a:endParaRPr lang="fr-BE" sz="900" dirty="0"/>
          </a:p>
          <a:p>
            <a:pPr marL="57150" lvl="1" indent="-57150" defTabSz="355600">
              <a:lnSpc>
                <a:spcPct val="90000"/>
              </a:lnSpc>
              <a:spcAft>
                <a:spcPct val="15000"/>
              </a:spcAft>
              <a:buChar char="••"/>
            </a:pPr>
            <a:r>
              <a:rPr lang="fr-FR" sz="900" dirty="0"/>
              <a:t>2) </a:t>
            </a:r>
            <a:r>
              <a:rPr lang="en-GB" sz="900" dirty="0"/>
              <a:t>Factionnaires – Radio sans Couverture</a:t>
            </a:r>
            <a:endParaRPr lang="fr-BE" sz="900" dirty="0"/>
          </a:p>
          <a:p>
            <a:pPr marL="57150" lvl="1" indent="-57150" defTabSz="355600">
              <a:lnSpc>
                <a:spcPct val="90000"/>
              </a:lnSpc>
              <a:spcAft>
                <a:spcPct val="15000"/>
              </a:spcAft>
              <a:buChar char="••"/>
            </a:pPr>
            <a:r>
              <a:rPr lang="fr-FR" sz="900" dirty="0"/>
              <a:t>3) </a:t>
            </a:r>
            <a:r>
              <a:rPr lang="en-GB" sz="900" dirty="0"/>
              <a:t>Système d’annonces par factionnaire(s)</a:t>
            </a:r>
            <a:endParaRPr lang="fr-BE" sz="900" dirty="0" err="1"/>
          </a:p>
          <a:p>
            <a:pPr marL="57150" lvl="1" indent="-57150" defTabSz="355600">
              <a:lnSpc>
                <a:spcPct val="90000"/>
              </a:lnSpc>
              <a:spcAft>
                <a:spcPct val="15000"/>
              </a:spcAft>
              <a:buChar char="••"/>
            </a:pPr>
            <a:r>
              <a:rPr lang="fr-FR" sz="900" b="1" dirty="0"/>
              <a:t>4) </a:t>
            </a:r>
            <a:r>
              <a:rPr lang="fr-FR" sz="900" b="1" dirty="0">
                <a:solidFill>
                  <a:schemeClr val="accent3"/>
                </a:solidFill>
              </a:rPr>
              <a:t>VIGIE </a:t>
            </a:r>
            <a:r>
              <a:rPr lang="fr-FR" sz="900" b="1" dirty="0"/>
              <a:t>/ Annonceur / ATWS</a:t>
            </a:r>
            <a:endParaRPr lang="fr-FR" sz="900" dirty="0"/>
          </a:p>
        </p:txBody>
      </p:sp>
      <p:sp>
        <p:nvSpPr>
          <p:cNvPr id="66" name="Forme libre 38"/>
          <p:cNvSpPr/>
          <p:nvPr/>
        </p:nvSpPr>
        <p:spPr>
          <a:xfrm>
            <a:off x="2035359" y="1484784"/>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17163" y="1792961"/>
            <a:ext cx="770400" cy="572400"/>
          </a:xfrm>
          <a:prstGeom prst="rect">
            <a:avLst/>
          </a:prstGeom>
          <a:ln w="76200">
            <a:solidFill>
              <a:srgbClr val="FF9900"/>
            </a:solidFill>
          </a:ln>
        </p:spPr>
      </p:pic>
      <p:sp>
        <p:nvSpPr>
          <p:cNvPr id="69" name="Rounded Rectangle 12"/>
          <p:cNvSpPr/>
          <p:nvPr/>
        </p:nvSpPr>
        <p:spPr bwMode="auto">
          <a:xfrm>
            <a:off x="4347563" y="3076608"/>
            <a:ext cx="4680000" cy="71517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defRPr/>
            </a:pPr>
            <a:r>
              <a:rPr lang="fr-BE" sz="1600" dirty="0">
                <a:latin typeface="+mn-lt"/>
              </a:rPr>
              <a:t>La </a:t>
            </a:r>
            <a:r>
              <a:rPr lang="fr-BE" sz="1600" b="1" dirty="0">
                <a:latin typeface="+mn-lt"/>
              </a:rPr>
              <a:t>vigie </a:t>
            </a:r>
            <a:r>
              <a:rPr lang="fr-BE" sz="1600" dirty="0">
                <a:latin typeface="+mn-lt"/>
              </a:rPr>
              <a:t>veille à la sécurité </a:t>
            </a:r>
          </a:p>
          <a:p>
            <a:pPr lvl="0" algn="ctr">
              <a:defRPr/>
            </a:pPr>
            <a:r>
              <a:rPr lang="fr-BE" sz="1600" dirty="0">
                <a:latin typeface="+mn-lt"/>
              </a:rPr>
              <a:t>d’un ou deux agents au travail désignés.</a:t>
            </a:r>
          </a:p>
        </p:txBody>
      </p:sp>
      <p:cxnSp>
        <p:nvCxnSpPr>
          <p:cNvPr id="6" name="Straight Arrow Connector 5"/>
          <p:cNvCxnSpPr/>
          <p:nvPr/>
        </p:nvCxnSpPr>
        <p:spPr>
          <a:xfrm>
            <a:off x="4249977" y="2393459"/>
            <a:ext cx="523695" cy="581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64" y="2901870"/>
            <a:ext cx="612190" cy="1545171"/>
          </a:xfrm>
          <a:prstGeom prst="rect">
            <a:avLst/>
          </a:prstGeom>
          <a:solidFill>
            <a:schemeClr val="accent1"/>
          </a:solidFill>
          <a:ln w="25400">
            <a:solidFill>
              <a:schemeClr val="tx2">
                <a:lumMod val="85000"/>
              </a:schemeClr>
            </a:solid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361" y="4475464"/>
            <a:ext cx="743555" cy="1123416"/>
          </a:xfrm>
          <a:prstGeom prst="rect">
            <a:avLst/>
          </a:prstGeom>
          <a:solidFill>
            <a:schemeClr val="tx2"/>
          </a:solidFill>
          <a:ln w="25400">
            <a:solidFill>
              <a:schemeClr val="tx2">
                <a:lumMod val="85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084" y="4466292"/>
            <a:ext cx="1382508" cy="1127484"/>
          </a:xfrm>
          <a:prstGeom prst="rect">
            <a:avLst/>
          </a:prstGeom>
          <a:ln w="25400">
            <a:solidFill>
              <a:schemeClr val="tx2">
                <a:lumMod val="85000"/>
              </a:schemeClr>
            </a:solidFill>
          </a:ln>
        </p:spPr>
      </p:pic>
    </p:spTree>
    <p:extLst>
      <p:ext uri="{BB962C8B-B14F-4D97-AF65-F5344CB8AC3E}">
        <p14:creationId xmlns:p14="http://schemas.microsoft.com/office/powerpoint/2010/main" val="2937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Rappel – </a:t>
            </a:r>
            <a:r>
              <a:rPr lang="en-US" b="1" kern="0" dirty="0" err="1">
                <a:solidFill>
                  <a:srgbClr val="0070C0"/>
                </a:solidFill>
                <a:latin typeface="+mj-lt"/>
                <a:ea typeface="+mj-ea"/>
                <a:cs typeface="+mj-cs"/>
              </a:rPr>
              <a:t>Domaines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d’application</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Vigie</a:t>
            </a:r>
            <a:endParaRPr lang="en-US"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Introduction</a:t>
            </a:r>
          </a:p>
        </p:txBody>
      </p:sp>
      <p:sp>
        <p:nvSpPr>
          <p:cNvPr id="65" name="Forme libre 37"/>
          <p:cNvSpPr/>
          <p:nvPr/>
        </p:nvSpPr>
        <p:spPr>
          <a:xfrm>
            <a:off x="1411603" y="939846"/>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a:t>Factionnaires – Radio avec Couverture</a:t>
            </a:r>
            <a:endParaRPr lang="fr-BE" sz="900" dirty="0"/>
          </a:p>
          <a:p>
            <a:pPr marL="57150" lvl="1" indent="-57150" defTabSz="355600">
              <a:lnSpc>
                <a:spcPct val="90000"/>
              </a:lnSpc>
              <a:spcAft>
                <a:spcPct val="15000"/>
              </a:spcAft>
              <a:buChar char="••"/>
            </a:pPr>
            <a:r>
              <a:rPr lang="fr-FR" sz="900" dirty="0"/>
              <a:t>2) </a:t>
            </a:r>
            <a:r>
              <a:rPr lang="en-GB" sz="900" dirty="0"/>
              <a:t>Factionnaires – Radio sans Couverture</a:t>
            </a:r>
            <a:endParaRPr lang="fr-BE" sz="900" dirty="0"/>
          </a:p>
          <a:p>
            <a:pPr marL="57150" lvl="1" indent="-57150" defTabSz="355600">
              <a:lnSpc>
                <a:spcPct val="90000"/>
              </a:lnSpc>
              <a:spcAft>
                <a:spcPct val="15000"/>
              </a:spcAft>
              <a:buChar char="••"/>
            </a:pPr>
            <a:r>
              <a:rPr lang="fr-FR" sz="900" dirty="0"/>
              <a:t>3) </a:t>
            </a:r>
            <a:r>
              <a:rPr lang="en-GB" sz="900" dirty="0"/>
              <a:t>Système d’annonces par factionnaire(s)</a:t>
            </a:r>
            <a:endParaRPr lang="fr-BE" sz="900" dirty="0" err="1"/>
          </a:p>
          <a:p>
            <a:pPr marL="57150" lvl="1" indent="-57150" defTabSz="355600">
              <a:lnSpc>
                <a:spcPct val="90000"/>
              </a:lnSpc>
              <a:spcAft>
                <a:spcPct val="15000"/>
              </a:spcAft>
              <a:buChar char="••"/>
            </a:pPr>
            <a:r>
              <a:rPr lang="fr-FR" sz="900" b="1" dirty="0"/>
              <a:t>4) </a:t>
            </a:r>
            <a:r>
              <a:rPr lang="fr-FR" sz="900" b="1" dirty="0">
                <a:solidFill>
                  <a:schemeClr val="accent3"/>
                </a:solidFill>
              </a:rPr>
              <a:t>VIGIE </a:t>
            </a:r>
            <a:r>
              <a:rPr lang="fr-FR" sz="900" b="1" dirty="0"/>
              <a:t>/ Annonceur / ATWS</a:t>
            </a:r>
            <a:endParaRPr lang="fr-FR" sz="900" dirty="0"/>
          </a:p>
        </p:txBody>
      </p:sp>
      <p:sp>
        <p:nvSpPr>
          <p:cNvPr id="66" name="Forme libre 38"/>
          <p:cNvSpPr/>
          <p:nvPr/>
        </p:nvSpPr>
        <p:spPr>
          <a:xfrm>
            <a:off x="111388" y="829064"/>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993192" y="1137241"/>
            <a:ext cx="770400" cy="572400"/>
          </a:xfrm>
          <a:prstGeom prst="rect">
            <a:avLst/>
          </a:prstGeom>
          <a:ln w="76200">
            <a:solidFill>
              <a:srgbClr val="FF9900"/>
            </a:solidFill>
          </a:ln>
        </p:spPr>
      </p:pic>
      <p:cxnSp>
        <p:nvCxnSpPr>
          <p:cNvPr id="6" name="Straight Arrow Connector 5"/>
          <p:cNvCxnSpPr/>
          <p:nvPr/>
        </p:nvCxnSpPr>
        <p:spPr>
          <a:xfrm>
            <a:off x="1750364" y="1783179"/>
            <a:ext cx="523695" cy="581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a:stretch>
            <a:fillRect/>
          </a:stretch>
        </p:blipFill>
        <p:spPr>
          <a:xfrm>
            <a:off x="792415" y="2365167"/>
            <a:ext cx="3129276" cy="1857485"/>
          </a:xfrm>
          <a:prstGeom prst="rect">
            <a:avLst/>
          </a:prstGeom>
        </p:spPr>
      </p:pic>
      <p:grpSp>
        <p:nvGrpSpPr>
          <p:cNvPr id="19" name="Groupe 18"/>
          <p:cNvGrpSpPr/>
          <p:nvPr/>
        </p:nvGrpSpPr>
        <p:grpSpPr>
          <a:xfrm>
            <a:off x="8327972" y="363918"/>
            <a:ext cx="2160000" cy="1689684"/>
            <a:chOff x="2552305" y="4952806"/>
            <a:chExt cx="2160000" cy="1689684"/>
          </a:xfrm>
        </p:grpSpPr>
        <p:sp>
          <p:nvSpPr>
            <p:cNvPr id="20"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fontAlgn="auto">
                <a:spcBef>
                  <a:spcPts val="0"/>
                </a:spcBef>
                <a:spcAft>
                  <a:spcPts val="0"/>
                </a:spcAft>
                <a:defRPr/>
              </a:pPr>
              <a:endParaRPr lang="fr-BE" sz="1600" kern="0">
                <a:solidFill>
                  <a:srgbClr val="000000"/>
                </a:solidFill>
                <a:latin typeface="+mn-lt"/>
              </a:endParaRPr>
            </a:p>
          </p:txBody>
        </p:sp>
        <p:sp>
          <p:nvSpPr>
            <p:cNvPr id="21" name="TextBox 31"/>
            <p:cNvSpPr txBox="1"/>
            <p:nvPr/>
          </p:nvSpPr>
          <p:spPr>
            <a:xfrm>
              <a:off x="2552305" y="4952806"/>
              <a:ext cx="2160000" cy="256993"/>
            </a:xfrm>
            <a:prstGeom prst="rect">
              <a:avLst/>
            </a:prstGeom>
            <a:noFill/>
          </p:spPr>
          <p:txBody>
            <a:bodyPr wrap="square" rtlCol="0">
              <a:spAutoFit/>
            </a:bodyPr>
            <a:lstStyle/>
            <a:p>
              <a:pPr algn="ctr">
                <a:lnSpc>
                  <a:spcPct val="107000"/>
                </a:lnSpc>
                <a:spcAft>
                  <a:spcPts val="0"/>
                </a:spcAft>
              </a:pPr>
              <a:r>
                <a:rPr lang="fr-FR" sz="1000" b="1">
                  <a:solidFill>
                    <a:srgbClr val="0070C0"/>
                  </a:solidFill>
                  <a:latin typeface="+mn-lt"/>
                </a:rPr>
                <a:t>Matériel léger</a:t>
              </a:r>
              <a:endParaRPr lang="fr-BE" sz="1000" b="1">
                <a:solidFill>
                  <a:srgbClr val="0070C0"/>
                </a:solidFill>
                <a:latin typeface="+mn-lt"/>
              </a:endParaRPr>
            </a:p>
          </p:txBody>
        </p:sp>
      </p:grpSp>
      <p:sp>
        <p:nvSpPr>
          <p:cNvPr id="22" name="Rectangle 21"/>
          <p:cNvSpPr/>
          <p:nvPr/>
        </p:nvSpPr>
        <p:spPr>
          <a:xfrm>
            <a:off x="8612511" y="699587"/>
            <a:ext cx="1537988" cy="122347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23" name="Groupe 15"/>
          <p:cNvGrpSpPr/>
          <p:nvPr/>
        </p:nvGrpSpPr>
        <p:grpSpPr>
          <a:xfrm>
            <a:off x="5994647" y="363918"/>
            <a:ext cx="2160000" cy="1689684"/>
            <a:chOff x="2552305" y="4952806"/>
            <a:chExt cx="2160000" cy="1689684"/>
          </a:xfrm>
        </p:grpSpPr>
        <p:sp>
          <p:nvSpPr>
            <p:cNvPr id="25"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fontAlgn="auto">
                <a:spcBef>
                  <a:spcPts val="0"/>
                </a:spcBef>
                <a:spcAft>
                  <a:spcPts val="0"/>
                </a:spcAft>
                <a:defRPr/>
              </a:pPr>
              <a:endParaRPr lang="fr-BE" sz="1600" kern="0">
                <a:solidFill>
                  <a:srgbClr val="000000"/>
                </a:solidFill>
                <a:latin typeface="+mn-lt"/>
              </a:endParaRPr>
            </a:p>
          </p:txBody>
        </p:sp>
        <p:sp>
          <p:nvSpPr>
            <p:cNvPr id="26" name="TextBox 31"/>
            <p:cNvSpPr txBox="1"/>
            <p:nvPr/>
          </p:nvSpPr>
          <p:spPr>
            <a:xfrm>
              <a:off x="2552305" y="4952806"/>
              <a:ext cx="2160000" cy="256993"/>
            </a:xfrm>
            <a:prstGeom prst="rect">
              <a:avLst/>
            </a:prstGeom>
            <a:noFill/>
          </p:spPr>
          <p:txBody>
            <a:bodyPr wrap="square" rtlCol="0">
              <a:spAutoFit/>
            </a:bodyPr>
            <a:lstStyle/>
            <a:p>
              <a:pPr algn="ctr">
                <a:lnSpc>
                  <a:spcPct val="107000"/>
                </a:lnSpc>
                <a:spcAft>
                  <a:spcPts val="0"/>
                </a:spcAft>
              </a:pPr>
              <a:r>
                <a:rPr lang="fr-FR" sz="1000" b="1">
                  <a:solidFill>
                    <a:srgbClr val="0070C0"/>
                  </a:solidFill>
                  <a:latin typeface="+mn-lt"/>
                </a:rPr>
                <a:t>Personnel</a:t>
              </a:r>
              <a:endParaRPr lang="fr-BE" sz="1000" b="1">
                <a:solidFill>
                  <a:srgbClr val="0070C0"/>
                </a:solidFill>
                <a:latin typeface="+mn-lt"/>
              </a:endParaRPr>
            </a:p>
          </p:txBody>
        </p:sp>
      </p:grpSp>
      <p:pic>
        <p:nvPicPr>
          <p:cNvPr id="29" name="Picture 1"/>
          <p:cNvPicPr>
            <a:picLocks noChangeAspect="1"/>
          </p:cNvPicPr>
          <p:nvPr/>
        </p:nvPicPr>
        <p:blipFill>
          <a:blip r:embed="rId6"/>
          <a:stretch>
            <a:fillRect/>
          </a:stretch>
        </p:blipFill>
        <p:spPr>
          <a:xfrm>
            <a:off x="7153103" y="727417"/>
            <a:ext cx="419892" cy="1226743"/>
          </a:xfrm>
          <a:prstGeom prst="rect">
            <a:avLst/>
          </a:prstGeom>
        </p:spPr>
      </p:pic>
      <p:pic>
        <p:nvPicPr>
          <p:cNvPr id="30" name="Picture 24"/>
          <p:cNvPicPr>
            <a:picLocks noChangeAspect="1"/>
          </p:cNvPicPr>
          <p:nvPr/>
        </p:nvPicPr>
        <p:blipFill>
          <a:blip r:embed="rId6"/>
          <a:stretch>
            <a:fillRect/>
          </a:stretch>
        </p:blipFill>
        <p:spPr>
          <a:xfrm>
            <a:off x="6563454" y="669274"/>
            <a:ext cx="419892" cy="1226743"/>
          </a:xfrm>
          <a:prstGeom prst="rect">
            <a:avLst/>
          </a:prstGeom>
        </p:spPr>
      </p:pic>
      <p:pic>
        <p:nvPicPr>
          <p:cNvPr id="7" name="Image 6"/>
          <p:cNvPicPr>
            <a:picLocks noChangeAspect="1"/>
          </p:cNvPicPr>
          <p:nvPr/>
        </p:nvPicPr>
        <p:blipFill>
          <a:blip r:embed="rId7"/>
          <a:stretch>
            <a:fillRect/>
          </a:stretch>
        </p:blipFill>
        <p:spPr>
          <a:xfrm>
            <a:off x="6528048" y="2492896"/>
            <a:ext cx="4439277" cy="1536389"/>
          </a:xfrm>
          <a:prstGeom prst="rect">
            <a:avLst/>
          </a:prstGeom>
        </p:spPr>
      </p:pic>
      <p:pic>
        <p:nvPicPr>
          <p:cNvPr id="10" name="Image 9"/>
          <p:cNvPicPr>
            <a:picLocks noChangeAspect="1"/>
          </p:cNvPicPr>
          <p:nvPr/>
        </p:nvPicPr>
        <p:blipFill>
          <a:blip r:embed="rId8"/>
          <a:stretch>
            <a:fillRect/>
          </a:stretch>
        </p:blipFill>
        <p:spPr>
          <a:xfrm>
            <a:off x="6620836" y="4437113"/>
            <a:ext cx="4346490" cy="1800200"/>
          </a:xfrm>
          <a:prstGeom prst="rect">
            <a:avLst/>
          </a:prstGeom>
        </p:spPr>
      </p:pic>
      <p:pic>
        <p:nvPicPr>
          <p:cNvPr id="18"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28224" y="4041632"/>
            <a:ext cx="2124038" cy="119268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61232" y="615364"/>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responsable</a:t>
            </a:r>
            <a:r>
              <a:rPr lang="en-US" b="1" kern="0" dirty="0">
                <a:solidFill>
                  <a:srgbClr val="0070C0"/>
                </a:solidFill>
                <a:latin typeface="+mj-lt"/>
                <a:ea typeface="+mj-ea"/>
                <a:cs typeface="+mj-cs"/>
              </a:rPr>
              <a:t> </a:t>
            </a:r>
          </a:p>
        </p:txBody>
      </p:sp>
      <p:sp>
        <p:nvSpPr>
          <p:cNvPr id="23" name="Text Placeholder 2"/>
          <p:cNvSpPr>
            <a:spLocks noGrp="1"/>
          </p:cNvSpPr>
          <p:nvPr>
            <p:ph type="body" sz="quarter" idx="18"/>
          </p:nvPr>
        </p:nvSpPr>
        <p:spPr>
          <a:xfrm>
            <a:off x="10344472" y="116632"/>
            <a:ext cx="1677881" cy="360363"/>
          </a:xfrm>
        </p:spPr>
        <p:txBody>
          <a:bodyPr/>
          <a:lstStyle/>
          <a:p>
            <a:r>
              <a:rPr lang="en-GB" dirty="0"/>
              <a:t>0. Introduction</a:t>
            </a:r>
          </a:p>
        </p:txBody>
      </p:sp>
      <p:sp>
        <p:nvSpPr>
          <p:cNvPr id="12" name="TextBox 11"/>
          <p:cNvSpPr txBox="1"/>
          <p:nvPr/>
        </p:nvSpPr>
        <p:spPr>
          <a:xfrm>
            <a:off x="1879980" y="1556792"/>
            <a:ext cx="8784976" cy="102155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nl-NL" sz="1400" dirty="0" err="1">
                <a:latin typeface="+mn-lt"/>
              </a:rPr>
              <a:t>L’agent</a:t>
            </a:r>
            <a:r>
              <a:rPr lang="nl-NL" sz="1400" dirty="0">
                <a:latin typeface="+mn-lt"/>
              </a:rPr>
              <a:t> </a:t>
            </a:r>
            <a:r>
              <a:rPr lang="nl-NL" sz="1400" dirty="0" err="1">
                <a:latin typeface="+mn-lt"/>
              </a:rPr>
              <a:t>responsable</a:t>
            </a:r>
            <a:r>
              <a:rPr lang="nl-NL" sz="1400" dirty="0">
                <a:latin typeface="+mn-lt"/>
              </a:rPr>
              <a:t> </a:t>
            </a:r>
            <a:r>
              <a:rPr lang="nl-NL" sz="1400" dirty="0" err="1">
                <a:latin typeface="+mn-lt"/>
              </a:rPr>
              <a:t>qui</a:t>
            </a:r>
            <a:r>
              <a:rPr lang="nl-NL" sz="1400" dirty="0">
                <a:latin typeface="+mn-lt"/>
              </a:rPr>
              <a:t> </a:t>
            </a:r>
            <a:r>
              <a:rPr lang="nl-NL" sz="1400" dirty="0" err="1">
                <a:latin typeface="+mn-lt"/>
              </a:rPr>
              <a:t>commande</a:t>
            </a:r>
            <a:r>
              <a:rPr lang="nl-NL" sz="1400" dirty="0">
                <a:latin typeface="+mn-lt"/>
              </a:rPr>
              <a:t> et </a:t>
            </a:r>
            <a:r>
              <a:rPr lang="nl-NL" sz="1400" dirty="0" err="1">
                <a:latin typeface="+mn-lt"/>
              </a:rPr>
              <a:t>organise</a:t>
            </a:r>
            <a:r>
              <a:rPr lang="nl-NL" sz="1400" dirty="0">
                <a:latin typeface="+mn-lt"/>
              </a:rPr>
              <a:t> les </a:t>
            </a:r>
            <a:r>
              <a:rPr lang="nl-NL" sz="1400" dirty="0" err="1">
                <a:latin typeface="+mn-lt"/>
              </a:rPr>
              <a:t>travaux</a:t>
            </a:r>
            <a:r>
              <a:rPr lang="nl-NL" sz="1400" dirty="0">
                <a:latin typeface="+mn-lt"/>
              </a:rPr>
              <a:t> (Chef de </a:t>
            </a:r>
            <a:r>
              <a:rPr lang="nl-NL" sz="1400" dirty="0" err="1">
                <a:latin typeface="+mn-lt"/>
              </a:rPr>
              <a:t>travail</a:t>
            </a:r>
            <a:r>
              <a:rPr lang="nl-NL" sz="1400" dirty="0">
                <a:latin typeface="+mn-lt"/>
              </a:rPr>
              <a:t> – Entrepreneur – </a:t>
            </a:r>
            <a:r>
              <a:rPr lang="nl-NL" sz="1400" dirty="0" err="1">
                <a:latin typeface="+mn-lt"/>
              </a:rPr>
              <a:t>Responsable</a:t>
            </a:r>
            <a:r>
              <a:rPr lang="nl-NL" sz="1400" dirty="0">
                <a:latin typeface="+mn-lt"/>
              </a:rPr>
              <a:t> </a:t>
            </a:r>
            <a:r>
              <a:rPr lang="nl-NL" sz="1400" dirty="0" err="1">
                <a:latin typeface="+mn-lt"/>
              </a:rPr>
              <a:t>Sécurité</a:t>
            </a:r>
            <a:r>
              <a:rPr lang="nl-NL" sz="1400" dirty="0">
                <a:latin typeface="+mn-lt"/>
              </a:rPr>
              <a:t>), </a:t>
            </a:r>
            <a:r>
              <a:rPr lang="nl-NL" sz="1400" dirty="0" err="1">
                <a:latin typeface="+mn-lt"/>
              </a:rPr>
              <a:t>désigne</a:t>
            </a:r>
            <a:r>
              <a:rPr lang="nl-NL" sz="1400" dirty="0">
                <a:latin typeface="+mn-lt"/>
              </a:rPr>
              <a:t> </a:t>
            </a:r>
            <a:r>
              <a:rPr lang="nl-NL" sz="1400" dirty="0" err="1">
                <a:latin typeface="+mn-lt"/>
              </a:rPr>
              <a:t>nominativement</a:t>
            </a:r>
            <a:r>
              <a:rPr lang="nl-NL" sz="1400" dirty="0">
                <a:latin typeface="+mn-lt"/>
              </a:rPr>
              <a:t> </a:t>
            </a:r>
            <a:r>
              <a:rPr lang="nl-NL" sz="1400" dirty="0" err="1">
                <a:latin typeface="+mn-lt"/>
              </a:rPr>
              <a:t>l’agent</a:t>
            </a:r>
            <a:r>
              <a:rPr lang="nl-NL" sz="1400" dirty="0">
                <a:latin typeface="+mn-lt"/>
              </a:rPr>
              <a:t> </a:t>
            </a:r>
            <a:r>
              <a:rPr lang="nl-NL" sz="1400" dirty="0" err="1">
                <a:latin typeface="+mn-lt"/>
              </a:rPr>
              <a:t>qui</a:t>
            </a:r>
            <a:r>
              <a:rPr lang="nl-NL" sz="1400" dirty="0">
                <a:latin typeface="+mn-lt"/>
              </a:rPr>
              <a:t> </a:t>
            </a:r>
            <a:r>
              <a:rPr lang="nl-NL" sz="1400" dirty="0" err="1">
                <a:latin typeface="+mn-lt"/>
              </a:rPr>
              <a:t>assure</a:t>
            </a:r>
            <a:r>
              <a:rPr lang="nl-NL" sz="1400" dirty="0">
                <a:latin typeface="+mn-lt"/>
              </a:rPr>
              <a:t> </a:t>
            </a:r>
            <a:r>
              <a:rPr lang="nl-NL" sz="1400" dirty="0" err="1">
                <a:latin typeface="+mn-lt"/>
              </a:rPr>
              <a:t>le</a:t>
            </a:r>
            <a:r>
              <a:rPr lang="nl-NL" sz="1400" dirty="0">
                <a:latin typeface="+mn-lt"/>
              </a:rPr>
              <a:t> </a:t>
            </a:r>
            <a:r>
              <a:rPr lang="nl-NL" sz="1400" dirty="0" err="1">
                <a:latin typeface="+mn-lt"/>
              </a:rPr>
              <a:t>rôle</a:t>
            </a:r>
            <a:r>
              <a:rPr lang="nl-NL" sz="1400" dirty="0">
                <a:latin typeface="+mn-lt"/>
              </a:rPr>
              <a:t> de </a:t>
            </a:r>
            <a:r>
              <a:rPr lang="nl-NL" sz="1400" dirty="0" err="1">
                <a:latin typeface="+mn-lt"/>
              </a:rPr>
              <a:t>vigie</a:t>
            </a:r>
            <a:r>
              <a:rPr lang="nl-NL" sz="1400" dirty="0">
                <a:latin typeface="+mn-lt"/>
              </a:rPr>
              <a:t>. .</a:t>
            </a:r>
          </a:p>
          <a:p>
            <a:endParaRPr lang="en-US" sz="1400" dirty="0">
              <a:latin typeface="+mn-lt"/>
            </a:endParaRPr>
          </a:p>
        </p:txBody>
      </p:sp>
      <p:sp>
        <p:nvSpPr>
          <p:cNvPr id="13" name="Bent Arrow 12"/>
          <p:cNvSpPr/>
          <p:nvPr/>
        </p:nvSpPr>
        <p:spPr bwMode="auto">
          <a:xfrm rot="5400000">
            <a:off x="7251915" y="2561117"/>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
        <p:nvSpPr>
          <p:cNvPr id="14" name="TextBox 13"/>
          <p:cNvSpPr txBox="1"/>
          <p:nvPr/>
        </p:nvSpPr>
        <p:spPr>
          <a:xfrm>
            <a:off x="5114039" y="3332818"/>
            <a:ext cx="5544616" cy="173664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1450" indent="-171450">
              <a:buFontTx/>
              <a:buChar char="-"/>
            </a:pPr>
            <a:r>
              <a:rPr lang="en-US" sz="1200" dirty="0">
                <a:latin typeface="+mn-lt"/>
              </a:rPr>
              <a:t>Il </a:t>
            </a:r>
            <a:r>
              <a:rPr lang="en-US" sz="1200" dirty="0" err="1">
                <a:latin typeface="+mn-lt"/>
              </a:rPr>
              <a:t>détermine</a:t>
            </a:r>
            <a:r>
              <a:rPr lang="en-US" sz="1200" dirty="0">
                <a:latin typeface="+mn-lt"/>
              </a:rPr>
              <a:t> la distance </a:t>
            </a:r>
            <a:r>
              <a:rPr lang="en-US" sz="1200" dirty="0" err="1">
                <a:latin typeface="+mn-lt"/>
              </a:rPr>
              <a:t>d’avertissement</a:t>
            </a:r>
            <a:r>
              <a:rPr lang="en-US" sz="1200" dirty="0">
                <a:latin typeface="+mn-lt"/>
              </a:rPr>
              <a:t> à respecter ;</a:t>
            </a:r>
          </a:p>
          <a:p>
            <a:pPr marL="171450" indent="-171450">
              <a:buFontTx/>
              <a:buChar char="-"/>
            </a:pPr>
            <a:endParaRPr lang="en-US" sz="1200" dirty="0">
              <a:latin typeface="+mn-lt"/>
            </a:endParaRPr>
          </a:p>
          <a:p>
            <a:pPr marL="171450" indent="-171450">
              <a:buFontTx/>
              <a:buChar char="-"/>
            </a:pPr>
            <a:r>
              <a:rPr lang="en-US" sz="1200" dirty="0">
                <a:latin typeface="+mn-lt"/>
              </a:rPr>
              <a:t>Il </a:t>
            </a:r>
            <a:r>
              <a:rPr lang="en-US" sz="1200" dirty="0" err="1">
                <a:latin typeface="+mn-lt"/>
              </a:rPr>
              <a:t>indique</a:t>
            </a:r>
            <a:r>
              <a:rPr lang="en-US" sz="1200" dirty="0">
                <a:latin typeface="+mn-lt"/>
              </a:rPr>
              <a:t> à la </a:t>
            </a:r>
            <a:r>
              <a:rPr lang="en-US" sz="1200" dirty="0" err="1">
                <a:latin typeface="+mn-lt"/>
              </a:rPr>
              <a:t>vigie</a:t>
            </a:r>
            <a:r>
              <a:rPr lang="en-US" sz="1200" dirty="0">
                <a:latin typeface="+mn-lt"/>
              </a:rPr>
              <a:t> les points de </a:t>
            </a:r>
            <a:r>
              <a:rPr lang="en-US" sz="1200" dirty="0" err="1">
                <a:latin typeface="+mn-lt"/>
              </a:rPr>
              <a:t>détection</a:t>
            </a:r>
            <a:r>
              <a:rPr lang="en-US" sz="1200" dirty="0">
                <a:latin typeface="+mn-lt"/>
              </a:rPr>
              <a:t> ;</a:t>
            </a:r>
          </a:p>
          <a:p>
            <a:pPr marL="171450" indent="-171450">
              <a:buFontTx/>
              <a:buChar char="-"/>
            </a:pPr>
            <a:endParaRPr lang="en-US" sz="1200" dirty="0">
              <a:latin typeface="+mn-lt"/>
            </a:endParaRPr>
          </a:p>
          <a:p>
            <a:pPr marL="171450" indent="-171450">
              <a:buFontTx/>
              <a:buChar char="-"/>
            </a:pPr>
            <a:r>
              <a:rPr lang="en-US" sz="1200" dirty="0">
                <a:latin typeface="+mn-lt"/>
              </a:rPr>
              <a:t>Il </a:t>
            </a:r>
            <a:r>
              <a:rPr lang="en-US" sz="1200" dirty="0" err="1">
                <a:latin typeface="+mn-lt"/>
              </a:rPr>
              <a:t>indique</a:t>
            </a:r>
            <a:r>
              <a:rPr lang="en-US" sz="1200" dirty="0">
                <a:latin typeface="+mn-lt"/>
              </a:rPr>
              <a:t> à la </a:t>
            </a:r>
            <a:r>
              <a:rPr lang="en-US" sz="1200" dirty="0" err="1">
                <a:latin typeface="+mn-lt"/>
              </a:rPr>
              <a:t>vigie</a:t>
            </a:r>
            <a:r>
              <a:rPr lang="en-US" sz="1200" dirty="0">
                <a:latin typeface="+mn-lt"/>
              </a:rPr>
              <a:t> les </a:t>
            </a:r>
            <a:r>
              <a:rPr lang="en-US" sz="1200" dirty="0" err="1">
                <a:latin typeface="+mn-lt"/>
              </a:rPr>
              <a:t>voies</a:t>
            </a:r>
            <a:r>
              <a:rPr lang="en-US" sz="1200" dirty="0">
                <a:latin typeface="+mn-lt"/>
              </a:rPr>
              <a:t> sur </a:t>
            </a:r>
            <a:r>
              <a:rPr lang="en-US" sz="1200" dirty="0" err="1">
                <a:latin typeface="+mn-lt"/>
              </a:rPr>
              <a:t>lesquelles</a:t>
            </a:r>
            <a:r>
              <a:rPr lang="en-US" sz="1200" dirty="0">
                <a:latin typeface="+mn-lt"/>
              </a:rPr>
              <a:t> les </a:t>
            </a:r>
            <a:r>
              <a:rPr lang="en-US" sz="1200" dirty="0" err="1">
                <a:latin typeface="+mn-lt"/>
              </a:rPr>
              <a:t>mouvements</a:t>
            </a:r>
            <a:r>
              <a:rPr lang="en-US" sz="1200" dirty="0">
                <a:latin typeface="+mn-lt"/>
              </a:rPr>
              <a:t> </a:t>
            </a:r>
            <a:r>
              <a:rPr lang="en-US" sz="1200" dirty="0" err="1">
                <a:latin typeface="+mn-lt"/>
              </a:rPr>
              <a:t>doivent</a:t>
            </a:r>
            <a:r>
              <a:rPr lang="en-US" sz="1200" dirty="0">
                <a:latin typeface="+mn-lt"/>
              </a:rPr>
              <a:t> </a:t>
            </a:r>
            <a:r>
              <a:rPr lang="en-US" sz="1200" dirty="0" err="1">
                <a:latin typeface="+mn-lt"/>
              </a:rPr>
              <a:t>être</a:t>
            </a:r>
            <a:r>
              <a:rPr lang="en-US" sz="1200" dirty="0">
                <a:latin typeface="+mn-lt"/>
              </a:rPr>
              <a:t> </a:t>
            </a:r>
            <a:r>
              <a:rPr lang="en-US" sz="1200" dirty="0" err="1">
                <a:latin typeface="+mn-lt"/>
              </a:rPr>
              <a:t>annoncés</a:t>
            </a:r>
            <a:r>
              <a:rPr lang="en-US" sz="1200" dirty="0">
                <a:latin typeface="+mn-lt"/>
              </a:rPr>
              <a:t>.</a:t>
            </a:r>
          </a:p>
          <a:p>
            <a:endParaRPr lang="en-US" sz="1200" dirty="0">
              <a:latin typeface="+mn-lt"/>
            </a:endParaRPr>
          </a:p>
        </p:txBody>
      </p:sp>
      <p:pic>
        <p:nvPicPr>
          <p:cNvPr id="15" name="Picture 14"/>
          <p:cNvPicPr>
            <a:picLocks noChangeAspect="1"/>
          </p:cNvPicPr>
          <p:nvPr/>
        </p:nvPicPr>
        <p:blipFill>
          <a:blip r:embed="rId2"/>
          <a:stretch>
            <a:fillRect/>
          </a:stretch>
        </p:blipFill>
        <p:spPr>
          <a:xfrm>
            <a:off x="713533" y="1403123"/>
            <a:ext cx="475529" cy="1176630"/>
          </a:xfrm>
          <a:prstGeom prst="rect">
            <a:avLst/>
          </a:prstGeom>
        </p:spPr>
      </p:pic>
      <p:sp>
        <p:nvSpPr>
          <p:cNvPr id="16" name="Rechthoek 41"/>
          <p:cNvSpPr>
            <a:spLocks noChangeArrowheads="1"/>
          </p:cNvSpPr>
          <p:nvPr/>
        </p:nvSpPr>
        <p:spPr bwMode="auto">
          <a:xfrm>
            <a:off x="263351" y="2680917"/>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spTree>
    <p:extLst>
      <p:ext uri="{BB962C8B-B14F-4D97-AF65-F5344CB8AC3E}">
        <p14:creationId xmlns:p14="http://schemas.microsoft.com/office/powerpoint/2010/main" val="36235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61232" y="615364"/>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0.4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l</a:t>
            </a:r>
            <a:r>
              <a:rPr lang="en-GB" b="1" kern="0" dirty="0">
                <a:solidFill>
                  <a:srgbClr val="0070C0"/>
                </a:solidFill>
                <a:latin typeface="+mj-lt"/>
                <a:ea typeface="+mj-ea"/>
                <a:cs typeface="+mj-cs"/>
              </a:rPr>
              <a:t>a</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vigie</a:t>
            </a:r>
            <a:r>
              <a:rPr lang="en-US" b="1" kern="0" dirty="0">
                <a:solidFill>
                  <a:srgbClr val="0070C0"/>
                </a:solidFill>
                <a:latin typeface="+mj-lt"/>
                <a:ea typeface="+mj-ea"/>
                <a:cs typeface="+mj-cs"/>
              </a:rPr>
              <a:t> (agent qui </a:t>
            </a:r>
            <a:r>
              <a:rPr lang="en-US" b="1" kern="0" dirty="0" err="1">
                <a:solidFill>
                  <a:srgbClr val="0070C0"/>
                </a:solidFill>
                <a:latin typeface="+mj-lt"/>
                <a:ea typeface="+mj-ea"/>
                <a:cs typeface="+mj-cs"/>
              </a:rPr>
              <a:t>veille</a:t>
            </a:r>
            <a:r>
              <a:rPr lang="en-US" b="1" kern="0" dirty="0">
                <a:solidFill>
                  <a:srgbClr val="0070C0"/>
                </a:solidFill>
                <a:latin typeface="+mj-lt"/>
                <a:ea typeface="+mj-ea"/>
                <a:cs typeface="+mj-cs"/>
              </a:rPr>
              <a:t> à la </a:t>
            </a:r>
            <a:r>
              <a:rPr lang="en-US" b="1" kern="0" dirty="0" err="1">
                <a:solidFill>
                  <a:srgbClr val="0070C0"/>
                </a:solidFill>
                <a:latin typeface="+mj-lt"/>
                <a:ea typeface="+mj-ea"/>
                <a:cs typeface="+mj-cs"/>
              </a:rPr>
              <a:t>sécurité</a:t>
            </a:r>
            <a:r>
              <a:rPr lang="en-US" b="1" kern="0" dirty="0">
                <a:solidFill>
                  <a:srgbClr val="0070C0"/>
                </a:solidFill>
                <a:latin typeface="+mj-lt"/>
                <a:ea typeface="+mj-ea"/>
                <a:cs typeface="+mj-cs"/>
              </a:rPr>
              <a:t> d’un </a:t>
            </a:r>
            <a:r>
              <a:rPr lang="en-US" b="1" kern="0" dirty="0" err="1">
                <a:solidFill>
                  <a:srgbClr val="0070C0"/>
                </a:solidFill>
                <a:latin typeface="+mj-lt"/>
                <a:ea typeface="+mj-ea"/>
                <a:cs typeface="+mj-cs"/>
              </a:rPr>
              <a:t>ou</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deux</a:t>
            </a:r>
            <a:r>
              <a:rPr lang="en-US" b="1" kern="0" dirty="0">
                <a:solidFill>
                  <a:srgbClr val="0070C0"/>
                </a:solidFill>
                <a:latin typeface="+mj-lt"/>
                <a:ea typeface="+mj-ea"/>
                <a:cs typeface="+mj-cs"/>
              </a:rPr>
              <a:t> agents au travail)</a:t>
            </a:r>
          </a:p>
        </p:txBody>
      </p:sp>
      <p:sp>
        <p:nvSpPr>
          <p:cNvPr id="23" name="Text Placeholder 2"/>
          <p:cNvSpPr>
            <a:spLocks noGrp="1"/>
          </p:cNvSpPr>
          <p:nvPr>
            <p:ph type="body" sz="quarter" idx="18"/>
          </p:nvPr>
        </p:nvSpPr>
        <p:spPr>
          <a:xfrm>
            <a:off x="10344472" y="116632"/>
            <a:ext cx="1677881" cy="360363"/>
          </a:xfrm>
        </p:spPr>
        <p:txBody>
          <a:bodyPr/>
          <a:lstStyle/>
          <a:p>
            <a:r>
              <a:rPr lang="en-GB" dirty="0"/>
              <a:t>0. Introduction</a:t>
            </a:r>
          </a:p>
        </p:txBody>
      </p:sp>
      <p:sp>
        <p:nvSpPr>
          <p:cNvPr id="13" name="Bent Arrow 12"/>
          <p:cNvSpPr/>
          <p:nvPr/>
        </p:nvSpPr>
        <p:spPr bwMode="auto">
          <a:xfrm rot="5400000">
            <a:off x="7251915" y="2561117"/>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
        <p:nvSpPr>
          <p:cNvPr id="16" name="Rechthoek 41"/>
          <p:cNvSpPr>
            <a:spLocks noChangeArrowheads="1"/>
          </p:cNvSpPr>
          <p:nvPr/>
        </p:nvSpPr>
        <p:spPr bwMode="auto">
          <a:xfrm>
            <a:off x="263351" y="2680917"/>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VIGIE</a:t>
            </a:r>
          </a:p>
          <a:p>
            <a:pPr algn="ctr"/>
            <a:r>
              <a:rPr lang="nl-BE" sz="1000" b="1" dirty="0">
                <a:solidFill>
                  <a:schemeClr val="bg1"/>
                </a:solidFill>
              </a:rPr>
              <a:t>ENTREPRENEUR</a:t>
            </a:r>
          </a:p>
        </p:txBody>
      </p:sp>
      <p:sp>
        <p:nvSpPr>
          <p:cNvPr id="10" name="TextBox 9"/>
          <p:cNvSpPr txBox="1"/>
          <p:nvPr/>
        </p:nvSpPr>
        <p:spPr>
          <a:xfrm>
            <a:off x="1873679" y="1147698"/>
            <a:ext cx="8784976" cy="1770698"/>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algn="just">
              <a:defRPr/>
            </a:pPr>
            <a:r>
              <a:rPr lang="fr-BE" sz="1400" dirty="0">
                <a:latin typeface="+mn-lt"/>
              </a:rPr>
              <a:t>L’agent assurant le rôle de vigie :</a:t>
            </a:r>
          </a:p>
          <a:p>
            <a:pPr algn="just">
              <a:defRPr/>
            </a:pPr>
            <a:endParaRPr lang="fr-BE" sz="1400" dirty="0">
              <a:latin typeface="+mn-lt"/>
            </a:endParaRPr>
          </a:p>
          <a:p>
            <a:pPr algn="just">
              <a:defRPr/>
            </a:pPr>
            <a:r>
              <a:rPr lang="fr-BE" sz="1600" b="1" dirty="0">
                <a:solidFill>
                  <a:srgbClr val="FF0000"/>
                </a:solidFill>
                <a:latin typeface="+mn-lt"/>
              </a:rPr>
              <a:t>IL NE PARTICIPE JAMAIS AUX TRAVAUX!</a:t>
            </a:r>
          </a:p>
          <a:p>
            <a:pPr algn="just">
              <a:defRPr/>
            </a:pPr>
            <a:endParaRPr lang="fr-BE" sz="1400" b="1" dirty="0">
              <a:latin typeface="+mn-lt"/>
            </a:endParaRPr>
          </a:p>
          <a:p>
            <a:pPr algn="just">
              <a:defRPr/>
            </a:pPr>
            <a:r>
              <a:rPr lang="fr-BE" sz="1400" dirty="0">
                <a:latin typeface="+mn-lt"/>
              </a:rPr>
              <a:t>Il a, entre autre, les </a:t>
            </a:r>
            <a:r>
              <a:rPr lang="fr-BE" sz="1400" b="1" dirty="0">
                <a:latin typeface="+mn-lt"/>
              </a:rPr>
              <a:t>obligations suivantes</a:t>
            </a:r>
            <a:r>
              <a:rPr lang="fr-BE" sz="1400" dirty="0">
                <a:latin typeface="+mn-lt"/>
              </a:rPr>
              <a:t>:</a:t>
            </a:r>
          </a:p>
          <a:p>
            <a:endParaRPr lang="en-US" sz="1400" dirty="0">
              <a:latin typeface="+mn-lt"/>
            </a:endParaRPr>
          </a:p>
        </p:txBody>
      </p:sp>
      <p:sp>
        <p:nvSpPr>
          <p:cNvPr id="11" name="TextBox 10"/>
          <p:cNvSpPr txBox="1"/>
          <p:nvPr/>
        </p:nvSpPr>
        <p:spPr>
          <a:xfrm>
            <a:off x="5114344" y="3306897"/>
            <a:ext cx="5544616" cy="3166824"/>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7800" indent="-177800" algn="just">
              <a:buFontTx/>
              <a:buChar char="-"/>
              <a:defRPr/>
            </a:pPr>
            <a:r>
              <a:rPr lang="en-US" sz="1200" dirty="0" err="1">
                <a:latin typeface="+mn-lt"/>
              </a:rPr>
              <a:t>Être</a:t>
            </a:r>
            <a:r>
              <a:rPr lang="en-US" sz="1200" dirty="0">
                <a:latin typeface="+mn-lt"/>
              </a:rPr>
              <a:t> </a:t>
            </a:r>
            <a:r>
              <a:rPr lang="en-US" sz="1200" dirty="0" err="1">
                <a:latin typeface="+mn-lt"/>
              </a:rPr>
              <a:t>constamment</a:t>
            </a:r>
            <a:r>
              <a:rPr lang="en-US" sz="1200" dirty="0">
                <a:latin typeface="+mn-lt"/>
              </a:rPr>
              <a:t> </a:t>
            </a:r>
            <a:r>
              <a:rPr lang="en-US" sz="1200" dirty="0" err="1">
                <a:latin typeface="+mn-lt"/>
              </a:rPr>
              <a:t>attentif</a:t>
            </a:r>
            <a:r>
              <a:rPr lang="en-US" sz="1200" dirty="0">
                <a:latin typeface="+mn-lt"/>
              </a:rPr>
              <a:t>, </a:t>
            </a:r>
            <a:r>
              <a:rPr lang="en-US" sz="1200" b="1" dirty="0">
                <a:solidFill>
                  <a:srgbClr val="FF0000"/>
                </a:solidFill>
                <a:latin typeface="+mn-lt"/>
              </a:rPr>
              <a:t>NE PAS SE LAISSER DISTRAIRE </a:t>
            </a:r>
            <a:r>
              <a:rPr lang="en-US" sz="1200" dirty="0">
                <a:latin typeface="+mn-lt"/>
              </a:rPr>
              <a:t>;</a:t>
            </a:r>
          </a:p>
          <a:p>
            <a:pPr marL="177800" indent="-177800" algn="just">
              <a:buFontTx/>
              <a:buChar char="-"/>
              <a:defRPr/>
            </a:pPr>
            <a:r>
              <a:rPr lang="en-US" sz="1200" dirty="0" err="1">
                <a:latin typeface="+mn-lt"/>
              </a:rPr>
              <a:t>Regarder</a:t>
            </a:r>
            <a:r>
              <a:rPr lang="en-US" sz="1200" dirty="0">
                <a:latin typeface="+mn-lt"/>
              </a:rPr>
              <a:t> </a:t>
            </a:r>
            <a:r>
              <a:rPr lang="en-US" sz="1200" dirty="0" err="1">
                <a:latin typeface="+mn-lt"/>
              </a:rPr>
              <a:t>alternativement</a:t>
            </a:r>
            <a:r>
              <a:rPr lang="en-US" sz="1200" dirty="0">
                <a:latin typeface="+mn-lt"/>
              </a:rPr>
              <a:t> </a:t>
            </a:r>
            <a:r>
              <a:rPr lang="en-US" sz="1200" dirty="0" err="1">
                <a:latin typeface="+mn-lt"/>
              </a:rPr>
              <a:t>dans</a:t>
            </a:r>
            <a:r>
              <a:rPr lang="en-US" sz="1200" dirty="0">
                <a:latin typeface="+mn-lt"/>
              </a:rPr>
              <a:t> </a:t>
            </a:r>
            <a:r>
              <a:rPr lang="en-US" sz="1200" dirty="0" err="1">
                <a:latin typeface="+mn-lt"/>
              </a:rPr>
              <a:t>toutes</a:t>
            </a:r>
            <a:r>
              <a:rPr lang="en-US" sz="1200" dirty="0">
                <a:latin typeface="+mn-lt"/>
              </a:rPr>
              <a:t> les directions </a:t>
            </a:r>
            <a:r>
              <a:rPr lang="en-US" sz="1200" dirty="0" err="1">
                <a:latin typeface="+mn-lt"/>
              </a:rPr>
              <a:t>d’où</a:t>
            </a:r>
            <a:r>
              <a:rPr lang="en-US" sz="1200" dirty="0">
                <a:latin typeface="+mn-lt"/>
              </a:rPr>
              <a:t> </a:t>
            </a:r>
            <a:r>
              <a:rPr lang="en-US" sz="1200" dirty="0" err="1">
                <a:latin typeface="+mn-lt"/>
              </a:rPr>
              <a:t>peuvent</a:t>
            </a:r>
            <a:r>
              <a:rPr lang="en-US" sz="1200" dirty="0">
                <a:latin typeface="+mn-lt"/>
              </a:rPr>
              <a:t> arriver les </a:t>
            </a:r>
            <a:r>
              <a:rPr lang="en-US" sz="1200" dirty="0" err="1">
                <a:latin typeface="+mn-lt"/>
              </a:rPr>
              <a:t>mouvements</a:t>
            </a:r>
            <a:r>
              <a:rPr lang="en-US" sz="1200" dirty="0">
                <a:latin typeface="+mn-lt"/>
              </a:rPr>
              <a:t>, sans </a:t>
            </a:r>
            <a:r>
              <a:rPr lang="en-US" sz="1200" dirty="0" err="1">
                <a:latin typeface="+mn-lt"/>
              </a:rPr>
              <a:t>s’attarder</a:t>
            </a:r>
            <a:r>
              <a:rPr lang="en-US" sz="1200" dirty="0">
                <a:latin typeface="+mn-lt"/>
              </a:rPr>
              <a:t> trop </a:t>
            </a:r>
            <a:r>
              <a:rPr lang="en-US" sz="1200" dirty="0" err="1">
                <a:latin typeface="+mn-lt"/>
              </a:rPr>
              <a:t>longtemps</a:t>
            </a:r>
            <a:r>
              <a:rPr lang="en-US" sz="1200" dirty="0">
                <a:latin typeface="+mn-lt"/>
              </a:rPr>
              <a:t> </a:t>
            </a:r>
            <a:r>
              <a:rPr lang="en-US" sz="1200" dirty="0" err="1">
                <a:latin typeface="+mn-lt"/>
              </a:rPr>
              <a:t>dans</a:t>
            </a:r>
            <a:r>
              <a:rPr lang="en-US" sz="1200" dirty="0">
                <a:latin typeface="+mn-lt"/>
              </a:rPr>
              <a:t> </a:t>
            </a:r>
            <a:r>
              <a:rPr lang="en-US" sz="1200" dirty="0" err="1">
                <a:latin typeface="+mn-lt"/>
              </a:rPr>
              <a:t>une</a:t>
            </a:r>
            <a:r>
              <a:rPr lang="en-US" sz="1200" dirty="0">
                <a:latin typeface="+mn-lt"/>
              </a:rPr>
              <a:t> direction ; </a:t>
            </a:r>
          </a:p>
          <a:p>
            <a:pPr marL="177800" indent="-177800" algn="just">
              <a:buFontTx/>
              <a:buChar char="-"/>
              <a:defRPr/>
            </a:pPr>
            <a:r>
              <a:rPr lang="en-US" sz="1200" dirty="0" err="1">
                <a:latin typeface="+mn-lt"/>
              </a:rPr>
              <a:t>Annoncer</a:t>
            </a:r>
            <a:r>
              <a:rPr lang="en-US" sz="1200" dirty="0">
                <a:latin typeface="+mn-lt"/>
              </a:rPr>
              <a:t> les </a:t>
            </a:r>
            <a:r>
              <a:rPr lang="en-US" sz="1200" dirty="0" err="1">
                <a:latin typeface="+mn-lt"/>
              </a:rPr>
              <a:t>mouvements</a:t>
            </a:r>
            <a:r>
              <a:rPr lang="en-US" sz="1200" dirty="0">
                <a:latin typeface="+mn-lt"/>
              </a:rPr>
              <a:t> au plus </a:t>
            </a:r>
            <a:r>
              <a:rPr lang="en-US" sz="1200" dirty="0" err="1">
                <a:latin typeface="+mn-lt"/>
              </a:rPr>
              <a:t>tard</a:t>
            </a:r>
            <a:r>
              <a:rPr lang="en-US" sz="1200" dirty="0">
                <a:latin typeface="+mn-lt"/>
              </a:rPr>
              <a:t> </a:t>
            </a:r>
            <a:r>
              <a:rPr lang="en-US" sz="1200" dirty="0" err="1">
                <a:latin typeface="+mn-lt"/>
              </a:rPr>
              <a:t>lorsqu’ils</a:t>
            </a:r>
            <a:r>
              <a:rPr lang="en-US" sz="1200" dirty="0">
                <a:latin typeface="+mn-lt"/>
              </a:rPr>
              <a:t> </a:t>
            </a:r>
            <a:r>
              <a:rPr lang="en-US" sz="1200" dirty="0" err="1">
                <a:latin typeface="+mn-lt"/>
              </a:rPr>
              <a:t>atteignent</a:t>
            </a:r>
            <a:r>
              <a:rPr lang="en-US" sz="1200" dirty="0">
                <a:latin typeface="+mn-lt"/>
              </a:rPr>
              <a:t> les points de </a:t>
            </a:r>
            <a:r>
              <a:rPr lang="en-US" sz="1200" dirty="0" err="1">
                <a:latin typeface="+mn-lt"/>
              </a:rPr>
              <a:t>détection</a:t>
            </a:r>
            <a:r>
              <a:rPr lang="en-US" sz="1200" dirty="0">
                <a:latin typeface="+mn-lt"/>
              </a:rPr>
              <a:t>;</a:t>
            </a:r>
          </a:p>
          <a:p>
            <a:pPr marL="177800" indent="-177800" algn="just">
              <a:buFontTx/>
              <a:buChar char="-"/>
              <a:defRPr/>
            </a:pPr>
            <a:r>
              <a:rPr lang="en-US" sz="1200" dirty="0" err="1">
                <a:latin typeface="+mn-lt"/>
              </a:rPr>
              <a:t>Lorsque</a:t>
            </a:r>
            <a:r>
              <a:rPr lang="en-US" sz="1200" dirty="0">
                <a:latin typeface="+mn-lt"/>
              </a:rPr>
              <a:t> </a:t>
            </a:r>
            <a:r>
              <a:rPr lang="en-US" sz="1200" dirty="0" err="1">
                <a:latin typeface="+mn-lt"/>
              </a:rPr>
              <a:t>l’on</a:t>
            </a:r>
            <a:r>
              <a:rPr lang="en-US" sz="1200" dirty="0">
                <a:latin typeface="+mn-lt"/>
              </a:rPr>
              <a:t> </a:t>
            </a:r>
            <a:r>
              <a:rPr lang="en-US" sz="1200" dirty="0" err="1">
                <a:latin typeface="+mn-lt"/>
              </a:rPr>
              <a:t>perd</a:t>
            </a:r>
            <a:r>
              <a:rPr lang="en-US" sz="1200" dirty="0">
                <a:latin typeface="+mn-lt"/>
              </a:rPr>
              <a:t> </a:t>
            </a:r>
            <a:r>
              <a:rPr lang="en-US" sz="1200" dirty="0" err="1">
                <a:latin typeface="+mn-lt"/>
              </a:rPr>
              <a:t>ou</a:t>
            </a:r>
            <a:r>
              <a:rPr lang="en-US" sz="1200" dirty="0">
                <a:latin typeface="+mn-lt"/>
              </a:rPr>
              <a:t> </a:t>
            </a:r>
            <a:r>
              <a:rPr lang="en-US" sz="1200" dirty="0" err="1">
                <a:latin typeface="+mn-lt"/>
              </a:rPr>
              <a:t>risque</a:t>
            </a:r>
            <a:r>
              <a:rPr lang="en-US" sz="1200" dirty="0">
                <a:latin typeface="+mn-lt"/>
              </a:rPr>
              <a:t> de </a:t>
            </a:r>
            <a:r>
              <a:rPr lang="en-US" sz="1200" dirty="0" err="1">
                <a:latin typeface="+mn-lt"/>
              </a:rPr>
              <a:t>perdre</a:t>
            </a:r>
            <a:r>
              <a:rPr lang="en-US" sz="1200" dirty="0">
                <a:latin typeface="+mn-lt"/>
              </a:rPr>
              <a:t> le contact </a:t>
            </a:r>
            <a:r>
              <a:rPr lang="en-US" sz="1200" dirty="0" err="1">
                <a:latin typeface="+mn-lt"/>
              </a:rPr>
              <a:t>visuel</a:t>
            </a:r>
            <a:r>
              <a:rPr lang="en-US" sz="1200" dirty="0">
                <a:latin typeface="+mn-lt"/>
              </a:rPr>
              <a:t> et </a:t>
            </a:r>
            <a:r>
              <a:rPr lang="en-US" sz="1200" dirty="0" err="1">
                <a:latin typeface="+mn-lt"/>
              </a:rPr>
              <a:t>auditif</a:t>
            </a:r>
            <a:r>
              <a:rPr lang="en-US" sz="1200" dirty="0">
                <a:latin typeface="+mn-lt"/>
              </a:rPr>
              <a:t> avec </a:t>
            </a:r>
            <a:r>
              <a:rPr lang="en-US" sz="1200" dirty="0" err="1">
                <a:latin typeface="+mn-lt"/>
              </a:rPr>
              <a:t>l’agent</a:t>
            </a:r>
            <a:r>
              <a:rPr lang="en-US" sz="1200" dirty="0">
                <a:latin typeface="+mn-lt"/>
              </a:rPr>
              <a:t> (les agents) </a:t>
            </a:r>
            <a:r>
              <a:rPr lang="en-US" sz="1200" dirty="0" err="1">
                <a:latin typeface="+mn-lt"/>
              </a:rPr>
              <a:t>ou</a:t>
            </a:r>
            <a:r>
              <a:rPr lang="en-US" sz="1200" dirty="0">
                <a:latin typeface="+mn-lt"/>
              </a:rPr>
              <a:t> les points de </a:t>
            </a:r>
            <a:r>
              <a:rPr lang="en-US" sz="1200" dirty="0" err="1">
                <a:latin typeface="+mn-lt"/>
              </a:rPr>
              <a:t>détection</a:t>
            </a:r>
            <a:r>
              <a:rPr lang="en-US" sz="1200" dirty="0">
                <a:latin typeface="+mn-lt"/>
              </a:rPr>
              <a:t>, faire </a:t>
            </a:r>
            <a:r>
              <a:rPr lang="en-US" sz="1200" dirty="0" err="1">
                <a:latin typeface="+mn-lt"/>
              </a:rPr>
              <a:t>libérer</a:t>
            </a:r>
            <a:r>
              <a:rPr lang="en-US" sz="1200" dirty="0">
                <a:latin typeface="+mn-lt"/>
              </a:rPr>
              <a:t> les </a:t>
            </a:r>
            <a:r>
              <a:rPr lang="en-US" sz="1200" dirty="0" err="1">
                <a:latin typeface="+mn-lt"/>
              </a:rPr>
              <a:t>voies</a:t>
            </a:r>
            <a:r>
              <a:rPr lang="en-US" sz="1200" dirty="0">
                <a:latin typeface="+mn-lt"/>
              </a:rPr>
              <a:t> </a:t>
            </a:r>
            <a:r>
              <a:rPr lang="en-US" sz="1200" dirty="0" err="1">
                <a:latin typeface="+mn-lt"/>
              </a:rPr>
              <a:t>immédiatement</a:t>
            </a:r>
            <a:r>
              <a:rPr lang="en-US" sz="1200" dirty="0">
                <a:latin typeface="+mn-lt"/>
              </a:rPr>
              <a:t> ; </a:t>
            </a:r>
          </a:p>
          <a:p>
            <a:pPr marL="177800" indent="-177800" algn="just">
              <a:buFontTx/>
              <a:buChar char="-"/>
              <a:defRPr/>
            </a:pPr>
            <a:r>
              <a:rPr lang="en-US" sz="1200" dirty="0" err="1">
                <a:latin typeface="+mn-lt"/>
              </a:rPr>
              <a:t>En</a:t>
            </a:r>
            <a:r>
              <a:rPr lang="en-US" sz="1200" dirty="0">
                <a:latin typeface="+mn-lt"/>
              </a:rPr>
              <a:t> </a:t>
            </a:r>
            <a:r>
              <a:rPr lang="en-US" sz="1200" dirty="0" err="1">
                <a:latin typeface="+mn-lt"/>
              </a:rPr>
              <a:t>cas</a:t>
            </a:r>
            <a:r>
              <a:rPr lang="en-US" sz="1200" dirty="0">
                <a:latin typeface="+mn-lt"/>
              </a:rPr>
              <a:t> de </a:t>
            </a:r>
            <a:r>
              <a:rPr lang="en-US" sz="1200" dirty="0" err="1">
                <a:latin typeface="+mn-lt"/>
              </a:rPr>
              <a:t>doute</a:t>
            </a:r>
            <a:r>
              <a:rPr lang="en-US" sz="1200" dirty="0">
                <a:latin typeface="+mn-lt"/>
              </a:rPr>
              <a:t>, faire </a:t>
            </a:r>
            <a:r>
              <a:rPr lang="en-US" sz="1200" dirty="0" err="1">
                <a:latin typeface="+mn-lt"/>
              </a:rPr>
              <a:t>libérer</a:t>
            </a:r>
            <a:r>
              <a:rPr lang="en-US" sz="1200" dirty="0">
                <a:latin typeface="+mn-lt"/>
              </a:rPr>
              <a:t> les </a:t>
            </a:r>
            <a:r>
              <a:rPr lang="en-US" sz="1200" dirty="0" err="1">
                <a:latin typeface="+mn-lt"/>
              </a:rPr>
              <a:t>voies</a:t>
            </a:r>
            <a:r>
              <a:rPr lang="en-US" sz="1200" dirty="0">
                <a:latin typeface="+mn-lt"/>
              </a:rPr>
              <a:t> ; </a:t>
            </a:r>
          </a:p>
          <a:p>
            <a:pPr marL="177800" indent="-177800" algn="just">
              <a:buFontTx/>
              <a:buChar char="-"/>
              <a:defRPr/>
            </a:pPr>
            <a:r>
              <a:rPr lang="en-US" sz="1200" dirty="0">
                <a:latin typeface="+mn-lt"/>
              </a:rPr>
              <a:t>Si </a:t>
            </a:r>
            <a:r>
              <a:rPr lang="en-US" sz="1200" dirty="0" err="1">
                <a:latin typeface="+mn-lt"/>
              </a:rPr>
              <a:t>nécessaire</a:t>
            </a:r>
            <a:r>
              <a:rPr lang="en-US" sz="1200" dirty="0">
                <a:latin typeface="+mn-lt"/>
              </a:rPr>
              <a:t>, ne pas </a:t>
            </a:r>
            <a:r>
              <a:rPr lang="en-US" sz="1200" dirty="0" err="1">
                <a:latin typeface="+mn-lt"/>
              </a:rPr>
              <a:t>hésiter</a:t>
            </a:r>
            <a:r>
              <a:rPr lang="en-US" sz="1200" dirty="0">
                <a:latin typeface="+mn-lt"/>
              </a:rPr>
              <a:t> à </a:t>
            </a:r>
            <a:r>
              <a:rPr lang="en-US" sz="1200" dirty="0" err="1">
                <a:latin typeface="+mn-lt"/>
              </a:rPr>
              <a:t>provoquer</a:t>
            </a:r>
            <a:r>
              <a:rPr lang="en-US" sz="1200" dirty="0">
                <a:latin typeface="+mn-lt"/>
              </a:rPr>
              <a:t> un </a:t>
            </a:r>
            <a:r>
              <a:rPr lang="en-US" sz="1200" dirty="0" err="1">
                <a:latin typeface="+mn-lt"/>
              </a:rPr>
              <a:t>freinage</a:t>
            </a:r>
            <a:r>
              <a:rPr lang="en-US" sz="1200" dirty="0">
                <a:latin typeface="+mn-lt"/>
              </a:rPr>
              <a:t> </a:t>
            </a:r>
            <a:r>
              <a:rPr lang="en-US" sz="1200" dirty="0" err="1">
                <a:latin typeface="+mn-lt"/>
              </a:rPr>
              <a:t>d’urgence</a:t>
            </a:r>
            <a:r>
              <a:rPr lang="en-US" sz="1200" dirty="0">
                <a:latin typeface="+mn-lt"/>
              </a:rPr>
              <a:t> </a:t>
            </a:r>
            <a:r>
              <a:rPr lang="en-US" sz="1200" dirty="0" err="1">
                <a:latin typeface="+mn-lt"/>
              </a:rPr>
              <a:t>immédiatement</a:t>
            </a:r>
            <a:r>
              <a:rPr lang="en-US" sz="1200" dirty="0">
                <a:latin typeface="+mn-lt"/>
              </a:rPr>
              <a:t> ; </a:t>
            </a:r>
          </a:p>
          <a:p>
            <a:pPr marL="177800" indent="-177800" algn="just">
              <a:buFontTx/>
              <a:buChar char="-"/>
              <a:defRPr/>
            </a:pPr>
            <a:r>
              <a:rPr lang="en-US" sz="1200" dirty="0" err="1">
                <a:latin typeface="+mn-lt"/>
              </a:rPr>
              <a:t>Veiller</a:t>
            </a:r>
            <a:r>
              <a:rPr lang="en-US" sz="1200" dirty="0">
                <a:latin typeface="+mn-lt"/>
              </a:rPr>
              <a:t> à </a:t>
            </a:r>
            <a:r>
              <a:rPr lang="en-US" sz="1200" dirty="0" err="1">
                <a:latin typeface="+mn-lt"/>
              </a:rPr>
              <a:t>sa</a:t>
            </a:r>
            <a:r>
              <a:rPr lang="en-US" sz="1200" dirty="0">
                <a:latin typeface="+mn-lt"/>
              </a:rPr>
              <a:t> </a:t>
            </a:r>
            <a:r>
              <a:rPr lang="en-US" sz="1200" dirty="0" err="1">
                <a:latin typeface="+mn-lt"/>
              </a:rPr>
              <a:t>propre</a:t>
            </a:r>
            <a:r>
              <a:rPr lang="en-US" sz="1200" dirty="0">
                <a:latin typeface="+mn-lt"/>
              </a:rPr>
              <a:t> </a:t>
            </a:r>
            <a:r>
              <a:rPr lang="en-US" sz="1200" dirty="0" err="1">
                <a:latin typeface="+mn-lt"/>
              </a:rPr>
              <a:t>sécurité</a:t>
            </a:r>
            <a:r>
              <a:rPr lang="en-US" sz="1200" dirty="0">
                <a:latin typeface="+mn-lt"/>
              </a:rPr>
              <a:t>  : </a:t>
            </a:r>
            <a:r>
              <a:rPr lang="en-US" sz="1200" b="1" dirty="0">
                <a:solidFill>
                  <a:srgbClr val="FF0000"/>
                </a:solidFill>
                <a:latin typeface="+mn-lt"/>
              </a:rPr>
              <a:t>LE VIGIE DOIT SE POSITIONER EN DEHORS DE LA ZONE DANGEREUSE </a:t>
            </a:r>
          </a:p>
          <a:p>
            <a:pPr marL="177800" indent="-177800" algn="just">
              <a:buFontTx/>
              <a:buChar char="-"/>
              <a:defRPr/>
            </a:pPr>
            <a:r>
              <a:rPr lang="en-US" sz="1200" dirty="0">
                <a:latin typeface="+mn-lt"/>
              </a:rPr>
              <a:t>...</a:t>
            </a:r>
          </a:p>
          <a:p>
            <a:endParaRPr lang="en-US" sz="1200"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38" y="1147698"/>
            <a:ext cx="578754" cy="1460778"/>
          </a:xfrm>
          <a:prstGeom prst="rect">
            <a:avLst/>
          </a:prstGeom>
          <a:solidFill>
            <a:schemeClr val="accent1"/>
          </a:solidFill>
          <a:ln w="25400">
            <a:solidFill>
              <a:schemeClr val="tx2">
                <a:lumMod val="85000"/>
              </a:schemeClr>
            </a:solidFill>
          </a:ln>
        </p:spPr>
      </p:pic>
      <p:pic>
        <p:nvPicPr>
          <p:cNvPr id="2" name="Image 1"/>
          <p:cNvPicPr>
            <a:picLocks noChangeAspect="1"/>
          </p:cNvPicPr>
          <p:nvPr/>
        </p:nvPicPr>
        <p:blipFill>
          <a:blip r:embed="rId3"/>
          <a:stretch>
            <a:fillRect/>
          </a:stretch>
        </p:blipFill>
        <p:spPr>
          <a:xfrm>
            <a:off x="1257392" y="4725144"/>
            <a:ext cx="3592834" cy="1599828"/>
          </a:xfrm>
          <a:prstGeom prst="rect">
            <a:avLst/>
          </a:prstGeom>
        </p:spPr>
      </p:pic>
    </p:spTree>
    <p:extLst>
      <p:ext uri="{BB962C8B-B14F-4D97-AF65-F5344CB8AC3E}">
        <p14:creationId xmlns:p14="http://schemas.microsoft.com/office/powerpoint/2010/main" val="18739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0.4 </a:t>
            </a:r>
            <a:r>
              <a:rPr lang="en-US" b="1" kern="0" dirty="0" err="1">
                <a:solidFill>
                  <a:srgbClr val="0070C0"/>
                </a:solidFill>
                <a:latin typeface="+mj-lt"/>
                <a:ea typeface="+mj-ea"/>
                <a:cs typeface="+mj-cs"/>
              </a:rPr>
              <a:t>Vigie</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Principes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généraux</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1" name="Rechthoek 35"/>
          <p:cNvSpPr>
            <a:spLocks noChangeArrowheads="1"/>
          </p:cNvSpPr>
          <p:nvPr/>
        </p:nvSpPr>
        <p:spPr bwMode="auto">
          <a:xfrm>
            <a:off x="479377" y="2583779"/>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VIGIE </a:t>
            </a:r>
          </a:p>
          <a:p>
            <a:pPr algn="ctr"/>
            <a:r>
              <a:rPr lang="nl-BE" sz="1000" b="1" dirty="0">
                <a:solidFill>
                  <a:schemeClr val="bg1"/>
                </a:solidFill>
              </a:rPr>
              <a:t>ENTREPRENEUR</a:t>
            </a:r>
          </a:p>
        </p:txBody>
      </p:sp>
      <p:pic>
        <p:nvPicPr>
          <p:cNvPr id="13" name="Picture 12"/>
          <p:cNvPicPr>
            <a:picLocks noChangeAspect="1"/>
          </p:cNvPicPr>
          <p:nvPr/>
        </p:nvPicPr>
        <p:blipFill>
          <a:blip r:embed="rId3"/>
          <a:stretch>
            <a:fillRect/>
          </a:stretch>
        </p:blipFill>
        <p:spPr>
          <a:xfrm>
            <a:off x="911424" y="1263514"/>
            <a:ext cx="499915" cy="1201016"/>
          </a:xfrm>
          <a:prstGeom prst="rect">
            <a:avLst/>
          </a:prstGeom>
        </p:spPr>
      </p:pic>
      <p:sp>
        <p:nvSpPr>
          <p:cNvPr id="14" name="TextBox 13"/>
          <p:cNvSpPr txBox="1"/>
          <p:nvPr/>
        </p:nvSpPr>
        <p:spPr>
          <a:xfrm>
            <a:off x="2440765" y="1094582"/>
            <a:ext cx="9343867" cy="4392692"/>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7800" indent="-177800" algn="just">
              <a:buFontTx/>
              <a:buChar char="-"/>
              <a:defRPr/>
            </a:pPr>
            <a:r>
              <a:rPr lang="en-US" sz="1200" dirty="0" err="1">
                <a:latin typeface="+mn-lt"/>
              </a:rPr>
              <a:t>Veille</a:t>
            </a:r>
            <a:r>
              <a:rPr lang="en-US" sz="1200" dirty="0">
                <a:latin typeface="+mn-lt"/>
              </a:rPr>
              <a:t> à la </a:t>
            </a:r>
            <a:r>
              <a:rPr lang="en-US" sz="1200" dirty="0" err="1">
                <a:latin typeface="+mn-lt"/>
              </a:rPr>
              <a:t>sécurité</a:t>
            </a:r>
            <a:r>
              <a:rPr lang="en-US" sz="1200" dirty="0">
                <a:latin typeface="+mn-lt"/>
              </a:rPr>
              <a:t> au maximum de 2 agents au travail ;</a:t>
            </a:r>
          </a:p>
          <a:p>
            <a:pPr marL="177800" indent="-177800" algn="just">
              <a:buFontTx/>
              <a:buChar char="-"/>
              <a:defRPr/>
            </a:pPr>
            <a:endParaRPr lang="fr-BE" sz="1200" dirty="0">
              <a:latin typeface="+mn-lt"/>
            </a:endParaRPr>
          </a:p>
          <a:p>
            <a:pPr marL="177800" indent="-177800" algn="just">
              <a:buFontTx/>
              <a:buChar char="-"/>
              <a:defRPr/>
            </a:pPr>
            <a:r>
              <a:rPr lang="fr-BE" sz="1200" dirty="0">
                <a:latin typeface="+mn-lt"/>
              </a:rPr>
              <a:t>est chargé de la détection des mouvements approchant de la zone de chantier, et de la transmission de l’alerte aux travailleurs ; </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fr-BE" sz="1200" dirty="0">
                <a:latin typeface="+mn-lt"/>
              </a:rPr>
              <a:t>est positionné à l’extérieur de la zone dangereuse de la voie en service à un emplacement  </a:t>
            </a:r>
          </a:p>
          <a:p>
            <a:pPr marL="177800" indent="-177800" algn="just">
              <a:buFontTx/>
              <a:buChar char="-"/>
              <a:defRPr/>
            </a:pPr>
            <a:endParaRPr lang="fr-BE" sz="1200" dirty="0">
              <a:latin typeface="+mn-lt"/>
            </a:endParaRPr>
          </a:p>
          <a:p>
            <a:pPr marL="542925" indent="-177800" algn="just">
              <a:buFont typeface="Arial" panose="020B0604020202020204" pitchFamily="34" charset="0"/>
              <a:buChar char="•"/>
              <a:defRPr/>
            </a:pPr>
            <a:r>
              <a:rPr lang="fr-BE" sz="1200" dirty="0">
                <a:latin typeface="+mn-lt"/>
              </a:rPr>
              <a:t>d’où il peut percevoir les mouvements approchant de la zone de chantier à partir du point de détection spécifié par le chef de travail ;  </a:t>
            </a:r>
          </a:p>
          <a:p>
            <a:pPr marL="542925" indent="-177800" algn="just">
              <a:buFont typeface="Arial" panose="020B0604020202020204" pitchFamily="34" charset="0"/>
              <a:buChar char="•"/>
              <a:defRPr/>
            </a:pPr>
            <a:r>
              <a:rPr lang="fr-BE" sz="1200" dirty="0">
                <a:latin typeface="+mn-lt"/>
              </a:rPr>
              <a:t>d’où il a, à tout moment, une vue sur les travailleurs. </a:t>
            </a:r>
            <a:r>
              <a:rPr lang="en-US" sz="1200" dirty="0">
                <a:latin typeface="+mn-lt"/>
              </a:rPr>
              <a:t>.</a:t>
            </a:r>
          </a:p>
          <a:p>
            <a:pPr marL="635000" lvl="1" indent="-177800" algn="just">
              <a:buFontTx/>
              <a:buChar char="-"/>
              <a:defRPr/>
            </a:pPr>
            <a:endParaRPr lang="en-US" sz="1200" dirty="0">
              <a:latin typeface="+mn-lt"/>
            </a:endParaRPr>
          </a:p>
          <a:p>
            <a:pPr marL="177800" indent="-177800" algn="just">
              <a:buFontTx/>
              <a:buChar char="-"/>
              <a:defRPr/>
            </a:pPr>
            <a:r>
              <a:rPr lang="fr-BE" sz="1200" dirty="0">
                <a:latin typeface="+mn-lt"/>
              </a:rPr>
              <a:t>est chargé de superviser le respect de la libération de la zone de dangereuse et de vérifier que les travailleurs restent dans la zone de dégagement, jusqu'à ce qu'ils soient autorisés à reprendre le travail </a:t>
            </a:r>
            <a:r>
              <a:rPr lang="en-US" sz="1200" dirty="0">
                <a:latin typeface="+mn-lt"/>
              </a:rPr>
              <a:t>;</a:t>
            </a:r>
            <a:endParaRPr lang="fr-BE" sz="1200" dirty="0">
              <a:latin typeface="+mn-lt"/>
            </a:endParaRPr>
          </a:p>
          <a:p>
            <a:pPr marL="177800" indent="-177800" algn="just">
              <a:buFontTx/>
              <a:buChar char="-"/>
              <a:defRPr/>
            </a:pPr>
            <a:endParaRPr lang="fr-BE" sz="1200" dirty="0">
              <a:latin typeface="+mn-lt"/>
            </a:endParaRPr>
          </a:p>
          <a:p>
            <a:pPr marL="177800" indent="-177800" algn="just">
              <a:buFontTx/>
              <a:buChar char="-"/>
              <a:defRPr/>
            </a:pPr>
            <a:r>
              <a:rPr lang="fr-BE" sz="1200" dirty="0">
                <a:latin typeface="+mn-lt"/>
              </a:rPr>
              <a:t>après le passage du (des) mouvement(s) annoncé(s), la vigie autorise les travailleurs à reprendre le travail si la visibilité est rétablie et que les conditions pour reprendre le travail sont réunies. </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a:latin typeface="+mn-lt"/>
              </a:rPr>
              <a:t>le </a:t>
            </a:r>
            <a:r>
              <a:rPr lang="en-US" sz="1200" dirty="0" err="1">
                <a:latin typeface="+mn-lt"/>
              </a:rPr>
              <a:t>cas</a:t>
            </a:r>
            <a:r>
              <a:rPr lang="en-US" sz="1200" dirty="0">
                <a:latin typeface="+mn-lt"/>
              </a:rPr>
              <a:t> </a:t>
            </a:r>
            <a:r>
              <a:rPr lang="en-US" sz="1200" dirty="0" err="1">
                <a:latin typeface="+mn-lt"/>
              </a:rPr>
              <a:t>échéant</a:t>
            </a:r>
            <a:r>
              <a:rPr lang="en-US" sz="1200" dirty="0">
                <a:latin typeface="+mn-lt"/>
              </a:rPr>
              <a:t>, dispose </a:t>
            </a:r>
            <a:r>
              <a:rPr lang="en-US" sz="1200" dirty="0" err="1">
                <a:latin typeface="+mn-lt"/>
              </a:rPr>
              <a:t>éventuellement</a:t>
            </a:r>
            <a:r>
              <a:rPr lang="en-US" sz="1200" dirty="0">
                <a:latin typeface="+mn-lt"/>
              </a:rPr>
              <a:t> de </a:t>
            </a:r>
            <a:r>
              <a:rPr lang="en-US" sz="1200" dirty="0" err="1">
                <a:latin typeface="+mn-lt"/>
              </a:rPr>
              <a:t>moyens</a:t>
            </a:r>
            <a:r>
              <a:rPr lang="en-US" sz="1200" dirty="0">
                <a:latin typeface="+mn-lt"/>
              </a:rPr>
              <a:t> de communications (radio, klaxon,..) </a:t>
            </a:r>
            <a:r>
              <a:rPr lang="en-US" sz="1200" dirty="0" err="1">
                <a:latin typeface="+mn-lt"/>
              </a:rPr>
              <a:t>lui</a:t>
            </a:r>
            <a:r>
              <a:rPr lang="en-US" sz="1200" dirty="0">
                <a:latin typeface="+mn-lt"/>
              </a:rPr>
              <a:t> </a:t>
            </a:r>
            <a:r>
              <a:rPr lang="en-US" sz="1200" dirty="0" err="1">
                <a:latin typeface="+mn-lt"/>
              </a:rPr>
              <a:t>permettant</a:t>
            </a:r>
            <a:r>
              <a:rPr lang="en-US" sz="1200" dirty="0">
                <a:latin typeface="+mn-lt"/>
              </a:rPr>
              <a:t> de </a:t>
            </a:r>
            <a:r>
              <a:rPr lang="en-US" sz="1200" dirty="0" err="1">
                <a:latin typeface="+mn-lt"/>
              </a:rPr>
              <a:t>relayer</a:t>
            </a:r>
            <a:r>
              <a:rPr lang="en-US" sz="1200" dirty="0">
                <a:latin typeface="+mn-lt"/>
              </a:rPr>
              <a:t> </a:t>
            </a:r>
            <a:r>
              <a:rPr lang="en-US" sz="1200" dirty="0" err="1">
                <a:latin typeface="+mn-lt"/>
              </a:rPr>
              <a:t>efficacement</a:t>
            </a:r>
            <a:r>
              <a:rPr lang="en-US" sz="1200" dirty="0">
                <a:latin typeface="+mn-lt"/>
              </a:rPr>
              <a:t> </a:t>
            </a:r>
            <a:r>
              <a:rPr lang="en-US" sz="1200" dirty="0" err="1">
                <a:latin typeface="+mn-lt"/>
              </a:rPr>
              <a:t>l’alarme</a:t>
            </a:r>
            <a:r>
              <a:rPr lang="en-US" sz="1200" dirty="0">
                <a:latin typeface="+mn-lt"/>
              </a:rPr>
              <a:t> à </a:t>
            </a:r>
            <a:r>
              <a:rPr lang="en-US" sz="1200" dirty="0" err="1">
                <a:latin typeface="+mn-lt"/>
              </a:rPr>
              <a:t>l’équipe</a:t>
            </a:r>
            <a:r>
              <a:rPr lang="en-US" sz="1200" dirty="0">
                <a:latin typeface="+mn-lt"/>
              </a:rPr>
              <a:t> au travail ;</a:t>
            </a:r>
          </a:p>
          <a:p>
            <a:pPr marL="177800" indent="-177800" algn="just">
              <a:buFontTx/>
              <a:buChar char="-"/>
              <a:defRPr/>
            </a:pPr>
            <a:endParaRPr lang="en-US" sz="1200" dirty="0">
              <a:latin typeface="+mn-lt"/>
            </a:endParaRPr>
          </a:p>
          <a:p>
            <a:pPr marL="177800" indent="-177800" algn="just">
              <a:buFontTx/>
              <a:buChar char="-"/>
              <a:defRPr/>
            </a:pPr>
            <a:r>
              <a:rPr lang="en-US" sz="1200" dirty="0" err="1">
                <a:latin typeface="+mn-lt"/>
              </a:rPr>
              <a:t>S’il</a:t>
            </a:r>
            <a:r>
              <a:rPr lang="en-US" sz="1200" dirty="0">
                <a:latin typeface="+mn-lt"/>
              </a:rPr>
              <a:t> dispose </a:t>
            </a:r>
            <a:r>
              <a:rPr lang="en-US" sz="1200" dirty="0" err="1">
                <a:latin typeface="+mn-lt"/>
              </a:rPr>
              <a:t>d’une</a:t>
            </a:r>
            <a:r>
              <a:rPr lang="en-US" sz="1200" dirty="0">
                <a:latin typeface="+mn-lt"/>
              </a:rPr>
              <a:t> radio : </a:t>
            </a:r>
            <a:r>
              <a:rPr lang="en-US" sz="1200" dirty="0" err="1">
                <a:latin typeface="+mn-lt"/>
              </a:rPr>
              <a:t>contrôle</a:t>
            </a:r>
            <a:r>
              <a:rPr lang="en-US" sz="1200" dirty="0">
                <a:latin typeface="+mn-lt"/>
              </a:rPr>
              <a:t> la </a:t>
            </a:r>
            <a:r>
              <a:rPr lang="en-US" sz="1200" dirty="0" err="1">
                <a:latin typeface="+mn-lt"/>
              </a:rPr>
              <a:t>qualité</a:t>
            </a:r>
            <a:r>
              <a:rPr lang="en-US" sz="1200" dirty="0">
                <a:latin typeface="+mn-lt"/>
              </a:rPr>
              <a:t> des communications à </a:t>
            </a:r>
            <a:r>
              <a:rPr lang="en-US" sz="1200" dirty="0" err="1">
                <a:latin typeface="+mn-lt"/>
              </a:rPr>
              <a:t>intervalles</a:t>
            </a:r>
            <a:r>
              <a:rPr lang="en-US" sz="1200" dirty="0">
                <a:latin typeface="+mn-lt"/>
              </a:rPr>
              <a:t> </a:t>
            </a:r>
            <a:r>
              <a:rPr lang="en-US" sz="1200" dirty="0" err="1">
                <a:latin typeface="+mn-lt"/>
              </a:rPr>
              <a:t>réguliers</a:t>
            </a:r>
            <a:r>
              <a:rPr lang="en-US" sz="1200" dirty="0">
                <a:latin typeface="+mn-lt"/>
              </a:rPr>
              <a:t>.</a:t>
            </a:r>
          </a:p>
        </p:txBody>
      </p:sp>
    </p:spTree>
    <p:extLst>
      <p:ext uri="{BB962C8B-B14F-4D97-AF65-F5344CB8AC3E}">
        <p14:creationId xmlns:p14="http://schemas.microsoft.com/office/powerpoint/2010/main" val="223968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0.5 </a:t>
            </a:r>
            <a:r>
              <a:rPr lang="en-US" b="1" kern="0" dirty="0" err="1">
                <a:solidFill>
                  <a:srgbClr val="0070C0"/>
                </a:solidFill>
                <a:latin typeface="+mj-lt"/>
                <a:ea typeface="+mj-ea"/>
                <a:cs typeface="+mj-cs"/>
              </a:rPr>
              <a:t>Equipement</a:t>
            </a:r>
            <a:r>
              <a:rPr lang="en-US" b="1" kern="0" dirty="0">
                <a:solidFill>
                  <a:srgbClr val="0070C0"/>
                </a:solidFill>
                <a:latin typeface="+mj-lt"/>
                <a:ea typeface="+mj-ea"/>
                <a:cs typeface="+mj-cs"/>
              </a:rPr>
              <a:t> de la </a:t>
            </a:r>
            <a:r>
              <a:rPr lang="en-US" b="1" kern="0" dirty="0" err="1">
                <a:solidFill>
                  <a:srgbClr val="0070C0"/>
                </a:solidFill>
                <a:latin typeface="+mj-lt"/>
                <a:ea typeface="+mj-ea"/>
                <a:cs typeface="+mj-cs"/>
              </a:rPr>
              <a:t>vigie</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439569" y="3452034"/>
            <a:ext cx="8784976" cy="2690098"/>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a:latin typeface="+mn-lt"/>
              </a:rPr>
              <a:t>Le vigie </a:t>
            </a:r>
            <a:r>
              <a:rPr lang="nl-BE" sz="1400" dirty="0" err="1">
                <a:latin typeface="+mn-lt"/>
              </a:rPr>
              <a:t>doit</a:t>
            </a:r>
            <a:r>
              <a:rPr lang="nl-BE" sz="1400" dirty="0">
                <a:latin typeface="+mn-lt"/>
              </a:rPr>
              <a:t> </a:t>
            </a:r>
            <a:r>
              <a:rPr lang="nl-BE" sz="1400" dirty="0" err="1">
                <a:latin typeface="+mn-lt"/>
              </a:rPr>
              <a:t>avoir</a:t>
            </a:r>
            <a:r>
              <a:rPr lang="nl-BE" sz="1400" dirty="0">
                <a:latin typeface="+mn-lt"/>
              </a:rPr>
              <a:t> </a:t>
            </a:r>
            <a:r>
              <a:rPr lang="nl-BE" sz="1400" i="1" dirty="0">
                <a:latin typeface="+mn-lt"/>
              </a:rPr>
              <a:t>au </a:t>
            </a:r>
            <a:r>
              <a:rPr lang="nl-BE" sz="1400" i="1" dirty="0" err="1">
                <a:latin typeface="+mn-lt"/>
              </a:rPr>
              <a:t>moins</a:t>
            </a:r>
            <a:r>
              <a:rPr lang="nl-BE" sz="1400" i="1" dirty="0">
                <a:latin typeface="+mn-lt"/>
              </a:rPr>
              <a:t> </a:t>
            </a:r>
            <a:r>
              <a:rPr lang="nl-BE" sz="1400" b="1" dirty="0" err="1">
                <a:solidFill>
                  <a:srgbClr val="FF0000"/>
                </a:solidFill>
                <a:latin typeface="+mn-lt"/>
              </a:rPr>
              <a:t>un</a:t>
            </a:r>
            <a:r>
              <a:rPr lang="nl-BE" sz="1400" b="1" dirty="0">
                <a:solidFill>
                  <a:srgbClr val="FF0000"/>
                </a:solidFill>
                <a:latin typeface="+mn-lt"/>
              </a:rPr>
              <a:t> </a:t>
            </a:r>
            <a:r>
              <a:rPr lang="nl-BE" sz="1400" b="1" dirty="0" err="1">
                <a:solidFill>
                  <a:srgbClr val="FF0000"/>
                </a:solidFill>
                <a:latin typeface="+mn-lt"/>
              </a:rPr>
              <a:t>signal</a:t>
            </a:r>
            <a:r>
              <a:rPr lang="nl-BE" sz="1400" b="1" dirty="0">
                <a:solidFill>
                  <a:srgbClr val="FF0000"/>
                </a:solidFill>
                <a:latin typeface="+mn-lt"/>
              </a:rPr>
              <a:t> mobile rouge </a:t>
            </a:r>
            <a:r>
              <a:rPr lang="nl-BE" sz="1400" dirty="0">
                <a:latin typeface="+mn-lt"/>
              </a:rPr>
              <a:t>(drapeau rouge).</a:t>
            </a:r>
          </a:p>
          <a:p>
            <a:pPr>
              <a:defRPr/>
            </a:pPr>
            <a:endParaRPr lang="nl-BE" sz="1400" dirty="0">
              <a:latin typeface="+mn-lt"/>
            </a:endParaRPr>
          </a:p>
          <a:p>
            <a:pPr>
              <a:defRPr/>
            </a:pPr>
            <a:r>
              <a:rPr lang="nl-BE" sz="1400" dirty="0" err="1">
                <a:latin typeface="+mn-lt"/>
              </a:rPr>
              <a:t>Il</a:t>
            </a:r>
            <a:r>
              <a:rPr lang="nl-BE" sz="1400" dirty="0">
                <a:latin typeface="+mn-lt"/>
              </a:rPr>
              <a:t> </a:t>
            </a:r>
            <a:r>
              <a:rPr lang="nl-BE" sz="1400" dirty="0" err="1">
                <a:latin typeface="+mn-lt"/>
              </a:rPr>
              <a:t>doit</a:t>
            </a:r>
            <a:r>
              <a:rPr lang="nl-BE" sz="1400" dirty="0">
                <a:latin typeface="+mn-lt"/>
              </a:rPr>
              <a:t> </a:t>
            </a:r>
            <a:r>
              <a:rPr lang="nl-BE" sz="1400" dirty="0" err="1">
                <a:latin typeface="+mn-lt"/>
              </a:rPr>
              <a:t>disposer</a:t>
            </a:r>
            <a:r>
              <a:rPr lang="nl-BE" sz="1400" dirty="0">
                <a:latin typeface="+mn-lt"/>
              </a:rPr>
              <a:t> de </a:t>
            </a:r>
            <a:r>
              <a:rPr lang="nl-BE" sz="1400" dirty="0" err="1">
                <a:latin typeface="+mn-lt"/>
              </a:rPr>
              <a:t>moyens</a:t>
            </a:r>
            <a:r>
              <a:rPr lang="nl-BE" sz="1400" dirty="0">
                <a:latin typeface="+mn-lt"/>
              </a:rPr>
              <a:t> lui </a:t>
            </a:r>
            <a:r>
              <a:rPr lang="nl-BE" sz="1400" dirty="0" err="1">
                <a:latin typeface="+mn-lt"/>
              </a:rPr>
              <a:t>permettant</a:t>
            </a:r>
            <a:r>
              <a:rPr lang="nl-BE" sz="1400" dirty="0">
                <a:latin typeface="+mn-lt"/>
              </a:rPr>
              <a:t> de </a:t>
            </a:r>
            <a:r>
              <a:rPr lang="nl-BE" sz="1400" b="1" dirty="0" err="1">
                <a:solidFill>
                  <a:srgbClr val="FF0000"/>
                </a:solidFill>
                <a:latin typeface="+mn-lt"/>
              </a:rPr>
              <a:t>communiquer</a:t>
            </a:r>
            <a:r>
              <a:rPr lang="nl-BE" sz="1400" b="1" dirty="0">
                <a:solidFill>
                  <a:srgbClr val="FF0000"/>
                </a:solidFill>
                <a:latin typeface="+mn-lt"/>
              </a:rPr>
              <a:t> </a:t>
            </a:r>
            <a:r>
              <a:rPr lang="nl-BE" sz="1400" b="1" dirty="0" err="1">
                <a:solidFill>
                  <a:srgbClr val="FF0000"/>
                </a:solidFill>
                <a:latin typeface="+mn-lt"/>
              </a:rPr>
              <a:t>l’alarme</a:t>
            </a:r>
            <a:r>
              <a:rPr lang="nl-BE" sz="1400" dirty="0">
                <a:solidFill>
                  <a:srgbClr val="FF0000"/>
                </a:solidFill>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 au </a:t>
            </a:r>
            <a:r>
              <a:rPr lang="nl-BE" sz="1400" dirty="0" err="1">
                <a:latin typeface="+mn-lt"/>
              </a:rPr>
              <a:t>travail</a:t>
            </a:r>
            <a:r>
              <a:rPr lang="nl-BE" sz="1400" dirty="0">
                <a:latin typeface="+mn-lt"/>
              </a:rPr>
              <a:t> (par </a:t>
            </a:r>
            <a:r>
              <a:rPr lang="nl-BE" sz="1400" dirty="0" err="1">
                <a:latin typeface="+mn-lt"/>
              </a:rPr>
              <a:t>exemple</a:t>
            </a:r>
            <a:r>
              <a:rPr lang="nl-BE" sz="1400" dirty="0">
                <a:latin typeface="+mn-lt"/>
              </a:rPr>
              <a:t> </a:t>
            </a:r>
            <a:r>
              <a:rPr lang="nl-BE" sz="1400" dirty="0" err="1">
                <a:latin typeface="+mn-lt"/>
              </a:rPr>
              <a:t>un</a:t>
            </a:r>
            <a:r>
              <a:rPr lang="nl-BE" sz="1400" dirty="0">
                <a:latin typeface="+mn-lt"/>
              </a:rPr>
              <a:t> cornet sonore)</a:t>
            </a:r>
          </a:p>
          <a:p>
            <a:pPr>
              <a:defRPr/>
            </a:pPr>
            <a:endParaRPr lang="nl-BE" sz="1400" dirty="0">
              <a:latin typeface="+mn-lt"/>
            </a:endParaRPr>
          </a:p>
          <a:p>
            <a:pPr>
              <a:defRPr/>
            </a:pPr>
            <a:r>
              <a:rPr lang="nl-BE" sz="1400" dirty="0">
                <a:latin typeface="+mn-lt"/>
              </a:rPr>
              <a:t>Le vigie </a:t>
            </a:r>
            <a:r>
              <a:rPr lang="nl-BE" sz="1400" dirty="0" err="1">
                <a:latin typeface="+mn-lt"/>
              </a:rPr>
              <a:t>porte</a:t>
            </a:r>
            <a:r>
              <a:rPr lang="nl-BE" sz="1400" dirty="0">
                <a:latin typeface="+mn-lt"/>
              </a:rPr>
              <a:t> </a:t>
            </a:r>
            <a:r>
              <a:rPr lang="nl-BE" sz="1400" dirty="0" err="1">
                <a:latin typeface="+mn-lt"/>
              </a:rPr>
              <a:t>un</a:t>
            </a:r>
            <a:r>
              <a:rPr lang="nl-BE" sz="1400" dirty="0">
                <a:latin typeface="+mn-lt"/>
              </a:rPr>
              <a:t> </a:t>
            </a:r>
            <a:r>
              <a:rPr lang="nl-BE" sz="1400" dirty="0" err="1">
                <a:latin typeface="+mn-lt"/>
              </a:rPr>
              <a:t>vêtement</a:t>
            </a:r>
            <a:r>
              <a:rPr lang="nl-BE" sz="1400" dirty="0">
                <a:latin typeface="+mn-lt"/>
              </a:rPr>
              <a:t> de </a:t>
            </a:r>
            <a:r>
              <a:rPr lang="nl-BE" sz="1400" dirty="0" err="1">
                <a:latin typeface="+mn-lt"/>
              </a:rPr>
              <a:t>travail</a:t>
            </a:r>
            <a:r>
              <a:rPr lang="nl-BE" sz="1400" dirty="0">
                <a:latin typeface="+mn-lt"/>
              </a:rPr>
              <a:t> </a:t>
            </a:r>
            <a:r>
              <a:rPr lang="nl-BE" sz="1400" b="1" dirty="0" err="1">
                <a:latin typeface="+mn-lt"/>
              </a:rPr>
              <a:t>jaune</a:t>
            </a:r>
            <a:r>
              <a:rPr lang="nl-BE" sz="1400" dirty="0">
                <a:latin typeface="+mn-lt"/>
              </a:rPr>
              <a:t> réglementaire. </a:t>
            </a:r>
          </a:p>
          <a:p>
            <a:pPr>
              <a:defRPr/>
            </a:pPr>
            <a:endParaRPr lang="nl-BE" sz="1400" dirty="0">
              <a:latin typeface="+mn-lt"/>
            </a:endParaRPr>
          </a:p>
          <a:p>
            <a:pPr>
              <a:defRPr/>
            </a:pPr>
            <a:r>
              <a:rPr lang="nl-BE" sz="1400" dirty="0">
                <a:latin typeface="+mn-lt"/>
              </a:rPr>
              <a:t>En </a:t>
            </a:r>
            <a:r>
              <a:rPr lang="nl-BE" sz="1400" dirty="0" err="1">
                <a:latin typeface="+mn-lt"/>
              </a:rPr>
              <a:t>ce</a:t>
            </a:r>
            <a:r>
              <a:rPr lang="nl-BE" sz="1400" dirty="0">
                <a:latin typeface="+mn-lt"/>
              </a:rPr>
              <a:t> </a:t>
            </a:r>
            <a:r>
              <a:rPr lang="nl-BE" sz="1400" dirty="0" err="1">
                <a:latin typeface="+mn-lt"/>
              </a:rPr>
              <a:t>qui</a:t>
            </a:r>
            <a:r>
              <a:rPr lang="nl-BE" sz="1400" dirty="0">
                <a:latin typeface="+mn-lt"/>
              </a:rPr>
              <a:t> </a:t>
            </a:r>
            <a:r>
              <a:rPr lang="nl-BE" sz="1400" dirty="0" err="1">
                <a:latin typeface="+mn-lt"/>
              </a:rPr>
              <a:t>concerne</a:t>
            </a:r>
            <a:r>
              <a:rPr lang="nl-BE" sz="1400" dirty="0">
                <a:latin typeface="+mn-lt"/>
              </a:rPr>
              <a:t> </a:t>
            </a:r>
            <a:r>
              <a:rPr lang="nl-BE" sz="1400" dirty="0" err="1">
                <a:latin typeface="+mn-lt"/>
              </a:rPr>
              <a:t>l’équipement</a:t>
            </a:r>
            <a:r>
              <a:rPr lang="nl-BE" sz="1400" dirty="0">
                <a:latin typeface="+mn-lt"/>
              </a:rPr>
              <a:t> supplémentaire, les </a:t>
            </a:r>
            <a:r>
              <a:rPr lang="nl-BE" sz="1400" dirty="0" err="1">
                <a:latin typeface="+mn-lt"/>
              </a:rPr>
              <a:t>instructions</a:t>
            </a:r>
            <a:r>
              <a:rPr lang="nl-BE" sz="1400" dirty="0">
                <a:latin typeface="+mn-lt"/>
              </a:rPr>
              <a:t> de </a:t>
            </a:r>
            <a:r>
              <a:rPr lang="nl-BE" sz="1400" dirty="0" err="1">
                <a:latin typeface="+mn-lt"/>
              </a:rPr>
              <a:t>l’employeur</a:t>
            </a:r>
            <a:r>
              <a:rPr lang="nl-BE" sz="1400" dirty="0">
                <a:latin typeface="+mn-lt"/>
              </a:rPr>
              <a:t> et/</a:t>
            </a:r>
            <a:r>
              <a:rPr lang="nl-BE" sz="1400" dirty="0" err="1">
                <a:latin typeface="+mn-lt"/>
              </a:rPr>
              <a:t>ou</a:t>
            </a:r>
            <a:r>
              <a:rPr lang="nl-BE" sz="1400" dirty="0">
                <a:latin typeface="+mn-lt"/>
              </a:rPr>
              <a:t> de </a:t>
            </a:r>
            <a:r>
              <a:rPr lang="nl-BE" sz="1400" dirty="0" err="1">
                <a:latin typeface="+mn-lt"/>
              </a:rPr>
              <a:t>l’agent</a:t>
            </a:r>
            <a:r>
              <a:rPr lang="nl-BE" sz="1400" dirty="0">
                <a:latin typeface="+mn-lt"/>
              </a:rPr>
              <a:t> </a:t>
            </a:r>
            <a:r>
              <a:rPr lang="nl-BE" sz="1400" dirty="0" err="1">
                <a:latin typeface="+mn-lt"/>
              </a:rPr>
              <a:t>responsable</a:t>
            </a:r>
            <a:r>
              <a:rPr lang="nl-BE" sz="1400" dirty="0">
                <a:latin typeface="+mn-lt"/>
              </a:rPr>
              <a:t> </a:t>
            </a:r>
            <a:r>
              <a:rPr lang="nl-BE" sz="1400" dirty="0" err="1">
                <a:latin typeface="+mn-lt"/>
              </a:rPr>
              <a:t>doivent</a:t>
            </a:r>
            <a:r>
              <a:rPr lang="nl-BE" sz="1400" dirty="0">
                <a:latin typeface="+mn-lt"/>
              </a:rPr>
              <a:t> </a:t>
            </a:r>
            <a:r>
              <a:rPr lang="nl-BE" sz="1400" dirty="0" err="1">
                <a:latin typeface="+mn-lt"/>
              </a:rPr>
              <a:t>être</a:t>
            </a:r>
            <a:r>
              <a:rPr lang="nl-BE" sz="1400" dirty="0">
                <a:latin typeface="+mn-lt"/>
              </a:rPr>
              <a:t> </a:t>
            </a:r>
            <a:r>
              <a:rPr lang="nl-BE" sz="1400" dirty="0" err="1">
                <a:latin typeface="+mn-lt"/>
              </a:rPr>
              <a:t>suivies</a:t>
            </a:r>
            <a:r>
              <a:rPr lang="nl-BE" sz="1400" dirty="0">
                <a:latin typeface="+mn-lt"/>
              </a:rPr>
              <a:t>. </a:t>
            </a:r>
          </a:p>
          <a:p>
            <a:endParaRPr lang="en-US" sz="1400" dirty="0">
              <a:latin typeface="+mn-lt"/>
            </a:endParaRPr>
          </a:p>
        </p:txBody>
      </p:sp>
      <p:sp>
        <p:nvSpPr>
          <p:cNvPr id="11" name="Rechthoek 35"/>
          <p:cNvSpPr>
            <a:spLocks noChangeArrowheads="1"/>
          </p:cNvSpPr>
          <p:nvPr/>
        </p:nvSpPr>
        <p:spPr bwMode="auto">
          <a:xfrm>
            <a:off x="551384" y="374115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VIGIE </a:t>
            </a:r>
          </a:p>
          <a:p>
            <a:pPr algn="ctr"/>
            <a:r>
              <a:rPr lang="nl-BE" sz="1000" b="1" dirty="0">
                <a:solidFill>
                  <a:schemeClr val="bg1"/>
                </a:solidFill>
              </a:rPr>
              <a:t>ENTREPRENEUR</a:t>
            </a:r>
          </a:p>
        </p:txBody>
      </p:sp>
      <p:pic>
        <p:nvPicPr>
          <p:cNvPr id="13" name="Picture 12"/>
          <p:cNvPicPr>
            <a:picLocks noChangeAspect="1"/>
          </p:cNvPicPr>
          <p:nvPr/>
        </p:nvPicPr>
        <p:blipFill>
          <a:blip r:embed="rId3"/>
          <a:stretch>
            <a:fillRect/>
          </a:stretch>
        </p:blipFill>
        <p:spPr>
          <a:xfrm>
            <a:off x="983431" y="2420888"/>
            <a:ext cx="499915" cy="1201016"/>
          </a:xfrm>
          <a:prstGeom prst="rect">
            <a:avLst/>
          </a:prstGeom>
        </p:spPr>
      </p:pic>
      <p:pic>
        <p:nvPicPr>
          <p:cNvPr id="2" name="Picture 1"/>
          <p:cNvPicPr>
            <a:picLocks noChangeAspect="1"/>
          </p:cNvPicPr>
          <p:nvPr/>
        </p:nvPicPr>
        <p:blipFill>
          <a:blip r:embed="rId4"/>
          <a:stretch>
            <a:fillRect/>
          </a:stretch>
        </p:blipFill>
        <p:spPr>
          <a:xfrm>
            <a:off x="10206939" y="3583310"/>
            <a:ext cx="585267" cy="518205"/>
          </a:xfrm>
          <a:prstGeom prst="rect">
            <a:avLst/>
          </a:prstGeom>
        </p:spPr>
      </p:pic>
      <p:sp>
        <p:nvSpPr>
          <p:cNvPr id="3" name="Rectangle 2"/>
          <p:cNvSpPr/>
          <p:nvPr/>
        </p:nvSpPr>
        <p:spPr>
          <a:xfrm>
            <a:off x="2439568" y="2464530"/>
            <a:ext cx="8784977" cy="523220"/>
          </a:xfrm>
          <a:prstGeom prst="rect">
            <a:avLst/>
          </a:prstGeom>
          <a:solidFill>
            <a:schemeClr val="bg1">
              <a:lumMod val="85000"/>
            </a:schemeClr>
          </a:solidFill>
        </p:spPr>
        <p:txBody>
          <a:bodyPr wrap="square">
            <a:spAutoFit/>
          </a:bodyPr>
          <a:lstStyle/>
          <a:p>
            <a:pPr algn="just">
              <a:defRPr/>
            </a:pPr>
            <a:r>
              <a:rPr lang="fr-BE" sz="1400" dirty="0">
                <a:latin typeface="+mn-lt"/>
              </a:rPr>
              <a:t>L’agent qui veille à la sécurité (…) doit </a:t>
            </a:r>
            <a:r>
              <a:rPr lang="fr-BE" sz="1400" b="1" dirty="0">
                <a:latin typeface="+mn-lt"/>
              </a:rPr>
              <a:t>être en possession des moyens adéquats pour pouvoir exécuter sa tâche convenablement.</a:t>
            </a:r>
            <a:r>
              <a:rPr lang="fr-BE" sz="1400" dirty="0">
                <a:latin typeface="+mn-lt"/>
              </a:rPr>
              <a:t> </a:t>
            </a:r>
            <a:endParaRPr lang="fr-FR" sz="1600" dirty="0">
              <a:latin typeface="+mn-lt"/>
            </a:endParaRPr>
          </a:p>
        </p:txBody>
      </p:sp>
    </p:spTree>
    <p:extLst>
      <p:ext uri="{BB962C8B-B14F-4D97-AF65-F5344CB8AC3E}">
        <p14:creationId xmlns:p14="http://schemas.microsoft.com/office/powerpoint/2010/main" val="257484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solidFill>
                  <a:schemeClr val="tx1"/>
                </a:solidFill>
              </a:rPr>
              <a:t>0. Introduction</a:t>
            </a:r>
            <a:br>
              <a:rPr lang="nl-BE" sz="2000" b="1" dirty="0">
                <a:solidFill>
                  <a:schemeClr val="tx1"/>
                </a:solidFill>
              </a:rPr>
            </a:br>
            <a:br>
              <a:rPr lang="nl-BE" sz="2000" b="1" dirty="0">
                <a:solidFill>
                  <a:schemeClr val="tx1"/>
                </a:solidFill>
              </a:rPr>
            </a:br>
            <a:r>
              <a:rPr lang="nl-BE" sz="2000" b="1" dirty="0"/>
              <a:t>1. </a:t>
            </a:r>
            <a:r>
              <a:rPr lang="nl-BE" sz="2000" b="1" dirty="0" err="1"/>
              <a:t>Système</a:t>
            </a:r>
            <a:r>
              <a:rPr lang="nl-BE" sz="2000" b="1" dirty="0"/>
              <a:t> de </a:t>
            </a:r>
            <a:r>
              <a:rPr lang="nl-BE" sz="2000" b="1" dirty="0" err="1"/>
              <a:t>protection</a:t>
            </a:r>
            <a:r>
              <a:rPr lang="nl-BE" sz="2000" b="1" dirty="0"/>
              <a:t> avec vigie </a:t>
            </a:r>
          </a:p>
          <a:p>
            <a:br>
              <a:rPr lang="nl-BE" sz="2000" b="1" dirty="0"/>
            </a:br>
            <a:r>
              <a:rPr lang="nl-BE" sz="2000" b="1" dirty="0">
                <a:solidFill>
                  <a:schemeClr val="tx1"/>
                </a:solidFill>
              </a:rPr>
              <a:t>2. Incidents / Cas particuliers	</a:t>
            </a:r>
          </a:p>
          <a:p>
            <a:endParaRPr lang="nl-BE" sz="2000" b="1" dirty="0">
              <a:solidFill>
                <a:schemeClr val="tx1"/>
              </a:solidFill>
            </a:endParaRPr>
          </a:p>
          <a:p>
            <a:r>
              <a:rPr lang="nl-BE" sz="2000" b="1" dirty="0">
                <a:solidFill>
                  <a:schemeClr val="tx1"/>
                </a:solidFill>
              </a:rPr>
              <a:t>3. Fin des travaux </a:t>
            </a:r>
          </a:p>
          <a:p>
            <a:endParaRPr lang="nl-BE" sz="2000" b="1" dirty="0">
              <a:solidFill>
                <a:schemeClr val="tx1"/>
              </a:solidFill>
            </a:endParaRPr>
          </a:p>
          <a:p>
            <a:r>
              <a:rPr lang="nl-BE" sz="2000" b="1" dirty="0">
                <a:solidFill>
                  <a:schemeClr val="tx1"/>
                </a:solidFill>
              </a:rPr>
              <a:t>4. Travaux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16</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82029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2"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r>
              <a:rPr lang="en-GB" dirty="0"/>
              <a:t> </a:t>
            </a:r>
          </a:p>
        </p:txBody>
      </p: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briefing – organisation</a:t>
            </a:r>
          </a:p>
        </p:txBody>
      </p:sp>
      <p:sp>
        <p:nvSpPr>
          <p:cNvPr id="17423" name="Rechthoekige toelichting 16"/>
          <p:cNvSpPr>
            <a:spLocks noChangeArrowheads="1"/>
          </p:cNvSpPr>
          <p:nvPr/>
        </p:nvSpPr>
        <p:spPr bwMode="auto">
          <a:xfrm>
            <a:off x="8824295" y="4038564"/>
            <a:ext cx="720725" cy="287338"/>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19" name="Rechthoek 35"/>
          <p:cNvSpPr>
            <a:spLocks noChangeArrowheads="1"/>
          </p:cNvSpPr>
          <p:nvPr/>
        </p:nvSpPr>
        <p:spPr bwMode="auto">
          <a:xfrm>
            <a:off x="8860807" y="5766657"/>
            <a:ext cx="1368425" cy="360362"/>
          </a:xfrm>
          <a:prstGeom prst="rect">
            <a:avLst/>
          </a:prstGeom>
          <a:solidFill>
            <a:srgbClr val="B2B2B2"/>
          </a:solidFill>
          <a:ln w="31750" algn="ctr">
            <a:noFill/>
            <a:round/>
            <a:headEnd/>
            <a:tailEnd/>
          </a:ln>
        </p:spPr>
        <p:txBody>
          <a:bodyPr lIns="0" tIns="0" rIns="0" bIns="0" anchor="ctr"/>
          <a:lstStyle/>
          <a:p>
            <a:pPr algn="ctr"/>
            <a:r>
              <a:rPr lang="nl-BE" sz="1100" b="1" dirty="0">
                <a:solidFill>
                  <a:schemeClr val="bg1"/>
                </a:solidFill>
              </a:rPr>
              <a:t>VIGIE</a:t>
            </a:r>
          </a:p>
          <a:p>
            <a:pPr algn="ctr"/>
            <a:r>
              <a:rPr lang="nl-BE" sz="1100" b="1" dirty="0">
                <a:solidFill>
                  <a:schemeClr val="bg1"/>
                </a:solidFill>
              </a:rPr>
              <a:t>ENTREPRENEUR</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sp>
        <p:nvSpPr>
          <p:cNvPr id="28" name="Rechthoekige toelichting 14"/>
          <p:cNvSpPr/>
          <p:nvPr/>
        </p:nvSpPr>
        <p:spPr bwMode="auto">
          <a:xfrm>
            <a:off x="3945694" y="5083140"/>
            <a:ext cx="4011849" cy="733715"/>
          </a:xfrm>
          <a:prstGeom prst="wedgeRectCallout">
            <a:avLst>
              <a:gd name="adj1" fmla="val -64198"/>
              <a:gd name="adj2" fmla="val -139514"/>
            </a:avLst>
          </a:prstGeom>
          <a:solidFill>
            <a:srgbClr val="00B0F0"/>
          </a:solidFill>
          <a:ln w="31750" algn="ctr">
            <a:noFill/>
            <a:round/>
            <a:headEnd/>
            <a:tailEnd/>
          </a:ln>
        </p:spPr>
        <p:txBody>
          <a:bodyPr wrap="none" anchor="ctr"/>
          <a:lstStyle/>
          <a:p>
            <a:pPr algn="ctr"/>
            <a:r>
              <a:rPr lang="nl-BE" sz="800" dirty="0">
                <a:solidFill>
                  <a:schemeClr val="bg1"/>
                </a:solidFill>
              </a:rPr>
              <a:t>LORSQUE L’AUDIBILITÉ DIMINUE, </a:t>
            </a:r>
          </a:p>
          <a:p>
            <a:pPr algn="ctr"/>
            <a:r>
              <a:rPr lang="nl-BE" sz="800" dirty="0">
                <a:solidFill>
                  <a:schemeClr val="bg1"/>
                </a:solidFill>
              </a:rPr>
              <a:t>FAITES TOUT DE SUITE L’ALARME POUR LIBÉRER LA VOIE</a:t>
            </a:r>
          </a:p>
          <a:p>
            <a:pPr algn="ctr"/>
            <a:endParaRPr lang="nl-BE" sz="800" dirty="0">
              <a:solidFill>
                <a:schemeClr val="bg1"/>
              </a:solidFill>
            </a:endParaRPr>
          </a:p>
          <a:p>
            <a:pPr algn="ctr"/>
            <a:r>
              <a:rPr lang="nl-BE" sz="800" dirty="0">
                <a:solidFill>
                  <a:schemeClr val="bg1"/>
                </a:solidFill>
              </a:rPr>
              <a:t>LORSQUE LA VISIBILITÉ DIMINUE, </a:t>
            </a:r>
          </a:p>
          <a:p>
            <a:pPr algn="ctr"/>
            <a:r>
              <a:rPr lang="nl-BE" sz="800" dirty="0">
                <a:solidFill>
                  <a:schemeClr val="bg1"/>
                </a:solidFill>
              </a:rPr>
              <a:t>FAITES TOUT DE SUITE L’ALARME POUR LIBÉRER LA VOIE</a:t>
            </a:r>
          </a:p>
          <a:p>
            <a:pPr algn="ctr"/>
            <a:endParaRPr lang="nl-BE" sz="800" dirty="0">
              <a:solidFill>
                <a:schemeClr val="bg1"/>
              </a:solidFill>
            </a:endParaRPr>
          </a:p>
        </p:txBody>
      </p:sp>
      <p:sp>
        <p:nvSpPr>
          <p:cNvPr id="29" name="Rechthoekige toelichting 13"/>
          <p:cNvSpPr/>
          <p:nvPr/>
        </p:nvSpPr>
        <p:spPr bwMode="auto">
          <a:xfrm>
            <a:off x="5084538" y="3713903"/>
            <a:ext cx="2873005" cy="921533"/>
          </a:xfrm>
          <a:prstGeom prst="wedgeRectCallout">
            <a:avLst>
              <a:gd name="adj1" fmla="val -109629"/>
              <a:gd name="adj2" fmla="val -38366"/>
            </a:avLst>
          </a:prstGeom>
          <a:solidFill>
            <a:srgbClr val="00B0F0"/>
          </a:solidFill>
          <a:ln w="31750" algn="ctr">
            <a:noFill/>
            <a:round/>
            <a:headEnd/>
            <a:tailEnd/>
          </a:ln>
        </p:spPr>
        <p:txBody>
          <a:bodyPr wrap="square" anchor="ctr"/>
          <a:lstStyle/>
          <a:p>
            <a:pPr algn="ctr"/>
            <a:r>
              <a:rPr lang="en-US" sz="800" dirty="0">
                <a:solidFill>
                  <a:schemeClr val="bg1"/>
                </a:solidFill>
              </a:rPr>
              <a:t>LES POINTS DE DÉTECTION CÔTÉ… SE TROUVENT À HAUTEUR DE …</a:t>
            </a:r>
          </a:p>
          <a:p>
            <a:pPr algn="ctr"/>
            <a:endParaRPr lang="en-US" sz="800" dirty="0">
              <a:solidFill>
                <a:schemeClr val="bg1"/>
              </a:solidFill>
            </a:endParaRPr>
          </a:p>
          <a:p>
            <a:pPr algn="ctr"/>
            <a:r>
              <a:rPr lang="en-US" sz="800" dirty="0">
                <a:solidFill>
                  <a:schemeClr val="bg1"/>
                </a:solidFill>
              </a:rPr>
              <a:t>ANNONCEZ LES TRAINS VENANTS DE (LA) VOIE(S)…, CÔTÉ …</a:t>
            </a:r>
            <a:endParaRPr lang="nl-BE" sz="800" dirty="0">
              <a:solidFill>
                <a:schemeClr val="bg1"/>
              </a:solidFill>
            </a:endParaRPr>
          </a:p>
        </p:txBody>
      </p:sp>
      <p:sp>
        <p:nvSpPr>
          <p:cNvPr id="30" name="Rechthoekige toelichting 13"/>
          <p:cNvSpPr/>
          <p:nvPr/>
        </p:nvSpPr>
        <p:spPr bwMode="auto">
          <a:xfrm>
            <a:off x="4367809" y="980729"/>
            <a:ext cx="4306465" cy="2520279"/>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b="1" dirty="0">
                <a:solidFill>
                  <a:schemeClr val="bg1"/>
                </a:solidFill>
              </a:rPr>
              <a:t>LES </a:t>
            </a:r>
            <a:r>
              <a:rPr lang="nl-BE" sz="800" b="1" dirty="0">
                <a:solidFill>
                  <a:srgbClr val="FF0000"/>
                </a:solidFill>
              </a:rPr>
              <a:t>ENDROIT(s) DE DÉGAGEMENT</a:t>
            </a:r>
            <a:r>
              <a:rPr lang="nl-BE" sz="800" b="1" dirty="0">
                <a:solidFill>
                  <a:schemeClr val="bg1"/>
                </a:solidFill>
              </a:rPr>
              <a:t> EST (SONT)  ..</a:t>
            </a:r>
            <a:r>
              <a:rPr lang="nl-BE" sz="800" dirty="0">
                <a:solidFill>
                  <a:schemeClr val="bg1"/>
                </a:solidFill>
              </a:rPr>
              <a:t>. </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nl-BE" sz="800" dirty="0">
              <a:solidFill>
                <a:schemeClr val="bg1"/>
              </a:solidFill>
            </a:endParaRPr>
          </a:p>
          <a:p>
            <a:pPr algn="ctr"/>
            <a:r>
              <a:rPr lang="en-US" sz="800" dirty="0">
                <a:solidFill>
                  <a:schemeClr val="bg1"/>
                </a:solidFill>
              </a:rPr>
              <a:t>LES TESTS DE DÉGAGEMENT DOIVENT SE DÉROULER SELON LA PROCÉDURE …</a:t>
            </a:r>
          </a:p>
          <a:p>
            <a:pPr algn="ctr"/>
            <a:r>
              <a:rPr lang="en-US" sz="800" dirty="0">
                <a:solidFill>
                  <a:schemeClr val="bg1"/>
                </a:solidFill>
              </a:rPr>
              <a:t>LE DÉLAI DE DÉGAGEMENT EST.. SECONDES</a:t>
            </a:r>
          </a:p>
          <a:p>
            <a:pPr algn="ctr"/>
            <a:r>
              <a:rPr lang="en-US" sz="800" dirty="0">
                <a:solidFill>
                  <a:schemeClr val="bg1"/>
                </a:solidFill>
              </a:rPr>
              <a:t>LA DISTANCE D’AVERTISSEMENT EST … MÈTRES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JEAN JANSSEN, AUJOURD’HUI TU ES VIGIE </a:t>
            </a:r>
          </a:p>
        </p:txBody>
      </p:sp>
      <p:pic>
        <p:nvPicPr>
          <p:cNvPr id="3" name="Picture 2"/>
          <p:cNvPicPr>
            <a:picLocks noChangeAspect="1"/>
          </p:cNvPicPr>
          <p:nvPr/>
        </p:nvPicPr>
        <p:blipFill>
          <a:blip r:embed="rId4"/>
          <a:stretch>
            <a:fillRect/>
          </a:stretch>
        </p:blipFill>
        <p:spPr>
          <a:xfrm>
            <a:off x="2347951" y="3272485"/>
            <a:ext cx="475529" cy="1176630"/>
          </a:xfrm>
          <a:prstGeom prst="rect">
            <a:avLst/>
          </a:prstGeom>
        </p:spPr>
      </p:pic>
      <p:pic>
        <p:nvPicPr>
          <p:cNvPr id="23" name="Picture 22"/>
          <p:cNvPicPr>
            <a:picLocks noChangeAspect="1"/>
          </p:cNvPicPr>
          <p:nvPr/>
        </p:nvPicPr>
        <p:blipFill>
          <a:blip r:embed="rId5"/>
          <a:stretch>
            <a:fillRect/>
          </a:stretch>
        </p:blipFill>
        <p:spPr>
          <a:xfrm>
            <a:off x="9295061" y="4511549"/>
            <a:ext cx="499915" cy="1201016"/>
          </a:xfrm>
          <a:prstGeom prst="rect">
            <a:avLst/>
          </a:prstGeom>
        </p:spPr>
      </p:pic>
    </p:spTree>
    <p:extLst>
      <p:ext uri="{BB962C8B-B14F-4D97-AF65-F5344CB8AC3E}">
        <p14:creationId xmlns:p14="http://schemas.microsoft.com/office/powerpoint/2010/main" val="72033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briefing – organisation</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b="1" dirty="0">
                <a:solidFill>
                  <a:schemeClr val="bg1"/>
                </a:solidFill>
              </a:rPr>
              <a:t>LES </a:t>
            </a:r>
            <a:r>
              <a:rPr lang="nl-BE" sz="800" b="1" dirty="0">
                <a:solidFill>
                  <a:srgbClr val="FF0000"/>
                </a:solidFill>
              </a:rPr>
              <a:t>ENDROIT(s) DE DÉGAGEMENT</a:t>
            </a:r>
            <a:r>
              <a:rPr lang="nl-BE" sz="800" b="1" dirty="0">
                <a:solidFill>
                  <a:schemeClr val="bg1"/>
                </a:solidFill>
              </a:rPr>
              <a:t> EST (SONT)  ..</a:t>
            </a:r>
            <a:r>
              <a:rPr lang="nl-BE" sz="800" dirty="0">
                <a:solidFill>
                  <a:schemeClr val="bg1"/>
                </a:solidFill>
              </a:rPr>
              <a:t>. </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nl-BE" sz="800" dirty="0">
              <a:solidFill>
                <a:schemeClr val="bg1"/>
              </a:solidFill>
            </a:endParaRPr>
          </a:p>
          <a:p>
            <a:pPr algn="ctr"/>
            <a:r>
              <a:rPr lang="en-US" sz="800" dirty="0">
                <a:solidFill>
                  <a:schemeClr val="bg1"/>
                </a:solidFill>
              </a:rPr>
              <a:t>LES TESTS DE DÉGAGEMENT DOIVENT SE DÉROULER SELON LA PROCÉDURE …</a:t>
            </a:r>
          </a:p>
          <a:p>
            <a:pPr algn="ctr"/>
            <a:r>
              <a:rPr lang="en-US" sz="800" dirty="0">
                <a:solidFill>
                  <a:schemeClr val="bg1"/>
                </a:solidFill>
              </a:rPr>
              <a:t>LE DÉLAI DE DÉGAGEMENT EST.. SECONDES</a:t>
            </a:r>
          </a:p>
          <a:p>
            <a:pPr algn="ctr"/>
            <a:r>
              <a:rPr lang="en-US" sz="800" dirty="0">
                <a:solidFill>
                  <a:schemeClr val="bg1"/>
                </a:solidFill>
              </a:rPr>
              <a:t>LA DISTANCE D’AVERTISSEMENT EST … MÈTRES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LE VIGIE EST JAN JANSSEN</a:t>
            </a:r>
          </a:p>
        </p:txBody>
      </p:sp>
      <p:sp>
        <p:nvSpPr>
          <p:cNvPr id="23" name="Rechthoekige toelichting 20"/>
          <p:cNvSpPr>
            <a:spLocks noChangeArrowheads="1"/>
          </p:cNvSpPr>
          <p:nvPr/>
        </p:nvSpPr>
        <p:spPr bwMode="auto">
          <a:xfrm>
            <a:off x="8136503" y="4749492"/>
            <a:ext cx="720725" cy="287337"/>
          </a:xfrm>
          <a:prstGeom prst="wedgeRectCallout">
            <a:avLst>
              <a:gd name="adj1" fmla="val 48693"/>
              <a:gd name="adj2" fmla="val 128811"/>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4" name="Rechthoekige toelichting 21"/>
          <p:cNvSpPr>
            <a:spLocks noChangeArrowheads="1"/>
          </p:cNvSpPr>
          <p:nvPr/>
        </p:nvSpPr>
        <p:spPr bwMode="auto">
          <a:xfrm>
            <a:off x="9649389" y="4749492"/>
            <a:ext cx="719138" cy="287337"/>
          </a:xfrm>
          <a:prstGeom prst="wedgeRectCallout">
            <a:avLst>
              <a:gd name="adj1" fmla="val -49347"/>
              <a:gd name="adj2" fmla="val 148481"/>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dirty="0">
                <a:solidFill>
                  <a:schemeClr val="bg1"/>
                </a:solidFill>
              </a:rPr>
              <a:t>VOUS DEVEZ </a:t>
            </a:r>
            <a:r>
              <a:rPr lang="nl-BE" sz="800" b="1" dirty="0">
                <a:solidFill>
                  <a:srgbClr val="FF0000"/>
                </a:solidFill>
              </a:rPr>
              <a:t>TOUT DE SUITE QUITTER LA ZONE DE TRAVAIL LORSQUE VOUS ENTENDEZ L’ALARME</a:t>
            </a:r>
            <a:endParaRPr lang="nl-BE" sz="800" dirty="0">
              <a:solidFill>
                <a:schemeClr val="bg1"/>
              </a:solidFill>
            </a:endParaRP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sp>
        <p:nvSpPr>
          <p:cNvPr id="33"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endParaRPr lang="en-GB" dirty="0"/>
          </a:p>
        </p:txBody>
      </p:sp>
      <p:pic>
        <p:nvPicPr>
          <p:cNvPr id="2" name="Picture 1"/>
          <p:cNvPicPr>
            <a:picLocks noChangeAspect="1"/>
          </p:cNvPicPr>
          <p:nvPr/>
        </p:nvPicPr>
        <p:blipFill>
          <a:blip r:embed="rId5"/>
          <a:stretch>
            <a:fillRect/>
          </a:stretch>
        </p:blipFill>
        <p:spPr>
          <a:xfrm>
            <a:off x="8328248" y="5301208"/>
            <a:ext cx="1376421" cy="1090411"/>
          </a:xfrm>
          <a:prstGeom prst="rect">
            <a:avLst/>
          </a:prstGeom>
        </p:spPr>
      </p:pic>
    </p:spTree>
    <p:extLst>
      <p:ext uri="{BB962C8B-B14F-4D97-AF65-F5344CB8AC3E}">
        <p14:creationId xmlns:p14="http://schemas.microsoft.com/office/powerpoint/2010/main" val="382669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
          <p:cNvSpPr>
            <a:spLocks noChangeArrowheads="1"/>
          </p:cNvSpPr>
          <p:nvPr/>
        </p:nvSpPr>
        <p:spPr bwMode="auto">
          <a:xfrm>
            <a:off x="7319963" y="4868863"/>
            <a:ext cx="360362" cy="144462"/>
          </a:xfrm>
          <a:prstGeom prst="rect">
            <a:avLst/>
          </a:prstGeom>
          <a:solidFill>
            <a:srgbClr val="00B0F0"/>
          </a:solidFill>
          <a:ln w="19050" algn="ctr">
            <a:noFill/>
            <a:round/>
            <a:headEnd/>
            <a:tailEnd/>
          </a:ln>
        </p:spPr>
        <p:txBody>
          <a:bodyPr wrap="none" anchor="ctr"/>
          <a:lstStyle/>
          <a:p>
            <a:pPr algn="ctr"/>
            <a:endParaRPr lang="en-US"/>
          </a:p>
        </p:txBody>
      </p:sp>
      <p:sp>
        <p:nvSpPr>
          <p:cNvPr id="18435" name="Rectangle 102"/>
          <p:cNvSpPr>
            <a:spLocks noChangeArrowheads="1"/>
          </p:cNvSpPr>
          <p:nvPr/>
        </p:nvSpPr>
        <p:spPr bwMode="auto">
          <a:xfrm>
            <a:off x="5303838" y="4873626"/>
            <a:ext cx="360362" cy="144463"/>
          </a:xfrm>
          <a:prstGeom prst="rect">
            <a:avLst/>
          </a:prstGeom>
          <a:solidFill>
            <a:srgbClr val="92D050"/>
          </a:solidFill>
          <a:ln w="19050" algn="ctr">
            <a:noFill/>
            <a:round/>
            <a:headEnd/>
            <a:tailEnd/>
          </a:ln>
        </p:spPr>
        <p:txBody>
          <a:bodyPr wrap="none" anchor="ctr"/>
          <a:lstStyle/>
          <a:p>
            <a:pPr algn="ctr"/>
            <a:endParaRPr lang="en-US"/>
          </a:p>
        </p:txBody>
      </p:sp>
      <p:cxnSp>
        <p:nvCxnSpPr>
          <p:cNvPr id="18438" name="Straight Arrow Connector 135"/>
          <p:cNvCxnSpPr>
            <a:cxnSpLocks noChangeShapeType="1"/>
          </p:cNvCxnSpPr>
          <p:nvPr/>
        </p:nvCxnSpPr>
        <p:spPr bwMode="auto">
          <a:xfrm>
            <a:off x="1919288" y="1412875"/>
            <a:ext cx="0" cy="4751388"/>
          </a:xfrm>
          <a:prstGeom prst="straightConnector1">
            <a:avLst/>
          </a:prstGeom>
          <a:noFill/>
          <a:ln w="12700" algn="ctr">
            <a:solidFill>
              <a:schemeClr val="accent2"/>
            </a:solidFill>
            <a:prstDash val="dash"/>
            <a:round/>
            <a:headEnd/>
            <a:tailEnd type="arrow" w="med" len="med"/>
          </a:ln>
        </p:spPr>
      </p:cxnSp>
      <p:sp>
        <p:nvSpPr>
          <p:cNvPr id="184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18444" name="Straight Connector 16"/>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sp>
        <p:nvSpPr>
          <p:cNvPr id="18445" name="Oval 17"/>
          <p:cNvSpPr>
            <a:spLocks noChangeArrowheads="1"/>
          </p:cNvSpPr>
          <p:nvPr/>
        </p:nvSpPr>
        <p:spPr bwMode="auto">
          <a:xfrm>
            <a:off x="3902076" y="496728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8446" name="Rectangle 18"/>
          <p:cNvSpPr>
            <a:spLocks noChangeArrowheads="1"/>
          </p:cNvSpPr>
          <p:nvPr/>
        </p:nvSpPr>
        <p:spPr bwMode="auto">
          <a:xfrm>
            <a:off x="9358314" y="4976813"/>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18447" name="Straight Connector 16"/>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18448" name="Oval 17"/>
          <p:cNvSpPr>
            <a:spLocks noChangeArrowheads="1"/>
          </p:cNvSpPr>
          <p:nvPr/>
        </p:nvSpPr>
        <p:spPr bwMode="auto">
          <a:xfrm>
            <a:off x="3902076" y="531495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8449" name="Rectangle 18"/>
          <p:cNvSpPr>
            <a:spLocks noChangeArrowheads="1"/>
          </p:cNvSpPr>
          <p:nvPr/>
        </p:nvSpPr>
        <p:spPr bwMode="auto">
          <a:xfrm>
            <a:off x="9358314" y="532447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18450" name="Chevron 29"/>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1" name="Chevron 30"/>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2" name="TextBox 32"/>
          <p:cNvSpPr txBox="1">
            <a:spLocks noChangeArrowheads="1"/>
          </p:cNvSpPr>
          <p:nvPr/>
        </p:nvSpPr>
        <p:spPr bwMode="auto">
          <a:xfrm>
            <a:off x="9551989" y="4633914"/>
            <a:ext cx="936625" cy="230187"/>
          </a:xfrm>
          <a:prstGeom prst="rect">
            <a:avLst/>
          </a:prstGeom>
          <a:noFill/>
          <a:ln w="9525">
            <a:noFill/>
            <a:miter lim="800000"/>
            <a:headEnd/>
            <a:tailEnd/>
          </a:ln>
        </p:spPr>
        <p:txBody>
          <a:bodyPr>
            <a:spAutoFit/>
          </a:bodyPr>
          <a:lstStyle/>
          <a:p>
            <a:pPr algn="ctr"/>
            <a:r>
              <a:rPr lang="en-US" sz="900" b="1" dirty="0"/>
              <a:t>Arlon</a:t>
            </a:r>
          </a:p>
        </p:txBody>
      </p:sp>
      <p:sp>
        <p:nvSpPr>
          <p:cNvPr id="18453" name="TextBox 228"/>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en-US" sz="1000"/>
              <a:t>A</a:t>
            </a:r>
          </a:p>
        </p:txBody>
      </p:sp>
      <p:sp>
        <p:nvSpPr>
          <p:cNvPr id="18454" name="TextBox 229"/>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en-US" sz="1000"/>
              <a:t>B</a:t>
            </a:r>
          </a:p>
        </p:txBody>
      </p:sp>
      <p:sp>
        <p:nvSpPr>
          <p:cNvPr id="18455" name="Rounded Rectangle 122"/>
          <p:cNvSpPr>
            <a:spLocks noChangeArrowheads="1"/>
          </p:cNvSpPr>
          <p:nvPr/>
        </p:nvSpPr>
        <p:spPr bwMode="auto">
          <a:xfrm>
            <a:off x="1524001" y="4941888"/>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nl-BE" sz="800" b="1" dirty="0">
                <a:latin typeface="+mn-lt"/>
              </a:rPr>
              <a:t>les </a:t>
            </a:r>
            <a:r>
              <a:rPr lang="nl-BE" sz="800" b="1" dirty="0" err="1">
                <a:latin typeface="+mn-lt"/>
              </a:rPr>
              <a:t>agents</a:t>
            </a:r>
            <a:endParaRPr lang="nl-BE" sz="800" b="1" dirty="0">
              <a:latin typeface="+mn-lt"/>
            </a:endParaRPr>
          </a:p>
          <a:p>
            <a:pPr algn="ctr"/>
            <a:r>
              <a:rPr lang="nl-BE" sz="800" b="1" dirty="0" err="1">
                <a:latin typeface="+mn-lt"/>
              </a:rPr>
              <a:t>sont</a:t>
            </a:r>
            <a:r>
              <a:rPr lang="nl-BE" sz="800" b="1" dirty="0">
                <a:latin typeface="+mn-lt"/>
              </a:rPr>
              <a:t> sur </a:t>
            </a:r>
            <a:r>
              <a:rPr lang="nl-BE" sz="800" b="1" dirty="0" err="1">
                <a:latin typeface="+mn-lt"/>
              </a:rPr>
              <a:t>place</a:t>
            </a:r>
            <a:endParaRPr lang="en-US" sz="1400" b="1" dirty="0">
              <a:latin typeface="+mn-lt"/>
            </a:endParaRPr>
          </a:p>
        </p:txBody>
      </p:sp>
      <p:grpSp>
        <p:nvGrpSpPr>
          <p:cNvPr id="18456" name="Groep 106"/>
          <p:cNvGrpSpPr>
            <a:grpSpLocks/>
          </p:cNvGrpSpPr>
          <p:nvPr/>
        </p:nvGrpSpPr>
        <p:grpSpPr bwMode="auto">
          <a:xfrm>
            <a:off x="6167439" y="4591050"/>
            <a:ext cx="1368425" cy="431800"/>
            <a:chOff x="4427984" y="2636912"/>
            <a:chExt cx="864096" cy="432048"/>
          </a:xfrm>
        </p:grpSpPr>
        <p:cxnSp>
          <p:nvCxnSpPr>
            <p:cNvPr id="56"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7"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DS = 1,5 m</a:t>
              </a:r>
            </a:p>
          </p:txBody>
        </p:sp>
      </p:grpSp>
      <p:cxnSp>
        <p:nvCxnSpPr>
          <p:cNvPr id="58" name="Straight Connector 111"/>
          <p:cNvCxnSpPr/>
          <p:nvPr/>
        </p:nvCxnSpPr>
        <p:spPr bwMode="auto">
          <a:xfrm>
            <a:off x="4727576" y="4591050"/>
            <a:ext cx="388937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8458" name="TextBox 32"/>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en-US" sz="900" b="1" dirty="0"/>
              <a:t>Namur</a:t>
            </a:r>
          </a:p>
        </p:txBody>
      </p:sp>
      <p:graphicFrame>
        <p:nvGraphicFramePr>
          <p:cNvPr id="27" name="Table 186"/>
          <p:cNvGraphicFramePr>
            <a:graphicFrameLocks noGrp="1"/>
          </p:cNvGraphicFramePr>
          <p:nvPr>
            <p:extLst>
              <p:ext uri="{D42A27DB-BD31-4B8C-83A1-F6EECF244321}">
                <p14:modId xmlns:p14="http://schemas.microsoft.com/office/powerpoint/2010/main" val="2394480614"/>
              </p:ext>
            </p:extLst>
          </p:nvPr>
        </p:nvGraphicFramePr>
        <p:xfrm>
          <a:off x="2135189" y="836613"/>
          <a:ext cx="4963077" cy="1047783"/>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Points</a:t>
                      </a:r>
                      <a:r>
                        <a:rPr lang="en-US" sz="1000" b="0" baseline="0" dirty="0">
                          <a:solidFill>
                            <a:schemeClr val="tx1"/>
                          </a:solidFill>
                        </a:rPr>
                        <a:t> </a:t>
                      </a:r>
                      <a:r>
                        <a:rPr lang="en-US" sz="1000" b="0" baseline="0" dirty="0" err="1">
                          <a:solidFill>
                            <a:schemeClr val="tx1"/>
                          </a:solidFill>
                        </a:rPr>
                        <a:t>extrêmes</a:t>
                      </a:r>
                      <a:r>
                        <a:rPr lang="en-US" sz="1000" b="0" baseline="0" dirty="0">
                          <a:solidFill>
                            <a:schemeClr val="tx1"/>
                          </a:solidFill>
                        </a:rPr>
                        <a:t> de la zone de travail</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Points de </a:t>
                      </a:r>
                      <a:r>
                        <a:rPr lang="en-US" sz="1000" b="0" dirty="0" err="1">
                          <a:solidFill>
                            <a:schemeClr val="tx1"/>
                          </a:solidFill>
                        </a:rPr>
                        <a:t>détection</a:t>
                      </a:r>
                      <a:r>
                        <a:rPr lang="en-US" sz="1000" b="0" baseline="0" dirty="0">
                          <a:solidFill>
                            <a:schemeClr val="tx1"/>
                          </a:solidFill>
                        </a:rPr>
                        <a:t> à gauche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t>Distance</a:t>
                      </a:r>
                      <a:r>
                        <a:rPr lang="en-US" sz="1000" baseline="0" dirty="0"/>
                        <a:t> </a:t>
                      </a:r>
                      <a:r>
                        <a:rPr lang="en-US" sz="1000" baseline="0" dirty="0" err="1"/>
                        <a:t>d’avertissement</a:t>
                      </a:r>
                      <a:endParaRPr lang="en-US" sz="1000" dirty="0"/>
                    </a:p>
                    <a:p>
                      <a:pPr algn="l"/>
                      <a:r>
                        <a:rPr lang="en-US" sz="1000" dirty="0"/>
                        <a:t>(DA à gauche)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Points de </a:t>
                      </a:r>
                      <a:r>
                        <a:rPr lang="en-US" sz="1000" dirty="0" err="1"/>
                        <a:t>détection</a:t>
                      </a:r>
                      <a:r>
                        <a:rPr lang="en-US" sz="1000" dirty="0"/>
                        <a:t> à </a:t>
                      </a:r>
                      <a:r>
                        <a:rPr lang="en-US" sz="1000" dirty="0" err="1"/>
                        <a:t>droite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t>Distance</a:t>
                      </a:r>
                      <a:r>
                        <a:rPr lang="en-US" sz="1000" baseline="0" dirty="0"/>
                        <a:t> </a:t>
                      </a:r>
                      <a:r>
                        <a:rPr lang="en-US" sz="1000" baseline="0" dirty="0" err="1"/>
                        <a:t>d’avertissement</a:t>
                      </a:r>
                      <a:endParaRPr lang="en-US" sz="1000" baseline="0" dirty="0"/>
                    </a:p>
                    <a:p>
                      <a:pPr algn="l"/>
                      <a:r>
                        <a:rPr lang="en-US" sz="1000" dirty="0"/>
                        <a:t>(DA à</a:t>
                      </a:r>
                      <a:r>
                        <a:rPr lang="en-US" sz="1000" baseline="0" dirty="0"/>
                        <a:t> </a:t>
                      </a:r>
                      <a:r>
                        <a:rPr lang="en-US" sz="1000" dirty="0" err="1"/>
                        <a:t>droite</a:t>
                      </a:r>
                      <a:r>
                        <a:rPr lang="en-US" sz="1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Visibilité</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8485" name="Group 188"/>
          <p:cNvGrpSpPr>
            <a:grpSpLocks noChangeAspect="1"/>
          </p:cNvGrpSpPr>
          <p:nvPr/>
        </p:nvGrpSpPr>
        <p:grpSpPr bwMode="auto">
          <a:xfrm>
            <a:off x="2303463" y="980728"/>
            <a:ext cx="107950" cy="71438"/>
            <a:chOff x="7956376" y="548680"/>
            <a:chExt cx="216024" cy="144016"/>
          </a:xfrm>
        </p:grpSpPr>
        <p:cxnSp>
          <p:nvCxnSpPr>
            <p:cNvPr id="185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85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cxnSp>
        <p:nvCxnSpPr>
          <p:cNvPr id="18486" name="Straight Arrow Connector 201"/>
          <p:cNvCxnSpPr>
            <a:cxnSpLocks noChangeShapeType="1"/>
          </p:cNvCxnSpPr>
          <p:nvPr/>
        </p:nvCxnSpPr>
        <p:spPr bwMode="auto">
          <a:xfrm>
            <a:off x="2128837" y="1287614"/>
            <a:ext cx="452438" cy="0"/>
          </a:xfrm>
          <a:prstGeom prst="straightConnector1">
            <a:avLst/>
          </a:prstGeom>
          <a:noFill/>
          <a:ln w="38100" algn="ctr">
            <a:solidFill>
              <a:srgbClr val="92D050"/>
            </a:solidFill>
            <a:round/>
            <a:headEnd type="arrow" w="med" len="med"/>
            <a:tailEnd type="arrow" w="med" len="med"/>
          </a:ln>
        </p:spPr>
      </p:cxnSp>
      <p:sp>
        <p:nvSpPr>
          <p:cNvPr id="18487" name="Rectangle 110"/>
          <p:cNvSpPr>
            <a:spLocks noChangeArrowheads="1"/>
          </p:cNvSpPr>
          <p:nvPr/>
        </p:nvSpPr>
        <p:spPr bwMode="auto">
          <a:xfrm>
            <a:off x="4943475" y="1228316"/>
            <a:ext cx="122238" cy="122237"/>
          </a:xfrm>
          <a:prstGeom prst="rect">
            <a:avLst/>
          </a:prstGeom>
          <a:solidFill>
            <a:srgbClr val="FF0000"/>
          </a:solidFill>
          <a:ln w="31750" algn="ctr">
            <a:noFill/>
            <a:round/>
            <a:headEnd/>
            <a:tailEnd/>
          </a:ln>
        </p:spPr>
        <p:txBody>
          <a:bodyPr wrap="none" anchor="ctr"/>
          <a:lstStyle/>
          <a:p>
            <a:pPr algn="ctr"/>
            <a:endParaRPr lang="en-US"/>
          </a:p>
        </p:txBody>
      </p:sp>
      <p:cxnSp>
        <p:nvCxnSpPr>
          <p:cNvPr id="18489" name="Straight Arrow Connector 156"/>
          <p:cNvCxnSpPr>
            <a:cxnSpLocks noChangeShapeType="1"/>
          </p:cNvCxnSpPr>
          <p:nvPr/>
        </p:nvCxnSpPr>
        <p:spPr bwMode="auto">
          <a:xfrm>
            <a:off x="2140048" y="1719798"/>
            <a:ext cx="431800" cy="0"/>
          </a:xfrm>
          <a:prstGeom prst="straightConnector1">
            <a:avLst/>
          </a:prstGeom>
          <a:noFill/>
          <a:ln w="38100" algn="ctr">
            <a:solidFill>
              <a:schemeClr val="accent1"/>
            </a:solidFill>
            <a:round/>
            <a:headEnd type="arrow" w="med" len="med"/>
            <a:tailEnd type="arrow" w="med" len="med"/>
          </a:ln>
        </p:spPr>
      </p:cxnSp>
      <p:sp>
        <p:nvSpPr>
          <p:cNvPr id="18490" name="Oval 95"/>
          <p:cNvSpPr>
            <a:spLocks noChangeArrowheads="1"/>
          </p:cNvSpPr>
          <p:nvPr/>
        </p:nvSpPr>
        <p:spPr bwMode="auto">
          <a:xfrm>
            <a:off x="4943475" y="905659"/>
            <a:ext cx="114300" cy="115888"/>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18491" name="Straight Arrow Connector 287"/>
          <p:cNvCxnSpPr>
            <a:cxnSpLocks noChangeShapeType="1"/>
          </p:cNvCxnSpPr>
          <p:nvPr/>
        </p:nvCxnSpPr>
        <p:spPr bwMode="auto">
          <a:xfrm flipH="1" flipV="1">
            <a:off x="4800601" y="1674992"/>
            <a:ext cx="360363" cy="1588"/>
          </a:xfrm>
          <a:prstGeom prst="straightConnector1">
            <a:avLst/>
          </a:prstGeom>
          <a:noFill/>
          <a:ln w="12700" algn="ctr">
            <a:solidFill>
              <a:schemeClr val="tx1"/>
            </a:solidFill>
            <a:prstDash val="dash"/>
            <a:round/>
            <a:headEnd type="arrow" w="med" len="med"/>
            <a:tailEnd type="arrow" w="med" len="med"/>
          </a:ln>
        </p:spPr>
      </p:cxnSp>
      <p:cxnSp>
        <p:nvCxnSpPr>
          <p:cNvPr id="18492" name="Straight Arrow Connector 107"/>
          <p:cNvCxnSpPr>
            <a:cxnSpLocks noChangeShapeType="1"/>
          </p:cNvCxnSpPr>
          <p:nvPr/>
        </p:nvCxnSpPr>
        <p:spPr bwMode="auto">
          <a:xfrm>
            <a:off x="3935414" y="4903788"/>
            <a:ext cx="1944687" cy="0"/>
          </a:xfrm>
          <a:prstGeom prst="straightConnector1">
            <a:avLst/>
          </a:prstGeom>
          <a:noFill/>
          <a:ln w="19050" algn="ctr">
            <a:solidFill>
              <a:srgbClr val="92D050"/>
            </a:solidFill>
            <a:round/>
            <a:headEnd type="arrow" w="med" len="med"/>
            <a:tailEnd type="arrow" w="med" len="med"/>
          </a:ln>
        </p:spPr>
      </p:cxnSp>
      <p:cxnSp>
        <p:nvCxnSpPr>
          <p:cNvPr id="18493" name="Straight Arrow Connector 101"/>
          <p:cNvCxnSpPr>
            <a:cxnSpLocks noChangeShapeType="1"/>
          </p:cNvCxnSpPr>
          <p:nvPr/>
        </p:nvCxnSpPr>
        <p:spPr bwMode="auto">
          <a:xfrm>
            <a:off x="7104064" y="4903788"/>
            <a:ext cx="2376487" cy="0"/>
          </a:xfrm>
          <a:prstGeom prst="straightConnector1">
            <a:avLst/>
          </a:prstGeom>
          <a:noFill/>
          <a:ln w="19050" algn="ctr">
            <a:solidFill>
              <a:schemeClr val="accent1"/>
            </a:solidFill>
            <a:round/>
            <a:headEnd type="arrow" w="med" len="med"/>
            <a:tailEnd type="arrow" w="med" len="med"/>
          </a:ln>
        </p:spPr>
      </p:cxnSp>
      <p:sp>
        <p:nvSpPr>
          <p:cNvPr id="18494" name="TextBox 103"/>
          <p:cNvSpPr txBox="1">
            <a:spLocks noChangeArrowheads="1"/>
          </p:cNvSpPr>
          <p:nvPr/>
        </p:nvSpPr>
        <p:spPr bwMode="auto">
          <a:xfrm>
            <a:off x="7175501" y="4797426"/>
            <a:ext cx="576263" cy="246063"/>
          </a:xfrm>
          <a:prstGeom prst="rect">
            <a:avLst/>
          </a:prstGeom>
          <a:noFill/>
          <a:ln w="19050">
            <a:noFill/>
            <a:miter lim="800000"/>
            <a:headEnd/>
            <a:tailEnd/>
          </a:ln>
        </p:spPr>
        <p:txBody>
          <a:bodyPr>
            <a:spAutoFit/>
          </a:bodyPr>
          <a:lstStyle/>
          <a:p>
            <a:pPr algn="ctr"/>
            <a:r>
              <a:rPr lang="en-US" sz="1000" dirty="0"/>
              <a:t>DA</a:t>
            </a:r>
          </a:p>
        </p:txBody>
      </p:sp>
      <p:sp>
        <p:nvSpPr>
          <p:cNvPr id="18495" name="TextBox 103"/>
          <p:cNvSpPr txBox="1">
            <a:spLocks noChangeArrowheads="1"/>
          </p:cNvSpPr>
          <p:nvPr/>
        </p:nvSpPr>
        <p:spPr bwMode="auto">
          <a:xfrm>
            <a:off x="5232401" y="4802188"/>
            <a:ext cx="576263" cy="246062"/>
          </a:xfrm>
          <a:prstGeom prst="rect">
            <a:avLst/>
          </a:prstGeom>
          <a:noFill/>
          <a:ln w="19050">
            <a:noFill/>
            <a:miter lim="800000"/>
            <a:headEnd/>
            <a:tailEnd/>
          </a:ln>
        </p:spPr>
        <p:txBody>
          <a:bodyPr>
            <a:spAutoFit/>
          </a:bodyPr>
          <a:lstStyle/>
          <a:p>
            <a:pPr algn="ctr"/>
            <a:r>
              <a:rPr lang="en-US" sz="1000" dirty="0"/>
              <a:t>DA</a:t>
            </a:r>
          </a:p>
        </p:txBody>
      </p:sp>
      <p:grpSp>
        <p:nvGrpSpPr>
          <p:cNvPr id="18496" name="Group 188"/>
          <p:cNvGrpSpPr>
            <a:grpSpLocks noChangeAspect="1"/>
          </p:cNvGrpSpPr>
          <p:nvPr/>
        </p:nvGrpSpPr>
        <p:grpSpPr bwMode="auto">
          <a:xfrm>
            <a:off x="5808663" y="5013325"/>
            <a:ext cx="107950" cy="71438"/>
            <a:chOff x="7956376" y="548680"/>
            <a:chExt cx="216024" cy="144016"/>
          </a:xfrm>
        </p:grpSpPr>
        <p:cxnSp>
          <p:nvCxnSpPr>
            <p:cNvPr id="185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85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8497" name="Group 188"/>
          <p:cNvGrpSpPr>
            <a:grpSpLocks noChangeAspect="1"/>
          </p:cNvGrpSpPr>
          <p:nvPr/>
        </p:nvGrpSpPr>
        <p:grpSpPr bwMode="auto">
          <a:xfrm>
            <a:off x="7032625" y="5013325"/>
            <a:ext cx="107950" cy="71438"/>
            <a:chOff x="7956376" y="548680"/>
            <a:chExt cx="216024" cy="144016"/>
          </a:xfrm>
        </p:grpSpPr>
        <p:cxnSp>
          <p:nvCxnSpPr>
            <p:cNvPr id="1849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849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1"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endParaRPr lang="en-GB"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946" l="0" r="100000">
                        <a14:foregroundMark x1="23816" y1="58415" x2="12932" y2="52660"/>
                        <a14:foregroundMark x1="12932" y1="52660" x2="5122" y2="44408"/>
                        <a14:foregroundMark x1="5634" y1="43431" x2="12420" y2="28610"/>
                        <a14:foregroundMark x1="13316" y1="28990" x2="21511" y2="23398"/>
                        <a14:foregroundMark x1="20615" y1="24376" x2="36876" y2="19001"/>
                        <a14:foregroundMark x1="36492" y1="19381" x2="41485" y2="16721"/>
                        <a14:foregroundMark x1="41485" y1="16721" x2="41485" y2="15744"/>
                        <a14:foregroundMark x1="41485" y1="15744" x2="30602" y2="8415"/>
                        <a14:foregroundMark x1="31498" y1="8252" x2="38284" y2="5375"/>
                        <a14:foregroundMark x1="38284" y1="5375" x2="39693" y2="3257"/>
                        <a14:foregroundMark x1="39693" y1="3040" x2="55058" y2="163"/>
                        <a14:foregroundMark x1="57362" y1="760" x2="64149" y2="3040"/>
                        <a14:foregroundMark x1="64149" y1="3040" x2="64533" y2="4940"/>
                        <a14:foregroundMark x1="64533" y1="4940" x2="70551" y2="6515"/>
                        <a14:foregroundMark x1="70551" y1="6515" x2="71831" y2="9012"/>
                        <a14:foregroundMark x1="71831" y1="9012" x2="68630" y2="12486"/>
                        <a14:foregroundMark x1="68630" y1="12486" x2="66453" y2="15364"/>
                        <a14:foregroundMark x1="66453" y1="15364" x2="61460" y2="17264"/>
                        <a14:foregroundMark x1="61460" y1="17264" x2="83227" y2="23833"/>
                        <a14:foregroundMark x1="83227" y1="23833" x2="97695" y2="34962"/>
                        <a14:foregroundMark x1="97695" y1="34962" x2="99488" y2="41314"/>
                        <a14:foregroundMark x1="98207" y1="38056" x2="99488" y2="43051"/>
                        <a14:foregroundMark x1="98592" y1="42834" x2="88604" y2="46091"/>
                        <a14:foregroundMark x1="88604" y1="46091" x2="84123" y2="42834"/>
                        <a14:foregroundMark x1="85915" y1="44951" x2="85019" y2="63409"/>
                        <a14:foregroundMark x1="85019" y1="63789" x2="85019" y2="64767"/>
                        <a14:foregroundMark x1="85019" y1="64984" x2="80410" y2="64604"/>
                        <a14:foregroundMark x1="80410" y1="64604" x2="75544" y2="80565"/>
                        <a14:foregroundMark x1="75544" y1="80565" x2="77721" y2="92671"/>
                        <a14:foregroundMark x1="77337" y1="92074" x2="77337" y2="92671"/>
                        <a14:foregroundMark x1="78617" y1="93051" x2="90013" y2="93811"/>
                        <a14:foregroundMark x1="90397" y1="94571" x2="92318" y2="94571"/>
                        <a14:foregroundMark x1="92318" y1="94571" x2="92318" y2="96091"/>
                        <a14:foregroundMark x1="92318" y1="96091" x2="91293" y2="97448"/>
                        <a14:foregroundMark x1="91293" y1="97448" x2="75928" y2="97666"/>
                        <a14:foregroundMark x1="76825" y1="97286" x2="70551" y2="95168"/>
                        <a14:foregroundMark x1="70551" y1="95168" x2="70038" y2="96526"/>
                        <a14:foregroundMark x1="70038" y1="96526" x2="70038" y2="96526"/>
                        <a14:foregroundMark x1="70038" y1="96526" x2="59667" y2="95928"/>
                        <a14:foregroundMark x1="59667" y1="95928" x2="56850" y2="66124"/>
                        <a14:foregroundMark x1="56850" y1="66124" x2="50064" y2="81107"/>
                        <a14:foregroundMark x1="49680" y1="81868" x2="47759" y2="89957"/>
                        <a14:foregroundMark x1="47759" y1="89957" x2="48271" y2="92834"/>
                        <a14:foregroundMark x1="48271" y1="92834" x2="41485" y2="99566"/>
                        <a14:foregroundMark x1="41485" y1="99566" x2="27401" y2="99946"/>
                        <a14:foregroundMark x1="28809" y1="99403" x2="33291" y2="78013"/>
                        <a14:foregroundMark x1="33291" y1="78013" x2="31498" y2="64767"/>
                        <a14:foregroundMark x1="31498" y1="64767" x2="24200" y2="64604"/>
                        <a14:foregroundMark x1="23816" y1="64387" x2="24200" y2="60152"/>
                        <a14:foregroundMark x1="24200" y1="60152" x2="256" y2="67264"/>
                        <a14:backgroundMark x1="17414" y1="78610" x2="17414" y2="78610"/>
                        <a14:backgroundMark x1="22407" y1="16124" x2="22407" y2="16124"/>
                        <a14:backgroundMark x1="80410" y1="15907" x2="80410" y2="15907"/>
                      </a14:backgroundRemoval>
                    </a14:imgEffect>
                  </a14:imgLayer>
                </a14:imgProps>
              </a:ext>
              <a:ext uri="{28A0092B-C50C-407E-A947-70E740481C1C}">
                <a14:useLocalDpi xmlns:a14="http://schemas.microsoft.com/office/drawing/2010/main" val="0"/>
              </a:ext>
            </a:extLst>
          </a:blip>
          <a:stretch>
            <a:fillRect/>
          </a:stretch>
        </p:blipFill>
        <p:spPr>
          <a:xfrm>
            <a:off x="5664200" y="3815660"/>
            <a:ext cx="309242" cy="72935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821" y="3808655"/>
            <a:ext cx="485267" cy="746071"/>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632" y="3808655"/>
            <a:ext cx="485267" cy="746071"/>
          </a:xfrm>
          <a:prstGeom prst="rect">
            <a:avLst/>
          </a:prstGeom>
        </p:spPr>
      </p:pic>
      <p:sp>
        <p:nvSpPr>
          <p:cNvPr id="3" name="ZoneTexte 2"/>
          <p:cNvSpPr txBox="1"/>
          <p:nvPr/>
        </p:nvSpPr>
        <p:spPr>
          <a:xfrm>
            <a:off x="7639294" y="960977"/>
            <a:ext cx="4248768" cy="1223412"/>
          </a:xfrm>
          <a:prstGeom prst="rect">
            <a:avLst/>
          </a:prstGeom>
          <a:solidFill>
            <a:schemeClr val="bg1">
              <a:lumMod val="85000"/>
            </a:schemeClr>
          </a:solidFill>
        </p:spPr>
        <p:txBody>
          <a:bodyPr wrap="square" rtlCol="0">
            <a:spAutoFit/>
          </a:bodyPr>
          <a:lstStyle/>
          <a:p>
            <a:r>
              <a:rPr lang="nl-BE" sz="1050" b="1" u="sng" dirty="0" err="1">
                <a:latin typeface="+mn-lt"/>
              </a:rPr>
              <a:t>Contexte</a:t>
            </a:r>
            <a:r>
              <a:rPr lang="nl-BE" sz="1050" b="1" u="sng" dirty="0">
                <a:latin typeface="+mn-lt"/>
              </a:rPr>
              <a:t> de la </a:t>
            </a:r>
            <a:r>
              <a:rPr lang="nl-BE" sz="1050" b="1" u="sng" dirty="0" err="1">
                <a:latin typeface="+mn-lt"/>
              </a:rPr>
              <a:t>situation</a:t>
            </a:r>
            <a:r>
              <a:rPr lang="nl-BE" sz="1050" b="1" u="sng" dirty="0">
                <a:latin typeface="+mn-lt"/>
              </a:rPr>
              <a:t> </a:t>
            </a:r>
            <a:r>
              <a:rPr lang="nl-BE" sz="1050" b="1" u="sng" dirty="0" err="1">
                <a:latin typeface="+mn-lt"/>
              </a:rPr>
              <a:t>exposée</a:t>
            </a:r>
            <a:r>
              <a:rPr lang="nl-BE" sz="1050" b="1" u="sng" dirty="0">
                <a:latin typeface="+mn-lt"/>
              </a:rPr>
              <a:t> </a:t>
            </a:r>
            <a:r>
              <a:rPr lang="nl-BE" sz="1050" b="1" u="sng" dirty="0"/>
              <a:t>: </a:t>
            </a:r>
          </a:p>
          <a:p>
            <a:endParaRPr lang="nl-BE" sz="1050" dirty="0"/>
          </a:p>
          <a:p>
            <a:pPr marL="171450" indent="-171450">
              <a:buFontTx/>
              <a:buChar char="-"/>
            </a:pPr>
            <a:r>
              <a:rPr lang="nl-BE" sz="1000" dirty="0"/>
              <a:t>Deux </a:t>
            </a:r>
            <a:r>
              <a:rPr lang="nl-BE" sz="1000" dirty="0" err="1"/>
              <a:t>voies</a:t>
            </a:r>
            <a:r>
              <a:rPr lang="nl-BE" sz="1000" dirty="0"/>
              <a:t> en service (</a:t>
            </a:r>
            <a:r>
              <a:rPr lang="nl-BE" sz="1000" dirty="0" err="1"/>
              <a:t>entrevoie</a:t>
            </a:r>
            <a:r>
              <a:rPr lang="nl-BE" sz="1000" dirty="0"/>
              <a:t> &lt; 4,5 m)</a:t>
            </a:r>
          </a:p>
          <a:p>
            <a:pPr marL="171450" indent="-171450">
              <a:buFontTx/>
              <a:buChar char="-"/>
            </a:pPr>
            <a:r>
              <a:rPr lang="nl-BE" sz="1000" dirty="0"/>
              <a:t>Prestation de jour</a:t>
            </a:r>
          </a:p>
          <a:p>
            <a:pPr marL="171450" indent="-171450">
              <a:buFontTx/>
              <a:buChar char="-"/>
            </a:pPr>
            <a:r>
              <a:rPr lang="nl-BE" sz="1000" dirty="0"/>
              <a:t>2 </a:t>
            </a:r>
            <a:r>
              <a:rPr lang="nl-BE" sz="1000" dirty="0" err="1"/>
              <a:t>agents</a:t>
            </a:r>
            <a:r>
              <a:rPr lang="nl-BE" sz="1000" dirty="0"/>
              <a:t> au </a:t>
            </a:r>
            <a:r>
              <a:rPr lang="nl-BE" sz="1000" dirty="0" err="1"/>
              <a:t>travail</a:t>
            </a:r>
            <a:r>
              <a:rPr lang="nl-BE" sz="1000" dirty="0"/>
              <a:t> (</a:t>
            </a:r>
            <a:r>
              <a:rPr lang="nl-BE" sz="1000" dirty="0" err="1"/>
              <a:t>empiètements</a:t>
            </a:r>
            <a:r>
              <a:rPr lang="nl-BE" sz="1000" dirty="0"/>
              <a:t> de type I dans </a:t>
            </a:r>
            <a:r>
              <a:rPr lang="nl-BE" sz="1000" dirty="0" err="1"/>
              <a:t>une</a:t>
            </a:r>
            <a:r>
              <a:rPr lang="nl-BE" sz="1000" dirty="0"/>
              <a:t> </a:t>
            </a:r>
            <a:r>
              <a:rPr lang="nl-BE" sz="1000" dirty="0" err="1"/>
              <a:t>voie</a:t>
            </a:r>
            <a:r>
              <a:rPr lang="nl-BE" sz="1000" dirty="0"/>
              <a:t> en service)</a:t>
            </a:r>
          </a:p>
          <a:p>
            <a:pPr marL="171450" indent="-171450">
              <a:buFontTx/>
              <a:buChar char="-"/>
            </a:pPr>
            <a:r>
              <a:rPr lang="nl-BE" sz="1000" dirty="0"/>
              <a:t>Annonces des </a:t>
            </a:r>
            <a:r>
              <a:rPr lang="nl-BE" sz="1000" dirty="0" err="1"/>
              <a:t>mouvements</a:t>
            </a:r>
            <a:r>
              <a:rPr lang="nl-BE" sz="1000" dirty="0"/>
              <a:t> </a:t>
            </a:r>
            <a:r>
              <a:rPr lang="nl-BE" sz="1000" dirty="0" err="1"/>
              <a:t>sur</a:t>
            </a:r>
            <a:r>
              <a:rPr lang="nl-BE" sz="1000" dirty="0"/>
              <a:t> les </a:t>
            </a:r>
            <a:r>
              <a:rPr lang="nl-BE" sz="1000" dirty="0" err="1"/>
              <a:t>Voies</a:t>
            </a:r>
            <a:r>
              <a:rPr lang="nl-BE" sz="1000" dirty="0"/>
              <a:t> A et B</a:t>
            </a:r>
          </a:p>
          <a:p>
            <a:endParaRPr lang="nl-BE" sz="1050" dirty="0"/>
          </a:p>
        </p:txBody>
      </p:sp>
    </p:spTree>
    <p:extLst>
      <p:ext uri="{BB962C8B-B14F-4D97-AF65-F5344CB8AC3E}">
        <p14:creationId xmlns:p14="http://schemas.microsoft.com/office/powerpoint/2010/main" val="403885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est la propriété d’INFRABEL.</a:t>
            </a:r>
          </a:p>
        </p:txBody>
      </p:sp>
      <p:graphicFrame>
        <p:nvGraphicFramePr>
          <p:cNvPr id="6" name="Tabel 4"/>
          <p:cNvGraphicFramePr>
            <a:graphicFrameLocks noGrp="1"/>
          </p:cNvGraphicFramePr>
          <p:nvPr>
            <p:extLst>
              <p:ext uri="{D42A27DB-BD31-4B8C-83A1-F6EECF244321}">
                <p14:modId xmlns:p14="http://schemas.microsoft.com/office/powerpoint/2010/main" val="603398017"/>
              </p:ext>
            </p:extLst>
          </p:nvPr>
        </p:nvGraphicFramePr>
        <p:xfrm>
          <a:off x="1824748" y="1340768"/>
          <a:ext cx="7848871" cy="2831044"/>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en-US" sz="1600" b="1" kern="1200" dirty="0" err="1">
                          <a:solidFill>
                            <a:schemeClr val="tx1"/>
                          </a:solidFill>
                          <a:latin typeface="+mn-lt"/>
                          <a:ea typeface="+mn-ea"/>
                          <a:cs typeface="+mn-cs"/>
                        </a:rPr>
                        <a:t>Données</a:t>
                      </a:r>
                      <a:r>
                        <a:rPr lang="en-US" sz="1600" b="1" kern="1200" dirty="0">
                          <a:solidFill>
                            <a:schemeClr val="tx1"/>
                          </a:solidFill>
                          <a:latin typeface="+mn-lt"/>
                          <a:ea typeface="+mn-ea"/>
                          <a:cs typeface="+mn-cs"/>
                        </a:rPr>
                        <a:t>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SP_U4_VE_Un</a:t>
                      </a:r>
                      <a:r>
                        <a:rPr lang="nl-BE" sz="1200" b="0" baseline="0" dirty="0">
                          <a:solidFill>
                            <a:schemeClr val="tx1"/>
                          </a:solidFill>
                          <a:latin typeface="+mn-lt"/>
                          <a:ea typeface="Times New Roman"/>
                          <a:cs typeface="Times New Roman"/>
                          <a:sym typeface="Wingdings"/>
                        </a:rPr>
                        <a:t> agent </a:t>
                      </a:r>
                      <a:r>
                        <a:rPr lang="nl-BE" sz="1200" b="0" baseline="0" dirty="0" err="1">
                          <a:solidFill>
                            <a:schemeClr val="tx1"/>
                          </a:solidFill>
                          <a:latin typeface="+mn-lt"/>
                          <a:ea typeface="Times New Roman"/>
                          <a:cs typeface="Times New Roman"/>
                          <a:sym typeface="Wingdings"/>
                        </a:rPr>
                        <a:t>qui</a:t>
                      </a:r>
                      <a:r>
                        <a:rPr lang="nl-BE" sz="1200" b="0" baseline="0" dirty="0">
                          <a:solidFill>
                            <a:schemeClr val="tx1"/>
                          </a:solidFill>
                          <a:latin typeface="+mn-lt"/>
                          <a:ea typeface="Times New Roman"/>
                          <a:cs typeface="Times New Roman"/>
                          <a:sym typeface="Wingdings"/>
                        </a:rPr>
                        <a:t> </a:t>
                      </a:r>
                      <a:r>
                        <a:rPr lang="nl-BE" sz="1200" b="0" baseline="0" dirty="0" err="1">
                          <a:solidFill>
                            <a:schemeClr val="tx1"/>
                          </a:solidFill>
                          <a:latin typeface="+mn-lt"/>
                          <a:ea typeface="Times New Roman"/>
                          <a:cs typeface="Times New Roman"/>
                          <a:sym typeface="Wingdings"/>
                        </a:rPr>
                        <a:t>veille</a:t>
                      </a:r>
                      <a:r>
                        <a:rPr lang="nl-BE" sz="1200" b="0" baseline="0" dirty="0">
                          <a:solidFill>
                            <a:schemeClr val="tx1"/>
                          </a:solidFill>
                          <a:latin typeface="+mn-lt"/>
                          <a:ea typeface="Times New Roman"/>
                          <a:cs typeface="Times New Roman"/>
                          <a:sym typeface="Wingdings"/>
                        </a:rPr>
                        <a:t> à la sécurité_v2.0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47794">
                <a:tc>
                  <a:txBody>
                    <a:bodyPr/>
                    <a:lstStyle/>
                    <a:p>
                      <a:pPr algn="l"/>
                      <a:r>
                        <a:rPr lang="en-US" sz="1200" b="1" dirty="0" err="1">
                          <a:solidFill>
                            <a:schemeClr val="tx1"/>
                          </a:solidFill>
                        </a:rPr>
                        <a:t>Statut</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r>
                        <a:rPr lang="en-US" sz="1200" dirty="0">
                          <a:solidFill>
                            <a:schemeClr val="tx1"/>
                          </a:solidFill>
                        </a:rPr>
                        <a:t>Document</a:t>
                      </a:r>
                      <a:r>
                        <a:rPr lang="en-US" sz="1200" baseline="0" dirty="0">
                          <a:solidFill>
                            <a:schemeClr val="tx1"/>
                          </a:solidFill>
                        </a:rPr>
                        <a:t> de base </a:t>
                      </a:r>
                      <a:r>
                        <a:rPr lang="en-US" sz="1200" baseline="0" dirty="0" err="1">
                          <a:solidFill>
                            <a:schemeClr val="tx1"/>
                          </a:solidFill>
                        </a:rPr>
                        <a:t>traduit</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2"/>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latin typeface="+mn-lt"/>
                          <a:ea typeface="+mn-ea"/>
                          <a:cs typeface="+mn-cs"/>
                        </a:rPr>
                        <a:t>Groupe</a:t>
                      </a:r>
                      <a:r>
                        <a:rPr lang="en-US" sz="1200" b="1" kern="1200" baseline="0" dirty="0">
                          <a:solidFill>
                            <a:schemeClr val="tx1"/>
                          </a:solidFill>
                          <a:latin typeface="+mn-lt"/>
                          <a:ea typeface="+mn-ea"/>
                          <a:cs typeface="+mn-cs"/>
                        </a:rPr>
                        <a:t> de travail</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a:t>I-AM.111</a:t>
                      </a:r>
                    </a:p>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a:t>
                      </a:r>
                    </a:p>
                    <a:p>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 </a:t>
                      </a:r>
                      <a:r>
                        <a:rPr lang="en-US" sz="1200" b="1" kern="1200" baseline="0" dirty="0" err="1">
                          <a:solidFill>
                            <a:schemeClr val="tx1"/>
                          </a:solidFill>
                          <a:latin typeface="+mn-lt"/>
                          <a:ea typeface="+mn-ea"/>
                          <a:cs typeface="+mn-cs"/>
                        </a:rPr>
                        <a:t>contenu</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61" name="Straight Arrow Connector 135"/>
          <p:cNvCxnSpPr>
            <a:cxnSpLocks noChangeShapeType="1"/>
          </p:cNvCxnSpPr>
          <p:nvPr/>
        </p:nvCxnSpPr>
        <p:spPr bwMode="auto">
          <a:xfrm>
            <a:off x="1909762" y="1342108"/>
            <a:ext cx="9526" cy="3814763"/>
          </a:xfrm>
          <a:prstGeom prst="straightConnector1">
            <a:avLst/>
          </a:prstGeom>
          <a:noFill/>
          <a:ln w="12700" algn="ctr">
            <a:solidFill>
              <a:schemeClr val="accent2"/>
            </a:solidFill>
            <a:prstDash val="dash"/>
            <a:round/>
            <a:headEnd/>
            <a:tailEnd type="arrow" w="med" len="med"/>
          </a:ln>
        </p:spPr>
      </p:cxnSp>
      <p:cxnSp>
        <p:nvCxnSpPr>
          <p:cNvPr id="19462" name="Straight Connector 16"/>
          <p:cNvCxnSpPr>
            <a:cxnSpLocks noChangeShapeType="1"/>
          </p:cNvCxnSpPr>
          <p:nvPr/>
        </p:nvCxnSpPr>
        <p:spPr bwMode="auto">
          <a:xfrm flipV="1">
            <a:off x="2640013" y="4380582"/>
            <a:ext cx="7632700" cy="1588"/>
          </a:xfrm>
          <a:prstGeom prst="line">
            <a:avLst/>
          </a:prstGeom>
          <a:noFill/>
          <a:ln w="31750" algn="ctr">
            <a:solidFill>
              <a:schemeClr val="accent2"/>
            </a:solidFill>
            <a:round/>
            <a:headEnd/>
            <a:tailEnd/>
          </a:ln>
        </p:spPr>
      </p:cxnSp>
      <p:sp>
        <p:nvSpPr>
          <p:cNvPr id="19463" name="Oval 17"/>
          <p:cNvSpPr>
            <a:spLocks noChangeArrowheads="1"/>
          </p:cNvSpPr>
          <p:nvPr/>
        </p:nvSpPr>
        <p:spPr bwMode="auto">
          <a:xfrm>
            <a:off x="3902076" y="4310733"/>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9464" name="Rectangle 18"/>
          <p:cNvSpPr>
            <a:spLocks noChangeArrowheads="1"/>
          </p:cNvSpPr>
          <p:nvPr/>
        </p:nvSpPr>
        <p:spPr bwMode="auto">
          <a:xfrm>
            <a:off x="9358314" y="4320257"/>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19465" name="Straight Connector 16"/>
          <p:cNvCxnSpPr>
            <a:cxnSpLocks noChangeShapeType="1"/>
          </p:cNvCxnSpPr>
          <p:nvPr/>
        </p:nvCxnSpPr>
        <p:spPr bwMode="auto">
          <a:xfrm flipV="1">
            <a:off x="2640013" y="4715546"/>
            <a:ext cx="7632700" cy="3175"/>
          </a:xfrm>
          <a:prstGeom prst="line">
            <a:avLst/>
          </a:prstGeom>
          <a:noFill/>
          <a:ln w="31750" algn="ctr">
            <a:solidFill>
              <a:schemeClr val="accent2"/>
            </a:solidFill>
            <a:round/>
            <a:headEnd/>
            <a:tailEnd/>
          </a:ln>
        </p:spPr>
      </p:cxnSp>
      <p:sp>
        <p:nvSpPr>
          <p:cNvPr id="19466" name="Oval 17"/>
          <p:cNvSpPr>
            <a:spLocks noChangeArrowheads="1"/>
          </p:cNvSpPr>
          <p:nvPr/>
        </p:nvSpPr>
        <p:spPr bwMode="auto">
          <a:xfrm>
            <a:off x="3902076" y="4658395"/>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9467" name="Rectangle 18"/>
          <p:cNvSpPr>
            <a:spLocks noChangeArrowheads="1"/>
          </p:cNvSpPr>
          <p:nvPr/>
        </p:nvSpPr>
        <p:spPr bwMode="auto">
          <a:xfrm>
            <a:off x="9358314" y="4666332"/>
            <a:ext cx="122237" cy="122238"/>
          </a:xfrm>
          <a:prstGeom prst="rect">
            <a:avLst/>
          </a:prstGeom>
          <a:solidFill>
            <a:srgbClr val="FF0000"/>
          </a:solidFill>
          <a:ln w="31750" algn="ctr">
            <a:noFill/>
            <a:round/>
            <a:headEnd/>
            <a:tailEnd/>
          </a:ln>
        </p:spPr>
        <p:txBody>
          <a:bodyPr wrap="none" anchor="ctr"/>
          <a:lstStyle/>
          <a:p>
            <a:pPr algn="ctr"/>
            <a:endParaRPr lang="en-US"/>
          </a:p>
        </p:txBody>
      </p:sp>
      <p:sp>
        <p:nvSpPr>
          <p:cNvPr id="19468" name="Chevron 29"/>
          <p:cNvSpPr>
            <a:spLocks noChangeArrowheads="1"/>
          </p:cNvSpPr>
          <p:nvPr/>
        </p:nvSpPr>
        <p:spPr bwMode="auto">
          <a:xfrm>
            <a:off x="2803526" y="4293270"/>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69" name="Chevron 30"/>
          <p:cNvSpPr>
            <a:spLocks noChangeAspect="1"/>
          </p:cNvSpPr>
          <p:nvPr/>
        </p:nvSpPr>
        <p:spPr bwMode="auto">
          <a:xfrm flipH="1">
            <a:off x="2803526" y="4653633"/>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70" name="TextBox 228"/>
          <p:cNvSpPr txBox="1">
            <a:spLocks noChangeArrowheads="1"/>
          </p:cNvSpPr>
          <p:nvPr/>
        </p:nvSpPr>
        <p:spPr bwMode="auto">
          <a:xfrm>
            <a:off x="2387600" y="4223420"/>
            <a:ext cx="323850" cy="246062"/>
          </a:xfrm>
          <a:prstGeom prst="rect">
            <a:avLst/>
          </a:prstGeom>
          <a:noFill/>
          <a:ln w="9525">
            <a:noFill/>
            <a:miter lim="800000"/>
            <a:headEnd/>
            <a:tailEnd/>
          </a:ln>
        </p:spPr>
        <p:txBody>
          <a:bodyPr>
            <a:spAutoFit/>
          </a:bodyPr>
          <a:lstStyle/>
          <a:p>
            <a:pPr algn="ctr"/>
            <a:r>
              <a:rPr lang="en-US" sz="1000"/>
              <a:t>A</a:t>
            </a:r>
          </a:p>
        </p:txBody>
      </p:sp>
      <p:sp>
        <p:nvSpPr>
          <p:cNvPr id="19471" name="TextBox 229"/>
          <p:cNvSpPr txBox="1">
            <a:spLocks noChangeArrowheads="1"/>
          </p:cNvSpPr>
          <p:nvPr/>
        </p:nvSpPr>
        <p:spPr bwMode="auto">
          <a:xfrm>
            <a:off x="2387600" y="4623470"/>
            <a:ext cx="323850" cy="246062"/>
          </a:xfrm>
          <a:prstGeom prst="rect">
            <a:avLst/>
          </a:prstGeom>
          <a:noFill/>
          <a:ln w="9525">
            <a:noFill/>
            <a:miter lim="800000"/>
            <a:headEnd/>
            <a:tailEnd/>
          </a:ln>
        </p:spPr>
        <p:txBody>
          <a:bodyPr>
            <a:spAutoFit/>
          </a:bodyPr>
          <a:lstStyle/>
          <a:p>
            <a:pPr algn="ctr"/>
            <a:r>
              <a:rPr lang="en-US" sz="1000"/>
              <a:t>B</a:t>
            </a:r>
          </a:p>
        </p:txBody>
      </p:sp>
      <p:sp>
        <p:nvSpPr>
          <p:cNvPr id="19472" name="Rounded Rectangle 122"/>
          <p:cNvSpPr>
            <a:spLocks noChangeArrowheads="1"/>
          </p:cNvSpPr>
          <p:nvPr/>
        </p:nvSpPr>
        <p:spPr bwMode="auto">
          <a:xfrm>
            <a:off x="1558926" y="4375820"/>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19473" name="TextBox 123"/>
          <p:cNvSpPr txBox="1">
            <a:spLocks noChangeArrowheads="1"/>
          </p:cNvSpPr>
          <p:nvPr/>
        </p:nvSpPr>
        <p:spPr bwMode="auto">
          <a:xfrm>
            <a:off x="1416051" y="4366296"/>
            <a:ext cx="1008063" cy="338554"/>
          </a:xfrm>
          <a:prstGeom prst="rect">
            <a:avLst/>
          </a:prstGeom>
          <a:noFill/>
          <a:ln w="9525">
            <a:noFill/>
            <a:miter lim="800000"/>
            <a:headEnd/>
            <a:tailEnd/>
          </a:ln>
        </p:spPr>
        <p:txBody>
          <a:bodyPr>
            <a:spAutoFit/>
          </a:bodyPr>
          <a:lstStyle/>
          <a:p>
            <a:pPr algn="ctr"/>
            <a:r>
              <a:rPr lang="nl-BE" sz="800" b="1" dirty="0">
                <a:latin typeface="+mn-lt"/>
              </a:rPr>
              <a:t>tests </a:t>
            </a:r>
          </a:p>
          <a:p>
            <a:pPr algn="ctr"/>
            <a:r>
              <a:rPr lang="nl-BE" sz="800" b="1" dirty="0">
                <a:latin typeface="+mn-lt"/>
              </a:rPr>
              <a:t>de </a:t>
            </a:r>
            <a:r>
              <a:rPr lang="nl-BE" sz="800" b="1" dirty="0" err="1">
                <a:latin typeface="+mn-lt"/>
              </a:rPr>
              <a:t>visibilité</a:t>
            </a:r>
            <a:endParaRPr lang="nl-BE" sz="800" b="1" dirty="0">
              <a:latin typeface="+mn-lt"/>
            </a:endParaRPr>
          </a:p>
        </p:txBody>
      </p:sp>
      <p:sp>
        <p:nvSpPr>
          <p:cNvPr id="19474" name="TextBox 32"/>
          <p:cNvSpPr txBox="1">
            <a:spLocks noChangeArrowheads="1"/>
          </p:cNvSpPr>
          <p:nvPr/>
        </p:nvSpPr>
        <p:spPr bwMode="auto">
          <a:xfrm>
            <a:off x="9551989" y="3934496"/>
            <a:ext cx="936625" cy="230187"/>
          </a:xfrm>
          <a:prstGeom prst="rect">
            <a:avLst/>
          </a:prstGeom>
          <a:noFill/>
          <a:ln w="9525">
            <a:noFill/>
            <a:miter lim="800000"/>
            <a:headEnd/>
            <a:tailEnd/>
          </a:ln>
        </p:spPr>
        <p:txBody>
          <a:bodyPr>
            <a:spAutoFit/>
          </a:bodyPr>
          <a:lstStyle/>
          <a:p>
            <a:pPr algn="ctr"/>
            <a:r>
              <a:rPr lang="en-US" sz="900" b="1" dirty="0"/>
              <a:t>Arlon</a:t>
            </a:r>
          </a:p>
        </p:txBody>
      </p:sp>
      <p:sp>
        <p:nvSpPr>
          <p:cNvPr id="19475" name="TextBox 32"/>
          <p:cNvSpPr txBox="1">
            <a:spLocks noChangeArrowheads="1"/>
          </p:cNvSpPr>
          <p:nvPr/>
        </p:nvSpPr>
        <p:spPr bwMode="auto">
          <a:xfrm>
            <a:off x="2279651" y="3939257"/>
            <a:ext cx="792163" cy="230188"/>
          </a:xfrm>
          <a:prstGeom prst="rect">
            <a:avLst/>
          </a:prstGeom>
          <a:noFill/>
          <a:ln w="9525">
            <a:noFill/>
            <a:miter lim="800000"/>
            <a:headEnd/>
            <a:tailEnd/>
          </a:ln>
        </p:spPr>
        <p:txBody>
          <a:bodyPr>
            <a:spAutoFit/>
          </a:bodyPr>
          <a:lstStyle/>
          <a:p>
            <a:pPr algn="ctr"/>
            <a:r>
              <a:rPr lang="en-US" sz="900" b="1" dirty="0"/>
              <a:t>Namur</a:t>
            </a:r>
          </a:p>
        </p:txBody>
      </p:sp>
      <p:cxnSp>
        <p:nvCxnSpPr>
          <p:cNvPr id="19477" name="Straight Arrow Connector 287"/>
          <p:cNvCxnSpPr>
            <a:cxnSpLocks noChangeShapeType="1"/>
          </p:cNvCxnSpPr>
          <p:nvPr/>
        </p:nvCxnSpPr>
        <p:spPr bwMode="auto">
          <a:xfrm flipH="1">
            <a:off x="4079876" y="2708945"/>
            <a:ext cx="2232025" cy="1549400"/>
          </a:xfrm>
          <a:prstGeom prst="straightConnector1">
            <a:avLst/>
          </a:prstGeom>
          <a:noFill/>
          <a:ln w="12700" algn="ctr">
            <a:solidFill>
              <a:schemeClr val="tx1"/>
            </a:solidFill>
            <a:prstDash val="dash"/>
            <a:round/>
            <a:headEnd/>
            <a:tailEnd type="arrow" w="med" len="med"/>
          </a:ln>
        </p:spPr>
      </p:cxnSp>
      <p:cxnSp>
        <p:nvCxnSpPr>
          <p:cNvPr id="19479" name="Straight Arrow Connector 287"/>
          <p:cNvCxnSpPr>
            <a:cxnSpLocks noChangeShapeType="1"/>
          </p:cNvCxnSpPr>
          <p:nvPr/>
        </p:nvCxnSpPr>
        <p:spPr bwMode="auto">
          <a:xfrm flipH="1">
            <a:off x="4079876" y="2708945"/>
            <a:ext cx="2232025" cy="1909762"/>
          </a:xfrm>
          <a:prstGeom prst="straightConnector1">
            <a:avLst/>
          </a:prstGeom>
          <a:noFill/>
          <a:ln w="12700" algn="ctr">
            <a:solidFill>
              <a:schemeClr val="tx1"/>
            </a:solidFill>
            <a:prstDash val="dash"/>
            <a:round/>
            <a:headEnd/>
            <a:tailEnd type="arrow" w="med" len="med"/>
          </a:ln>
        </p:spPr>
      </p:cxnSp>
      <p:cxnSp>
        <p:nvCxnSpPr>
          <p:cNvPr id="19481" name="Straight Arrow Connector 287"/>
          <p:cNvCxnSpPr>
            <a:cxnSpLocks noChangeShapeType="1"/>
          </p:cNvCxnSpPr>
          <p:nvPr/>
        </p:nvCxnSpPr>
        <p:spPr bwMode="auto">
          <a:xfrm>
            <a:off x="6672264" y="2708946"/>
            <a:ext cx="2663825" cy="1620837"/>
          </a:xfrm>
          <a:prstGeom prst="straightConnector1">
            <a:avLst/>
          </a:prstGeom>
          <a:noFill/>
          <a:ln w="12700" algn="ctr">
            <a:solidFill>
              <a:schemeClr val="tx1"/>
            </a:solidFill>
            <a:prstDash val="dash"/>
            <a:round/>
            <a:headEnd/>
            <a:tailEnd type="arrow" w="med" len="med"/>
          </a:ln>
        </p:spPr>
      </p:cxnSp>
      <p:cxnSp>
        <p:nvCxnSpPr>
          <p:cNvPr id="19482" name="Straight Arrow Connector 287"/>
          <p:cNvCxnSpPr>
            <a:cxnSpLocks noChangeShapeType="1"/>
          </p:cNvCxnSpPr>
          <p:nvPr/>
        </p:nvCxnSpPr>
        <p:spPr bwMode="auto">
          <a:xfrm>
            <a:off x="6672264" y="2708945"/>
            <a:ext cx="2663825" cy="1981200"/>
          </a:xfrm>
          <a:prstGeom prst="straightConnector1">
            <a:avLst/>
          </a:prstGeom>
          <a:noFill/>
          <a:ln w="12700" algn="ctr">
            <a:solidFill>
              <a:schemeClr val="tx1"/>
            </a:solidFill>
            <a:prstDash val="dash"/>
            <a:round/>
            <a:headEnd/>
            <a:tailEnd type="arrow" w="med" len="med"/>
          </a:ln>
        </p:spPr>
      </p:cxnSp>
      <p:grpSp>
        <p:nvGrpSpPr>
          <p:cNvPr id="19487" name="Groep 104"/>
          <p:cNvGrpSpPr>
            <a:grpSpLocks/>
          </p:cNvGrpSpPr>
          <p:nvPr/>
        </p:nvGrpSpPr>
        <p:grpSpPr bwMode="auto">
          <a:xfrm>
            <a:off x="6167439" y="3934495"/>
            <a:ext cx="865187" cy="431800"/>
            <a:chOff x="4427984" y="2636912"/>
            <a:chExt cx="864096" cy="432048"/>
          </a:xfrm>
        </p:grpSpPr>
        <p:cxnSp>
          <p:nvCxnSpPr>
            <p:cNvPr id="106" name="Rechte verbindingslijn met pijl 105"/>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7" name="Tekstvak 106"/>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108" name="Straight Connector 111"/>
          <p:cNvCxnSpPr/>
          <p:nvPr/>
        </p:nvCxnSpPr>
        <p:spPr bwMode="auto">
          <a:xfrm>
            <a:off x="5375275" y="3934495"/>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9489" name="TextBox 370"/>
          <p:cNvSpPr txBox="1">
            <a:spLocks noChangeArrowheads="1"/>
          </p:cNvSpPr>
          <p:nvPr/>
        </p:nvSpPr>
        <p:spPr bwMode="auto">
          <a:xfrm>
            <a:off x="1847851" y="5013996"/>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grpSp>
        <p:nvGrpSpPr>
          <p:cNvPr id="19498" name="Group 188"/>
          <p:cNvGrpSpPr>
            <a:grpSpLocks noChangeAspect="1"/>
          </p:cNvGrpSpPr>
          <p:nvPr/>
        </p:nvGrpSpPr>
        <p:grpSpPr bwMode="auto">
          <a:xfrm>
            <a:off x="5808663" y="4339308"/>
            <a:ext cx="107950" cy="73025"/>
            <a:chOff x="7956376" y="548680"/>
            <a:chExt cx="216024" cy="144016"/>
          </a:xfrm>
        </p:grpSpPr>
        <p:cxnSp>
          <p:nvCxnSpPr>
            <p:cNvPr id="195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9499" name="Group 188"/>
          <p:cNvGrpSpPr>
            <a:grpSpLocks noChangeAspect="1"/>
          </p:cNvGrpSpPr>
          <p:nvPr/>
        </p:nvGrpSpPr>
        <p:grpSpPr bwMode="auto">
          <a:xfrm>
            <a:off x="7032625" y="4339308"/>
            <a:ext cx="107950" cy="73025"/>
            <a:chOff x="7956376" y="548680"/>
            <a:chExt cx="216024" cy="144016"/>
          </a:xfrm>
        </p:grpSpPr>
        <p:cxnSp>
          <p:nvCxnSpPr>
            <p:cNvPr id="195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3" name="Rechthoek 35"/>
          <p:cNvSpPr>
            <a:spLocks noChangeArrowheads="1"/>
          </p:cNvSpPr>
          <p:nvPr/>
        </p:nvSpPr>
        <p:spPr bwMode="auto">
          <a:xfrm>
            <a:off x="6041168" y="1730992"/>
            <a:ext cx="1043337"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56" name="Rounded Rectangle 122"/>
          <p:cNvSpPr>
            <a:spLocks noChangeArrowheads="1"/>
          </p:cNvSpPr>
          <p:nvPr/>
        </p:nvSpPr>
        <p:spPr bwMode="auto">
          <a:xfrm>
            <a:off x="1568724" y="1747813"/>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dirty="0"/>
          </a:p>
        </p:txBody>
      </p:sp>
      <p:sp>
        <p:nvSpPr>
          <p:cNvPr id="57" name="TextBox 123"/>
          <p:cNvSpPr txBox="1">
            <a:spLocks noChangeArrowheads="1"/>
          </p:cNvSpPr>
          <p:nvPr/>
        </p:nvSpPr>
        <p:spPr bwMode="auto">
          <a:xfrm>
            <a:off x="1415530" y="1762686"/>
            <a:ext cx="1008063" cy="338554"/>
          </a:xfrm>
          <a:prstGeom prst="rect">
            <a:avLst/>
          </a:prstGeom>
          <a:noFill/>
          <a:ln w="9525">
            <a:noFill/>
            <a:miter lim="800000"/>
            <a:headEnd/>
            <a:tailEnd/>
          </a:ln>
        </p:spPr>
        <p:txBody>
          <a:bodyPr>
            <a:spAutoFit/>
          </a:bodyPr>
          <a:lstStyle/>
          <a:p>
            <a:pPr algn="ctr"/>
            <a:r>
              <a:rPr lang="en-US" sz="800" b="1" dirty="0">
                <a:latin typeface="+mn-lt"/>
              </a:rPr>
              <a:t>tests </a:t>
            </a:r>
          </a:p>
          <a:p>
            <a:pPr algn="ctr"/>
            <a:r>
              <a:rPr lang="en-US" sz="800" b="1" dirty="0" err="1">
                <a:latin typeface="+mn-lt"/>
              </a:rPr>
              <a:t>préalables</a:t>
            </a:r>
            <a:endParaRPr lang="nl-BE" sz="800" b="1" dirty="0">
              <a:latin typeface="+mn-l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48" y="4155158"/>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endParaRPr lang="en-GB" dirty="0"/>
          </a:p>
        </p:txBody>
      </p:sp>
      <p:cxnSp>
        <p:nvCxnSpPr>
          <p:cNvPr id="19485" name="Straight Arrow Connector 287"/>
          <p:cNvCxnSpPr>
            <a:cxnSpLocks noChangeShapeType="1"/>
          </p:cNvCxnSpPr>
          <p:nvPr/>
        </p:nvCxnSpPr>
        <p:spPr bwMode="auto">
          <a:xfrm flipH="1">
            <a:off x="6311900" y="2602528"/>
            <a:ext cx="305594" cy="682679"/>
          </a:xfrm>
          <a:prstGeom prst="straightConnector1">
            <a:avLst/>
          </a:prstGeom>
          <a:noFill/>
          <a:ln w="12700" algn="ctr">
            <a:solidFill>
              <a:schemeClr val="tx1"/>
            </a:solidFill>
            <a:prstDash val="dash"/>
            <a:round/>
            <a:headEnd/>
            <a:tailEnd type="arrow" w="med" len="med"/>
          </a:ln>
        </p:spPr>
      </p:cxnSp>
      <p:sp>
        <p:nvSpPr>
          <p:cNvPr id="66" name="TextBox 65"/>
          <p:cNvSpPr txBox="1"/>
          <p:nvPr/>
        </p:nvSpPr>
        <p:spPr>
          <a:xfrm>
            <a:off x="2341375" y="5196805"/>
            <a:ext cx="8147239"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ctr"/>
            <a:r>
              <a:rPr lang="nl-BE" sz="1400" dirty="0"/>
              <a:t>La vigie </a:t>
            </a:r>
            <a:r>
              <a:rPr lang="nl-BE" sz="1400" dirty="0" err="1"/>
              <a:t>regarde</a:t>
            </a:r>
            <a:r>
              <a:rPr lang="nl-BE" sz="1400" dirty="0"/>
              <a:t> </a:t>
            </a:r>
            <a:r>
              <a:rPr lang="nl-BE" sz="1400" dirty="0" err="1"/>
              <a:t>alternativement</a:t>
            </a:r>
            <a:r>
              <a:rPr lang="nl-BE" sz="1400" dirty="0"/>
              <a:t> à </a:t>
            </a:r>
            <a:r>
              <a:rPr lang="nl-BE" sz="1400" dirty="0" err="1"/>
              <a:t>gauche</a:t>
            </a:r>
            <a:r>
              <a:rPr lang="nl-BE" sz="1400" dirty="0"/>
              <a:t> et à </a:t>
            </a:r>
            <a:r>
              <a:rPr lang="nl-BE" sz="1400" dirty="0" err="1"/>
              <a:t>droite</a:t>
            </a:r>
            <a:r>
              <a:rPr lang="nl-BE" sz="1400" dirty="0"/>
              <a:t> vers ses points de </a:t>
            </a:r>
            <a:r>
              <a:rPr lang="nl-BE" sz="1400" dirty="0" err="1"/>
              <a:t>détection</a:t>
            </a:r>
            <a:r>
              <a:rPr lang="nl-BE" sz="1400" dirty="0"/>
              <a:t>.</a:t>
            </a:r>
          </a:p>
          <a:p>
            <a:pPr algn="ctr"/>
            <a:r>
              <a:rPr lang="nl-BE" sz="1400" u="sng" dirty="0">
                <a:solidFill>
                  <a:srgbClr val="FF0000"/>
                </a:solidFill>
              </a:rPr>
              <a:t>La </a:t>
            </a:r>
            <a:r>
              <a:rPr lang="nl-BE" sz="1400" u="sng" dirty="0" err="1">
                <a:solidFill>
                  <a:srgbClr val="FF0000"/>
                </a:solidFill>
              </a:rPr>
              <a:t>vigie</a:t>
            </a:r>
            <a:r>
              <a:rPr lang="nl-BE" sz="1400" u="sng" dirty="0">
                <a:solidFill>
                  <a:srgbClr val="FF0000"/>
                </a:solidFill>
              </a:rPr>
              <a:t> </a:t>
            </a:r>
            <a:r>
              <a:rPr lang="nl-BE" sz="1400" dirty="0" err="1">
                <a:solidFill>
                  <a:srgbClr val="FF0000"/>
                </a:solidFill>
              </a:rPr>
              <a:t>doit</a:t>
            </a:r>
            <a:r>
              <a:rPr lang="nl-BE" sz="1400" dirty="0">
                <a:solidFill>
                  <a:srgbClr val="FF0000"/>
                </a:solidFill>
              </a:rPr>
              <a:t> </a:t>
            </a:r>
            <a:r>
              <a:rPr lang="nl-BE" sz="1400" dirty="0" err="1">
                <a:solidFill>
                  <a:srgbClr val="FF0000"/>
                </a:solidFill>
              </a:rPr>
              <a:t>confirmer</a:t>
            </a:r>
            <a:r>
              <a:rPr lang="nl-BE" sz="1400" dirty="0">
                <a:solidFill>
                  <a:srgbClr val="FF0000"/>
                </a:solidFill>
              </a:rPr>
              <a:t> au RS la </a:t>
            </a:r>
            <a:r>
              <a:rPr lang="nl-BE" sz="1400" dirty="0" err="1">
                <a:solidFill>
                  <a:srgbClr val="FF0000"/>
                </a:solidFill>
              </a:rPr>
              <a:t>bonne</a:t>
            </a:r>
            <a:r>
              <a:rPr lang="nl-BE" sz="1400" dirty="0">
                <a:solidFill>
                  <a:srgbClr val="FF0000"/>
                </a:solidFill>
              </a:rPr>
              <a:t> </a:t>
            </a:r>
            <a:r>
              <a:rPr lang="nl-BE" sz="1400" dirty="0" err="1">
                <a:solidFill>
                  <a:srgbClr val="FF0000"/>
                </a:solidFill>
              </a:rPr>
              <a:t>visibilité</a:t>
            </a:r>
            <a:r>
              <a:rPr lang="nl-BE" sz="1400" dirty="0">
                <a:solidFill>
                  <a:srgbClr val="FF0000"/>
                </a:solidFill>
              </a:rPr>
              <a:t> de </a:t>
            </a:r>
            <a:r>
              <a:rPr lang="nl-BE" sz="1400" dirty="0" err="1">
                <a:solidFill>
                  <a:srgbClr val="FF0000"/>
                </a:solidFill>
              </a:rPr>
              <a:t>tous</a:t>
            </a:r>
            <a:r>
              <a:rPr lang="nl-BE" sz="1400" dirty="0">
                <a:solidFill>
                  <a:srgbClr val="FF0000"/>
                </a:solidFill>
              </a:rPr>
              <a:t> les points de </a:t>
            </a:r>
            <a:r>
              <a:rPr lang="nl-BE" sz="1400" dirty="0" err="1">
                <a:solidFill>
                  <a:srgbClr val="FF0000"/>
                </a:solidFill>
              </a:rPr>
              <a:t>détection</a:t>
            </a:r>
            <a:r>
              <a:rPr lang="nl-BE" sz="1400" dirty="0">
                <a:solidFill>
                  <a:srgbClr val="FF0000"/>
                </a:solidFill>
              </a:rPr>
              <a:t> !</a:t>
            </a:r>
          </a:p>
          <a:p>
            <a:pPr algn="ctr"/>
            <a:r>
              <a:rPr lang="en-US" sz="1400" dirty="0" err="1"/>
              <a:t>L’identification</a:t>
            </a:r>
            <a:r>
              <a:rPr lang="en-US" sz="1400" dirty="0"/>
              <a:t> </a:t>
            </a:r>
            <a:r>
              <a:rPr lang="en-US" sz="1400" dirty="0" err="1"/>
              <a:t>univoque</a:t>
            </a:r>
            <a:r>
              <a:rPr lang="en-US" sz="1400" dirty="0"/>
              <a:t> des points de </a:t>
            </a:r>
            <a:r>
              <a:rPr lang="en-US" sz="1400" dirty="0" err="1"/>
              <a:t>détection</a:t>
            </a:r>
            <a:r>
              <a:rPr lang="en-US" sz="1400" dirty="0"/>
              <a:t> </a:t>
            </a:r>
            <a:r>
              <a:rPr lang="en-US" sz="1400" dirty="0" err="1"/>
              <a:t>est</a:t>
            </a:r>
            <a:r>
              <a:rPr lang="en-US" sz="1400" dirty="0"/>
              <a:t> indispensable. </a:t>
            </a:r>
            <a:r>
              <a:rPr lang="en-US" sz="1400" dirty="0" err="1"/>
              <a:t>Cette</a:t>
            </a:r>
            <a:r>
              <a:rPr lang="en-US" sz="1400" dirty="0"/>
              <a:t> identification </a:t>
            </a:r>
            <a:r>
              <a:rPr lang="en-US" sz="1400" dirty="0" err="1"/>
              <a:t>incombe</a:t>
            </a:r>
            <a:r>
              <a:rPr lang="en-US" sz="1400" dirty="0"/>
              <a:t> au RS (</a:t>
            </a:r>
            <a:r>
              <a:rPr lang="en-US" sz="1400" dirty="0" err="1"/>
              <a:t>Responsable</a:t>
            </a:r>
            <a:r>
              <a:rPr lang="en-US" sz="1400" dirty="0"/>
              <a:t> de la </a:t>
            </a:r>
            <a:r>
              <a:rPr lang="en-US" sz="1400" dirty="0" err="1"/>
              <a:t>Sécurité</a:t>
            </a:r>
            <a:r>
              <a:rPr lang="en-US" sz="1400" dirty="0"/>
              <a:t>) (</a:t>
            </a:r>
            <a:r>
              <a:rPr lang="en-US" sz="1400" dirty="0" err="1"/>
              <a:t>voir</a:t>
            </a:r>
            <a:r>
              <a:rPr lang="en-US" sz="1400" dirty="0"/>
              <a:t> le briefing).</a:t>
            </a:r>
            <a:endParaRPr lang="nl-BE" sz="1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447" y="2122593"/>
            <a:ext cx="347179" cy="820180"/>
          </a:xfrm>
          <a:prstGeom prst="rect">
            <a:avLst/>
          </a:prstGeom>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248" y="3284121"/>
            <a:ext cx="401047" cy="616587"/>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362" y="3284120"/>
            <a:ext cx="401047" cy="616587"/>
          </a:xfrm>
          <a:prstGeom prst="rect">
            <a:avLst/>
          </a:prstGeom>
        </p:spPr>
      </p:pic>
      <p:pic>
        <p:nvPicPr>
          <p:cNvPr id="54"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4932" y="3695156"/>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6306" y="3494461"/>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2003" y="2975980"/>
            <a:ext cx="208128" cy="169365"/>
          </a:xfrm>
          <a:prstGeom prst="rect">
            <a:avLst/>
          </a:prstGeom>
          <a:noFill/>
          <a:ln w="9525">
            <a:noFill/>
            <a:miter lim="800000"/>
            <a:headEnd/>
            <a:tailEnd/>
          </a:ln>
        </p:spPr>
      </p:pic>
      <p:grpSp>
        <p:nvGrpSpPr>
          <p:cNvPr id="6" name="Group 5"/>
          <p:cNvGrpSpPr/>
          <p:nvPr/>
        </p:nvGrpSpPr>
        <p:grpSpPr>
          <a:xfrm>
            <a:off x="7576691" y="1240378"/>
            <a:ext cx="2519363" cy="1846261"/>
            <a:chOff x="3000376" y="862685"/>
            <a:chExt cx="2519363" cy="1846261"/>
          </a:xfrm>
        </p:grpSpPr>
        <p:sp>
          <p:nvSpPr>
            <p:cNvPr id="19458" name="Wolkvormige toelichting 67"/>
            <p:cNvSpPr>
              <a:spLocks noChangeArrowheads="1"/>
            </p:cNvSpPr>
            <p:nvPr/>
          </p:nvSpPr>
          <p:spPr bwMode="auto">
            <a:xfrm>
              <a:off x="3000376" y="908721"/>
              <a:ext cx="2519363" cy="1800225"/>
            </a:xfrm>
            <a:prstGeom prst="cloudCallout">
              <a:avLst>
                <a:gd name="adj1" fmla="val -85062"/>
                <a:gd name="adj2" fmla="val 68448"/>
              </a:avLst>
            </a:prstGeom>
            <a:noFill/>
            <a:ln w="9525" algn="ctr">
              <a:solidFill>
                <a:schemeClr val="accent2"/>
              </a:solidFill>
              <a:prstDash val="sysDash"/>
              <a:round/>
              <a:headEnd/>
              <a:tailEnd/>
            </a:ln>
          </p:spPr>
          <p:txBody>
            <a:bodyPr wrap="none" anchor="ctr"/>
            <a:lstStyle/>
            <a:p>
              <a:pPr algn="ctr"/>
              <a:endParaRPr lang="nl-BE"/>
            </a:p>
          </p:txBody>
        </p:sp>
        <p:pic>
          <p:nvPicPr>
            <p:cNvPr id="19493"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4236" y="862685"/>
              <a:ext cx="554038" cy="450850"/>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0431" y="1307824"/>
              <a:ext cx="1596926" cy="993803"/>
            </a:xfrm>
            <a:prstGeom prst="rect">
              <a:avLst/>
            </a:prstGeom>
          </p:spPr>
        </p:pic>
      </p:grpSp>
      <p:grpSp>
        <p:nvGrpSpPr>
          <p:cNvPr id="5" name="Group 4"/>
          <p:cNvGrpSpPr/>
          <p:nvPr/>
        </p:nvGrpSpPr>
        <p:grpSpPr>
          <a:xfrm>
            <a:off x="2842486" y="467191"/>
            <a:ext cx="3025775" cy="1833699"/>
            <a:chOff x="7391401" y="1164172"/>
            <a:chExt cx="3025775" cy="1833699"/>
          </a:xfrm>
        </p:grpSpPr>
        <p:sp>
          <p:nvSpPr>
            <p:cNvPr id="19494" name="Wolkvormige toelichting 68"/>
            <p:cNvSpPr>
              <a:spLocks noChangeArrowheads="1"/>
            </p:cNvSpPr>
            <p:nvPr/>
          </p:nvSpPr>
          <p:spPr bwMode="auto">
            <a:xfrm>
              <a:off x="7391401" y="1342108"/>
              <a:ext cx="3025775" cy="1655763"/>
            </a:xfrm>
            <a:prstGeom prst="cloudCallout">
              <a:avLst>
                <a:gd name="adj1" fmla="val 61128"/>
                <a:gd name="adj2" fmla="val 58630"/>
              </a:avLst>
            </a:prstGeom>
            <a:noFill/>
            <a:ln w="9525" algn="ctr">
              <a:solidFill>
                <a:schemeClr val="accent2"/>
              </a:solidFill>
              <a:prstDash val="sysDash"/>
              <a:round/>
              <a:headEnd/>
              <a:tailEnd/>
            </a:ln>
          </p:spPr>
          <p:txBody>
            <a:bodyPr wrap="none" anchor="ctr"/>
            <a:lstStyle/>
            <a:p>
              <a:pPr algn="ctr"/>
              <a:endParaRPr lang="nl-BE"/>
            </a:p>
          </p:txBody>
        </p:sp>
        <p:pic>
          <p:nvPicPr>
            <p:cNvPr id="19495"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8035" y="1164172"/>
              <a:ext cx="503238" cy="409575"/>
            </a:xfrm>
            <a:prstGeom prst="rect">
              <a:avLst/>
            </a:prstGeom>
            <a:noFill/>
            <a:ln w="9525">
              <a:noFill/>
              <a:miter lim="800000"/>
              <a:headEnd/>
              <a:tailEnd/>
            </a:ln>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1895" y="1610346"/>
              <a:ext cx="1740658" cy="1106084"/>
            </a:xfrm>
            <a:prstGeom prst="rect">
              <a:avLst/>
            </a:prstGeom>
          </p:spPr>
        </p:pic>
      </p:grpSp>
    </p:spTree>
    <p:extLst>
      <p:ext uri="{BB962C8B-B14F-4D97-AF65-F5344CB8AC3E}">
        <p14:creationId xmlns:p14="http://schemas.microsoft.com/office/powerpoint/2010/main" val="256382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3" name="Rechthoek 35"/>
          <p:cNvSpPr>
            <a:spLocks noChangeArrowheads="1"/>
          </p:cNvSpPr>
          <p:nvPr/>
        </p:nvSpPr>
        <p:spPr bwMode="auto">
          <a:xfrm>
            <a:off x="2346887" y="2226821"/>
            <a:ext cx="1024633"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24" name="Rechthoekige toelichting 55"/>
          <p:cNvSpPr>
            <a:spLocks noChangeArrowheads="1"/>
          </p:cNvSpPr>
          <p:nvPr/>
        </p:nvSpPr>
        <p:spPr bwMode="auto">
          <a:xfrm>
            <a:off x="4079776" y="1123976"/>
            <a:ext cx="1512168" cy="288925"/>
          </a:xfrm>
          <a:prstGeom prst="wedgeRectCallout">
            <a:avLst>
              <a:gd name="adj1" fmla="val -103742"/>
              <a:gd name="adj2" fmla="val 60191"/>
            </a:avLst>
          </a:prstGeom>
          <a:solidFill>
            <a:srgbClr val="B2B2B2"/>
          </a:solidFill>
          <a:ln w="31750" algn="ctr">
            <a:noFill/>
            <a:round/>
            <a:headEnd/>
            <a:tailEnd/>
          </a:ln>
        </p:spPr>
        <p:txBody>
          <a:bodyPr wrap="none" anchor="ctr"/>
          <a:lstStyle/>
          <a:p>
            <a:pPr algn="ctr"/>
            <a:r>
              <a:rPr lang="nl-BE" sz="1000" b="1" dirty="0">
                <a:solidFill>
                  <a:schemeClr val="bg1"/>
                </a:solidFill>
              </a:rPr>
              <a:t>VOUS M’ENTENDEZ?</a:t>
            </a:r>
          </a:p>
        </p:txBody>
      </p:sp>
      <p:sp>
        <p:nvSpPr>
          <p:cNvPr id="26" name="Rounded Rectangle 122"/>
          <p:cNvSpPr>
            <a:spLocks noChangeArrowheads="1"/>
          </p:cNvSpPr>
          <p:nvPr/>
        </p:nvSpPr>
        <p:spPr bwMode="auto">
          <a:xfrm>
            <a:off x="1591789" y="19875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 </a:t>
            </a:r>
          </a:p>
          <a:p>
            <a:pPr algn="ctr"/>
            <a:r>
              <a:rPr lang="en-US" sz="800" b="1" dirty="0">
                <a:latin typeface="+mn-lt"/>
              </a:rPr>
              <a:t>audition</a:t>
            </a:r>
          </a:p>
        </p:txBody>
      </p:sp>
      <p:sp>
        <p:nvSpPr>
          <p:cNvPr id="33" name="Rechthoekige toelichting 56"/>
          <p:cNvSpPr>
            <a:spLocks noChangeArrowheads="1"/>
          </p:cNvSpPr>
          <p:nvPr/>
        </p:nvSpPr>
        <p:spPr bwMode="auto">
          <a:xfrm>
            <a:off x="3273502" y="4271632"/>
            <a:ext cx="1598362" cy="287338"/>
          </a:xfrm>
          <a:prstGeom prst="wedgeRectCallout">
            <a:avLst>
              <a:gd name="adj1" fmla="val -60075"/>
              <a:gd name="adj2" fmla="val 95525"/>
            </a:avLst>
          </a:prstGeom>
          <a:solidFill>
            <a:srgbClr val="B2B2B2"/>
          </a:solidFill>
          <a:ln w="31750" algn="ctr">
            <a:noFill/>
            <a:round/>
            <a:headEnd/>
            <a:tailEnd/>
          </a:ln>
        </p:spPr>
        <p:txBody>
          <a:bodyPr wrap="none" anchor="ctr"/>
          <a:lstStyle/>
          <a:p>
            <a:pPr algn="ctr"/>
            <a:r>
              <a:rPr lang="nl-BE" sz="1050" b="1" dirty="0">
                <a:solidFill>
                  <a:schemeClr val="bg1"/>
                </a:solidFill>
              </a:rPr>
              <a:t>OUI, JE VOUS ENTENDS</a:t>
            </a:r>
          </a:p>
        </p:txBody>
      </p:sp>
      <p:sp>
        <p:nvSpPr>
          <p:cNvPr id="21" name="Rounded Rectangle 122"/>
          <p:cNvSpPr>
            <a:spLocks noChangeArrowheads="1"/>
          </p:cNvSpPr>
          <p:nvPr/>
        </p:nvSpPr>
        <p:spPr bwMode="auto">
          <a:xfrm>
            <a:off x="1577902" y="908721"/>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a:t>
            </a:r>
          </a:p>
          <a:p>
            <a:pPr algn="ctr"/>
            <a:r>
              <a:rPr lang="en-US" sz="800" b="1" dirty="0" err="1">
                <a:latin typeface="+mn-lt"/>
              </a:rPr>
              <a:t>visibilité</a:t>
            </a:r>
            <a:endParaRPr lang="en-US" sz="800" b="1" dirty="0">
              <a:latin typeface="+mn-lt"/>
            </a:endParaRPr>
          </a:p>
        </p:txBody>
      </p:sp>
      <p:pic>
        <p:nvPicPr>
          <p:cNvPr id="22"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704" y="796008"/>
            <a:ext cx="277019" cy="225425"/>
          </a:xfrm>
          <a:prstGeom prst="rect">
            <a:avLst/>
          </a:prstGeom>
          <a:noFill/>
          <a:ln w="9525">
            <a:noFill/>
            <a:miter lim="800000"/>
            <a:headEnd/>
            <a:tailEnd/>
          </a:ln>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94" y="1803674"/>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122"/>
          <p:cNvSpPr>
            <a:spLocks noChangeArrowheads="1"/>
          </p:cNvSpPr>
          <p:nvPr/>
        </p:nvSpPr>
        <p:spPr bwMode="auto">
          <a:xfrm>
            <a:off x="1613929" y="55879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 </a:t>
            </a:r>
          </a:p>
          <a:p>
            <a:pPr algn="ctr"/>
            <a:r>
              <a:rPr lang="en-US" sz="800" b="1" dirty="0">
                <a:latin typeface="+mn-lt"/>
              </a:rPr>
              <a:t>audition</a:t>
            </a:r>
          </a:p>
        </p:txBody>
      </p:sp>
      <p:pic>
        <p:nvPicPr>
          <p:cNvPr id="30"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3" y="5445225"/>
            <a:ext cx="277019" cy="225425"/>
          </a:xfrm>
          <a:prstGeom prst="rect">
            <a:avLst/>
          </a:prstGeom>
          <a:noFill/>
          <a:ln w="9525">
            <a:noFill/>
            <a:miter lim="800000"/>
            <a:headEnd/>
            <a:tailEnd/>
          </a:ln>
        </p:spPr>
      </p:pic>
      <p:sp>
        <p:nvSpPr>
          <p:cNvPr id="36"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endParaRPr lang="en-GB" dirty="0"/>
          </a:p>
        </p:txBody>
      </p:sp>
      <p:sp>
        <p:nvSpPr>
          <p:cNvPr id="37" name="TextBox 36"/>
          <p:cNvSpPr txBox="1"/>
          <p:nvPr/>
        </p:nvSpPr>
        <p:spPr>
          <a:xfrm>
            <a:off x="5346650" y="4562216"/>
            <a:ext cx="5099099" cy="1123712"/>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ctr"/>
            <a:r>
              <a:rPr lang="en-US" sz="1200" dirty="0" err="1"/>
              <a:t>Concernant</a:t>
            </a:r>
            <a:r>
              <a:rPr lang="en-US" sz="1200" dirty="0"/>
              <a:t> les conditions </a:t>
            </a:r>
            <a:r>
              <a:rPr lang="en-US" sz="1200" dirty="0" err="1"/>
              <a:t>inhérentes</a:t>
            </a:r>
            <a:r>
              <a:rPr lang="en-US" sz="1200" dirty="0"/>
              <a:t> à </a:t>
            </a:r>
            <a:r>
              <a:rPr lang="en-US" sz="1200" dirty="0" err="1"/>
              <a:t>une</a:t>
            </a:r>
            <a:r>
              <a:rPr lang="en-US" sz="1200" dirty="0"/>
              <a:t> bonne audition entre les </a:t>
            </a:r>
            <a:r>
              <a:rPr lang="en-US" sz="1200" dirty="0" err="1"/>
              <a:t>différents</a:t>
            </a:r>
            <a:r>
              <a:rPr lang="en-US" sz="1200" dirty="0"/>
              <a:t> </a:t>
            </a:r>
            <a:r>
              <a:rPr lang="en-US" sz="1200" dirty="0" err="1"/>
              <a:t>travailleurs</a:t>
            </a:r>
            <a:r>
              <a:rPr lang="en-US" sz="1200" dirty="0"/>
              <a:t>, </a:t>
            </a:r>
            <a:r>
              <a:rPr lang="en-US" sz="1200" dirty="0" err="1"/>
              <a:t>il</a:t>
            </a:r>
            <a:r>
              <a:rPr lang="en-US" sz="1200" dirty="0"/>
              <a:t> </a:t>
            </a:r>
            <a:r>
              <a:rPr lang="en-US" sz="1200" dirty="0" err="1"/>
              <a:t>convient</a:t>
            </a:r>
            <a:r>
              <a:rPr lang="en-US" sz="1200" dirty="0"/>
              <a:t> de se reporter aux instructions </a:t>
            </a:r>
            <a:r>
              <a:rPr lang="en-US" sz="1200" dirty="0" err="1"/>
              <a:t>données</a:t>
            </a:r>
            <a:r>
              <a:rPr lang="en-US" sz="1200" dirty="0"/>
              <a:t> par </a:t>
            </a:r>
            <a:r>
              <a:rPr lang="en-US" sz="1200" dirty="0" err="1"/>
              <a:t>l’employeur</a:t>
            </a:r>
            <a:r>
              <a:rPr lang="en-US" sz="1200" dirty="0"/>
              <a:t> (par </a:t>
            </a:r>
            <a:r>
              <a:rPr lang="en-US" sz="1200" dirty="0" err="1"/>
              <a:t>exemple</a:t>
            </a:r>
            <a:r>
              <a:rPr lang="en-US" sz="1200" dirty="0"/>
              <a:t> </a:t>
            </a:r>
            <a:r>
              <a:rPr lang="en-US" sz="1200" dirty="0" err="1"/>
              <a:t>l’utilisation</a:t>
            </a:r>
            <a:r>
              <a:rPr lang="en-US" sz="1200" dirty="0"/>
              <a:t> d’un klaxon </a:t>
            </a:r>
            <a:r>
              <a:rPr lang="en-US" sz="1200" dirty="0" err="1"/>
              <a:t>ou</a:t>
            </a:r>
            <a:r>
              <a:rPr lang="en-US" sz="1200" dirty="0"/>
              <a:t> d’un cornet – </a:t>
            </a:r>
            <a:r>
              <a:rPr lang="en-US" sz="1200" dirty="0" err="1"/>
              <a:t>voir</a:t>
            </a:r>
            <a:r>
              <a:rPr lang="en-US" sz="1200" dirty="0"/>
              <a:t> </a:t>
            </a:r>
            <a:r>
              <a:rPr lang="en-US" sz="1200" dirty="0" err="1"/>
              <a:t>également</a:t>
            </a:r>
            <a:r>
              <a:rPr lang="en-US" sz="1200" dirty="0"/>
              <a:t> point 4). </a:t>
            </a:r>
            <a:endParaRPr lang="nl-BE" sz="1200" dirty="0"/>
          </a:p>
        </p:txBody>
      </p:sp>
      <p:pic>
        <p:nvPicPr>
          <p:cNvPr id="38" name="Picture 37"/>
          <p:cNvPicPr>
            <a:picLocks noChangeAspect="1"/>
          </p:cNvPicPr>
          <p:nvPr/>
        </p:nvPicPr>
        <p:blipFill>
          <a:blip r:embed="rId4"/>
          <a:stretch>
            <a:fillRect/>
          </a:stretch>
        </p:blipFill>
        <p:spPr>
          <a:xfrm>
            <a:off x="2583015" y="957806"/>
            <a:ext cx="508822" cy="1222415"/>
          </a:xfrm>
          <a:prstGeom prst="rect">
            <a:avLst/>
          </a:prstGeom>
        </p:spPr>
      </p:pic>
      <p:pic>
        <p:nvPicPr>
          <p:cNvPr id="39" name="Picture 38"/>
          <p:cNvPicPr>
            <a:picLocks noChangeAspect="1"/>
          </p:cNvPicPr>
          <p:nvPr/>
        </p:nvPicPr>
        <p:blipFill>
          <a:blip r:embed="rId4"/>
          <a:stretch>
            <a:fillRect/>
          </a:stretch>
        </p:blipFill>
        <p:spPr>
          <a:xfrm>
            <a:off x="2636041" y="4088942"/>
            <a:ext cx="508822" cy="1222415"/>
          </a:xfrm>
          <a:prstGeom prst="rect">
            <a:avLst/>
          </a:prstGeom>
        </p:spPr>
      </p:pic>
      <p:sp>
        <p:nvSpPr>
          <p:cNvPr id="31" name="Rechthoek 35"/>
          <p:cNvSpPr>
            <a:spLocks noChangeArrowheads="1"/>
          </p:cNvSpPr>
          <p:nvPr/>
        </p:nvSpPr>
        <p:spPr bwMode="auto">
          <a:xfrm>
            <a:off x="2397694" y="5377756"/>
            <a:ext cx="1024633"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40" name="Rechthoekige toelichting 56"/>
          <p:cNvSpPr>
            <a:spLocks noChangeArrowheads="1"/>
          </p:cNvSpPr>
          <p:nvPr/>
        </p:nvSpPr>
        <p:spPr bwMode="auto">
          <a:xfrm>
            <a:off x="6227946" y="2226821"/>
            <a:ext cx="1486958" cy="311732"/>
          </a:xfrm>
          <a:prstGeom prst="wedgeRectCallout">
            <a:avLst>
              <a:gd name="adj1" fmla="val 63954"/>
              <a:gd name="adj2" fmla="val 116189"/>
            </a:avLst>
          </a:prstGeom>
          <a:solidFill>
            <a:srgbClr val="B2B2B2"/>
          </a:solidFill>
          <a:ln w="31750" algn="ctr">
            <a:noFill/>
            <a:round/>
            <a:headEnd/>
            <a:tailEnd/>
          </a:ln>
        </p:spPr>
        <p:txBody>
          <a:bodyPr wrap="none" anchor="ctr"/>
          <a:lstStyle/>
          <a:p>
            <a:pPr algn="ctr"/>
            <a:r>
              <a:rPr lang="nl-BE" sz="1000" b="1" dirty="0">
                <a:solidFill>
                  <a:schemeClr val="bg1"/>
                </a:solidFill>
              </a:rPr>
              <a:t>OUI, JE VOUS ENTENDS</a:t>
            </a:r>
          </a:p>
        </p:txBody>
      </p:sp>
      <p:sp>
        <p:nvSpPr>
          <p:cNvPr id="41" name="Rechthoekige toelichting 56"/>
          <p:cNvSpPr>
            <a:spLocks noChangeArrowheads="1"/>
          </p:cNvSpPr>
          <p:nvPr/>
        </p:nvSpPr>
        <p:spPr bwMode="auto">
          <a:xfrm>
            <a:off x="6888088" y="1865573"/>
            <a:ext cx="1512168" cy="314647"/>
          </a:xfrm>
          <a:prstGeom prst="wedgeRectCallout">
            <a:avLst>
              <a:gd name="adj1" fmla="val 68233"/>
              <a:gd name="adj2" fmla="val 172171"/>
            </a:avLst>
          </a:prstGeom>
          <a:solidFill>
            <a:srgbClr val="B2B2B2"/>
          </a:solidFill>
          <a:ln w="31750" algn="ctr">
            <a:noFill/>
            <a:round/>
            <a:headEnd/>
            <a:tailEnd/>
          </a:ln>
        </p:spPr>
        <p:txBody>
          <a:bodyPr wrap="none" anchor="ctr"/>
          <a:lstStyle/>
          <a:p>
            <a:pPr algn="ctr"/>
            <a:r>
              <a:rPr lang="nl-BE" sz="1000" b="1" dirty="0">
                <a:solidFill>
                  <a:schemeClr val="bg1"/>
                </a:solidFill>
              </a:rPr>
              <a:t>OUI, JE VOUS ENTENDS</a:t>
            </a:r>
            <a:endParaRPr lang="nl-BE" sz="1200" b="1" dirty="0">
              <a:solidFill>
                <a:schemeClr val="bg1"/>
              </a:solidFill>
            </a:endParaRPr>
          </a:p>
        </p:txBody>
      </p:sp>
      <p:sp>
        <p:nvSpPr>
          <p:cNvPr id="42" name="Rechthoekige toelichting 56"/>
          <p:cNvSpPr>
            <a:spLocks noChangeArrowheads="1"/>
          </p:cNvSpPr>
          <p:nvPr/>
        </p:nvSpPr>
        <p:spPr bwMode="auto">
          <a:xfrm>
            <a:off x="5951984" y="3630792"/>
            <a:ext cx="1394139" cy="288722"/>
          </a:xfrm>
          <a:prstGeom prst="wedgeRectCallout">
            <a:avLst>
              <a:gd name="adj1" fmla="val 83585"/>
              <a:gd name="adj2" fmla="val -189644"/>
            </a:avLst>
          </a:prstGeom>
          <a:solidFill>
            <a:srgbClr val="B2B2B2"/>
          </a:solidFill>
          <a:ln w="31750" algn="ctr">
            <a:noFill/>
            <a:round/>
            <a:headEnd/>
            <a:tailEnd/>
          </a:ln>
        </p:spPr>
        <p:txBody>
          <a:bodyPr wrap="none" anchor="ctr"/>
          <a:lstStyle/>
          <a:p>
            <a:pPr algn="ctr"/>
            <a:r>
              <a:rPr lang="en-US" sz="1050" b="1" dirty="0">
                <a:solidFill>
                  <a:schemeClr val="bg1"/>
                </a:solidFill>
              </a:rPr>
              <a:t>TU NOUS ENTENDS?</a:t>
            </a:r>
            <a:endParaRPr lang="nl-BE" sz="1050" b="1" dirty="0">
              <a:solidFill>
                <a:schemeClr val="bg1"/>
              </a:solidFill>
            </a:endParaRPr>
          </a:p>
        </p:txBody>
      </p:sp>
      <p:pic>
        <p:nvPicPr>
          <p:cNvPr id="2" name="Picture 1"/>
          <p:cNvPicPr>
            <a:picLocks noChangeAspect="1"/>
          </p:cNvPicPr>
          <p:nvPr/>
        </p:nvPicPr>
        <p:blipFill>
          <a:blip r:embed="rId5"/>
          <a:stretch>
            <a:fillRect/>
          </a:stretch>
        </p:blipFill>
        <p:spPr>
          <a:xfrm>
            <a:off x="7644172" y="2682426"/>
            <a:ext cx="1398862" cy="1108189"/>
          </a:xfrm>
          <a:prstGeom prst="rect">
            <a:avLst/>
          </a:prstGeom>
        </p:spPr>
      </p:pic>
    </p:spTree>
    <p:extLst>
      <p:ext uri="{BB962C8B-B14F-4D97-AF65-F5344CB8AC3E}">
        <p14:creationId xmlns:p14="http://schemas.microsoft.com/office/powerpoint/2010/main" val="139249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6"/>
          <p:cNvSpPr/>
          <p:nvPr/>
        </p:nvSpPr>
        <p:spPr bwMode="auto">
          <a:xfrm>
            <a:off x="2107545" y="2596506"/>
            <a:ext cx="694778" cy="504056"/>
          </a:xfrm>
          <a:prstGeom prst="wedgeRoundRectCallout">
            <a:avLst>
              <a:gd name="adj1" fmla="val -107052"/>
              <a:gd name="adj2" fmla="val 565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8"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4086" y="2746263"/>
            <a:ext cx="239664" cy="238448"/>
          </a:xfrm>
          <a:prstGeom prst="rect">
            <a:avLst/>
          </a:prstGeom>
          <a:noFill/>
          <a:ln w="9525">
            <a:noFill/>
            <a:miter lim="800000"/>
            <a:headEnd/>
            <a:tailEnd/>
          </a:ln>
        </p:spPr>
      </p:pic>
      <p:pic>
        <p:nvPicPr>
          <p:cNvPr id="10"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08" y="1355930"/>
            <a:ext cx="239664" cy="238448"/>
          </a:xfrm>
          <a:prstGeom prst="rect">
            <a:avLst/>
          </a:prstGeom>
          <a:noFill/>
          <a:ln w="9525">
            <a:noFill/>
            <a:miter lim="800000"/>
            <a:headEnd/>
            <a:tailEnd/>
          </a:ln>
        </p:spPr>
      </p:pic>
      <p:pic>
        <p:nvPicPr>
          <p:cNvPr id="11"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08" y="1628800"/>
            <a:ext cx="239664" cy="238448"/>
          </a:xfrm>
          <a:prstGeom prst="rect">
            <a:avLst/>
          </a:prstGeom>
          <a:noFill/>
          <a:ln w="9525">
            <a:noFill/>
            <a:miter lim="800000"/>
            <a:headEnd/>
            <a:tailEnd/>
          </a:ln>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628" y="2197956"/>
            <a:ext cx="471168" cy="637061"/>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723" y="4510196"/>
            <a:ext cx="378920" cy="512334"/>
          </a:xfrm>
          <a:prstGeom prst="rect">
            <a:avLst/>
          </a:prstGeom>
          <a:noFill/>
          <a:ln w="9525">
            <a:noFill/>
            <a:miter lim="800000"/>
            <a:headEnd/>
            <a:tailEnd/>
          </a:ln>
        </p:spPr>
      </p:pic>
      <p:sp>
        <p:nvSpPr>
          <p:cNvPr id="18" name="TextBox 17"/>
          <p:cNvSpPr txBox="1"/>
          <p:nvPr/>
        </p:nvSpPr>
        <p:spPr>
          <a:xfrm>
            <a:off x="1798714" y="4370154"/>
            <a:ext cx="2643193" cy="261610"/>
          </a:xfrm>
          <a:prstGeom prst="rect">
            <a:avLst/>
          </a:prstGeom>
          <a:noFill/>
        </p:spPr>
        <p:txBody>
          <a:bodyPr wrap="square" rtlCol="0">
            <a:spAutoFit/>
          </a:bodyPr>
          <a:lstStyle/>
          <a:p>
            <a:r>
              <a:rPr lang="en-US" sz="1100" b="1" dirty="0">
                <a:solidFill>
                  <a:schemeClr val="accent2"/>
                </a:solidFill>
              </a:rPr>
              <a:t>Remarque: </a:t>
            </a:r>
            <a:endParaRPr lang="en-US" sz="1100" dirty="0"/>
          </a:p>
        </p:txBody>
      </p:sp>
      <p:sp>
        <p:nvSpPr>
          <p:cNvPr id="20" name="Rectangle 19"/>
          <p:cNvSpPr/>
          <p:nvPr/>
        </p:nvSpPr>
        <p:spPr bwMode="auto">
          <a:xfrm>
            <a:off x="1476174" y="298186"/>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1" name="Title 1"/>
          <p:cNvSpPr txBox="1">
            <a:spLocks/>
          </p:cNvSpPr>
          <p:nvPr/>
        </p:nvSpPr>
        <p:spPr bwMode="auto">
          <a:xfrm>
            <a:off x="1541375" y="277271"/>
            <a:ext cx="8064500" cy="506413"/>
          </a:xfrm>
          <a:prstGeom prst="rect">
            <a:avLst/>
          </a:prstGeom>
          <a:noFill/>
          <a:ln w="9525">
            <a:noFill/>
            <a:miter lim="800000"/>
            <a:headEnd/>
            <a:tailEnd/>
          </a:ln>
          <a:effectLst/>
        </p:spPr>
        <p:txBody>
          <a:bodyPr lIns="0" tIns="0" rIns="0" bIns="0"/>
          <a:lstStyle/>
          <a:p>
            <a:pPr marL="447675" indent="-447675">
              <a:defRPr/>
            </a:pPr>
            <a:r>
              <a:rPr lang="en-US" b="1" kern="0" dirty="0" err="1">
                <a:solidFill>
                  <a:schemeClr val="accent1"/>
                </a:solidFill>
                <a:latin typeface="+mj-lt"/>
                <a:ea typeface="+mj-ea"/>
                <a:cs typeface="+mj-cs"/>
              </a:rPr>
              <a:t>Manque</a:t>
            </a:r>
            <a:r>
              <a:rPr lang="en-US" b="1" kern="0" dirty="0">
                <a:solidFill>
                  <a:schemeClr val="accent1"/>
                </a:solidFill>
                <a:latin typeface="+mj-lt"/>
                <a:ea typeface="+mj-ea"/>
                <a:cs typeface="+mj-cs"/>
              </a:rPr>
              <a:t> de </a:t>
            </a:r>
            <a:r>
              <a:rPr lang="en-US" b="1" kern="0" dirty="0" err="1">
                <a:solidFill>
                  <a:schemeClr val="accent1"/>
                </a:solidFill>
                <a:latin typeface="+mj-lt"/>
                <a:ea typeface="+mj-ea"/>
                <a:cs typeface="+mj-cs"/>
              </a:rPr>
              <a:t>visibilité</a:t>
            </a:r>
            <a:r>
              <a:rPr lang="en-US" b="1" kern="0" dirty="0">
                <a:solidFill>
                  <a:schemeClr val="accent1"/>
                </a:solidFill>
                <a:latin typeface="+mj-lt"/>
                <a:ea typeface="+mj-ea"/>
                <a:cs typeface="+mj-cs"/>
              </a:rPr>
              <a:t> et </a:t>
            </a:r>
            <a:r>
              <a:rPr lang="en-US" b="1" kern="0" dirty="0" err="1">
                <a:solidFill>
                  <a:schemeClr val="accent1"/>
                </a:solidFill>
                <a:latin typeface="+mj-lt"/>
                <a:ea typeface="+mj-ea"/>
                <a:cs typeface="+mj-cs"/>
              </a:rPr>
              <a:t>d’audition</a:t>
            </a:r>
            <a:endParaRPr lang="en-US" b="1" kern="0" dirty="0">
              <a:solidFill>
                <a:schemeClr val="accent1"/>
              </a:solidFill>
              <a:latin typeface="+mj-lt"/>
              <a:ea typeface="+mj-ea"/>
              <a:cs typeface="+mj-cs"/>
            </a:endParaRPr>
          </a:p>
        </p:txBody>
      </p:sp>
      <p:sp>
        <p:nvSpPr>
          <p:cNvPr id="25" name="Rechthoek 41"/>
          <p:cNvSpPr>
            <a:spLocks noChangeArrowheads="1"/>
          </p:cNvSpPr>
          <p:nvPr/>
        </p:nvSpPr>
        <p:spPr bwMode="auto">
          <a:xfrm>
            <a:off x="2617216" y="361988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24" name="Rechthoek 35"/>
          <p:cNvSpPr>
            <a:spLocks noChangeArrowheads="1"/>
          </p:cNvSpPr>
          <p:nvPr/>
        </p:nvSpPr>
        <p:spPr bwMode="auto">
          <a:xfrm>
            <a:off x="1010379" y="3889378"/>
            <a:ext cx="980097" cy="390210"/>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30" name="Text Placeholder 1"/>
          <p:cNvSpPr>
            <a:spLocks noGrp="1"/>
          </p:cNvSpPr>
          <p:nvPr>
            <p:ph type="body" sz="quarter" idx="18"/>
          </p:nvPr>
        </p:nvSpPr>
        <p:spPr>
          <a:xfrm>
            <a:off x="9192345" y="154526"/>
            <a:ext cx="2718450" cy="360363"/>
          </a:xfrm>
        </p:spPr>
        <p:txBody>
          <a:bodyPr/>
          <a:lstStyle/>
          <a:p>
            <a:r>
              <a:rPr lang="en-GB" dirty="0"/>
              <a:t>1. </a:t>
            </a:r>
            <a:r>
              <a:rPr lang="en-GB" dirty="0" err="1"/>
              <a:t>Système</a:t>
            </a:r>
            <a:r>
              <a:rPr lang="en-GB" dirty="0"/>
              <a:t> de protection avec </a:t>
            </a:r>
            <a:r>
              <a:rPr lang="en-GB" dirty="0" err="1"/>
              <a:t>vigie</a:t>
            </a:r>
            <a:endParaRPr lang="en-GB" dirty="0"/>
          </a:p>
        </p:txBody>
      </p:sp>
      <p:pic>
        <p:nvPicPr>
          <p:cNvPr id="3" name="Picture 2"/>
          <p:cNvPicPr>
            <a:picLocks noChangeAspect="1"/>
          </p:cNvPicPr>
          <p:nvPr/>
        </p:nvPicPr>
        <p:blipFill>
          <a:blip r:embed="rId5"/>
          <a:stretch>
            <a:fillRect/>
          </a:stretch>
        </p:blipFill>
        <p:spPr>
          <a:xfrm>
            <a:off x="1247422" y="2635710"/>
            <a:ext cx="506012" cy="1225402"/>
          </a:xfrm>
          <a:prstGeom prst="rect">
            <a:avLst/>
          </a:prstGeom>
        </p:spPr>
      </p:pic>
      <p:pic>
        <p:nvPicPr>
          <p:cNvPr id="31" name="Picture 30"/>
          <p:cNvPicPr>
            <a:picLocks noChangeAspect="1"/>
          </p:cNvPicPr>
          <p:nvPr/>
        </p:nvPicPr>
        <p:blipFill>
          <a:blip r:embed="rId6"/>
          <a:stretch>
            <a:fillRect/>
          </a:stretch>
        </p:blipFill>
        <p:spPr>
          <a:xfrm>
            <a:off x="3027188" y="2378212"/>
            <a:ext cx="475529" cy="1176630"/>
          </a:xfrm>
          <a:prstGeom prst="rect">
            <a:avLst/>
          </a:prstGeom>
        </p:spPr>
      </p:pic>
      <p:sp>
        <p:nvSpPr>
          <p:cNvPr id="33" name="TextBox 32"/>
          <p:cNvSpPr txBox="1"/>
          <p:nvPr/>
        </p:nvSpPr>
        <p:spPr>
          <a:xfrm>
            <a:off x="4215707" y="1052480"/>
            <a:ext cx="6840760" cy="2451735"/>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a:latin typeface="+mn-lt"/>
              </a:rPr>
              <a:t>Pour </a:t>
            </a:r>
            <a:r>
              <a:rPr lang="en-US" sz="1400" dirty="0" err="1">
                <a:latin typeface="+mn-lt"/>
              </a:rPr>
              <a:t>chaque</a:t>
            </a:r>
            <a:r>
              <a:rPr lang="en-US" sz="1400" dirty="0">
                <a:latin typeface="+mn-lt"/>
              </a:rPr>
              <a:t> </a:t>
            </a:r>
            <a:r>
              <a:rPr lang="en-US" sz="1400" dirty="0" err="1">
                <a:latin typeface="+mn-lt"/>
              </a:rPr>
              <a:t>manque</a:t>
            </a:r>
            <a:r>
              <a:rPr lang="en-US" sz="1400" dirty="0">
                <a:latin typeface="+mn-lt"/>
              </a:rPr>
              <a:t> 	            le RS </a:t>
            </a:r>
            <a:r>
              <a:rPr lang="en-US" sz="1400" dirty="0" err="1">
                <a:latin typeface="+mn-lt"/>
              </a:rPr>
              <a:t>doit</a:t>
            </a:r>
            <a:r>
              <a:rPr lang="en-US" sz="1400" dirty="0">
                <a:latin typeface="+mn-lt"/>
              </a:rPr>
              <a:t> </a:t>
            </a:r>
            <a:r>
              <a:rPr lang="en-US" sz="1400" dirty="0" err="1">
                <a:latin typeface="+mn-lt"/>
              </a:rPr>
              <a:t>être</a:t>
            </a:r>
            <a:r>
              <a:rPr lang="en-US" sz="1400" dirty="0">
                <a:latin typeface="+mn-lt"/>
              </a:rPr>
              <a:t> </a:t>
            </a:r>
            <a:r>
              <a:rPr lang="en-US" sz="1400" dirty="0" err="1">
                <a:latin typeface="+mn-lt"/>
              </a:rPr>
              <a:t>averti</a:t>
            </a:r>
            <a:r>
              <a:rPr lang="en-US" sz="1400" dirty="0">
                <a:latin typeface="+mn-lt"/>
              </a:rPr>
              <a:t> </a:t>
            </a:r>
            <a:r>
              <a:rPr lang="en-US" sz="1400" b="1" dirty="0" err="1">
                <a:solidFill>
                  <a:schemeClr val="accent3"/>
                </a:solidFill>
                <a:latin typeface="+mn-lt"/>
              </a:rPr>
              <a:t>immédiatement</a:t>
            </a:r>
            <a:r>
              <a:rPr lang="en-US" sz="1400" b="1" dirty="0">
                <a:solidFill>
                  <a:schemeClr val="accent3"/>
                </a:solidFill>
                <a:latin typeface="+mn-lt"/>
              </a:rPr>
              <a:t>.</a:t>
            </a:r>
          </a:p>
          <a:p>
            <a:pPr algn="just"/>
            <a:r>
              <a:rPr lang="en-US" sz="1400" dirty="0">
                <a:latin typeface="+mn-lt"/>
              </a:rPr>
              <a:t>Pour </a:t>
            </a:r>
            <a:r>
              <a:rPr lang="en-US" sz="1400" dirty="0" err="1">
                <a:latin typeface="+mn-lt"/>
              </a:rPr>
              <a:t>chaque</a:t>
            </a:r>
            <a:r>
              <a:rPr lang="en-US" sz="1400" dirty="0">
                <a:latin typeface="+mn-lt"/>
              </a:rPr>
              <a:t> </a:t>
            </a:r>
            <a:r>
              <a:rPr lang="en-US" sz="1400" dirty="0" err="1">
                <a:latin typeface="+mn-lt"/>
              </a:rPr>
              <a:t>manque</a:t>
            </a:r>
            <a:r>
              <a:rPr lang="en-US" sz="1400" dirty="0">
                <a:latin typeface="+mn-lt"/>
              </a:rPr>
              <a:t>	            le RS </a:t>
            </a:r>
            <a:r>
              <a:rPr lang="en-US" sz="1400" dirty="0" err="1">
                <a:latin typeface="+mn-lt"/>
              </a:rPr>
              <a:t>doit</a:t>
            </a:r>
            <a:r>
              <a:rPr lang="en-US" sz="1400" dirty="0">
                <a:latin typeface="+mn-lt"/>
              </a:rPr>
              <a:t> </a:t>
            </a:r>
            <a:r>
              <a:rPr lang="en-US" sz="1400" dirty="0" err="1">
                <a:latin typeface="+mn-lt"/>
              </a:rPr>
              <a:t>trouver</a:t>
            </a:r>
            <a:r>
              <a:rPr lang="en-US" sz="1400" dirty="0">
                <a:latin typeface="+mn-lt"/>
              </a:rPr>
              <a:t> </a:t>
            </a:r>
            <a:r>
              <a:rPr lang="en-US" sz="1400" dirty="0" err="1">
                <a:latin typeface="+mn-lt"/>
              </a:rPr>
              <a:t>une</a:t>
            </a:r>
            <a:r>
              <a:rPr lang="en-US" sz="1400" dirty="0">
                <a:latin typeface="+mn-lt"/>
              </a:rPr>
              <a:t> solution</a:t>
            </a:r>
            <a:r>
              <a:rPr lang="en-US" sz="1200" dirty="0">
                <a:latin typeface="+mn-lt"/>
              </a:rPr>
              <a:t>.</a:t>
            </a:r>
            <a:endParaRPr lang="en-US" sz="1400" dirty="0">
              <a:latin typeface="+mn-lt"/>
            </a:endParaRPr>
          </a:p>
          <a:p>
            <a:pPr algn="just"/>
            <a:endParaRPr lang="en-US" sz="1400" dirty="0">
              <a:latin typeface="+mn-lt"/>
            </a:endParaRPr>
          </a:p>
          <a:p>
            <a:pPr algn="just"/>
            <a:r>
              <a:rPr lang="en-US" sz="1400" dirty="0">
                <a:latin typeface="+mn-lt"/>
              </a:rPr>
              <a:t>Si le RS </a:t>
            </a:r>
            <a:r>
              <a:rPr lang="en-US" sz="1400" dirty="0" err="1">
                <a:latin typeface="+mn-lt"/>
              </a:rPr>
              <a:t>n’a</a:t>
            </a:r>
            <a:r>
              <a:rPr lang="en-US" sz="1400" dirty="0">
                <a:latin typeface="+mn-lt"/>
              </a:rPr>
              <a:t> pas de solution pour </a:t>
            </a:r>
            <a:r>
              <a:rPr lang="en-US" sz="1400" dirty="0" err="1">
                <a:latin typeface="+mn-lt"/>
              </a:rPr>
              <a:t>palier</a:t>
            </a:r>
            <a:r>
              <a:rPr lang="en-US" sz="1400" dirty="0">
                <a:latin typeface="+mn-lt"/>
              </a:rPr>
              <a:t> au(x) </a:t>
            </a:r>
            <a:r>
              <a:rPr lang="en-US" sz="1400" dirty="0" err="1">
                <a:latin typeface="+mn-lt"/>
              </a:rPr>
              <a:t>manque</a:t>
            </a:r>
            <a:r>
              <a:rPr lang="en-US" sz="1400" dirty="0">
                <a:latin typeface="+mn-lt"/>
              </a:rPr>
              <a:t>(s), </a:t>
            </a:r>
            <a:r>
              <a:rPr lang="en-US" sz="1400" dirty="0" err="1">
                <a:latin typeface="+mn-lt"/>
              </a:rPr>
              <a:t>il</a:t>
            </a:r>
            <a:r>
              <a:rPr lang="en-US" sz="1400" dirty="0">
                <a:latin typeface="+mn-lt"/>
              </a:rPr>
              <a:t> </a:t>
            </a:r>
            <a:r>
              <a:rPr lang="en-US" sz="1400" dirty="0" err="1">
                <a:latin typeface="+mn-lt"/>
              </a:rPr>
              <a:t>prend</a:t>
            </a:r>
            <a:r>
              <a:rPr lang="en-US" sz="1400" dirty="0">
                <a:latin typeface="+mn-lt"/>
              </a:rPr>
              <a:t> </a:t>
            </a:r>
            <a:r>
              <a:rPr lang="en-US" sz="1400" dirty="0" err="1">
                <a:latin typeface="+mn-lt"/>
              </a:rPr>
              <a:t>une</a:t>
            </a:r>
            <a:r>
              <a:rPr lang="en-US" sz="1400" dirty="0">
                <a:latin typeface="+mn-lt"/>
              </a:rPr>
              <a:t> des </a:t>
            </a:r>
            <a:r>
              <a:rPr lang="en-US" sz="1400" dirty="0" err="1">
                <a:latin typeface="+mn-lt"/>
              </a:rPr>
              <a:t>mesures</a:t>
            </a:r>
            <a:r>
              <a:rPr lang="en-US" sz="1400" dirty="0">
                <a:latin typeface="+mn-lt"/>
              </a:rPr>
              <a:t> </a:t>
            </a:r>
            <a:r>
              <a:rPr lang="en-US" sz="1400" dirty="0" err="1">
                <a:latin typeface="+mn-lt"/>
              </a:rPr>
              <a:t>suivantes</a:t>
            </a:r>
            <a:r>
              <a:rPr lang="en-US" sz="1400" dirty="0">
                <a:latin typeface="+mn-lt"/>
              </a:rPr>
              <a:t> quant à la </a:t>
            </a:r>
            <a:r>
              <a:rPr lang="en-US" sz="1400" dirty="0" err="1">
                <a:latin typeface="+mn-lt"/>
              </a:rPr>
              <a:t>poursuite</a:t>
            </a:r>
            <a:r>
              <a:rPr lang="en-US" sz="1400" dirty="0">
                <a:latin typeface="+mn-lt"/>
              </a:rPr>
              <a:t> des travaux :</a:t>
            </a:r>
          </a:p>
          <a:p>
            <a:pPr algn="just"/>
            <a:endParaRPr lang="en-US" sz="1400" dirty="0">
              <a:latin typeface="+mn-lt"/>
            </a:endParaRPr>
          </a:p>
          <a:p>
            <a:pPr marL="228600" indent="-228600" algn="just">
              <a:buAutoNum type="arabicPeriod"/>
            </a:pPr>
            <a:r>
              <a:rPr lang="en-US" sz="1400" dirty="0" err="1">
                <a:latin typeface="+mn-lt"/>
              </a:rPr>
              <a:t>il</a:t>
            </a:r>
            <a:r>
              <a:rPr lang="en-US" sz="1400" dirty="0">
                <a:latin typeface="+mn-lt"/>
              </a:rPr>
              <a:t> attend que la situation </a:t>
            </a:r>
            <a:r>
              <a:rPr lang="en-US" sz="1400" dirty="0" err="1">
                <a:latin typeface="+mn-lt"/>
              </a:rPr>
              <a:t>s’améliore</a:t>
            </a:r>
            <a:r>
              <a:rPr lang="en-US" sz="1400" dirty="0">
                <a:latin typeface="+mn-lt"/>
              </a:rPr>
              <a:t> et </a:t>
            </a:r>
            <a:r>
              <a:rPr lang="en-US" sz="1400" dirty="0" err="1">
                <a:latin typeface="+mn-lt"/>
              </a:rPr>
              <a:t>reprend</a:t>
            </a:r>
            <a:r>
              <a:rPr lang="en-US" sz="1400" dirty="0">
                <a:latin typeface="+mn-lt"/>
              </a:rPr>
              <a:t> </a:t>
            </a:r>
            <a:r>
              <a:rPr lang="en-US" sz="1400" dirty="0" err="1">
                <a:latin typeface="+mn-lt"/>
              </a:rPr>
              <a:t>ensuite</a:t>
            </a:r>
            <a:r>
              <a:rPr lang="en-US" sz="1400" dirty="0">
                <a:latin typeface="+mn-lt"/>
              </a:rPr>
              <a:t> les travaux ;</a:t>
            </a:r>
          </a:p>
          <a:p>
            <a:pPr marL="228600" indent="-228600" algn="just">
              <a:buAutoNum type="arabicPeriod"/>
            </a:pPr>
            <a:r>
              <a:rPr lang="en-US" sz="1400" dirty="0" err="1">
                <a:latin typeface="+mn-lt"/>
              </a:rPr>
              <a:t>il</a:t>
            </a:r>
            <a:r>
              <a:rPr lang="en-US" sz="1400" dirty="0">
                <a:latin typeface="+mn-lt"/>
              </a:rPr>
              <a:t> change de </a:t>
            </a:r>
            <a:r>
              <a:rPr lang="en-US" sz="1400" dirty="0" err="1">
                <a:latin typeface="+mn-lt"/>
              </a:rPr>
              <a:t>système</a:t>
            </a:r>
            <a:r>
              <a:rPr lang="en-US" sz="1400" dirty="0">
                <a:latin typeface="+mn-lt"/>
              </a:rPr>
              <a:t> et </a:t>
            </a:r>
            <a:r>
              <a:rPr lang="en-US" sz="1400" dirty="0" err="1">
                <a:latin typeface="+mn-lt"/>
              </a:rPr>
              <a:t>reprend</a:t>
            </a:r>
            <a:r>
              <a:rPr lang="en-US" sz="1400" dirty="0">
                <a:latin typeface="+mn-lt"/>
              </a:rPr>
              <a:t> </a:t>
            </a:r>
            <a:r>
              <a:rPr lang="en-US" sz="1400" dirty="0" err="1">
                <a:latin typeface="+mn-lt"/>
              </a:rPr>
              <a:t>ensuite</a:t>
            </a:r>
            <a:r>
              <a:rPr lang="en-US" sz="1400" dirty="0">
                <a:latin typeface="+mn-lt"/>
              </a:rPr>
              <a:t> les travaux ; </a:t>
            </a:r>
          </a:p>
          <a:p>
            <a:pPr marL="228600" indent="-228600" algn="just">
              <a:buAutoNum type="arabicPeriod"/>
            </a:pPr>
            <a:r>
              <a:rPr lang="en-US" sz="1400" dirty="0" err="1">
                <a:latin typeface="+mn-lt"/>
              </a:rPr>
              <a:t>il</a:t>
            </a:r>
            <a:r>
              <a:rPr lang="en-US" sz="1400" dirty="0">
                <a:latin typeface="+mn-lt"/>
              </a:rPr>
              <a:t> fait </a:t>
            </a:r>
            <a:r>
              <a:rPr lang="en-US" sz="1400" dirty="0" err="1">
                <a:latin typeface="+mn-lt"/>
              </a:rPr>
              <a:t>définitivement</a:t>
            </a:r>
            <a:r>
              <a:rPr lang="en-US" sz="1400" dirty="0">
                <a:latin typeface="+mn-lt"/>
              </a:rPr>
              <a:t> </a:t>
            </a:r>
            <a:r>
              <a:rPr lang="en-US" sz="1400" dirty="0" err="1">
                <a:latin typeface="+mn-lt"/>
              </a:rPr>
              <a:t>arrêter</a:t>
            </a:r>
            <a:r>
              <a:rPr lang="en-US" sz="1400" dirty="0">
                <a:latin typeface="+mn-lt"/>
              </a:rPr>
              <a:t> les travaux </a:t>
            </a:r>
            <a:r>
              <a:rPr lang="en-US" sz="1400" dirty="0" err="1">
                <a:latin typeface="+mn-lt"/>
              </a:rPr>
              <a:t>planifiés</a:t>
            </a:r>
            <a:r>
              <a:rPr lang="en-US" sz="1400" dirty="0">
                <a:latin typeface="+mn-lt"/>
              </a:rPr>
              <a:t>.</a:t>
            </a:r>
          </a:p>
        </p:txBody>
      </p:sp>
      <p:sp>
        <p:nvSpPr>
          <p:cNvPr id="34" name="TextBox 33"/>
          <p:cNvSpPr txBox="1"/>
          <p:nvPr/>
        </p:nvSpPr>
        <p:spPr>
          <a:xfrm>
            <a:off x="1753434" y="4647107"/>
            <a:ext cx="9095094"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a:latin typeface="+mn-lt"/>
              </a:rPr>
              <a:t>Les conditions de </a:t>
            </a:r>
            <a:r>
              <a:rPr lang="en-US" sz="1400" dirty="0" err="1">
                <a:latin typeface="+mn-lt"/>
              </a:rPr>
              <a:t>visibilité</a:t>
            </a:r>
            <a:r>
              <a:rPr lang="en-US" sz="1400" dirty="0">
                <a:latin typeface="+mn-lt"/>
              </a:rPr>
              <a:t> et </a:t>
            </a:r>
            <a:r>
              <a:rPr lang="en-US" sz="1400" dirty="0" err="1">
                <a:latin typeface="+mn-lt"/>
              </a:rPr>
              <a:t>d’audition</a:t>
            </a:r>
            <a:r>
              <a:rPr lang="en-US" sz="1400" dirty="0">
                <a:latin typeface="+mn-lt"/>
              </a:rPr>
              <a:t>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vérifiées</a:t>
            </a:r>
            <a:r>
              <a:rPr lang="en-US" sz="1400" dirty="0">
                <a:latin typeface="+mn-lt"/>
              </a:rPr>
              <a:t> </a:t>
            </a:r>
            <a:r>
              <a:rPr lang="en-US" sz="1400" dirty="0" err="1">
                <a:latin typeface="+mn-lt"/>
              </a:rPr>
              <a:t>constamment</a:t>
            </a:r>
            <a:r>
              <a:rPr lang="en-US" sz="1400" dirty="0">
                <a:latin typeface="+mn-lt"/>
              </a:rPr>
              <a:t>.</a:t>
            </a:r>
          </a:p>
          <a:p>
            <a:pPr algn="just"/>
            <a:endParaRPr lang="en-US" sz="1400" dirty="0">
              <a:latin typeface="+mn-lt"/>
            </a:endParaRPr>
          </a:p>
          <a:p>
            <a:pPr algn="just"/>
            <a:r>
              <a:rPr lang="en-US" sz="1400" dirty="0">
                <a:latin typeface="+mn-lt"/>
              </a:rPr>
              <a:t>Si, pendant </a:t>
            </a:r>
            <a:r>
              <a:rPr lang="en-US" sz="1400" dirty="0" err="1">
                <a:latin typeface="+mn-lt"/>
              </a:rPr>
              <a:t>l’exécution</a:t>
            </a:r>
            <a:r>
              <a:rPr lang="en-US" sz="1400" dirty="0">
                <a:latin typeface="+mn-lt"/>
              </a:rPr>
              <a:t> des travaux, pour </a:t>
            </a:r>
            <a:r>
              <a:rPr lang="en-US" sz="1400" dirty="0" err="1">
                <a:latin typeface="+mn-lt"/>
              </a:rPr>
              <a:t>quelque</a:t>
            </a:r>
            <a:r>
              <a:rPr lang="en-US" sz="1400" dirty="0">
                <a:latin typeface="+mn-lt"/>
              </a:rPr>
              <a:t> raison que </a:t>
            </a:r>
            <a:r>
              <a:rPr lang="en-US" sz="1400" dirty="0" err="1">
                <a:latin typeface="+mn-lt"/>
              </a:rPr>
              <a:t>ce</a:t>
            </a:r>
            <a:r>
              <a:rPr lang="en-US" sz="1400" dirty="0">
                <a:latin typeface="+mn-lt"/>
              </a:rPr>
              <a:t> </a:t>
            </a:r>
            <a:r>
              <a:rPr lang="en-US" sz="1400" dirty="0" err="1">
                <a:latin typeface="+mn-lt"/>
              </a:rPr>
              <a:t>soit</a:t>
            </a:r>
            <a:r>
              <a:rPr lang="en-US" sz="1400" dirty="0">
                <a:latin typeface="+mn-lt"/>
              </a:rPr>
              <a:t>, les conditions de </a:t>
            </a:r>
            <a:r>
              <a:rPr lang="en-US" sz="1400" dirty="0" err="1">
                <a:latin typeface="+mn-lt"/>
              </a:rPr>
              <a:t>visibilité</a:t>
            </a:r>
            <a:r>
              <a:rPr lang="en-US" sz="1400" dirty="0">
                <a:latin typeface="+mn-lt"/>
              </a:rPr>
              <a:t> et/</a:t>
            </a:r>
            <a:r>
              <a:rPr lang="en-US" sz="1400" dirty="0" err="1">
                <a:latin typeface="+mn-lt"/>
              </a:rPr>
              <a:t>ou</a:t>
            </a:r>
            <a:r>
              <a:rPr lang="en-US" sz="1400" dirty="0">
                <a:latin typeface="+mn-lt"/>
              </a:rPr>
              <a:t> audition ne </a:t>
            </a:r>
            <a:r>
              <a:rPr lang="en-US" sz="1400" dirty="0" err="1">
                <a:latin typeface="+mn-lt"/>
              </a:rPr>
              <a:t>sont</a:t>
            </a:r>
            <a:r>
              <a:rPr lang="en-US" sz="1400" dirty="0">
                <a:latin typeface="+mn-lt"/>
              </a:rPr>
              <a:t> pas  </a:t>
            </a:r>
            <a:r>
              <a:rPr lang="en-US" sz="1400" dirty="0" err="1">
                <a:latin typeface="+mn-lt"/>
              </a:rPr>
              <a:t>garanties</a:t>
            </a:r>
            <a:r>
              <a:rPr lang="en-US" sz="1400" dirty="0">
                <a:latin typeface="+mn-lt"/>
              </a:rPr>
              <a:t> (      </a:t>
            </a:r>
            <a:r>
              <a:rPr lang="en-US" sz="1400" dirty="0" err="1">
                <a:latin typeface="+mn-lt"/>
              </a:rPr>
              <a:t>devient</a:t>
            </a:r>
            <a:r>
              <a:rPr lang="en-US" sz="1400" dirty="0">
                <a:latin typeface="+mn-lt"/>
              </a:rPr>
              <a:t>      ), le RS (</a:t>
            </a:r>
            <a:r>
              <a:rPr lang="en-US" sz="1200" i="1" dirty="0" err="1">
                <a:latin typeface="+mn-lt"/>
              </a:rPr>
              <a:t>ou</a:t>
            </a:r>
            <a:r>
              <a:rPr lang="en-US" sz="1200" i="1" dirty="0">
                <a:latin typeface="+mn-lt"/>
              </a:rPr>
              <a:t> le </a:t>
            </a:r>
            <a:r>
              <a:rPr lang="en-US" sz="1200" i="1" dirty="0" err="1">
                <a:latin typeface="+mn-lt"/>
              </a:rPr>
              <a:t>vigie</a:t>
            </a:r>
            <a:r>
              <a:rPr lang="en-US" sz="1200" i="1" dirty="0">
                <a:latin typeface="+mn-lt"/>
              </a:rPr>
              <a:t> </a:t>
            </a:r>
            <a:r>
              <a:rPr lang="en-US" sz="1200" i="1" dirty="0" err="1">
                <a:latin typeface="+mn-lt"/>
              </a:rPr>
              <a:t>si</a:t>
            </a:r>
            <a:r>
              <a:rPr lang="en-US" sz="1200" i="1" dirty="0">
                <a:latin typeface="+mn-lt"/>
              </a:rPr>
              <a:t> le RS </a:t>
            </a:r>
            <a:r>
              <a:rPr lang="en-US" sz="1200" i="1" dirty="0" err="1">
                <a:latin typeface="+mn-lt"/>
              </a:rPr>
              <a:t>n’est</a:t>
            </a:r>
            <a:r>
              <a:rPr lang="en-US" sz="1200" i="1" dirty="0">
                <a:latin typeface="+mn-lt"/>
              </a:rPr>
              <a:t> pas </a:t>
            </a:r>
            <a:r>
              <a:rPr lang="en-US" sz="1200" i="1" dirty="0" err="1">
                <a:latin typeface="+mn-lt"/>
              </a:rPr>
              <a:t>présent</a:t>
            </a:r>
            <a:r>
              <a:rPr lang="en-US" sz="1200" i="1" dirty="0">
                <a:latin typeface="+mn-lt"/>
              </a:rPr>
              <a:t> sur le </a:t>
            </a:r>
            <a:r>
              <a:rPr lang="en-US" sz="1200" i="1" dirty="0" err="1">
                <a:latin typeface="+mn-lt"/>
              </a:rPr>
              <a:t>chantier</a:t>
            </a:r>
            <a:r>
              <a:rPr lang="en-US" sz="1400" dirty="0">
                <a:latin typeface="+mn-lt"/>
              </a:rPr>
              <a:t>) fait </a:t>
            </a:r>
            <a:r>
              <a:rPr lang="en-US" sz="1400" dirty="0" err="1">
                <a:latin typeface="+mn-lt"/>
              </a:rPr>
              <a:t>immédiatement</a:t>
            </a:r>
            <a:r>
              <a:rPr lang="en-US" sz="1400" dirty="0">
                <a:latin typeface="+mn-lt"/>
              </a:rPr>
              <a:t> </a:t>
            </a:r>
            <a:r>
              <a:rPr lang="en-US" sz="1400" dirty="0" err="1">
                <a:latin typeface="+mn-lt"/>
              </a:rPr>
              <a:t>libérer</a:t>
            </a:r>
            <a:r>
              <a:rPr lang="en-US" sz="1400" dirty="0">
                <a:latin typeface="+mn-lt"/>
              </a:rPr>
              <a:t> la </a:t>
            </a:r>
            <a:r>
              <a:rPr lang="en-US" sz="1400" dirty="0" err="1">
                <a:latin typeface="+mn-lt"/>
              </a:rPr>
              <a:t>voie</a:t>
            </a:r>
            <a:r>
              <a:rPr lang="en-US" sz="1400" dirty="0">
                <a:latin typeface="+mn-lt"/>
              </a:rPr>
              <a:t>. </a:t>
            </a:r>
          </a:p>
        </p:txBody>
      </p:sp>
      <p:pic>
        <p:nvPicPr>
          <p:cNvPr id="22" name="Picture 11" descr="D:\Documents And Settings\GQR7802\Local Settings\Temporary Internet Files\Content.IE5\HNYX0581\MC90044131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827" y="5589240"/>
            <a:ext cx="282992" cy="23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2117" y="5580653"/>
            <a:ext cx="239664" cy="238448"/>
          </a:xfrm>
          <a:prstGeom prst="rect">
            <a:avLst/>
          </a:prstGeom>
          <a:noFill/>
          <a:ln w="9525">
            <a:noFill/>
            <a:miter lim="800000"/>
            <a:headEnd/>
            <a:tailEnd/>
          </a:ln>
        </p:spPr>
      </p:pic>
    </p:spTree>
    <p:extLst>
      <p:ext uri="{BB962C8B-B14F-4D97-AF65-F5344CB8AC3E}">
        <p14:creationId xmlns:p14="http://schemas.microsoft.com/office/powerpoint/2010/main" val="313583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9" name="Rounded Rectangle 122"/>
          <p:cNvSpPr>
            <a:spLocks noChangeArrowheads="1"/>
          </p:cNvSpPr>
          <p:nvPr/>
        </p:nvSpPr>
        <p:spPr bwMode="auto">
          <a:xfrm>
            <a:off x="1591789" y="1452589"/>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 de </a:t>
            </a:r>
          </a:p>
          <a:p>
            <a:pPr algn="ctr"/>
            <a:r>
              <a:rPr lang="en-US" sz="800" b="1" dirty="0" err="1">
                <a:latin typeface="+mn-lt"/>
              </a:rPr>
              <a:t>libération</a:t>
            </a:r>
            <a:endParaRPr lang="en-US" sz="800" b="1" dirty="0">
              <a:latin typeface="+mn-lt"/>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894" y="1268761"/>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426" y="1117963"/>
            <a:ext cx="471168" cy="637061"/>
          </a:xfrm>
          <a:prstGeom prst="rect">
            <a:avLst/>
          </a:prstGeom>
          <a:noFill/>
          <a:ln w="9525">
            <a:noFill/>
            <a:miter lim="800000"/>
            <a:headEnd/>
            <a:tailEnd/>
          </a:ln>
        </p:spPr>
      </p:pic>
      <p:sp>
        <p:nvSpPr>
          <p:cNvPr id="14" name="Rounded Rectangle 122"/>
          <p:cNvSpPr>
            <a:spLocks noChangeArrowheads="1"/>
          </p:cNvSpPr>
          <p:nvPr/>
        </p:nvSpPr>
        <p:spPr bwMode="auto">
          <a:xfrm>
            <a:off x="1559497" y="4116885"/>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a:t>
            </a:r>
          </a:p>
          <a:p>
            <a:pPr algn="ctr"/>
            <a:r>
              <a:rPr lang="en-US" sz="800" b="1" dirty="0">
                <a:latin typeface="+mn-lt"/>
              </a:rPr>
              <a:t>de </a:t>
            </a:r>
            <a:r>
              <a:rPr lang="en-US" sz="800" b="1" dirty="0" err="1">
                <a:latin typeface="+mn-lt"/>
              </a:rPr>
              <a:t>libération</a:t>
            </a:r>
            <a:endParaRPr lang="en-US" sz="800" b="1" dirty="0">
              <a:latin typeface="+mn-lt"/>
            </a:endParaRPr>
          </a:p>
        </p:txBody>
      </p:sp>
      <p:pic>
        <p:nvPicPr>
          <p:cNvPr id="16"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8032" y="4004172"/>
            <a:ext cx="277019" cy="225425"/>
          </a:xfrm>
          <a:prstGeom prst="rect">
            <a:avLst/>
          </a:prstGeom>
          <a:noFill/>
          <a:ln w="9525">
            <a:noFill/>
            <a:miter lim="800000"/>
            <a:headEnd/>
            <a:tailEnd/>
          </a:ln>
        </p:spPr>
      </p:pic>
      <p:sp>
        <p:nvSpPr>
          <p:cNvPr id="17" name="Text Placeholder 1"/>
          <p:cNvSpPr>
            <a:spLocks noGrp="1"/>
          </p:cNvSpPr>
          <p:nvPr>
            <p:ph type="body" sz="quarter" idx="18"/>
          </p:nvPr>
        </p:nvSpPr>
        <p:spPr/>
        <p:txBody>
          <a:bodyPr/>
          <a:lstStyle/>
          <a:p>
            <a:r>
              <a:rPr lang="en-GB" dirty="0"/>
              <a:t>1. </a:t>
            </a:r>
            <a:r>
              <a:rPr lang="en-GB" dirty="0" err="1"/>
              <a:t>Système</a:t>
            </a:r>
            <a:r>
              <a:rPr lang="en-GB" dirty="0"/>
              <a:t> de protection avec </a:t>
            </a:r>
            <a:r>
              <a:rPr lang="en-GB" dirty="0" err="1"/>
              <a:t>vigie</a:t>
            </a:r>
            <a:endParaRPr lang="en-GB" dirty="0"/>
          </a:p>
        </p:txBody>
      </p:sp>
      <p:sp>
        <p:nvSpPr>
          <p:cNvPr id="18" name="TextBox 17"/>
          <p:cNvSpPr txBox="1"/>
          <p:nvPr/>
        </p:nvSpPr>
        <p:spPr>
          <a:xfrm>
            <a:off x="2993938" y="908720"/>
            <a:ext cx="7998605" cy="2213372"/>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a:latin typeface="+mn-lt"/>
              </a:rPr>
              <a:t>Pendant les tests </a:t>
            </a:r>
            <a:r>
              <a:rPr lang="en-US" sz="1400" dirty="0" err="1">
                <a:latin typeface="+mn-lt"/>
              </a:rPr>
              <a:t>préalables</a:t>
            </a:r>
            <a:r>
              <a:rPr lang="en-US" sz="1400" dirty="0">
                <a:latin typeface="+mn-lt"/>
              </a:rPr>
              <a:t>, la </a:t>
            </a:r>
            <a:r>
              <a:rPr lang="en-US" sz="1400" dirty="0" err="1">
                <a:latin typeface="+mn-lt"/>
              </a:rPr>
              <a:t>sécurité</a:t>
            </a:r>
            <a:r>
              <a:rPr lang="en-US" sz="1400" dirty="0">
                <a:latin typeface="+mn-lt"/>
              </a:rPr>
              <a:t> du personnel </a:t>
            </a:r>
            <a:r>
              <a:rPr lang="en-US" sz="1400" dirty="0" err="1">
                <a:latin typeface="+mn-lt"/>
              </a:rPr>
              <a:t>doit</a:t>
            </a:r>
            <a:r>
              <a:rPr lang="en-US" sz="1400" dirty="0">
                <a:latin typeface="+mn-lt"/>
              </a:rPr>
              <a:t> </a:t>
            </a:r>
            <a:r>
              <a:rPr lang="en-US" sz="1400" dirty="0" err="1">
                <a:latin typeface="+mn-lt"/>
              </a:rPr>
              <a:t>être</a:t>
            </a:r>
            <a:r>
              <a:rPr lang="en-US" sz="1400" dirty="0">
                <a:latin typeface="+mn-lt"/>
              </a:rPr>
              <a:t> </a:t>
            </a:r>
            <a:r>
              <a:rPr lang="en-US" sz="1400" dirty="0" err="1">
                <a:latin typeface="+mn-lt"/>
              </a:rPr>
              <a:t>garantie</a:t>
            </a:r>
            <a:r>
              <a:rPr lang="en-US" sz="1400" dirty="0">
                <a:latin typeface="+mn-lt"/>
              </a:rPr>
              <a:t> à tout moment. La </a:t>
            </a:r>
            <a:r>
              <a:rPr lang="en-US" sz="1400" dirty="0" err="1">
                <a:latin typeface="+mn-lt"/>
              </a:rPr>
              <a:t>vigie</a:t>
            </a:r>
            <a:r>
              <a:rPr lang="en-US" sz="1400" dirty="0">
                <a:latin typeface="+mn-lt"/>
              </a:rPr>
              <a:t>, qui a </a:t>
            </a:r>
            <a:r>
              <a:rPr lang="en-US" sz="1400" dirty="0" err="1">
                <a:latin typeface="+mn-lt"/>
              </a:rPr>
              <a:t>été</a:t>
            </a:r>
            <a:r>
              <a:rPr lang="en-US" sz="1400" dirty="0">
                <a:latin typeface="+mn-lt"/>
              </a:rPr>
              <a:t> </a:t>
            </a:r>
            <a:r>
              <a:rPr lang="en-US" sz="1400" dirty="0" err="1">
                <a:latin typeface="+mn-lt"/>
              </a:rPr>
              <a:t>installée</a:t>
            </a:r>
            <a:r>
              <a:rPr lang="en-US" sz="1400" dirty="0">
                <a:latin typeface="+mn-lt"/>
              </a:rPr>
              <a:t> </a:t>
            </a:r>
            <a:r>
              <a:rPr lang="en-US" sz="1400" dirty="0" err="1">
                <a:latin typeface="+mn-lt"/>
              </a:rPr>
              <a:t>préalablement</a:t>
            </a:r>
            <a:r>
              <a:rPr lang="en-US" sz="1400" dirty="0">
                <a:latin typeface="+mn-lt"/>
              </a:rPr>
              <a:t> et pour qui les tests de bonne </a:t>
            </a:r>
            <a:r>
              <a:rPr lang="en-US" sz="1400" dirty="0" err="1">
                <a:latin typeface="+mn-lt"/>
              </a:rPr>
              <a:t>visibilité</a:t>
            </a:r>
            <a:r>
              <a:rPr lang="en-US" sz="1400" dirty="0">
                <a:latin typeface="+mn-lt"/>
              </a:rPr>
              <a:t> et de bonne audition </a:t>
            </a:r>
            <a:r>
              <a:rPr lang="en-US" sz="1400" dirty="0" err="1">
                <a:latin typeface="+mn-lt"/>
              </a:rPr>
              <a:t>ont</a:t>
            </a:r>
            <a:r>
              <a:rPr lang="en-US" sz="1400" dirty="0">
                <a:latin typeface="+mn-lt"/>
              </a:rPr>
              <a:t> </a:t>
            </a:r>
            <a:r>
              <a:rPr lang="en-US" sz="1400" dirty="0" err="1">
                <a:latin typeface="+mn-lt"/>
              </a:rPr>
              <a:t>été</a:t>
            </a:r>
            <a:r>
              <a:rPr lang="en-US" sz="1400" dirty="0">
                <a:latin typeface="+mn-lt"/>
              </a:rPr>
              <a:t> </a:t>
            </a:r>
            <a:r>
              <a:rPr lang="en-US" sz="1400" dirty="0" err="1">
                <a:latin typeface="+mn-lt"/>
              </a:rPr>
              <a:t>validés</a:t>
            </a:r>
            <a:r>
              <a:rPr lang="en-US" sz="1400" dirty="0">
                <a:latin typeface="+mn-lt"/>
              </a:rPr>
              <a:t>, assure </a:t>
            </a:r>
            <a:r>
              <a:rPr lang="en-US" sz="1400" dirty="0" err="1">
                <a:latin typeface="+mn-lt"/>
              </a:rPr>
              <a:t>une</a:t>
            </a:r>
            <a:r>
              <a:rPr lang="en-US" sz="1400" dirty="0">
                <a:latin typeface="+mn-lt"/>
              </a:rPr>
              <a:t> bonne </a:t>
            </a:r>
            <a:r>
              <a:rPr lang="en-US" sz="1400" dirty="0" err="1">
                <a:latin typeface="+mn-lt"/>
              </a:rPr>
              <a:t>exécution</a:t>
            </a:r>
            <a:r>
              <a:rPr lang="en-US" sz="1400" dirty="0">
                <a:latin typeface="+mn-lt"/>
              </a:rPr>
              <a:t> des tests de </a:t>
            </a:r>
            <a:r>
              <a:rPr lang="en-US" sz="1400" dirty="0" err="1">
                <a:latin typeface="+mn-lt"/>
              </a:rPr>
              <a:t>libération</a:t>
            </a:r>
            <a:r>
              <a:rPr lang="en-US" sz="1400" dirty="0">
                <a:latin typeface="+mn-lt"/>
              </a:rPr>
              <a:t>.</a:t>
            </a:r>
          </a:p>
          <a:p>
            <a:pPr algn="just"/>
            <a:endParaRPr lang="en-US" sz="1400" dirty="0">
              <a:latin typeface="+mn-lt"/>
            </a:endParaRPr>
          </a:p>
          <a:p>
            <a:pPr algn="just"/>
            <a:r>
              <a:rPr lang="en-US" sz="1400" dirty="0">
                <a:latin typeface="+mn-lt"/>
              </a:rPr>
              <a:t>Le mode </a:t>
            </a:r>
            <a:r>
              <a:rPr lang="en-US" sz="1400" dirty="0" err="1">
                <a:latin typeface="+mn-lt"/>
              </a:rPr>
              <a:t>opératoire</a:t>
            </a:r>
            <a:r>
              <a:rPr lang="en-US" sz="1400" dirty="0">
                <a:latin typeface="+mn-lt"/>
              </a:rPr>
              <a:t> pour </a:t>
            </a:r>
            <a:r>
              <a:rPr lang="en-US" sz="1400" dirty="0" err="1">
                <a:latin typeface="+mn-lt"/>
              </a:rPr>
              <a:t>l’exécution</a:t>
            </a:r>
            <a:r>
              <a:rPr lang="en-US" sz="1400" dirty="0">
                <a:latin typeface="+mn-lt"/>
              </a:rPr>
              <a:t> des tests de </a:t>
            </a:r>
            <a:r>
              <a:rPr lang="en-US" sz="1400" dirty="0" err="1">
                <a:latin typeface="+mn-lt"/>
              </a:rPr>
              <a:t>libération</a:t>
            </a:r>
            <a:r>
              <a:rPr lang="en-US" sz="1400" dirty="0">
                <a:latin typeface="+mn-lt"/>
              </a:rPr>
              <a:t> </a:t>
            </a:r>
            <a:r>
              <a:rPr lang="en-US" sz="1400" dirty="0" err="1">
                <a:latin typeface="+mn-lt"/>
              </a:rPr>
              <a:t>doit</a:t>
            </a:r>
            <a:r>
              <a:rPr lang="en-US" sz="1400" dirty="0">
                <a:latin typeface="+mn-lt"/>
              </a:rPr>
              <a:t> </a:t>
            </a:r>
            <a:r>
              <a:rPr lang="en-US" sz="1400" dirty="0" err="1">
                <a:latin typeface="+mn-lt"/>
              </a:rPr>
              <a:t>être</a:t>
            </a:r>
            <a:r>
              <a:rPr lang="en-US" sz="1400" dirty="0">
                <a:latin typeface="+mn-lt"/>
              </a:rPr>
              <a:t> </a:t>
            </a:r>
            <a:r>
              <a:rPr lang="en-US" sz="1400" dirty="0" err="1">
                <a:latin typeface="+mn-lt"/>
              </a:rPr>
              <a:t>déterminé</a:t>
            </a:r>
            <a:r>
              <a:rPr lang="en-US" sz="1400" dirty="0">
                <a:latin typeface="+mn-lt"/>
              </a:rPr>
              <a:t> et </a:t>
            </a:r>
            <a:r>
              <a:rPr lang="en-US" sz="1400" dirty="0" err="1">
                <a:latin typeface="+mn-lt"/>
              </a:rPr>
              <a:t>expliqué</a:t>
            </a:r>
            <a:r>
              <a:rPr lang="en-US" sz="1400" dirty="0">
                <a:latin typeface="+mn-lt"/>
              </a:rPr>
              <a:t> par le RS à la </a:t>
            </a:r>
            <a:r>
              <a:rPr lang="en-US" sz="1400" dirty="0" err="1">
                <a:latin typeface="+mn-lt"/>
              </a:rPr>
              <a:t>vigie</a:t>
            </a:r>
            <a:r>
              <a:rPr lang="en-US" sz="1400" dirty="0">
                <a:latin typeface="+mn-lt"/>
              </a:rPr>
              <a:t> et aux agents </a:t>
            </a:r>
            <a:r>
              <a:rPr lang="en-US" sz="1400" dirty="0" err="1">
                <a:latin typeface="+mn-lt"/>
              </a:rPr>
              <a:t>concernés</a:t>
            </a:r>
            <a:r>
              <a:rPr lang="en-US" sz="1400" dirty="0">
                <a:latin typeface="+mn-lt"/>
              </a:rPr>
              <a:t>.</a:t>
            </a:r>
          </a:p>
          <a:p>
            <a:pPr algn="just"/>
            <a:endParaRPr lang="en-US" sz="1400" dirty="0">
              <a:latin typeface="+mn-lt"/>
            </a:endParaRPr>
          </a:p>
          <a:p>
            <a:pPr algn="just"/>
            <a:r>
              <a:rPr lang="en-US" sz="1400" dirty="0">
                <a:latin typeface="+mn-lt"/>
              </a:rPr>
              <a:t>Si </a:t>
            </a:r>
            <a:r>
              <a:rPr lang="en-US" sz="1400" dirty="0" err="1">
                <a:latin typeface="+mn-lt"/>
              </a:rPr>
              <a:t>nécessaire</a:t>
            </a:r>
            <a:r>
              <a:rPr lang="en-US" sz="1400" dirty="0">
                <a:latin typeface="+mn-lt"/>
              </a:rPr>
              <a:t>, les tests de </a:t>
            </a:r>
            <a:r>
              <a:rPr lang="en-US" sz="1400" dirty="0" err="1">
                <a:latin typeface="+mn-lt"/>
              </a:rPr>
              <a:t>libération</a:t>
            </a:r>
            <a:r>
              <a:rPr lang="en-US" sz="1400" dirty="0">
                <a:latin typeface="+mn-lt"/>
              </a:rPr>
              <a:t> se font </a:t>
            </a:r>
            <a:r>
              <a:rPr lang="en-US" sz="1400" dirty="0" err="1">
                <a:latin typeface="+mn-lt"/>
              </a:rPr>
              <a:t>progressivement</a:t>
            </a:r>
            <a:r>
              <a:rPr lang="en-US" sz="1400" dirty="0">
                <a:latin typeface="+mn-lt"/>
              </a:rPr>
              <a:t>.</a:t>
            </a:r>
          </a:p>
        </p:txBody>
      </p:sp>
    </p:spTree>
    <p:extLst>
      <p:ext uri="{BB962C8B-B14F-4D97-AF65-F5344CB8AC3E}">
        <p14:creationId xmlns:p14="http://schemas.microsoft.com/office/powerpoint/2010/main" val="310926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499" name="Rounded Rectangle 122"/>
          <p:cNvSpPr>
            <a:spLocks noChangeArrowheads="1"/>
          </p:cNvSpPr>
          <p:nvPr/>
        </p:nvSpPr>
        <p:spPr bwMode="auto">
          <a:xfrm>
            <a:off x="1558926" y="2259219"/>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a:t>
            </a:r>
          </a:p>
          <a:p>
            <a:pPr algn="ctr"/>
            <a:r>
              <a:rPr lang="en-US" sz="800" b="1" dirty="0" err="1">
                <a:latin typeface="+mn-lt"/>
              </a:rPr>
              <a:t>prélables</a:t>
            </a:r>
            <a:endParaRPr lang="en-US" sz="800" b="1" dirty="0">
              <a:latin typeface="+mn-lt"/>
            </a:endParaRPr>
          </a:p>
        </p:txBody>
      </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99" y="2095017"/>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939283" y="965083"/>
            <a:ext cx="5184775" cy="3888432"/>
            <a:chOff x="1115616" y="908720"/>
            <a:chExt cx="5184775" cy="3888432"/>
          </a:xfrm>
        </p:grpSpPr>
        <p:sp>
          <p:nvSpPr>
            <p:cNvPr id="20482" name="Gelijkbenige driehoek 52"/>
            <p:cNvSpPr>
              <a:spLocks noChangeArrowheads="1"/>
            </p:cNvSpPr>
            <p:nvPr/>
          </p:nvSpPr>
          <p:spPr bwMode="auto">
            <a:xfrm>
              <a:off x="2555478" y="1467849"/>
              <a:ext cx="2447925" cy="2016125"/>
            </a:xfrm>
            <a:prstGeom prst="triangle">
              <a:avLst>
                <a:gd name="adj" fmla="val 50000"/>
              </a:avLst>
            </a:prstGeom>
            <a:noFill/>
            <a:ln w="19050" algn="ctr">
              <a:solidFill>
                <a:srgbClr val="92D050"/>
              </a:solidFill>
              <a:prstDash val="sysDash"/>
              <a:round/>
              <a:headEnd/>
              <a:tailEnd/>
            </a:ln>
          </p:spPr>
          <p:txBody>
            <a:bodyPr wrap="none" anchor="ctr"/>
            <a:lstStyle/>
            <a:p>
              <a:pPr algn="ctr"/>
              <a:endParaRPr lang="nl-BE"/>
            </a:p>
          </p:txBody>
        </p:sp>
        <p:pic>
          <p:nvPicPr>
            <p:cNvPr id="2048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528" y="3341099"/>
              <a:ext cx="301625" cy="244475"/>
            </a:xfrm>
            <a:prstGeom prst="rect">
              <a:avLst/>
            </a:prstGeom>
            <a:noFill/>
            <a:ln w="9525">
              <a:noFill/>
              <a:miter lim="800000"/>
              <a:headEnd/>
              <a:tailEnd/>
            </a:ln>
          </p:spPr>
        </p:pic>
        <p:pic>
          <p:nvPicPr>
            <p:cNvPr id="2048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016" y="3341099"/>
              <a:ext cx="303212" cy="244475"/>
            </a:xfrm>
            <a:prstGeom prst="rect">
              <a:avLst/>
            </a:prstGeom>
            <a:noFill/>
            <a:ln w="9525">
              <a:noFill/>
              <a:miter lim="800000"/>
              <a:headEnd/>
              <a:tailEnd/>
            </a:ln>
          </p:spPr>
        </p:pic>
        <p:sp>
          <p:nvSpPr>
            <p:cNvPr id="20487" name="TextBox 23"/>
            <p:cNvSpPr txBox="1">
              <a:spLocks noChangeArrowheads="1"/>
            </p:cNvSpPr>
            <p:nvPr/>
          </p:nvSpPr>
          <p:spPr bwMode="auto">
            <a:xfrm>
              <a:off x="3492103" y="1324974"/>
              <a:ext cx="2303463" cy="276225"/>
            </a:xfrm>
            <a:prstGeom prst="rect">
              <a:avLst/>
            </a:prstGeom>
            <a:noFill/>
            <a:ln w="9525">
              <a:noFill/>
              <a:miter lim="800000"/>
              <a:headEnd/>
              <a:tailEnd/>
            </a:ln>
          </p:spPr>
          <p:txBody>
            <a:bodyPr>
              <a:spAutoFit/>
            </a:bodyPr>
            <a:lstStyle/>
            <a:p>
              <a:pPr algn="ctr"/>
              <a:r>
                <a:rPr lang="nl-BE" sz="1200" dirty="0" err="1"/>
                <a:t>bonne</a:t>
              </a:r>
              <a:r>
                <a:rPr lang="nl-BE" sz="1200" dirty="0"/>
                <a:t> </a:t>
              </a:r>
              <a:r>
                <a:rPr lang="nl-BE" sz="1200" dirty="0" err="1"/>
                <a:t>visibilité</a:t>
              </a:r>
              <a:endParaRPr lang="nl-BE" sz="1200" dirty="0"/>
            </a:p>
          </p:txBody>
        </p:sp>
        <p:sp>
          <p:nvSpPr>
            <p:cNvPr id="20488" name="TextBox 23"/>
            <p:cNvSpPr txBox="1">
              <a:spLocks noChangeArrowheads="1"/>
            </p:cNvSpPr>
            <p:nvPr/>
          </p:nvSpPr>
          <p:spPr bwMode="auto">
            <a:xfrm>
              <a:off x="1115616" y="3168062"/>
              <a:ext cx="1584325" cy="461665"/>
            </a:xfrm>
            <a:prstGeom prst="rect">
              <a:avLst/>
            </a:prstGeom>
            <a:noFill/>
            <a:ln w="9525">
              <a:noFill/>
              <a:miter lim="800000"/>
              <a:headEnd/>
              <a:tailEnd/>
            </a:ln>
          </p:spPr>
          <p:txBody>
            <a:bodyPr>
              <a:spAutoFit/>
            </a:bodyPr>
            <a:lstStyle/>
            <a:p>
              <a:pPr algn="ctr"/>
              <a:r>
                <a:rPr lang="nl-BE" sz="1200" dirty="0" err="1"/>
                <a:t>audition</a:t>
              </a:r>
              <a:endParaRPr lang="nl-BE" sz="1200" dirty="0"/>
            </a:p>
            <a:p>
              <a:pPr algn="ctr"/>
              <a:r>
                <a:rPr lang="nl-BE" sz="1200" dirty="0" err="1"/>
                <a:t>suffisante</a:t>
              </a:r>
              <a:endParaRPr lang="nl-BE" sz="1200" dirty="0"/>
            </a:p>
          </p:txBody>
        </p:sp>
        <p:pic>
          <p:nvPicPr>
            <p:cNvPr id="2049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978" y="1324974"/>
              <a:ext cx="303213" cy="244475"/>
            </a:xfrm>
            <a:prstGeom prst="rect">
              <a:avLst/>
            </a:prstGeom>
            <a:noFill/>
            <a:ln w="9525">
              <a:noFill/>
              <a:miter lim="800000"/>
              <a:headEnd/>
              <a:tailEnd/>
            </a:ln>
          </p:spPr>
        </p:pic>
        <p:sp>
          <p:nvSpPr>
            <p:cNvPr id="20491" name="TextBox 23"/>
            <p:cNvSpPr txBox="1">
              <a:spLocks noChangeArrowheads="1"/>
            </p:cNvSpPr>
            <p:nvPr/>
          </p:nvSpPr>
          <p:spPr bwMode="auto">
            <a:xfrm>
              <a:off x="4820841" y="3168062"/>
              <a:ext cx="1479550" cy="461665"/>
            </a:xfrm>
            <a:prstGeom prst="rect">
              <a:avLst/>
            </a:prstGeom>
            <a:noFill/>
            <a:ln w="9525">
              <a:noFill/>
              <a:miter lim="800000"/>
              <a:headEnd/>
              <a:tailEnd/>
            </a:ln>
          </p:spPr>
          <p:txBody>
            <a:bodyPr>
              <a:spAutoFit/>
            </a:bodyPr>
            <a:lstStyle/>
            <a:p>
              <a:pPr algn="ctr"/>
              <a:r>
                <a:rPr lang="nl-BE" sz="1200" dirty="0"/>
                <a:t>tests de </a:t>
              </a:r>
            </a:p>
            <a:p>
              <a:pPr algn="ctr"/>
              <a:r>
                <a:rPr lang="nl-BE" sz="1200" dirty="0" err="1"/>
                <a:t>libération</a:t>
              </a:r>
              <a:endParaRPr lang="nl-BE" sz="1200" dirty="0"/>
            </a:p>
          </p:txBody>
        </p:sp>
        <p:sp>
          <p:nvSpPr>
            <p:cNvPr id="20496" name="Rechthoekige toelichting 55"/>
            <p:cNvSpPr>
              <a:spLocks noChangeArrowheads="1"/>
            </p:cNvSpPr>
            <p:nvPr/>
          </p:nvSpPr>
          <p:spPr bwMode="auto">
            <a:xfrm>
              <a:off x="3852466" y="2620374"/>
              <a:ext cx="503237" cy="288925"/>
            </a:xfrm>
            <a:prstGeom prst="wedgeRectCallout">
              <a:avLst>
                <a:gd name="adj1" fmla="val 119005"/>
                <a:gd name="adj2" fmla="val -198750"/>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0497" name="Rechthoekige toelichting 56"/>
            <p:cNvSpPr>
              <a:spLocks noChangeArrowheads="1"/>
            </p:cNvSpPr>
            <p:nvPr/>
          </p:nvSpPr>
          <p:spPr bwMode="auto">
            <a:xfrm>
              <a:off x="3492103" y="2188574"/>
              <a:ext cx="503238" cy="287338"/>
            </a:xfrm>
            <a:prstGeom prst="wedgeRectCallout">
              <a:avLst>
                <a:gd name="adj1" fmla="val -190903"/>
                <a:gd name="adj2" fmla="val -13591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0498" name="Rechthoekige toelichting 57"/>
            <p:cNvSpPr>
              <a:spLocks noChangeArrowheads="1"/>
            </p:cNvSpPr>
            <p:nvPr/>
          </p:nvSpPr>
          <p:spPr bwMode="auto">
            <a:xfrm>
              <a:off x="3131741" y="2909299"/>
              <a:ext cx="503237" cy="287338"/>
            </a:xfrm>
            <a:prstGeom prst="wedgeRectCallout">
              <a:avLst>
                <a:gd name="adj1" fmla="val 26407"/>
                <a:gd name="adj2" fmla="val 22784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3" name="Rechthoek 35"/>
            <p:cNvSpPr>
              <a:spLocks noChangeArrowheads="1"/>
            </p:cNvSpPr>
            <p:nvPr/>
          </p:nvSpPr>
          <p:spPr bwMode="auto">
            <a:xfrm>
              <a:off x="2080129" y="1263644"/>
              <a:ext cx="1011014" cy="343105"/>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2" name="Rectangle 1"/>
            <p:cNvSpPr/>
            <p:nvPr/>
          </p:nvSpPr>
          <p:spPr bwMode="auto">
            <a:xfrm>
              <a:off x="1115616" y="908720"/>
              <a:ext cx="5184775" cy="3888432"/>
            </a:xfrm>
            <a:prstGeom prst="rect">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sp>
        <p:nvSpPr>
          <p:cNvPr id="27" name="Rounded Rectangle 122"/>
          <p:cNvSpPr>
            <a:spLocks noChangeArrowheads="1"/>
          </p:cNvSpPr>
          <p:nvPr/>
        </p:nvSpPr>
        <p:spPr bwMode="auto">
          <a:xfrm>
            <a:off x="1568861" y="5371878"/>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a:t>
            </a:r>
          </a:p>
          <a:p>
            <a:pPr algn="ctr"/>
            <a:r>
              <a:rPr lang="en-US" sz="800" b="1" dirty="0" err="1">
                <a:latin typeface="+mn-lt"/>
              </a:rPr>
              <a:t>prélables</a:t>
            </a:r>
            <a:endParaRPr lang="en-US" sz="800" b="1" dirty="0">
              <a:latin typeface="+mn-lt"/>
            </a:endParaRPr>
          </a:p>
        </p:txBody>
      </p:sp>
      <p:pic>
        <p:nvPicPr>
          <p:cNvPr id="29"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8365" y="5259165"/>
            <a:ext cx="277019" cy="225425"/>
          </a:xfrm>
          <a:prstGeom prst="rect">
            <a:avLst/>
          </a:prstGeom>
          <a:noFill/>
          <a:ln w="9525">
            <a:noFill/>
            <a:miter lim="800000"/>
            <a:headEnd/>
            <a:tailEnd/>
          </a:ln>
        </p:spPr>
      </p:pic>
      <p:sp>
        <p:nvSpPr>
          <p:cNvPr id="31"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endParaRPr lang="en-GB" dirty="0"/>
          </a:p>
        </p:txBody>
      </p:sp>
      <p:pic>
        <p:nvPicPr>
          <p:cNvPr id="32" name="Picture 31"/>
          <p:cNvPicPr>
            <a:picLocks noChangeAspect="1"/>
          </p:cNvPicPr>
          <p:nvPr/>
        </p:nvPicPr>
        <p:blipFill>
          <a:blip r:embed="rId5"/>
          <a:stretch>
            <a:fillRect/>
          </a:stretch>
        </p:blipFill>
        <p:spPr>
          <a:xfrm>
            <a:off x="4184928" y="1749631"/>
            <a:ext cx="420854" cy="1019175"/>
          </a:xfrm>
          <a:prstGeom prst="rect">
            <a:avLst/>
          </a:prstGeom>
        </p:spPr>
      </p:pic>
      <p:pic>
        <p:nvPicPr>
          <p:cNvPr id="26" name="Picture 25"/>
          <p:cNvPicPr>
            <a:picLocks noChangeAspect="1"/>
          </p:cNvPicPr>
          <p:nvPr/>
        </p:nvPicPr>
        <p:blipFill rotWithShape="1">
          <a:blip r:embed="rId6"/>
          <a:srcRect r="45756"/>
          <a:stretch/>
        </p:blipFill>
        <p:spPr>
          <a:xfrm>
            <a:off x="4885911" y="3847056"/>
            <a:ext cx="580229" cy="847394"/>
          </a:xfrm>
          <a:prstGeom prst="rect">
            <a:avLst/>
          </a:prstGeom>
        </p:spPr>
      </p:pic>
      <p:pic>
        <p:nvPicPr>
          <p:cNvPr id="28" name="Picture 27"/>
          <p:cNvPicPr>
            <a:picLocks noChangeAspect="1"/>
          </p:cNvPicPr>
          <p:nvPr/>
        </p:nvPicPr>
        <p:blipFill rotWithShape="1">
          <a:blip r:embed="rId6"/>
          <a:srcRect r="45756"/>
          <a:stretch/>
        </p:blipFill>
        <p:spPr>
          <a:xfrm>
            <a:off x="6483292" y="1911391"/>
            <a:ext cx="537995" cy="785715"/>
          </a:xfrm>
          <a:prstGeom prst="rect">
            <a:avLst/>
          </a:prstGeom>
        </p:spPr>
      </p:pic>
    </p:spTree>
    <p:extLst>
      <p:ext uri="{BB962C8B-B14F-4D97-AF65-F5344CB8AC3E}">
        <p14:creationId xmlns:p14="http://schemas.microsoft.com/office/powerpoint/2010/main" val="114119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21508" name="Straight Connector 16"/>
          <p:cNvCxnSpPr>
            <a:cxnSpLocks noChangeShapeType="1"/>
          </p:cNvCxnSpPr>
          <p:nvPr/>
        </p:nvCxnSpPr>
        <p:spPr bwMode="auto">
          <a:xfrm flipV="1">
            <a:off x="2640013" y="4378326"/>
            <a:ext cx="7632700" cy="3175"/>
          </a:xfrm>
          <a:prstGeom prst="line">
            <a:avLst/>
          </a:prstGeom>
          <a:noFill/>
          <a:ln w="31750" algn="ctr">
            <a:solidFill>
              <a:schemeClr val="accent2"/>
            </a:solidFill>
            <a:round/>
            <a:headEnd/>
            <a:tailEnd/>
          </a:ln>
        </p:spPr>
      </p:cxnSp>
      <p:sp>
        <p:nvSpPr>
          <p:cNvPr id="21509" name="Oval 17"/>
          <p:cNvSpPr>
            <a:spLocks noChangeArrowheads="1"/>
          </p:cNvSpPr>
          <p:nvPr/>
        </p:nvSpPr>
        <p:spPr bwMode="auto">
          <a:xfrm>
            <a:off x="3902076" y="43084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1510" name="Rectangle 18"/>
          <p:cNvSpPr>
            <a:spLocks noChangeArrowheads="1"/>
          </p:cNvSpPr>
          <p:nvPr/>
        </p:nvSpPr>
        <p:spPr bwMode="auto">
          <a:xfrm>
            <a:off x="9358314" y="4318000"/>
            <a:ext cx="122237" cy="122238"/>
          </a:xfrm>
          <a:prstGeom prst="rect">
            <a:avLst/>
          </a:prstGeom>
          <a:solidFill>
            <a:srgbClr val="FF0000"/>
          </a:solidFill>
          <a:ln w="31750" algn="ctr">
            <a:noFill/>
            <a:round/>
            <a:headEnd/>
            <a:tailEnd/>
          </a:ln>
        </p:spPr>
        <p:txBody>
          <a:bodyPr wrap="none" anchor="ctr"/>
          <a:lstStyle/>
          <a:p>
            <a:pPr algn="ctr"/>
            <a:endParaRPr lang="en-US"/>
          </a:p>
        </p:txBody>
      </p:sp>
      <p:cxnSp>
        <p:nvCxnSpPr>
          <p:cNvPr id="21511" name="Straight Connector 16"/>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21512" name="Oval 17"/>
          <p:cNvSpPr>
            <a:spLocks noChangeArrowheads="1"/>
          </p:cNvSpPr>
          <p:nvPr/>
        </p:nvSpPr>
        <p:spPr bwMode="auto">
          <a:xfrm>
            <a:off x="3902076" y="4656138"/>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1513" name="Rectangle 18"/>
          <p:cNvSpPr>
            <a:spLocks noChangeArrowheads="1"/>
          </p:cNvSpPr>
          <p:nvPr/>
        </p:nvSpPr>
        <p:spPr bwMode="auto">
          <a:xfrm>
            <a:off x="9358314" y="4665663"/>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1514" name="Chevron 29"/>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5" name="Chevron 30"/>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6" name="TextBox 228"/>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en-US" sz="1000"/>
              <a:t>A</a:t>
            </a:r>
          </a:p>
        </p:txBody>
      </p:sp>
      <p:sp>
        <p:nvSpPr>
          <p:cNvPr id="21517" name="TextBox 229"/>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en-US" sz="1000"/>
              <a:t>B</a:t>
            </a:r>
          </a:p>
        </p:txBody>
      </p:sp>
      <p:sp>
        <p:nvSpPr>
          <p:cNvPr id="21518" name="Rounded Rectangle 122"/>
          <p:cNvSpPr>
            <a:spLocks noChangeArrowheads="1"/>
          </p:cNvSpPr>
          <p:nvPr/>
        </p:nvSpPr>
        <p:spPr bwMode="auto">
          <a:xfrm>
            <a:off x="1558926" y="4321175"/>
            <a:ext cx="701675" cy="433388"/>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21519" name="TextBox 123"/>
          <p:cNvSpPr txBox="1">
            <a:spLocks noChangeArrowheads="1"/>
          </p:cNvSpPr>
          <p:nvPr/>
        </p:nvSpPr>
        <p:spPr bwMode="auto">
          <a:xfrm>
            <a:off x="1524000" y="4264026"/>
            <a:ext cx="755650" cy="461665"/>
          </a:xfrm>
          <a:prstGeom prst="rect">
            <a:avLst/>
          </a:prstGeom>
          <a:noFill/>
          <a:ln w="9525">
            <a:noFill/>
            <a:miter lim="800000"/>
            <a:headEnd/>
            <a:tailEnd/>
          </a:ln>
        </p:spPr>
        <p:txBody>
          <a:bodyPr>
            <a:spAutoFit/>
          </a:bodyPr>
          <a:lstStyle/>
          <a:p>
            <a:pPr algn="ctr"/>
            <a:endParaRPr lang="nl-BE" sz="800" b="1" dirty="0">
              <a:latin typeface="+mn-lt"/>
            </a:endParaRPr>
          </a:p>
          <a:p>
            <a:pPr algn="ctr"/>
            <a:r>
              <a:rPr lang="nl-BE" sz="800" b="1" dirty="0" err="1">
                <a:latin typeface="+mn-lt"/>
              </a:rPr>
              <a:t>début</a:t>
            </a:r>
            <a:r>
              <a:rPr lang="nl-BE" sz="800" b="1" dirty="0">
                <a:latin typeface="+mn-lt"/>
              </a:rPr>
              <a:t> des</a:t>
            </a:r>
          </a:p>
          <a:p>
            <a:pPr algn="ctr"/>
            <a:r>
              <a:rPr lang="nl-BE" sz="800" b="1" dirty="0">
                <a:latin typeface="+mn-lt"/>
              </a:rPr>
              <a:t>travaux</a:t>
            </a:r>
          </a:p>
        </p:txBody>
      </p:sp>
      <p:grpSp>
        <p:nvGrpSpPr>
          <p:cNvPr id="21520" name="Group 188"/>
          <p:cNvGrpSpPr>
            <a:grpSpLocks noChangeAspect="1"/>
          </p:cNvGrpSpPr>
          <p:nvPr/>
        </p:nvGrpSpPr>
        <p:grpSpPr bwMode="auto">
          <a:xfrm>
            <a:off x="5808663" y="4342395"/>
            <a:ext cx="107950" cy="73025"/>
            <a:chOff x="7956376" y="548680"/>
            <a:chExt cx="216024" cy="144016"/>
          </a:xfrm>
        </p:grpSpPr>
        <p:cxnSp>
          <p:nvCxnSpPr>
            <p:cNvPr id="2154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5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1521" name="Group 188"/>
          <p:cNvGrpSpPr>
            <a:grpSpLocks noChangeAspect="1"/>
          </p:cNvGrpSpPr>
          <p:nvPr/>
        </p:nvGrpSpPr>
        <p:grpSpPr bwMode="auto">
          <a:xfrm>
            <a:off x="7032625" y="4342395"/>
            <a:ext cx="107950" cy="73025"/>
            <a:chOff x="7956376" y="548680"/>
            <a:chExt cx="216024" cy="144016"/>
          </a:xfrm>
        </p:grpSpPr>
        <p:cxnSp>
          <p:nvCxnSpPr>
            <p:cNvPr id="2154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4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1522" name="TextBox 32"/>
          <p:cNvSpPr txBox="1">
            <a:spLocks noChangeArrowheads="1"/>
          </p:cNvSpPr>
          <p:nvPr/>
        </p:nvSpPr>
        <p:spPr bwMode="auto">
          <a:xfrm>
            <a:off x="9551989" y="3932239"/>
            <a:ext cx="936625" cy="230187"/>
          </a:xfrm>
          <a:prstGeom prst="rect">
            <a:avLst/>
          </a:prstGeom>
          <a:noFill/>
          <a:ln w="9525">
            <a:noFill/>
            <a:miter lim="800000"/>
            <a:headEnd/>
            <a:tailEnd/>
          </a:ln>
        </p:spPr>
        <p:txBody>
          <a:bodyPr>
            <a:spAutoFit/>
          </a:bodyPr>
          <a:lstStyle/>
          <a:p>
            <a:pPr algn="ctr"/>
            <a:r>
              <a:rPr lang="en-US" sz="900" b="1" dirty="0"/>
              <a:t>Arlon</a:t>
            </a:r>
          </a:p>
        </p:txBody>
      </p:sp>
      <p:sp>
        <p:nvSpPr>
          <p:cNvPr id="21523" name="TextBox 32"/>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21525" name="Straight Arrow Connector 287"/>
          <p:cNvCxnSpPr>
            <a:cxnSpLocks noChangeShapeType="1"/>
          </p:cNvCxnSpPr>
          <p:nvPr/>
        </p:nvCxnSpPr>
        <p:spPr bwMode="auto">
          <a:xfrm flipH="1">
            <a:off x="4079876" y="2708276"/>
            <a:ext cx="2232025" cy="1547813"/>
          </a:xfrm>
          <a:prstGeom prst="straightConnector1">
            <a:avLst/>
          </a:prstGeom>
          <a:noFill/>
          <a:ln w="12700" algn="ctr">
            <a:solidFill>
              <a:schemeClr val="tx1"/>
            </a:solidFill>
            <a:prstDash val="dash"/>
            <a:round/>
            <a:headEnd/>
            <a:tailEnd type="arrow" w="med" len="med"/>
          </a:ln>
        </p:spPr>
      </p:cxnSp>
      <p:cxnSp>
        <p:nvCxnSpPr>
          <p:cNvPr id="21527" name="Straight Arrow Connector 287"/>
          <p:cNvCxnSpPr>
            <a:cxnSpLocks noChangeShapeType="1"/>
          </p:cNvCxnSpPr>
          <p:nvPr/>
        </p:nvCxnSpPr>
        <p:spPr bwMode="auto">
          <a:xfrm flipH="1">
            <a:off x="4079876" y="2708276"/>
            <a:ext cx="2232025" cy="1908175"/>
          </a:xfrm>
          <a:prstGeom prst="straightConnector1">
            <a:avLst/>
          </a:prstGeom>
          <a:noFill/>
          <a:ln w="12700" algn="ctr">
            <a:solidFill>
              <a:schemeClr val="tx1"/>
            </a:solidFill>
            <a:prstDash val="dash"/>
            <a:round/>
            <a:headEnd/>
            <a:tailEnd type="arrow" w="med" len="med"/>
          </a:ln>
        </p:spPr>
      </p:cxnSp>
      <p:cxnSp>
        <p:nvCxnSpPr>
          <p:cNvPr id="21529" name="Straight Arrow Connector 287"/>
          <p:cNvCxnSpPr>
            <a:cxnSpLocks noChangeShapeType="1"/>
          </p:cNvCxnSpPr>
          <p:nvPr/>
        </p:nvCxnSpPr>
        <p:spPr bwMode="auto">
          <a:xfrm>
            <a:off x="6672264" y="2708275"/>
            <a:ext cx="2663825" cy="1620838"/>
          </a:xfrm>
          <a:prstGeom prst="straightConnector1">
            <a:avLst/>
          </a:prstGeom>
          <a:noFill/>
          <a:ln w="12700" algn="ctr">
            <a:solidFill>
              <a:schemeClr val="tx1"/>
            </a:solidFill>
            <a:prstDash val="dash"/>
            <a:round/>
            <a:headEnd/>
            <a:tailEnd type="arrow" w="med" len="med"/>
          </a:ln>
        </p:spPr>
      </p:cxnSp>
      <p:cxnSp>
        <p:nvCxnSpPr>
          <p:cNvPr id="21530" name="Straight Arrow Connector 287"/>
          <p:cNvCxnSpPr>
            <a:cxnSpLocks noChangeShapeType="1"/>
          </p:cNvCxnSpPr>
          <p:nvPr/>
        </p:nvCxnSpPr>
        <p:spPr bwMode="auto">
          <a:xfrm>
            <a:off x="6672264" y="2708275"/>
            <a:ext cx="2663825" cy="1981200"/>
          </a:xfrm>
          <a:prstGeom prst="straightConnector1">
            <a:avLst/>
          </a:prstGeom>
          <a:noFill/>
          <a:ln w="12700" algn="ctr">
            <a:solidFill>
              <a:schemeClr val="tx1"/>
            </a:solidFill>
            <a:prstDash val="dash"/>
            <a:round/>
            <a:headEnd/>
            <a:tailEnd type="arrow" w="med" len="med"/>
          </a:ln>
        </p:spPr>
      </p:cxnSp>
      <p:grpSp>
        <p:nvGrpSpPr>
          <p:cNvPr id="21533" name="Groep 99"/>
          <p:cNvGrpSpPr>
            <a:grpSpLocks/>
          </p:cNvGrpSpPr>
          <p:nvPr/>
        </p:nvGrpSpPr>
        <p:grpSpPr bwMode="auto">
          <a:xfrm>
            <a:off x="6167439" y="3932238"/>
            <a:ext cx="865187" cy="431800"/>
            <a:chOff x="4427984" y="2636912"/>
            <a:chExt cx="864096" cy="432048"/>
          </a:xfrm>
        </p:grpSpPr>
        <p:cxnSp>
          <p:nvCxnSpPr>
            <p:cNvPr id="10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5"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6" name="Straight Connector 111"/>
          <p:cNvCxnSpPr/>
          <p:nvPr/>
        </p:nvCxnSpPr>
        <p:spPr bwMode="auto">
          <a:xfrm>
            <a:off x="5375275" y="3932238"/>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2153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1542" name="Rechthoekige toelichting 72"/>
          <p:cNvSpPr>
            <a:spLocks noChangeArrowheads="1"/>
          </p:cNvSpPr>
          <p:nvPr/>
        </p:nvSpPr>
        <p:spPr bwMode="auto">
          <a:xfrm>
            <a:off x="6888164" y="1989139"/>
            <a:ext cx="2592387" cy="287337"/>
          </a:xfrm>
          <a:prstGeom prst="wedgeRectCallout">
            <a:avLst>
              <a:gd name="adj1" fmla="val -60199"/>
              <a:gd name="adj2" fmla="val 98907"/>
            </a:avLst>
          </a:prstGeom>
          <a:solidFill>
            <a:srgbClr val="92D050"/>
          </a:solidFill>
          <a:ln w="31750" algn="ctr">
            <a:noFill/>
            <a:round/>
            <a:headEnd/>
            <a:tailEnd/>
          </a:ln>
        </p:spPr>
        <p:txBody>
          <a:bodyPr wrap="none" anchor="ctr"/>
          <a:lstStyle/>
          <a:p>
            <a:pPr algn="ctr"/>
            <a:r>
              <a:rPr lang="nl-BE" sz="1000" b="1" dirty="0">
                <a:solidFill>
                  <a:schemeClr val="bg1"/>
                </a:solidFill>
              </a:rPr>
              <a:t>LES TRAVAUX PEUVENT COMMENCER</a:t>
            </a:r>
            <a:endParaRPr lang="nl-BE" sz="1200" b="1" dirty="0">
              <a:solidFill>
                <a:schemeClr val="bg1"/>
              </a:solidFill>
            </a:endParaRPr>
          </a:p>
        </p:txBody>
      </p:sp>
      <p:sp>
        <p:nvSpPr>
          <p:cNvPr id="78" name="Boog 77"/>
          <p:cNvSpPr/>
          <p:nvPr/>
        </p:nvSpPr>
        <p:spPr bwMode="auto">
          <a:xfrm rot="2379964">
            <a:off x="5973764" y="3581401"/>
            <a:ext cx="688975"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sp>
        <p:nvSpPr>
          <p:cNvPr id="47" name="Rechthoek 35"/>
          <p:cNvSpPr>
            <a:spLocks noChangeArrowheads="1"/>
          </p:cNvSpPr>
          <p:nvPr/>
        </p:nvSpPr>
        <p:spPr bwMode="auto">
          <a:xfrm>
            <a:off x="5808663" y="1876963"/>
            <a:ext cx="993775" cy="342211"/>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48" name="Rounded Rectangle 122"/>
          <p:cNvSpPr>
            <a:spLocks noChangeArrowheads="1"/>
          </p:cNvSpPr>
          <p:nvPr/>
        </p:nvSpPr>
        <p:spPr bwMode="auto">
          <a:xfrm>
            <a:off x="1568861" y="1525490"/>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tests</a:t>
            </a:r>
          </a:p>
          <a:p>
            <a:pPr algn="ctr"/>
            <a:r>
              <a:rPr lang="en-US" sz="800" b="1" dirty="0" err="1">
                <a:latin typeface="+mn-lt"/>
              </a:rPr>
              <a:t>préalables</a:t>
            </a:r>
            <a:endParaRPr lang="en-US" sz="800" b="1" dirty="0">
              <a:latin typeface="+mn-lt"/>
            </a:endParaRPr>
          </a:p>
        </p:txBody>
      </p:sp>
      <p:pic>
        <p:nvPicPr>
          <p:cNvPr id="4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65" y="1412777"/>
            <a:ext cx="277019" cy="225425"/>
          </a:xfrm>
          <a:prstGeom prst="rect">
            <a:avLst/>
          </a:prstGeom>
          <a:noFill/>
          <a:ln w="9525">
            <a:noFill/>
            <a:miter lim="800000"/>
            <a:headEnd/>
            <a:tailEnd/>
          </a:ln>
        </p:spPr>
      </p:pic>
      <p:sp>
        <p:nvSpPr>
          <p:cNvPr id="53" name="Text Placeholder 1"/>
          <p:cNvSpPr>
            <a:spLocks noGrp="1"/>
          </p:cNvSpPr>
          <p:nvPr>
            <p:ph type="body" sz="quarter" idx="18"/>
          </p:nvPr>
        </p:nvSpPr>
        <p:spPr>
          <a:xfrm>
            <a:off x="9295061" y="154526"/>
            <a:ext cx="2615733" cy="360363"/>
          </a:xfrm>
        </p:spPr>
        <p:txBody>
          <a:bodyPr/>
          <a:lstStyle/>
          <a:p>
            <a:r>
              <a:rPr lang="en-GB" dirty="0"/>
              <a:t>1. </a:t>
            </a:r>
            <a:r>
              <a:rPr lang="en-GB" dirty="0" err="1"/>
              <a:t>Système</a:t>
            </a:r>
            <a:r>
              <a:rPr lang="en-GB" dirty="0"/>
              <a:t> de protection avec </a:t>
            </a:r>
            <a:r>
              <a:rPr lang="en-GB" dirty="0" err="1"/>
              <a:t>vigie</a:t>
            </a:r>
            <a:endParaRPr lang="en-GB" dirty="0"/>
          </a:p>
        </p:txBody>
      </p:sp>
      <p:sp>
        <p:nvSpPr>
          <p:cNvPr id="56" name="TextBox 55"/>
          <p:cNvSpPr txBox="1"/>
          <p:nvPr/>
        </p:nvSpPr>
        <p:spPr>
          <a:xfrm>
            <a:off x="3842327" y="5288172"/>
            <a:ext cx="5550334" cy="578882"/>
          </a:xfrm>
          <a:prstGeom prst="roundRect">
            <a:avLst/>
          </a:prstGeom>
          <a:noFill/>
          <a:ln w="12700">
            <a:solidFill>
              <a:srgbClr val="C00000"/>
            </a:solidFill>
            <a:prstDash val="dash"/>
          </a:ln>
        </p:spPr>
        <p:txBody>
          <a:bodyPr wrap="square" rtlCol="0">
            <a:spAutoFit/>
          </a:bodyPr>
          <a:lstStyle/>
          <a:p>
            <a:pPr algn="ctr"/>
            <a:r>
              <a:rPr lang="nl-BE" sz="1400" dirty="0"/>
              <a:t>La vigie </a:t>
            </a:r>
            <a:r>
              <a:rPr lang="nl-BE" sz="1400" dirty="0" err="1"/>
              <a:t>doit</a:t>
            </a:r>
            <a:r>
              <a:rPr lang="nl-BE" sz="1400" dirty="0"/>
              <a:t> </a:t>
            </a:r>
            <a:r>
              <a:rPr lang="nl-BE" sz="1400" dirty="0" err="1"/>
              <a:t>continuellement</a:t>
            </a:r>
            <a:r>
              <a:rPr lang="nl-BE" sz="1400" dirty="0"/>
              <a:t> </a:t>
            </a:r>
            <a:r>
              <a:rPr lang="nl-BE" sz="1400" dirty="0" err="1"/>
              <a:t>surveiller</a:t>
            </a:r>
            <a:r>
              <a:rPr lang="nl-BE" sz="1400" dirty="0"/>
              <a:t> les points de </a:t>
            </a:r>
          </a:p>
          <a:p>
            <a:pPr algn="ctr"/>
            <a:r>
              <a:rPr lang="nl-BE" sz="1400" dirty="0"/>
              <a:t>détection et les </a:t>
            </a:r>
            <a:r>
              <a:rPr lang="nl-BE" sz="1400" dirty="0" err="1"/>
              <a:t>agents</a:t>
            </a:r>
            <a:r>
              <a:rPr lang="nl-BE" sz="1400" dirty="0"/>
              <a:t> dans la voie .</a:t>
            </a: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984" y="3282256"/>
            <a:ext cx="425042" cy="653479"/>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17" y="3269960"/>
            <a:ext cx="425042" cy="6534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934" y="2249146"/>
            <a:ext cx="338969" cy="800785"/>
          </a:xfrm>
          <a:prstGeom prst="rect">
            <a:avLst/>
          </a:prstGeom>
        </p:spPr>
      </p:pic>
      <p:cxnSp>
        <p:nvCxnSpPr>
          <p:cNvPr id="54" name="Straight Arrow Connector 287"/>
          <p:cNvCxnSpPr>
            <a:cxnSpLocks noChangeShapeType="1"/>
          </p:cNvCxnSpPr>
          <p:nvPr/>
        </p:nvCxnSpPr>
        <p:spPr bwMode="auto">
          <a:xfrm flipH="1">
            <a:off x="6451691" y="2939021"/>
            <a:ext cx="40391" cy="366204"/>
          </a:xfrm>
          <a:prstGeom prst="straightConnector1">
            <a:avLst/>
          </a:prstGeom>
          <a:noFill/>
          <a:ln w="12700" algn="ctr">
            <a:solidFill>
              <a:schemeClr val="tx1"/>
            </a:solidFill>
            <a:prstDash val="dash"/>
            <a:round/>
            <a:headEnd/>
            <a:tailEnd type="arrow" w="med" len="med"/>
          </a:ln>
        </p:spPr>
      </p:cxnSp>
      <p:pic>
        <p:nvPicPr>
          <p:cNvPr id="57"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876" y="3438060"/>
            <a:ext cx="208128" cy="169365"/>
          </a:xfrm>
          <a:prstGeom prst="rect">
            <a:avLst/>
          </a:prstGeom>
          <a:noFill/>
          <a:ln w="9525">
            <a:noFill/>
            <a:miter lim="800000"/>
            <a:headEnd/>
            <a:tailEnd/>
          </a:ln>
        </p:spPr>
      </p:pic>
      <p:pic>
        <p:nvPicPr>
          <p:cNvPr id="5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812" y="3674575"/>
            <a:ext cx="208128" cy="169365"/>
          </a:xfrm>
          <a:prstGeom prst="rect">
            <a:avLst/>
          </a:prstGeom>
          <a:noFill/>
          <a:ln w="9525">
            <a:noFill/>
            <a:miter lim="800000"/>
            <a:headEnd/>
            <a:tailEnd/>
          </a:ln>
        </p:spPr>
      </p:pic>
      <p:pic>
        <p:nvPicPr>
          <p:cNvPr id="5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365" y="3349473"/>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761" y="3577393"/>
            <a:ext cx="208128" cy="169365"/>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220" y="3032876"/>
            <a:ext cx="208128" cy="169365"/>
          </a:xfrm>
          <a:prstGeom prst="rect">
            <a:avLst/>
          </a:prstGeom>
          <a:noFill/>
          <a:ln w="9525">
            <a:noFill/>
            <a:miter lim="800000"/>
            <a:headEnd/>
            <a:tailEnd/>
          </a:ln>
        </p:spPr>
      </p:pic>
    </p:spTree>
    <p:extLst>
      <p:ext uri="{BB962C8B-B14F-4D97-AF65-F5344CB8AC3E}">
        <p14:creationId xmlns:p14="http://schemas.microsoft.com/office/powerpoint/2010/main" val="2769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7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2532"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2253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253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253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253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253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253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253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254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254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22544" name="Group 188"/>
          <p:cNvGrpSpPr>
            <a:grpSpLocks noChangeAspect="1"/>
          </p:cNvGrpSpPr>
          <p:nvPr/>
        </p:nvGrpSpPr>
        <p:grpSpPr bwMode="auto">
          <a:xfrm>
            <a:off x="5808663" y="3844926"/>
            <a:ext cx="107950" cy="73025"/>
            <a:chOff x="7956376" y="548680"/>
            <a:chExt cx="216024" cy="144016"/>
          </a:xfrm>
        </p:grpSpPr>
        <p:cxnSp>
          <p:nvCxnSpPr>
            <p:cNvPr id="2257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2545" name="Group 188"/>
          <p:cNvGrpSpPr>
            <a:grpSpLocks noChangeAspect="1"/>
          </p:cNvGrpSpPr>
          <p:nvPr/>
        </p:nvGrpSpPr>
        <p:grpSpPr bwMode="auto">
          <a:xfrm>
            <a:off x="7032625" y="3844926"/>
            <a:ext cx="107950" cy="73025"/>
            <a:chOff x="7956376" y="548680"/>
            <a:chExt cx="216024" cy="144016"/>
          </a:xfrm>
        </p:grpSpPr>
        <p:cxnSp>
          <p:nvCxnSpPr>
            <p:cNvPr id="2257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254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254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254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255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255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255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255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début</a:t>
            </a:r>
            <a:r>
              <a:rPr lang="nl-BE" sz="800" b="1" dirty="0">
                <a:latin typeface="+mn-lt"/>
              </a:rPr>
              <a:t> des </a:t>
            </a:r>
            <a:r>
              <a:rPr lang="nl-BE" sz="800" b="1" dirty="0" err="1">
                <a:latin typeface="+mn-lt"/>
              </a:rPr>
              <a:t>travaux</a:t>
            </a:r>
            <a:endParaRPr lang="nl-BE" sz="800" b="1" dirty="0">
              <a:latin typeface="+mn-lt"/>
            </a:endParaRPr>
          </a:p>
        </p:txBody>
      </p:sp>
      <p:sp>
        <p:nvSpPr>
          <p:cNvPr id="22560"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graphicFrame>
        <p:nvGraphicFramePr>
          <p:cNvPr id="55" name="Tabel 54"/>
          <p:cNvGraphicFramePr>
            <a:graphicFrameLocks noGrp="1"/>
          </p:cNvGraphicFramePr>
          <p:nvPr>
            <p:extLst>
              <p:ext uri="{D42A27DB-BD31-4B8C-83A1-F6EECF244321}">
                <p14:modId xmlns:p14="http://schemas.microsoft.com/office/powerpoint/2010/main" val="780984455"/>
              </p:ext>
            </p:extLst>
          </p:nvPr>
        </p:nvGraphicFramePr>
        <p:xfrm>
          <a:off x="7680326" y="5445224"/>
          <a:ext cx="2376265" cy="9194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872209">
                  <a:extLst>
                    <a:ext uri="{9D8B030D-6E8A-4147-A177-3AD203B41FA5}">
                      <a16:colId xmlns:a16="http://schemas.microsoft.com/office/drawing/2014/main" val="20001"/>
                    </a:ext>
                  </a:extLst>
                </a:gridCol>
              </a:tblGrid>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Zone de travail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Possibilité</a:t>
                      </a:r>
                      <a:r>
                        <a:rPr lang="en-US" sz="1000" b="0" dirty="0">
                          <a:solidFill>
                            <a:schemeClr val="tx1"/>
                          </a:solidFill>
                        </a:rPr>
                        <a:t> </a:t>
                      </a:r>
                      <a:r>
                        <a:rPr lang="en-US" sz="1000" b="0" dirty="0" err="1">
                          <a:solidFill>
                            <a:schemeClr val="tx1"/>
                          </a:solidFill>
                        </a:rPr>
                        <a:t>d’engagement</a:t>
                      </a:r>
                      <a:r>
                        <a:rPr lang="en-US" sz="1000" b="0" dirty="0">
                          <a:solidFill>
                            <a:schemeClr val="tx1"/>
                          </a:solidFill>
                        </a:rPr>
                        <a:t> de la zone </a:t>
                      </a:r>
                      <a:r>
                        <a:rPr lang="en-US" sz="1000" b="0" dirty="0" err="1">
                          <a:solidFill>
                            <a:schemeClr val="tx1"/>
                          </a:solidFill>
                        </a:rPr>
                        <a:t>dangereuse</a:t>
                      </a:r>
                      <a:r>
                        <a:rPr lang="en-US" sz="1000" b="0" dirty="0">
                          <a:solidFill>
                            <a:schemeClr val="tx1"/>
                          </a:solidFill>
                        </a:rPr>
                        <a:t> de la </a:t>
                      </a:r>
                      <a:r>
                        <a:rPr lang="en-US" sz="1000" b="0" dirty="0" err="1">
                          <a:solidFill>
                            <a:schemeClr val="tx1"/>
                          </a:solidFill>
                        </a:rPr>
                        <a:t>voie</a:t>
                      </a:r>
                      <a:r>
                        <a:rPr lang="en-US" sz="1000" b="0" dirty="0">
                          <a:solidFill>
                            <a:schemeClr val="tx1"/>
                          </a:solidFill>
                        </a:rPr>
                        <a:t> </a:t>
                      </a:r>
                      <a:r>
                        <a:rPr lang="en-US" sz="1000" b="0" dirty="0" err="1">
                          <a:solidFill>
                            <a:schemeClr val="tx1"/>
                          </a:solidFill>
                        </a:rPr>
                        <a:t>adjacente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569" name="Rectangle 20"/>
          <p:cNvSpPr>
            <a:spLocks noChangeArrowheads="1"/>
          </p:cNvSpPr>
          <p:nvPr/>
        </p:nvSpPr>
        <p:spPr bwMode="auto">
          <a:xfrm flipH="1">
            <a:off x="7751763" y="5949951"/>
            <a:ext cx="360362" cy="144463"/>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3" name="Rectangle 88"/>
          <p:cNvSpPr>
            <a:spLocks noChangeArrowheads="1"/>
          </p:cNvSpPr>
          <p:nvPr/>
        </p:nvSpPr>
        <p:spPr bwMode="auto">
          <a:xfrm>
            <a:off x="7788001" y="5544000"/>
            <a:ext cx="288925" cy="160338"/>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44" name="Rechthoek 35"/>
          <p:cNvSpPr>
            <a:spLocks noChangeArrowheads="1"/>
          </p:cNvSpPr>
          <p:nvPr/>
        </p:nvSpPr>
        <p:spPr bwMode="auto">
          <a:xfrm>
            <a:off x="6078955" y="1484313"/>
            <a:ext cx="953669" cy="35877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48" name="Text Placeholder 1"/>
          <p:cNvSpPr>
            <a:spLocks noGrp="1"/>
          </p:cNvSpPr>
          <p:nvPr>
            <p:ph type="body" sz="quarter" idx="18"/>
          </p:nvPr>
        </p:nvSpPr>
        <p:spPr>
          <a:xfrm>
            <a:off x="8832305" y="154526"/>
            <a:ext cx="3078490" cy="360363"/>
          </a:xfrm>
        </p:spPr>
        <p:txBody>
          <a:bodyPr/>
          <a:lstStyle/>
          <a:p>
            <a:r>
              <a:rPr lang="en-GB" dirty="0"/>
              <a:t>1. </a:t>
            </a:r>
            <a:r>
              <a:rPr lang="en-GB" dirty="0" err="1"/>
              <a:t>Système</a:t>
            </a:r>
            <a:r>
              <a:rPr lang="en-GB" dirty="0"/>
              <a:t> de protection avec </a:t>
            </a:r>
            <a:r>
              <a:rPr lang="en-GB" dirty="0" err="1"/>
              <a:t>vigie</a:t>
            </a:r>
            <a:endParaRPr lang="en-GB" dirty="0"/>
          </a:p>
        </p:txBody>
      </p:sp>
      <p:cxnSp>
        <p:nvCxnSpPr>
          <p:cNvPr id="22557" name="Straight Arrow Connector 287"/>
          <p:cNvCxnSpPr>
            <a:cxnSpLocks noChangeShapeType="1"/>
          </p:cNvCxnSpPr>
          <p:nvPr/>
        </p:nvCxnSpPr>
        <p:spPr bwMode="auto">
          <a:xfrm flipH="1">
            <a:off x="6510484" y="2470053"/>
            <a:ext cx="247" cy="864220"/>
          </a:xfrm>
          <a:prstGeom prst="straightConnector1">
            <a:avLst/>
          </a:prstGeom>
          <a:noFill/>
          <a:ln w="12700" algn="ctr">
            <a:solidFill>
              <a:schemeClr val="tx1"/>
            </a:solidFill>
            <a:prstDash val="dash"/>
            <a:round/>
            <a:headEnd/>
            <a:tailEnd type="arrow" w="med" len="med"/>
          </a:ln>
        </p:spPr>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295" y="1935165"/>
            <a:ext cx="338969" cy="800785"/>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576" y="3251268"/>
            <a:ext cx="425042" cy="653479"/>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117" y="3248596"/>
            <a:ext cx="425042" cy="653479"/>
          </a:xfrm>
          <a:prstGeom prst="rect">
            <a:avLst/>
          </a:prstGeom>
        </p:spPr>
      </p:pic>
      <p:pic>
        <p:nvPicPr>
          <p:cNvPr id="5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7497" y="3043735"/>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1824" y="2896153"/>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0410" y="3171145"/>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8448" y="2969419"/>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716" y="2888814"/>
            <a:ext cx="208128" cy="169365"/>
          </a:xfrm>
          <a:prstGeom prst="rect">
            <a:avLst/>
          </a:prstGeom>
          <a:noFill/>
          <a:ln w="9525">
            <a:noFill/>
            <a:miter lim="800000"/>
            <a:headEnd/>
            <a:tailEnd/>
          </a:ln>
        </p:spPr>
      </p:pic>
      <p:sp>
        <p:nvSpPr>
          <p:cNvPr id="46" name="TextBox 45"/>
          <p:cNvSpPr txBox="1"/>
          <p:nvPr/>
        </p:nvSpPr>
        <p:spPr>
          <a:xfrm>
            <a:off x="3776276" y="4465639"/>
            <a:ext cx="5550334" cy="340519"/>
          </a:xfrm>
          <a:prstGeom prst="roundRect">
            <a:avLst/>
          </a:prstGeom>
          <a:noFill/>
          <a:ln w="12700">
            <a:solidFill>
              <a:srgbClr val="C00000"/>
            </a:solidFill>
            <a:prstDash val="dash"/>
          </a:ln>
        </p:spPr>
        <p:txBody>
          <a:bodyPr wrap="square" rtlCol="0">
            <a:spAutoFit/>
          </a:bodyPr>
          <a:lstStyle/>
          <a:p>
            <a:pPr algn="ctr"/>
            <a:r>
              <a:rPr lang="nl-BE" sz="1400" dirty="0"/>
              <a:t>Les </a:t>
            </a:r>
            <a:r>
              <a:rPr lang="nl-BE" sz="1400" dirty="0" err="1"/>
              <a:t>mouvements</a:t>
            </a:r>
            <a:r>
              <a:rPr lang="nl-BE" sz="1400" dirty="0"/>
              <a:t> </a:t>
            </a:r>
            <a:r>
              <a:rPr lang="nl-BE" sz="1400" dirty="0" err="1"/>
              <a:t>sont</a:t>
            </a:r>
            <a:r>
              <a:rPr lang="nl-BE" sz="1400" dirty="0"/>
              <a:t> </a:t>
            </a:r>
            <a:r>
              <a:rPr lang="nl-BE" sz="1400" dirty="0" err="1"/>
              <a:t>toujours</a:t>
            </a:r>
            <a:r>
              <a:rPr lang="nl-BE" sz="1400" dirty="0"/>
              <a:t> annoncés </a:t>
            </a:r>
            <a:r>
              <a:rPr lang="nl-BE" sz="1400" dirty="0" err="1"/>
              <a:t>sur</a:t>
            </a:r>
            <a:r>
              <a:rPr lang="nl-BE" sz="1400" dirty="0"/>
              <a:t> les deux </a:t>
            </a:r>
            <a:r>
              <a:rPr lang="nl-BE" sz="1400" dirty="0" err="1"/>
              <a:t>voies</a:t>
            </a:r>
            <a:r>
              <a:rPr lang="nl-BE" sz="1400" dirty="0"/>
              <a:t>.</a:t>
            </a:r>
          </a:p>
        </p:txBody>
      </p:sp>
    </p:spTree>
    <p:extLst>
      <p:ext uri="{BB962C8B-B14F-4D97-AF65-F5344CB8AC3E}">
        <p14:creationId xmlns:p14="http://schemas.microsoft.com/office/powerpoint/2010/main" val="183440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5"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355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355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3558"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355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356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356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356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356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356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356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356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alarme</a:t>
            </a:r>
            <a:endParaRPr lang="nl-BE" sz="800" b="1" dirty="0">
              <a:latin typeface="+mn-lt"/>
            </a:endParaRPr>
          </a:p>
          <a:p>
            <a:pPr algn="ctr"/>
            <a:r>
              <a:rPr lang="nl-BE" sz="800" b="1" dirty="0">
                <a:latin typeface="+mn-lt"/>
              </a:rPr>
              <a:t>train de Arlon</a:t>
            </a:r>
            <a:endParaRPr lang="en-US" sz="800" b="1" dirty="0">
              <a:latin typeface="+mn-lt"/>
            </a:endParaRPr>
          </a:p>
        </p:txBody>
      </p:sp>
      <p:grpSp>
        <p:nvGrpSpPr>
          <p:cNvPr id="23569" name="Group 188"/>
          <p:cNvGrpSpPr>
            <a:grpSpLocks noChangeAspect="1"/>
          </p:cNvGrpSpPr>
          <p:nvPr/>
        </p:nvGrpSpPr>
        <p:grpSpPr bwMode="auto">
          <a:xfrm>
            <a:off x="5808663" y="3844926"/>
            <a:ext cx="107950" cy="73025"/>
            <a:chOff x="7956376" y="548680"/>
            <a:chExt cx="216024" cy="144016"/>
          </a:xfrm>
        </p:grpSpPr>
        <p:cxnSp>
          <p:nvCxnSpPr>
            <p:cNvPr id="236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6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3570" name="Group 188"/>
          <p:cNvGrpSpPr>
            <a:grpSpLocks noChangeAspect="1"/>
          </p:cNvGrpSpPr>
          <p:nvPr/>
        </p:nvGrpSpPr>
        <p:grpSpPr bwMode="auto">
          <a:xfrm>
            <a:off x="7032625" y="3844926"/>
            <a:ext cx="107950" cy="73025"/>
            <a:chOff x="7956376" y="548680"/>
            <a:chExt cx="216024" cy="144016"/>
          </a:xfrm>
        </p:grpSpPr>
        <p:cxnSp>
          <p:nvCxnSpPr>
            <p:cNvPr id="2359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59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357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3572"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3574"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3575"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357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357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3581" name="Title 1"/>
          <p:cNvSpPr>
            <a:spLocks noGrp="1"/>
          </p:cNvSpPr>
          <p:nvPr>
            <p:ph type="title" idx="4294967295"/>
          </p:nvPr>
        </p:nvSpPr>
        <p:spPr>
          <a:xfrm>
            <a:off x="839789" y="644298"/>
            <a:ext cx="8280400" cy="503238"/>
          </a:xfrm>
          <a:prstGeom prst="rect">
            <a:avLst/>
          </a:prstGeom>
        </p:spPr>
        <p:txBody>
          <a:bodyPr/>
          <a:lstStyle/>
          <a:p>
            <a:pPr eaLnBrk="1" hangingPunct="1"/>
            <a:r>
              <a:rPr lang="en-US" sz="1800" b="1" dirty="0">
                <a:solidFill>
                  <a:schemeClr val="accent1"/>
                </a:solidFill>
              </a:rPr>
              <a:t>1.2. Alarme – </a:t>
            </a:r>
            <a:r>
              <a:rPr lang="en-US" sz="1800" b="1" dirty="0" err="1">
                <a:solidFill>
                  <a:schemeClr val="accent1"/>
                </a:solidFill>
              </a:rPr>
              <a:t>Annonce</a:t>
            </a:r>
            <a:r>
              <a:rPr lang="en-US" sz="1800" b="1" dirty="0">
                <a:solidFill>
                  <a:schemeClr val="accent1"/>
                </a:solidFill>
              </a:rPr>
              <a:t> du (des) </a:t>
            </a:r>
            <a:r>
              <a:rPr lang="en-US" sz="1800" b="1" dirty="0" err="1">
                <a:solidFill>
                  <a:schemeClr val="accent1"/>
                </a:solidFill>
              </a:rPr>
              <a:t>mouvement</a:t>
            </a:r>
            <a:r>
              <a:rPr lang="en-US" sz="1800" b="1" dirty="0">
                <a:solidFill>
                  <a:schemeClr val="accent1"/>
                </a:solidFill>
              </a:rPr>
              <a:t>(s)</a:t>
            </a:r>
            <a:endParaRPr lang="en-US" sz="2400" b="1" dirty="0">
              <a:solidFill>
                <a:schemeClr val="accent1"/>
              </a:solidFill>
            </a:endParaRPr>
          </a:p>
        </p:txBody>
      </p:sp>
      <p:grpSp>
        <p:nvGrpSpPr>
          <p:cNvPr id="23582" name="Groep 52"/>
          <p:cNvGrpSpPr>
            <a:grpSpLocks/>
          </p:cNvGrpSpPr>
          <p:nvPr/>
        </p:nvGrpSpPr>
        <p:grpSpPr bwMode="auto">
          <a:xfrm>
            <a:off x="9480551" y="3860800"/>
            <a:ext cx="1584325" cy="431800"/>
            <a:chOff x="7308304" y="3861048"/>
            <a:chExt cx="1584176" cy="432048"/>
          </a:xfrm>
        </p:grpSpPr>
        <p:pic>
          <p:nvPicPr>
            <p:cNvPr id="23596"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3597"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sp>
        <p:nvSpPr>
          <p:cNvPr id="23583"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3584" name="Tekstvak 87"/>
          <p:cNvSpPr txBox="1">
            <a:spLocks noChangeArrowheads="1"/>
          </p:cNvSpPr>
          <p:nvPr/>
        </p:nvSpPr>
        <p:spPr bwMode="auto">
          <a:xfrm>
            <a:off x="7967663" y="3068639"/>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cxnSp>
        <p:nvCxnSpPr>
          <p:cNvPr id="23588" name="Straight Arrow Connector 287"/>
          <p:cNvCxnSpPr>
            <a:cxnSpLocks noChangeShapeType="1"/>
          </p:cNvCxnSpPr>
          <p:nvPr/>
        </p:nvCxnSpPr>
        <p:spPr bwMode="auto">
          <a:xfrm>
            <a:off x="6519428" y="2133600"/>
            <a:ext cx="8372" cy="1079500"/>
          </a:xfrm>
          <a:prstGeom prst="straightConnector1">
            <a:avLst/>
          </a:prstGeom>
          <a:noFill/>
          <a:ln w="12700" algn="ctr">
            <a:solidFill>
              <a:schemeClr val="tx1"/>
            </a:solidFill>
            <a:prstDash val="dash"/>
            <a:round/>
            <a:headEnd/>
            <a:tailEnd type="arrow" w="med" len="med"/>
          </a:ln>
        </p:spPr>
      </p:cxnSp>
      <p:grpSp>
        <p:nvGrpSpPr>
          <p:cNvPr id="23591" name="Groep 63"/>
          <p:cNvGrpSpPr>
            <a:grpSpLocks/>
          </p:cNvGrpSpPr>
          <p:nvPr/>
        </p:nvGrpSpPr>
        <p:grpSpPr bwMode="auto">
          <a:xfrm>
            <a:off x="8256588" y="4292600"/>
            <a:ext cx="3313112" cy="1017588"/>
            <a:chOff x="395536" y="1844824"/>
            <a:chExt cx="3312368" cy="1017404"/>
          </a:xfrm>
        </p:grpSpPr>
        <p:sp>
          <p:nvSpPr>
            <p:cNvPr id="23594" name="Tekstvak 64"/>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dirty="0">
                  <a:solidFill>
                    <a:srgbClr val="F08010"/>
                  </a:solidFill>
                </a:rPr>
                <a:t>Alarme !</a:t>
              </a:r>
              <a:endParaRPr lang="nl-BE" dirty="0">
                <a:solidFill>
                  <a:srgbClr val="F08010"/>
                </a:solidFill>
              </a:endParaRPr>
            </a:p>
          </p:txBody>
        </p:sp>
        <p:pic>
          <p:nvPicPr>
            <p:cNvPr id="2359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sp>
        <p:nvSpPr>
          <p:cNvPr id="56" name="Rectangular Callout 50"/>
          <p:cNvSpPr>
            <a:spLocks noChangeArrowheads="1"/>
          </p:cNvSpPr>
          <p:nvPr/>
        </p:nvSpPr>
        <p:spPr bwMode="auto">
          <a:xfrm>
            <a:off x="6959600" y="1557338"/>
            <a:ext cx="1081088"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49" name="Rectangular Callout 50"/>
          <p:cNvSpPr>
            <a:spLocks noChangeArrowheads="1"/>
          </p:cNvSpPr>
          <p:nvPr/>
        </p:nvSpPr>
        <p:spPr bwMode="auto">
          <a:xfrm>
            <a:off x="7464426" y="1917700"/>
            <a:ext cx="1655763" cy="215900"/>
          </a:xfrm>
          <a:prstGeom prst="wedgeRectCallout">
            <a:avLst>
              <a:gd name="adj1" fmla="val -86475"/>
              <a:gd name="adj2" fmla="val 38976"/>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LIBÉREZ LA VOIE !</a:t>
            </a:r>
            <a:endParaRPr lang="nl-BE" sz="1200" b="1" dirty="0">
              <a:solidFill>
                <a:schemeClr val="bg1"/>
              </a:solidFill>
            </a:endParaRPr>
          </a:p>
        </p:txBody>
      </p:sp>
      <p:sp>
        <p:nvSpPr>
          <p:cNvPr id="54" name="Text Placeholder 1"/>
          <p:cNvSpPr>
            <a:spLocks noGrp="1"/>
          </p:cNvSpPr>
          <p:nvPr>
            <p:ph type="body" sz="quarter" idx="18"/>
          </p:nvPr>
        </p:nvSpPr>
        <p:spPr>
          <a:xfrm>
            <a:off x="9120189" y="154526"/>
            <a:ext cx="2790605" cy="360363"/>
          </a:xfrm>
        </p:spPr>
        <p:txBody>
          <a:bodyPr/>
          <a:lstStyle/>
          <a:p>
            <a:r>
              <a:rPr lang="en-GB" dirty="0"/>
              <a:t>1. </a:t>
            </a:r>
            <a:r>
              <a:rPr lang="en-GB" dirty="0" err="1"/>
              <a:t>Système</a:t>
            </a:r>
            <a:r>
              <a:rPr lang="en-GB" dirty="0"/>
              <a:t> de protection avec </a:t>
            </a:r>
            <a:r>
              <a:rPr lang="en-GB" dirty="0" err="1"/>
              <a:t>vigie</a:t>
            </a:r>
            <a:endParaRPr lang="en-GB" dirty="0"/>
          </a:p>
          <a:p>
            <a:r>
              <a:rPr lang="en-GB" dirty="0"/>
              <a:t>1.2 </a:t>
            </a:r>
            <a:r>
              <a:rPr lang="en-GB" dirty="0" err="1"/>
              <a:t>Alarme</a:t>
            </a:r>
            <a:r>
              <a:rPr lang="en-GB" dirty="0"/>
              <a:t> – </a:t>
            </a:r>
            <a:r>
              <a:rPr lang="en-GB" dirty="0" err="1"/>
              <a:t>annonce</a:t>
            </a:r>
            <a:r>
              <a:rPr lang="en-GB" dirty="0"/>
              <a:t> du (des) </a:t>
            </a:r>
            <a:r>
              <a:rPr lang="en-GB" dirty="0" err="1"/>
              <a:t>mouvement</a:t>
            </a:r>
            <a:r>
              <a:rPr lang="en-GB" dirty="0"/>
              <a:t>(s)</a:t>
            </a:r>
          </a:p>
        </p:txBody>
      </p:sp>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7414" y="3262828"/>
            <a:ext cx="425042" cy="653479"/>
          </a:xfrm>
          <a:prstGeom prst="rect">
            <a:avLst/>
          </a:prstGeom>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775" y="3267166"/>
            <a:ext cx="425042" cy="653479"/>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4224" y="1972776"/>
            <a:ext cx="338969" cy="800785"/>
          </a:xfrm>
          <a:prstGeom prst="rect">
            <a:avLst/>
          </a:prstGeom>
        </p:spPr>
      </p:pic>
      <p:sp>
        <p:nvSpPr>
          <p:cNvPr id="60" name="Rechthoek 35"/>
          <p:cNvSpPr>
            <a:spLocks noChangeArrowheads="1"/>
          </p:cNvSpPr>
          <p:nvPr/>
        </p:nvSpPr>
        <p:spPr bwMode="auto">
          <a:xfrm>
            <a:off x="5912423" y="1538811"/>
            <a:ext cx="953669" cy="35877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61"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4930" y="3251451"/>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2168" y="2845360"/>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0835" y="2989761"/>
            <a:ext cx="208128" cy="169365"/>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6538" y="2964906"/>
            <a:ext cx="208128" cy="169365"/>
          </a:xfrm>
          <a:prstGeom prst="rect">
            <a:avLst/>
          </a:prstGeom>
          <a:noFill/>
          <a:ln w="9525">
            <a:noFill/>
            <a:miter lim="800000"/>
            <a:headEnd/>
            <a:tailEnd/>
          </a:ln>
        </p:spPr>
      </p:pic>
    </p:spTree>
    <p:extLst>
      <p:ext uri="{BB962C8B-B14F-4D97-AF65-F5344CB8AC3E}">
        <p14:creationId xmlns:p14="http://schemas.microsoft.com/office/powerpoint/2010/main" val="24230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2458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458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458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458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458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4585"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458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458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458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458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459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4591" name="Rounded Rectangle 122"/>
          <p:cNvSpPr>
            <a:spLocks noChangeArrowheads="1"/>
          </p:cNvSpPr>
          <p:nvPr/>
        </p:nvSpPr>
        <p:spPr bwMode="auto">
          <a:xfrm>
            <a:off x="1533526" y="3687763"/>
            <a:ext cx="701675" cy="677862"/>
          </a:xfrm>
          <a:prstGeom prst="roundRect">
            <a:avLst>
              <a:gd name="adj" fmla="val 16667"/>
            </a:avLst>
          </a:prstGeom>
          <a:solidFill>
            <a:schemeClr val="bg1"/>
          </a:solidFill>
          <a:ln w="31750" algn="ctr">
            <a:solidFill>
              <a:schemeClr val="accent2"/>
            </a:solidFill>
            <a:round/>
            <a:headEnd/>
            <a:tailEnd/>
          </a:ln>
        </p:spPr>
        <p:txBody>
          <a:bodyPr lIns="36000" rIns="36000" anchor="ctr"/>
          <a:lstStyle/>
          <a:p>
            <a:pPr algn="ctr"/>
            <a:r>
              <a:rPr lang="nl-BE" sz="800" b="1" dirty="0" err="1">
                <a:latin typeface="+mn-lt"/>
              </a:rPr>
              <a:t>libération</a:t>
            </a:r>
            <a:endParaRPr lang="nl-BE" sz="800" b="1" dirty="0">
              <a:latin typeface="+mn-lt"/>
            </a:endParaRPr>
          </a:p>
          <a:p>
            <a:pPr algn="ctr"/>
            <a:r>
              <a:rPr lang="nl-BE" sz="800" b="1" dirty="0">
                <a:latin typeface="+mn-lt"/>
              </a:rPr>
              <a:t>de la </a:t>
            </a:r>
          </a:p>
          <a:p>
            <a:pPr algn="ctr"/>
            <a:r>
              <a:rPr lang="nl-BE" sz="800" b="1" dirty="0">
                <a:latin typeface="+mn-lt"/>
              </a:rPr>
              <a:t>voie</a:t>
            </a:r>
          </a:p>
        </p:txBody>
      </p:sp>
      <p:grpSp>
        <p:nvGrpSpPr>
          <p:cNvPr id="24592" name="Group 188"/>
          <p:cNvGrpSpPr>
            <a:grpSpLocks noChangeAspect="1"/>
          </p:cNvGrpSpPr>
          <p:nvPr/>
        </p:nvGrpSpPr>
        <p:grpSpPr bwMode="auto">
          <a:xfrm>
            <a:off x="5808663" y="3844926"/>
            <a:ext cx="107950" cy="73025"/>
            <a:chOff x="7956376" y="548680"/>
            <a:chExt cx="216024" cy="144016"/>
          </a:xfrm>
        </p:grpSpPr>
        <p:cxnSp>
          <p:nvCxnSpPr>
            <p:cNvPr id="2462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462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4593" name="Group 188"/>
          <p:cNvGrpSpPr>
            <a:grpSpLocks noChangeAspect="1"/>
          </p:cNvGrpSpPr>
          <p:nvPr/>
        </p:nvGrpSpPr>
        <p:grpSpPr bwMode="auto">
          <a:xfrm>
            <a:off x="7032625" y="3844926"/>
            <a:ext cx="107950" cy="73025"/>
            <a:chOff x="7956376" y="548680"/>
            <a:chExt cx="216024" cy="144016"/>
          </a:xfrm>
        </p:grpSpPr>
        <p:cxnSp>
          <p:nvCxnSpPr>
            <p:cNvPr id="2462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462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4594"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459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4597" name="Straight Arrow Connector 287"/>
          <p:cNvCxnSpPr>
            <a:cxnSpLocks noChangeShapeType="1"/>
          </p:cNvCxnSpPr>
          <p:nvPr/>
        </p:nvCxnSpPr>
        <p:spPr bwMode="auto">
          <a:xfrm>
            <a:off x="6672264" y="2205038"/>
            <a:ext cx="2663825" cy="1981200"/>
          </a:xfrm>
          <a:prstGeom prst="straightConnector1">
            <a:avLst/>
          </a:prstGeom>
          <a:noFill/>
          <a:ln w="12700" algn="ctr">
            <a:solidFill>
              <a:srgbClr val="FF0000"/>
            </a:solidFill>
            <a:prstDash val="dash"/>
            <a:round/>
            <a:headEnd/>
            <a:tailEnd type="arrow" w="med" len="med"/>
          </a:ln>
        </p:spPr>
      </p:cxnSp>
      <p:cxnSp>
        <p:nvCxnSpPr>
          <p:cNvPr id="2459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460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sp>
        <p:nvSpPr>
          <p:cNvPr id="24602"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grpSp>
        <p:nvGrpSpPr>
          <p:cNvPr id="24603" name="Groep 96"/>
          <p:cNvGrpSpPr>
            <a:grpSpLocks/>
          </p:cNvGrpSpPr>
          <p:nvPr/>
        </p:nvGrpSpPr>
        <p:grpSpPr bwMode="auto">
          <a:xfrm>
            <a:off x="8904289" y="3860800"/>
            <a:ext cx="1584325" cy="431800"/>
            <a:chOff x="7308304" y="3861048"/>
            <a:chExt cx="1584176" cy="432048"/>
          </a:xfrm>
        </p:grpSpPr>
        <p:pic>
          <p:nvPicPr>
            <p:cNvPr id="24618"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461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cxnSp>
        <p:nvCxnSpPr>
          <p:cNvPr id="24604"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sp>
        <p:nvSpPr>
          <p:cNvPr id="24606"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5" name="Rechthoek 35"/>
          <p:cNvSpPr>
            <a:spLocks noChangeArrowheads="1"/>
          </p:cNvSpPr>
          <p:nvPr/>
        </p:nvSpPr>
        <p:spPr bwMode="auto">
          <a:xfrm>
            <a:off x="6078955" y="1484313"/>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50" name="Boog 49"/>
          <p:cNvSpPr/>
          <p:nvPr/>
        </p:nvSpPr>
        <p:spPr bwMode="auto">
          <a:xfrm rot="10274629">
            <a:off x="5969000" y="2682876"/>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cxnSp>
        <p:nvCxnSpPr>
          <p:cNvPr id="24611" name="Straight Arrow Connector 287"/>
          <p:cNvCxnSpPr>
            <a:cxnSpLocks noChangeShapeType="1"/>
          </p:cNvCxnSpPr>
          <p:nvPr/>
        </p:nvCxnSpPr>
        <p:spPr bwMode="auto">
          <a:xfrm flipH="1">
            <a:off x="6527800" y="2060848"/>
            <a:ext cx="23889" cy="1152252"/>
          </a:xfrm>
          <a:prstGeom prst="straightConnector1">
            <a:avLst/>
          </a:prstGeom>
          <a:noFill/>
          <a:ln w="12700" algn="ctr">
            <a:solidFill>
              <a:schemeClr val="tx1"/>
            </a:solidFill>
            <a:prstDash val="dash"/>
            <a:round/>
            <a:headEnd/>
            <a:tailEnd type="arrow" w="med" len="med"/>
          </a:ln>
        </p:spPr>
      </p:cxnSp>
      <p:sp>
        <p:nvSpPr>
          <p:cNvPr id="51" name="Text Placeholder 1"/>
          <p:cNvSpPr>
            <a:spLocks noGrp="1"/>
          </p:cNvSpPr>
          <p:nvPr>
            <p:ph type="body" sz="quarter" idx="18"/>
          </p:nvPr>
        </p:nvSpPr>
        <p:spPr>
          <a:xfrm>
            <a:off x="9120189" y="154526"/>
            <a:ext cx="2790605" cy="360363"/>
          </a:xfrm>
        </p:spPr>
        <p:txBody>
          <a:bodyPr/>
          <a:lstStyle/>
          <a:p>
            <a:r>
              <a:rPr lang="en-GB" dirty="0"/>
              <a:t>1. </a:t>
            </a:r>
            <a:r>
              <a:rPr lang="en-GB" dirty="0" err="1"/>
              <a:t>Système</a:t>
            </a:r>
            <a:r>
              <a:rPr lang="en-GB" dirty="0"/>
              <a:t> de protection avec </a:t>
            </a:r>
            <a:r>
              <a:rPr lang="en-GB" dirty="0" err="1"/>
              <a:t>vigie</a:t>
            </a:r>
            <a:endParaRPr lang="en-GB" dirty="0"/>
          </a:p>
          <a:p>
            <a:r>
              <a:rPr lang="en-GB" dirty="0"/>
              <a:t>1.2 </a:t>
            </a:r>
            <a:r>
              <a:rPr lang="en-GB" dirty="0" err="1"/>
              <a:t>Alarme</a:t>
            </a:r>
            <a:r>
              <a:rPr lang="en-GB" dirty="0"/>
              <a:t> – </a:t>
            </a:r>
            <a:r>
              <a:rPr lang="en-GB" dirty="0" err="1"/>
              <a:t>annonce</a:t>
            </a:r>
            <a:r>
              <a:rPr lang="en-GB" dirty="0"/>
              <a:t> du (des) </a:t>
            </a:r>
            <a:r>
              <a:rPr lang="en-GB" dirty="0" err="1"/>
              <a:t>mouvement</a:t>
            </a:r>
            <a:r>
              <a:rPr lang="en-GB" dirty="0"/>
              <a:t>(s)</a:t>
            </a:r>
          </a:p>
        </p:txBody>
      </p:sp>
      <p:sp>
        <p:nvSpPr>
          <p:cNvPr id="52" name="TextBox 51"/>
          <p:cNvSpPr txBox="1"/>
          <p:nvPr/>
        </p:nvSpPr>
        <p:spPr>
          <a:xfrm>
            <a:off x="3786026" y="4878133"/>
            <a:ext cx="5550334" cy="1055608"/>
          </a:xfrm>
          <a:prstGeom prst="roundRect">
            <a:avLst/>
          </a:prstGeom>
          <a:noFill/>
          <a:ln w="12700">
            <a:solidFill>
              <a:srgbClr val="C00000"/>
            </a:solidFill>
            <a:prstDash val="dash"/>
          </a:ln>
        </p:spPr>
        <p:txBody>
          <a:bodyPr wrap="square" rtlCol="0">
            <a:spAutoFit/>
          </a:bodyPr>
          <a:lstStyle/>
          <a:p>
            <a:pPr algn="ctr"/>
            <a:r>
              <a:rPr lang="nl-BE" sz="1400" dirty="0" err="1">
                <a:latin typeface="+mn-lt"/>
              </a:rPr>
              <a:t>Dès</a:t>
            </a:r>
            <a:r>
              <a:rPr lang="nl-BE" sz="1400" dirty="0">
                <a:latin typeface="+mn-lt"/>
              </a:rPr>
              <a:t> que les </a:t>
            </a:r>
            <a:r>
              <a:rPr lang="nl-BE" sz="1400" dirty="0" err="1">
                <a:latin typeface="+mn-lt"/>
              </a:rPr>
              <a:t>agents</a:t>
            </a:r>
            <a:r>
              <a:rPr lang="nl-BE" sz="1400" dirty="0">
                <a:latin typeface="+mn-lt"/>
              </a:rPr>
              <a:t> se </a:t>
            </a:r>
            <a:r>
              <a:rPr lang="nl-BE" sz="1400" dirty="0" err="1">
                <a:latin typeface="+mn-lt"/>
              </a:rPr>
              <a:t>trouvant</a:t>
            </a:r>
            <a:r>
              <a:rPr lang="nl-BE" sz="1400" dirty="0">
                <a:latin typeface="+mn-lt"/>
              </a:rPr>
              <a:t> dans la voie </a:t>
            </a:r>
            <a:r>
              <a:rPr lang="nl-BE" sz="1400" dirty="0" err="1">
                <a:latin typeface="+mn-lt"/>
              </a:rPr>
              <a:t>perçoivent</a:t>
            </a:r>
            <a:r>
              <a:rPr lang="nl-BE" sz="1400" dirty="0">
                <a:latin typeface="+mn-lt"/>
              </a:rPr>
              <a:t> le </a:t>
            </a:r>
            <a:r>
              <a:rPr lang="nl-BE" sz="1400" dirty="0" err="1">
                <a:latin typeface="+mn-lt"/>
              </a:rPr>
              <a:t>signal</a:t>
            </a:r>
            <a:r>
              <a:rPr lang="nl-BE" sz="1400" dirty="0">
                <a:latin typeface="+mn-lt"/>
              </a:rPr>
              <a:t> </a:t>
            </a:r>
            <a:r>
              <a:rPr lang="nl-BE" sz="1400" dirty="0" err="1">
                <a:latin typeface="+mn-lt"/>
              </a:rPr>
              <a:t>d’alarme</a:t>
            </a:r>
            <a:r>
              <a:rPr lang="nl-BE" sz="1400" dirty="0">
                <a:latin typeface="+mn-lt"/>
              </a:rPr>
              <a:t> de la vigie, </a:t>
            </a:r>
            <a:r>
              <a:rPr lang="nl-BE" sz="1400" dirty="0" err="1">
                <a:latin typeface="+mn-lt"/>
              </a:rPr>
              <a:t>ils</a:t>
            </a:r>
            <a:r>
              <a:rPr lang="nl-BE" sz="1400" dirty="0">
                <a:latin typeface="+mn-lt"/>
              </a:rPr>
              <a:t> </a:t>
            </a:r>
            <a:r>
              <a:rPr lang="nl-BE" sz="1400" dirty="0" err="1">
                <a:latin typeface="+mn-lt"/>
              </a:rPr>
              <a:t>doivent</a:t>
            </a:r>
            <a:r>
              <a:rPr lang="nl-BE" sz="1400" dirty="0">
                <a:latin typeface="+mn-lt"/>
              </a:rPr>
              <a:t> </a:t>
            </a:r>
            <a:r>
              <a:rPr lang="nl-BE" sz="1400" dirty="0" err="1">
                <a:latin typeface="+mn-lt"/>
              </a:rPr>
              <a:t>débarrasser</a:t>
            </a:r>
            <a:r>
              <a:rPr lang="nl-BE" sz="1400" dirty="0">
                <a:latin typeface="+mn-lt"/>
              </a:rPr>
              <a:t> </a:t>
            </a:r>
            <a:r>
              <a:rPr lang="nl-BE" sz="1400" dirty="0" err="1">
                <a:latin typeface="+mn-lt"/>
              </a:rPr>
              <a:t>immédiatement</a:t>
            </a:r>
            <a:r>
              <a:rPr lang="nl-BE" sz="1400" dirty="0">
                <a:latin typeface="+mn-lt"/>
              </a:rPr>
              <a:t> les </a:t>
            </a:r>
            <a:r>
              <a:rPr lang="nl-BE" sz="1400" dirty="0" err="1">
                <a:latin typeface="+mn-lt"/>
              </a:rPr>
              <a:t>voies</a:t>
            </a:r>
            <a:r>
              <a:rPr lang="nl-BE" sz="1400" dirty="0">
                <a:latin typeface="+mn-lt"/>
              </a:rPr>
              <a:t> de </a:t>
            </a:r>
            <a:r>
              <a:rPr lang="nl-BE" sz="1400" dirty="0" err="1">
                <a:latin typeface="+mn-lt"/>
              </a:rPr>
              <a:t>tout</a:t>
            </a:r>
            <a:r>
              <a:rPr lang="nl-BE" sz="1400" dirty="0">
                <a:latin typeface="+mn-lt"/>
              </a:rPr>
              <a:t> </a:t>
            </a:r>
            <a:r>
              <a:rPr lang="nl-BE" sz="1400" dirty="0" err="1">
                <a:latin typeface="+mn-lt"/>
              </a:rPr>
              <a:t>objet</a:t>
            </a:r>
            <a:r>
              <a:rPr lang="nl-BE" sz="1400" dirty="0">
                <a:latin typeface="+mn-lt"/>
              </a:rPr>
              <a:t> </a:t>
            </a:r>
            <a:r>
              <a:rPr lang="nl-BE" sz="1400" dirty="0" err="1">
                <a:latin typeface="+mn-lt"/>
              </a:rPr>
              <a:t>pouvant</a:t>
            </a:r>
            <a:r>
              <a:rPr lang="nl-BE" sz="1400" dirty="0">
                <a:latin typeface="+mn-lt"/>
              </a:rPr>
              <a:t> </a:t>
            </a:r>
            <a:r>
              <a:rPr lang="nl-BE" sz="1400" dirty="0" err="1">
                <a:latin typeface="+mn-lt"/>
              </a:rPr>
              <a:t>gêner</a:t>
            </a:r>
            <a:r>
              <a:rPr lang="nl-BE" sz="1400" dirty="0">
                <a:latin typeface="+mn-lt"/>
              </a:rPr>
              <a:t> le passage du mouvement et se </a:t>
            </a:r>
            <a:r>
              <a:rPr lang="nl-BE" sz="1400" dirty="0" err="1">
                <a:latin typeface="+mn-lt"/>
              </a:rPr>
              <a:t>retirer</a:t>
            </a:r>
            <a:r>
              <a:rPr lang="nl-BE" sz="1400" dirty="0">
                <a:latin typeface="+mn-lt"/>
              </a:rPr>
              <a:t> à </a:t>
            </a:r>
            <a:r>
              <a:rPr lang="nl-BE" sz="1400" dirty="0" err="1">
                <a:latin typeface="+mn-lt"/>
              </a:rPr>
              <a:t>une</a:t>
            </a:r>
            <a:r>
              <a:rPr lang="nl-BE" sz="1400" dirty="0">
                <a:latin typeface="+mn-lt"/>
              </a:rPr>
              <a:t> </a:t>
            </a:r>
            <a:r>
              <a:rPr lang="nl-BE" sz="1400" dirty="0" err="1">
                <a:latin typeface="+mn-lt"/>
              </a:rPr>
              <a:t>distance</a:t>
            </a:r>
            <a:r>
              <a:rPr lang="nl-BE" sz="1400" dirty="0">
                <a:latin typeface="+mn-lt"/>
              </a:rPr>
              <a:t> de </a:t>
            </a:r>
            <a:r>
              <a:rPr lang="nl-BE" sz="1400" dirty="0" err="1">
                <a:latin typeface="+mn-lt"/>
              </a:rPr>
              <a:t>sécurité</a:t>
            </a:r>
            <a:r>
              <a:rPr lang="nl-BE" sz="1400" dirty="0">
                <a:latin typeface="+mn-lt"/>
              </a:rPr>
              <a:t> (=emplacement de </a:t>
            </a:r>
            <a:r>
              <a:rPr lang="nl-BE" sz="1400" dirty="0" err="1">
                <a:latin typeface="+mn-lt"/>
              </a:rPr>
              <a:t>dégagement</a:t>
            </a:r>
            <a:r>
              <a:rPr lang="nl-BE" sz="1400" dirty="0">
                <a:latin typeface="+mn-lt"/>
              </a:rPr>
              <a:t>).  </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438" y="1911457"/>
            <a:ext cx="338969" cy="800785"/>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2506" y="3253360"/>
            <a:ext cx="425042" cy="653479"/>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013" y="3256027"/>
            <a:ext cx="425042" cy="653479"/>
          </a:xfrm>
          <a:prstGeom prst="rect">
            <a:avLst/>
          </a:prstGeom>
        </p:spPr>
      </p:pic>
      <p:grpSp>
        <p:nvGrpSpPr>
          <p:cNvPr id="54" name="Groep 99"/>
          <p:cNvGrpSpPr>
            <a:grpSpLocks/>
          </p:cNvGrpSpPr>
          <p:nvPr/>
        </p:nvGrpSpPr>
        <p:grpSpPr bwMode="auto">
          <a:xfrm>
            <a:off x="7179895" y="3433763"/>
            <a:ext cx="865187" cy="431800"/>
            <a:chOff x="4427984" y="2636912"/>
            <a:chExt cx="864096" cy="432048"/>
          </a:xfrm>
        </p:grpSpPr>
        <p:cxnSp>
          <p:nvCxnSpPr>
            <p:cNvPr id="5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6"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DS</a:t>
              </a:r>
            </a:p>
          </p:txBody>
        </p:sp>
      </p:grpSp>
      <p:pic>
        <p:nvPicPr>
          <p:cNvPr id="57"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5845" y="3133537"/>
            <a:ext cx="208128" cy="169365"/>
          </a:xfrm>
          <a:prstGeom prst="rect">
            <a:avLst/>
          </a:prstGeom>
          <a:noFill/>
          <a:ln w="9525">
            <a:noFill/>
            <a:miter lim="800000"/>
            <a:headEnd/>
            <a:tailEnd/>
          </a:ln>
        </p:spPr>
      </p:pic>
      <p:pic>
        <p:nvPicPr>
          <p:cNvPr id="58"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3740" y="2936597"/>
            <a:ext cx="208128" cy="169365"/>
          </a:xfrm>
          <a:prstGeom prst="rect">
            <a:avLst/>
          </a:prstGeom>
          <a:noFill/>
          <a:ln w="9525">
            <a:noFill/>
            <a:miter lim="800000"/>
            <a:headEnd/>
            <a:tailEnd/>
          </a:ln>
        </p:spPr>
      </p:pic>
      <p:pic>
        <p:nvPicPr>
          <p:cNvPr id="59"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2589" y="2905839"/>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8287" y="2797957"/>
            <a:ext cx="208128" cy="169365"/>
          </a:xfrm>
          <a:prstGeom prst="rect">
            <a:avLst/>
          </a:prstGeom>
          <a:noFill/>
          <a:ln w="9525">
            <a:noFill/>
            <a:miter lim="800000"/>
            <a:headEnd/>
            <a:tailEnd/>
          </a:ln>
        </p:spPr>
      </p:pic>
      <p:pic>
        <p:nvPicPr>
          <p:cNvPr id="47" name="Picture 46"/>
          <p:cNvPicPr>
            <a:picLocks noChangeAspect="1"/>
          </p:cNvPicPr>
          <p:nvPr/>
        </p:nvPicPr>
        <p:blipFill>
          <a:blip r:embed="rId8"/>
          <a:stretch>
            <a:fillRect/>
          </a:stretch>
        </p:blipFill>
        <p:spPr>
          <a:xfrm>
            <a:off x="7882589" y="3100605"/>
            <a:ext cx="243861" cy="237765"/>
          </a:xfrm>
          <a:prstGeom prst="rect">
            <a:avLst/>
          </a:prstGeom>
        </p:spPr>
      </p:pic>
    </p:spTree>
    <p:extLst>
      <p:ext uri="{BB962C8B-B14F-4D97-AF65-F5344CB8AC3E}">
        <p14:creationId xmlns:p14="http://schemas.microsoft.com/office/powerpoint/2010/main" val="1365343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4" name="Rechte verbindingslijn 106"/>
          <p:cNvCxnSpPr>
            <a:cxnSpLocks noChangeShapeType="1"/>
          </p:cNvCxnSpPr>
          <p:nvPr/>
        </p:nvCxnSpPr>
        <p:spPr bwMode="auto">
          <a:xfrm>
            <a:off x="1919288" y="4221164"/>
            <a:ext cx="0" cy="649287"/>
          </a:xfrm>
          <a:prstGeom prst="line">
            <a:avLst/>
          </a:prstGeom>
          <a:noFill/>
          <a:ln w="31750" algn="ctr">
            <a:solidFill>
              <a:schemeClr val="accent2"/>
            </a:solidFill>
            <a:round/>
            <a:headEnd/>
            <a:tailEnd/>
          </a:ln>
        </p:spPr>
      </p:cxnSp>
      <p:cxnSp>
        <p:nvCxnSpPr>
          <p:cNvPr id="25605" name="Straight Arrow Connector 135"/>
          <p:cNvCxnSpPr>
            <a:cxnSpLocks noChangeShapeType="1"/>
          </p:cNvCxnSpPr>
          <p:nvPr/>
        </p:nvCxnSpPr>
        <p:spPr bwMode="auto">
          <a:xfrm>
            <a:off x="1919288" y="1268414"/>
            <a:ext cx="0" cy="2592387"/>
          </a:xfrm>
          <a:prstGeom prst="straightConnector1">
            <a:avLst/>
          </a:prstGeom>
          <a:noFill/>
          <a:ln w="12700" algn="ctr">
            <a:solidFill>
              <a:schemeClr val="accent2"/>
            </a:solidFill>
            <a:prstDash val="dash"/>
            <a:round/>
            <a:headEnd/>
            <a:tailEnd/>
          </a:ln>
        </p:spPr>
      </p:cxnSp>
      <p:sp>
        <p:nvSpPr>
          <p:cNvPr id="2560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560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560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560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561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561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561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561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561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561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561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5617"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anchor="ctr"/>
          <a:lstStyle/>
          <a:p>
            <a:pPr algn="ctr"/>
            <a:r>
              <a:rPr lang="nl-BE" sz="700" b="1" dirty="0">
                <a:latin typeface="+mn-lt"/>
              </a:rPr>
              <a:t>mouvement en passage</a:t>
            </a:r>
            <a:endParaRPr lang="nl-BE" sz="800" b="1" dirty="0">
              <a:latin typeface="+mn-lt"/>
            </a:endParaRPr>
          </a:p>
        </p:txBody>
      </p:sp>
      <p:grpSp>
        <p:nvGrpSpPr>
          <p:cNvPr id="25618" name="Group 188"/>
          <p:cNvGrpSpPr>
            <a:grpSpLocks noChangeAspect="1"/>
          </p:cNvGrpSpPr>
          <p:nvPr/>
        </p:nvGrpSpPr>
        <p:grpSpPr bwMode="auto">
          <a:xfrm>
            <a:off x="5808663" y="3844926"/>
            <a:ext cx="107950" cy="73025"/>
            <a:chOff x="7956376" y="548680"/>
            <a:chExt cx="216024" cy="144016"/>
          </a:xfrm>
        </p:grpSpPr>
        <p:cxnSp>
          <p:nvCxnSpPr>
            <p:cNvPr id="2565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565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5619" name="Group 188"/>
          <p:cNvGrpSpPr>
            <a:grpSpLocks noChangeAspect="1"/>
          </p:cNvGrpSpPr>
          <p:nvPr/>
        </p:nvGrpSpPr>
        <p:grpSpPr bwMode="auto">
          <a:xfrm>
            <a:off x="7032625" y="3844926"/>
            <a:ext cx="107950" cy="73025"/>
            <a:chOff x="7956376" y="548680"/>
            <a:chExt cx="216024" cy="144016"/>
          </a:xfrm>
        </p:grpSpPr>
        <p:cxnSp>
          <p:nvCxnSpPr>
            <p:cNvPr id="256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56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5620"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5621"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562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562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grpSp>
        <p:nvGrpSpPr>
          <p:cNvPr id="25627" name="Groep 59"/>
          <p:cNvGrpSpPr>
            <a:grpSpLocks/>
          </p:cNvGrpSpPr>
          <p:nvPr/>
        </p:nvGrpSpPr>
        <p:grpSpPr bwMode="auto">
          <a:xfrm>
            <a:off x="6167439" y="3429000"/>
            <a:ext cx="865187" cy="431800"/>
            <a:chOff x="4427984" y="2636912"/>
            <a:chExt cx="864096" cy="432048"/>
          </a:xfrm>
        </p:grpSpPr>
        <p:cxnSp>
          <p:nvCxnSpPr>
            <p:cNvPr id="64" name="Rechte verbindingslijn met pijl 63"/>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7" name="Tekstvak 6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50"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5629" name="Groep 46"/>
          <p:cNvGrpSpPr>
            <a:grpSpLocks/>
          </p:cNvGrpSpPr>
          <p:nvPr/>
        </p:nvGrpSpPr>
        <p:grpSpPr bwMode="auto">
          <a:xfrm>
            <a:off x="4295776" y="3860800"/>
            <a:ext cx="1584325" cy="431800"/>
            <a:chOff x="7308304" y="3861048"/>
            <a:chExt cx="1584176" cy="432048"/>
          </a:xfrm>
        </p:grpSpPr>
        <p:pic>
          <p:nvPicPr>
            <p:cNvPr id="25650"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5651"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cxnSp>
        <p:nvCxnSpPr>
          <p:cNvPr id="25630"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5632"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sp>
        <p:nvSpPr>
          <p:cNvPr id="25633"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25634" name="Rechte verbindingslijn 98"/>
          <p:cNvCxnSpPr>
            <a:cxnSpLocks noChangeShapeType="1"/>
          </p:cNvCxnSpPr>
          <p:nvPr/>
        </p:nvCxnSpPr>
        <p:spPr bwMode="auto">
          <a:xfrm flipV="1">
            <a:off x="1919288" y="5445125"/>
            <a:ext cx="792162" cy="0"/>
          </a:xfrm>
          <a:prstGeom prst="line">
            <a:avLst/>
          </a:prstGeom>
          <a:noFill/>
          <a:ln w="31750" algn="ctr">
            <a:solidFill>
              <a:schemeClr val="accent2"/>
            </a:solidFill>
            <a:round/>
            <a:headEnd/>
            <a:tailEnd/>
          </a:ln>
        </p:spPr>
      </p:cxnSp>
      <p:sp>
        <p:nvSpPr>
          <p:cNvPr id="25635"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visibilité</a:t>
            </a:r>
            <a:r>
              <a:rPr lang="nl-BE" sz="800" b="1" dirty="0">
                <a:latin typeface="+mn-lt"/>
              </a:rPr>
              <a:t> des points de détection</a:t>
            </a:r>
          </a:p>
          <a:p>
            <a:pPr algn="ctr"/>
            <a:r>
              <a:rPr lang="nl-BE" sz="800" b="1" dirty="0">
                <a:latin typeface="+mn-lt"/>
              </a:rPr>
              <a:t>voie A</a:t>
            </a:r>
          </a:p>
        </p:txBody>
      </p:sp>
      <p:pic>
        <p:nvPicPr>
          <p:cNvPr id="2563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989" y="4437064"/>
            <a:ext cx="479425" cy="390525"/>
          </a:xfrm>
          <a:prstGeom prst="rect">
            <a:avLst/>
          </a:prstGeom>
          <a:noFill/>
          <a:ln w="9525">
            <a:noFill/>
            <a:miter lim="800000"/>
            <a:headEnd/>
            <a:tailEnd/>
          </a:ln>
        </p:spPr>
      </p:pic>
      <p:cxnSp>
        <p:nvCxnSpPr>
          <p:cNvPr id="25637"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5638"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visibilité</a:t>
            </a:r>
            <a:r>
              <a:rPr lang="nl-BE" sz="800" b="1" dirty="0">
                <a:latin typeface="+mn-lt"/>
              </a:rPr>
              <a:t> des</a:t>
            </a:r>
          </a:p>
          <a:p>
            <a:pPr algn="ctr"/>
            <a:r>
              <a:rPr lang="nl-BE" sz="800" b="1" dirty="0">
                <a:latin typeface="+mn-lt"/>
              </a:rPr>
              <a:t>points de détection voie B</a:t>
            </a:r>
          </a:p>
        </p:txBody>
      </p:sp>
      <p:cxnSp>
        <p:nvCxnSpPr>
          <p:cNvPr id="25639"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pic>
        <p:nvPicPr>
          <p:cNvPr id="25640"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5133975"/>
            <a:ext cx="312737" cy="311150"/>
          </a:xfrm>
          <a:prstGeom prst="rect">
            <a:avLst/>
          </a:prstGeom>
          <a:noFill/>
          <a:ln w="9525">
            <a:noFill/>
            <a:miter lim="800000"/>
            <a:headEnd/>
            <a:tailEnd/>
          </a:ln>
        </p:spPr>
      </p:pic>
      <p:cxnSp>
        <p:nvCxnSpPr>
          <p:cNvPr id="25641" name="Straight Arrow Connector 135"/>
          <p:cNvCxnSpPr>
            <a:cxnSpLocks noChangeShapeType="1"/>
          </p:cNvCxnSpPr>
          <p:nvPr/>
        </p:nvCxnSpPr>
        <p:spPr bwMode="auto">
          <a:xfrm flipH="1">
            <a:off x="1919288" y="5445125"/>
            <a:ext cx="0" cy="719138"/>
          </a:xfrm>
          <a:prstGeom prst="straightConnector1">
            <a:avLst/>
          </a:prstGeom>
          <a:noFill/>
          <a:ln w="12700" algn="ctr">
            <a:solidFill>
              <a:schemeClr val="accent2"/>
            </a:solidFill>
            <a:prstDash val="dash"/>
            <a:round/>
            <a:headEnd/>
            <a:tailEnd type="arrow" w="med" len="med"/>
          </a:ln>
        </p:spPr>
      </p:cxnSp>
      <p:cxnSp>
        <p:nvCxnSpPr>
          <p:cNvPr id="25642" name="Rechte verbindingslijn 118"/>
          <p:cNvCxnSpPr>
            <a:cxnSpLocks noChangeShapeType="1"/>
          </p:cNvCxnSpPr>
          <p:nvPr/>
        </p:nvCxnSpPr>
        <p:spPr bwMode="auto">
          <a:xfrm flipV="1">
            <a:off x="1919288" y="4868863"/>
            <a:ext cx="792162" cy="0"/>
          </a:xfrm>
          <a:prstGeom prst="line">
            <a:avLst/>
          </a:prstGeom>
          <a:noFill/>
          <a:ln w="31750" algn="ctr">
            <a:solidFill>
              <a:schemeClr val="accent2"/>
            </a:solidFill>
            <a:round/>
            <a:headEnd/>
            <a:tailEnd/>
          </a:ln>
        </p:spPr>
      </p:cxnSp>
      <p:sp>
        <p:nvSpPr>
          <p:cNvPr id="25644" name="Tekstvak 87"/>
          <p:cNvSpPr txBox="1">
            <a:spLocks noChangeArrowheads="1"/>
          </p:cNvSpPr>
          <p:nvPr/>
        </p:nvSpPr>
        <p:spPr bwMode="auto">
          <a:xfrm>
            <a:off x="4872038" y="3203575"/>
            <a:ext cx="215900" cy="369888"/>
          </a:xfrm>
          <a:prstGeom prst="rect">
            <a:avLst/>
          </a:prstGeom>
          <a:noFill/>
          <a:ln w="9525">
            <a:noFill/>
            <a:miter lim="800000"/>
            <a:headEnd/>
            <a:tailEnd/>
          </a:ln>
        </p:spPr>
        <p:txBody>
          <a:bodyPr>
            <a:spAutoFit/>
          </a:bodyPr>
          <a:lstStyle/>
          <a:p>
            <a:pPr algn="ctr"/>
            <a:r>
              <a:rPr lang="nl-BE">
                <a:solidFill>
                  <a:srgbClr val="FF0000"/>
                </a:solidFill>
              </a:rPr>
              <a:t>!</a:t>
            </a:r>
          </a:p>
        </p:txBody>
      </p:sp>
      <p:cxnSp>
        <p:nvCxnSpPr>
          <p:cNvPr id="25648" name="Straight Arrow Connector 287"/>
          <p:cNvCxnSpPr>
            <a:cxnSpLocks noChangeShapeType="1"/>
          </p:cNvCxnSpPr>
          <p:nvPr/>
        </p:nvCxnSpPr>
        <p:spPr bwMode="auto">
          <a:xfrm flipH="1">
            <a:off x="6311900" y="1773905"/>
            <a:ext cx="221721" cy="1007395"/>
          </a:xfrm>
          <a:prstGeom prst="straightConnector1">
            <a:avLst/>
          </a:prstGeom>
          <a:noFill/>
          <a:ln w="12700" algn="ctr">
            <a:solidFill>
              <a:schemeClr val="tx1"/>
            </a:solidFill>
            <a:prstDash val="dash"/>
            <a:round/>
            <a:headEnd/>
            <a:tailEnd type="arrow" w="med" len="med"/>
          </a:ln>
        </p:spPr>
      </p:cxnSp>
      <p:sp>
        <p:nvSpPr>
          <p:cNvPr id="62" name="Text Placeholder 1"/>
          <p:cNvSpPr>
            <a:spLocks noGrp="1"/>
          </p:cNvSpPr>
          <p:nvPr>
            <p:ph type="body" sz="quarter" idx="18"/>
          </p:nvPr>
        </p:nvSpPr>
        <p:spPr>
          <a:xfrm>
            <a:off x="9120189" y="154526"/>
            <a:ext cx="2790605" cy="360363"/>
          </a:xfrm>
        </p:spPr>
        <p:txBody>
          <a:bodyPr/>
          <a:lstStyle/>
          <a:p>
            <a:r>
              <a:rPr lang="en-GB" dirty="0"/>
              <a:t>1. </a:t>
            </a:r>
            <a:r>
              <a:rPr lang="en-GB" dirty="0" err="1"/>
              <a:t>Système</a:t>
            </a:r>
            <a:r>
              <a:rPr lang="en-GB" dirty="0"/>
              <a:t> de protection avec </a:t>
            </a:r>
            <a:r>
              <a:rPr lang="en-GB" dirty="0" err="1"/>
              <a:t>vigie</a:t>
            </a:r>
            <a:endParaRPr lang="en-GB" dirty="0"/>
          </a:p>
          <a:p>
            <a:r>
              <a:rPr lang="en-GB" dirty="0"/>
              <a:t>1.2 </a:t>
            </a:r>
            <a:r>
              <a:rPr lang="en-GB" dirty="0" err="1"/>
              <a:t>Alarme</a:t>
            </a:r>
            <a:r>
              <a:rPr lang="en-GB" dirty="0"/>
              <a:t> – </a:t>
            </a:r>
            <a:r>
              <a:rPr lang="en-GB" dirty="0" err="1"/>
              <a:t>annonce</a:t>
            </a:r>
            <a:r>
              <a:rPr lang="en-GB" dirty="0"/>
              <a:t> du (des) </a:t>
            </a:r>
            <a:r>
              <a:rPr lang="en-GB" dirty="0" err="1"/>
              <a:t>mouvement</a:t>
            </a:r>
            <a:r>
              <a:rPr lang="en-GB" dirty="0"/>
              <a:t>(s)</a:t>
            </a:r>
          </a:p>
        </p:txBody>
      </p:sp>
      <p:sp>
        <p:nvSpPr>
          <p:cNvPr id="65" name="TextBox 64"/>
          <p:cNvSpPr txBox="1"/>
          <p:nvPr/>
        </p:nvSpPr>
        <p:spPr>
          <a:xfrm>
            <a:off x="4008439" y="4976811"/>
            <a:ext cx="5472112"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Pendant le passage du mouvement, la vigie va perdre le contact visuel avec </a:t>
            </a:r>
            <a:r>
              <a:rPr lang="nl-BE" sz="1400" dirty="0" err="1">
                <a:latin typeface="+mn-lt"/>
              </a:rPr>
              <a:t>un</a:t>
            </a:r>
            <a:r>
              <a:rPr lang="nl-BE" sz="1400" dirty="0">
                <a:latin typeface="+mn-lt"/>
              </a:rPr>
              <a:t> point de détection de la voie B (</a:t>
            </a:r>
            <a:r>
              <a:rPr lang="nl-BE" sz="1400" dirty="0" err="1">
                <a:latin typeface="+mn-lt"/>
              </a:rPr>
              <a:t>voir</a:t>
            </a:r>
            <a:r>
              <a:rPr lang="nl-BE" sz="1400" dirty="0">
                <a:latin typeface="+mn-lt"/>
              </a:rPr>
              <a:t> point 1.3).</a:t>
            </a:r>
          </a:p>
        </p:txBody>
      </p:sp>
      <p:sp>
        <p:nvSpPr>
          <p:cNvPr id="57" name="Rechthoek 35"/>
          <p:cNvSpPr>
            <a:spLocks noChangeArrowheads="1"/>
          </p:cNvSpPr>
          <p:nvPr/>
        </p:nvSpPr>
        <p:spPr bwMode="auto">
          <a:xfrm>
            <a:off x="6086451" y="1348511"/>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1321" y="2788222"/>
            <a:ext cx="425042" cy="653479"/>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911" y="2791906"/>
            <a:ext cx="425042" cy="653479"/>
          </a:xfrm>
          <a:prstGeom prst="rect">
            <a:avLst/>
          </a:prstGeom>
        </p:spPr>
      </p:pic>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259" y="1708363"/>
            <a:ext cx="338969" cy="800785"/>
          </a:xfrm>
          <a:prstGeom prst="rect">
            <a:avLst/>
          </a:prstGeom>
        </p:spPr>
      </p:pic>
      <p:pic>
        <p:nvPicPr>
          <p:cNvPr id="66"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1825" y="2980235"/>
            <a:ext cx="208128" cy="169365"/>
          </a:xfrm>
          <a:prstGeom prst="rect">
            <a:avLst/>
          </a:prstGeom>
          <a:noFill/>
          <a:ln w="9525">
            <a:noFill/>
            <a:miter lim="800000"/>
            <a:headEnd/>
            <a:tailEnd/>
          </a:ln>
        </p:spPr>
      </p:pic>
      <p:pic>
        <p:nvPicPr>
          <p:cNvPr id="70"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8436" y="2919152"/>
            <a:ext cx="208128" cy="169365"/>
          </a:xfrm>
          <a:prstGeom prst="rect">
            <a:avLst/>
          </a:prstGeom>
          <a:noFill/>
          <a:ln w="9525">
            <a:noFill/>
            <a:miter lim="800000"/>
            <a:headEnd/>
            <a:tailEnd/>
          </a:ln>
        </p:spPr>
      </p:pic>
      <p:pic>
        <p:nvPicPr>
          <p:cNvPr id="71"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4176" y="3174972"/>
            <a:ext cx="208128" cy="169365"/>
          </a:xfrm>
          <a:prstGeom prst="rect">
            <a:avLst/>
          </a:prstGeom>
          <a:noFill/>
          <a:ln w="9525">
            <a:noFill/>
            <a:miter lim="800000"/>
            <a:headEnd/>
            <a:tailEnd/>
          </a:ln>
        </p:spPr>
      </p:pic>
      <p:pic>
        <p:nvPicPr>
          <p:cNvPr id="72"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3211" y="2477476"/>
            <a:ext cx="208128" cy="169365"/>
          </a:xfrm>
          <a:prstGeom prst="rect">
            <a:avLst/>
          </a:prstGeom>
          <a:noFill/>
          <a:ln w="9525">
            <a:noFill/>
            <a:miter lim="800000"/>
            <a:headEnd/>
            <a:tailEnd/>
          </a:ln>
        </p:spPr>
      </p:pic>
    </p:spTree>
    <p:extLst>
      <p:ext uri="{BB962C8B-B14F-4D97-AF65-F5344CB8AC3E}">
        <p14:creationId xmlns:p14="http://schemas.microsoft.com/office/powerpoint/2010/main" val="263555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p:cNvSpPr>
            <a:spLocks noGrp="1"/>
          </p:cNvSpPr>
          <p:nvPr>
            <p:ph type="body" sz="quarter" idx="18"/>
          </p:nvPr>
        </p:nvSpPr>
        <p:spPr/>
        <p:txBody>
          <a:bodyPr/>
          <a:lstStyle/>
          <a:p>
            <a:endParaRPr lang="fr-BE" dirty="0"/>
          </a:p>
        </p:txBody>
      </p:sp>
      <p:graphicFrame>
        <p:nvGraphicFramePr>
          <p:cNvPr id="8" name="Table 7"/>
          <p:cNvGraphicFramePr>
            <a:graphicFrameLocks noGrp="1"/>
          </p:cNvGraphicFramePr>
          <p:nvPr>
            <p:extLst>
              <p:ext uri="{D42A27DB-BD31-4B8C-83A1-F6EECF244321}">
                <p14:modId xmlns:p14="http://schemas.microsoft.com/office/powerpoint/2010/main" val="622390842"/>
              </p:ext>
            </p:extLst>
          </p:nvPr>
        </p:nvGraphicFramePr>
        <p:xfrm>
          <a:off x="3180161" y="3429002"/>
          <a:ext cx="5672489" cy="171811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350593">
                  <a:extLst>
                    <a:ext uri="{9D8B030D-6E8A-4147-A177-3AD203B41FA5}">
                      <a16:colId xmlns:a16="http://schemas.microsoft.com/office/drawing/2014/main" val="20001"/>
                    </a:ext>
                  </a:extLst>
                </a:gridCol>
                <a:gridCol w="1619838">
                  <a:extLst>
                    <a:ext uri="{9D8B030D-6E8A-4147-A177-3AD203B41FA5}">
                      <a16:colId xmlns:a16="http://schemas.microsoft.com/office/drawing/2014/main" val="20002"/>
                    </a:ext>
                  </a:extLst>
                </a:gridCol>
                <a:gridCol w="1405973">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Proposé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Vérifié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Conseiller</a:t>
                      </a: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32129141"/>
              </p:ext>
            </p:extLst>
          </p:nvPr>
        </p:nvGraphicFramePr>
        <p:xfrm>
          <a:off x="3179676" y="1340768"/>
          <a:ext cx="5671115" cy="1926771"/>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81941">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latin typeface="+mn-lt"/>
                        </a:rPr>
                        <a:t>Tableau</a:t>
                      </a:r>
                      <a:r>
                        <a:rPr lang="fr-FR" sz="1400" b="1" baseline="0" noProof="0" dirty="0">
                          <a:solidFill>
                            <a:schemeClr val="tx1"/>
                          </a:solidFill>
                          <a:latin typeface="+mn-lt"/>
                        </a:rPr>
                        <a:t> des suppléments en vigueur</a:t>
                      </a:r>
                      <a:endParaRPr lang="fr-FR" sz="1400" b="1"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 du</a:t>
                      </a:r>
                      <a:r>
                        <a:rPr lang="fr-FR" sz="900" b="1" kern="1200" baseline="0" noProof="0" dirty="0">
                          <a:solidFill>
                            <a:schemeClr val="tx1"/>
                          </a:solidFill>
                          <a:latin typeface="+mn-lt"/>
                          <a:ea typeface="+mn-ea"/>
                          <a:cs typeface="+mn-cs"/>
                        </a:rPr>
                        <a:t> supplément</a:t>
                      </a:r>
                      <a:endParaRPr lang="fr-FR" sz="900" b="1" kern="1200" noProof="0" dirty="0">
                        <a:solidFill>
                          <a:schemeClr val="tx1"/>
                        </a:solidFill>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Date</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Description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Numéros</a:t>
                      </a:r>
                      <a:r>
                        <a:rPr lang="fr-FR" sz="900" b="1" kern="1200" baseline="0" noProof="0" dirty="0">
                          <a:solidFill>
                            <a:schemeClr val="tx1"/>
                          </a:solidFill>
                          <a:latin typeface="+mn-lt"/>
                          <a:ea typeface="+mn-ea"/>
                          <a:cs typeface="+mn-cs"/>
                        </a:rPr>
                        <a:t> des pages modifiées</a:t>
                      </a:r>
                      <a:endParaRPr lang="fr-FR" sz="900" b="1" kern="1200" noProof="0" dirty="0">
                        <a:solidFill>
                          <a:schemeClr val="tx1"/>
                        </a:solidFill>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1.01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02.01.2017</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Renumérotation</a:t>
                      </a:r>
                      <a:r>
                        <a:rPr lang="fr-FR" sz="900" baseline="0" noProof="0" dirty="0">
                          <a:latin typeface="+mn-lt"/>
                        </a:rPr>
                        <a:t> de l’unité</a:t>
                      </a: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Pages de couvertures, tous</a:t>
                      </a:r>
                      <a:r>
                        <a:rPr lang="fr-FR" sz="900" baseline="0" noProof="0" dirty="0">
                          <a:latin typeface="+mn-lt"/>
                        </a:rPr>
                        <a:t> les bas de pages</a:t>
                      </a: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r>
                        <a:rPr lang="fr-FR" sz="900" noProof="0" dirty="0">
                          <a:latin typeface="+mn-lt"/>
                        </a:rPr>
                        <a:t>2.0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15.03.2021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Ajustements</a:t>
                      </a:r>
                      <a:r>
                        <a:rPr lang="fr-FR" sz="900" baseline="0" noProof="0" dirty="0">
                          <a:latin typeface="+mn-lt"/>
                        </a:rPr>
                        <a:t> et mise à jour avec le</a:t>
                      </a:r>
                      <a:r>
                        <a:rPr lang="fr-FR" sz="900" noProof="0" dirty="0">
                          <a:latin typeface="+mn-lt"/>
                        </a:rPr>
                        <a:t> fascicule 63 version 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485">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3</a:t>
            </a:fld>
            <a:endParaRPr lang="nl-BE" dirty="0"/>
          </a:p>
        </p:txBody>
      </p:sp>
      <p:sp>
        <p:nvSpPr>
          <p:cNvPr id="6" name="TextBox 7"/>
          <p:cNvSpPr txBox="1"/>
          <p:nvPr/>
        </p:nvSpPr>
        <p:spPr>
          <a:xfrm>
            <a:off x="2090799" y="5733256"/>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est la propriété d’INFRABEL.</a:t>
            </a:r>
          </a:p>
        </p:txBody>
      </p:sp>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Arrow Connector 135"/>
          <p:cNvCxnSpPr>
            <a:cxnSpLocks noChangeShapeType="1"/>
          </p:cNvCxnSpPr>
          <p:nvPr/>
        </p:nvCxnSpPr>
        <p:spPr bwMode="auto">
          <a:xfrm flipH="1">
            <a:off x="1919288" y="1125539"/>
            <a:ext cx="0" cy="5038725"/>
          </a:xfrm>
          <a:prstGeom prst="straightConnector1">
            <a:avLst/>
          </a:prstGeom>
          <a:noFill/>
          <a:ln w="12700" algn="ctr">
            <a:solidFill>
              <a:schemeClr val="accent2"/>
            </a:solidFill>
            <a:prstDash val="dash"/>
            <a:round/>
            <a:headEnd/>
            <a:tailEnd type="arrow" w="med" len="med"/>
          </a:ln>
        </p:spPr>
      </p:cxnSp>
      <p:sp>
        <p:nvSpPr>
          <p:cNvPr id="2663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663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6632"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663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663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663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663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663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663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663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6640" name="Rounded Rectangle 122"/>
          <p:cNvSpPr>
            <a:spLocks noChangeArrowheads="1"/>
          </p:cNvSpPr>
          <p:nvPr/>
        </p:nvSpPr>
        <p:spPr bwMode="auto">
          <a:xfrm>
            <a:off x="1533526" y="3789363"/>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grpSp>
        <p:nvGrpSpPr>
          <p:cNvPr id="26641" name="Group 188"/>
          <p:cNvGrpSpPr>
            <a:grpSpLocks noChangeAspect="1"/>
          </p:cNvGrpSpPr>
          <p:nvPr/>
        </p:nvGrpSpPr>
        <p:grpSpPr bwMode="auto">
          <a:xfrm>
            <a:off x="7032625" y="3860801"/>
            <a:ext cx="107950" cy="73025"/>
            <a:chOff x="7956376" y="548680"/>
            <a:chExt cx="216024" cy="144016"/>
          </a:xfrm>
        </p:grpSpPr>
        <p:cxnSp>
          <p:nvCxnSpPr>
            <p:cNvPr id="2668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668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6642"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664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664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6646"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rgbClr val="FF0000"/>
            </a:solidFill>
            <a:prstDash val="dash"/>
            <a:round/>
            <a:headEnd/>
            <a:tailEnd type="arrow" w="med" len="med"/>
          </a:ln>
        </p:spPr>
      </p:cxnSp>
      <p:cxnSp>
        <p:nvCxnSpPr>
          <p:cNvPr id="2664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664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6651"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6652" name="Group 188"/>
          <p:cNvGrpSpPr>
            <a:grpSpLocks noChangeAspect="1"/>
          </p:cNvGrpSpPr>
          <p:nvPr/>
        </p:nvGrpSpPr>
        <p:grpSpPr bwMode="auto">
          <a:xfrm>
            <a:off x="5808663" y="3844926"/>
            <a:ext cx="107950" cy="73025"/>
            <a:chOff x="7956376" y="548680"/>
            <a:chExt cx="216024" cy="144016"/>
          </a:xfrm>
        </p:grpSpPr>
        <p:cxnSp>
          <p:nvCxnSpPr>
            <p:cNvPr id="2667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667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6653" name="Group 188"/>
          <p:cNvGrpSpPr>
            <a:grpSpLocks noChangeAspect="1"/>
          </p:cNvGrpSpPr>
          <p:nvPr/>
        </p:nvGrpSpPr>
        <p:grpSpPr bwMode="auto">
          <a:xfrm>
            <a:off x="7032625" y="3844926"/>
            <a:ext cx="107950" cy="73025"/>
            <a:chOff x="7956376" y="548680"/>
            <a:chExt cx="216024" cy="144016"/>
          </a:xfrm>
        </p:grpSpPr>
        <p:cxnSp>
          <p:nvCxnSpPr>
            <p:cNvPr id="2667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667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6654" name="Groep 64"/>
          <p:cNvGrpSpPr>
            <a:grpSpLocks/>
          </p:cNvGrpSpPr>
          <p:nvPr/>
        </p:nvGrpSpPr>
        <p:grpSpPr bwMode="auto">
          <a:xfrm>
            <a:off x="6167439" y="3429000"/>
            <a:ext cx="865187" cy="431800"/>
            <a:chOff x="4427984" y="2636912"/>
            <a:chExt cx="864096" cy="432048"/>
          </a:xfrm>
        </p:grpSpPr>
        <p:cxnSp>
          <p:nvCxnSpPr>
            <p:cNvPr id="68" name="Rechte verbindingslijn met pijl 67"/>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6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5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6656" name="Groep 54"/>
          <p:cNvGrpSpPr>
            <a:grpSpLocks/>
          </p:cNvGrpSpPr>
          <p:nvPr/>
        </p:nvGrpSpPr>
        <p:grpSpPr bwMode="auto">
          <a:xfrm>
            <a:off x="1703389" y="2420939"/>
            <a:ext cx="3311525" cy="1017587"/>
            <a:chOff x="395536" y="1844824"/>
            <a:chExt cx="3312368" cy="1017404"/>
          </a:xfrm>
        </p:grpSpPr>
        <p:sp>
          <p:nvSpPr>
            <p:cNvPr id="26672" name="Tekstvak 58"/>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dirty="0">
                  <a:solidFill>
                    <a:srgbClr val="F08010"/>
                  </a:solidFill>
                </a:rPr>
                <a:t>Alarme !</a:t>
              </a:r>
              <a:endParaRPr lang="nl-BE" dirty="0">
                <a:solidFill>
                  <a:srgbClr val="F08010"/>
                </a:solidFill>
              </a:endParaRPr>
            </a:p>
          </p:txBody>
        </p:sp>
        <p:pic>
          <p:nvPicPr>
            <p:cNvPr id="266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grpSp>
        <p:nvGrpSpPr>
          <p:cNvPr id="26657" name="Groep 65"/>
          <p:cNvGrpSpPr>
            <a:grpSpLocks/>
          </p:cNvGrpSpPr>
          <p:nvPr/>
        </p:nvGrpSpPr>
        <p:grpSpPr bwMode="auto">
          <a:xfrm>
            <a:off x="2279651" y="3500439"/>
            <a:ext cx="1584325" cy="433387"/>
            <a:chOff x="4716016" y="3501008"/>
            <a:chExt cx="1584176" cy="432048"/>
          </a:xfrm>
        </p:grpSpPr>
        <p:pic>
          <p:nvPicPr>
            <p:cNvPr id="26670"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6671"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26658" name="Groep 80"/>
          <p:cNvGrpSpPr>
            <a:grpSpLocks/>
          </p:cNvGrpSpPr>
          <p:nvPr/>
        </p:nvGrpSpPr>
        <p:grpSpPr bwMode="auto">
          <a:xfrm>
            <a:off x="3071814" y="3860800"/>
            <a:ext cx="1584325" cy="431800"/>
            <a:chOff x="7308304" y="3861048"/>
            <a:chExt cx="1584176" cy="432048"/>
          </a:xfrm>
        </p:grpSpPr>
        <p:pic>
          <p:nvPicPr>
            <p:cNvPr id="26668"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6669"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sp>
        <p:nvSpPr>
          <p:cNvPr id="2665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6660" name="Tekstvak 87"/>
          <p:cNvSpPr txBox="1">
            <a:spLocks noChangeArrowheads="1"/>
          </p:cNvSpPr>
          <p:nvPr/>
        </p:nvSpPr>
        <p:spPr bwMode="auto">
          <a:xfrm>
            <a:off x="4872038" y="2914650"/>
            <a:ext cx="215900" cy="369888"/>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75" name="Rectangular Callout 50"/>
          <p:cNvSpPr>
            <a:spLocks noChangeArrowheads="1"/>
          </p:cNvSpPr>
          <p:nvPr/>
        </p:nvSpPr>
        <p:spPr bwMode="auto">
          <a:xfrm>
            <a:off x="6959600" y="1557338"/>
            <a:ext cx="1081088"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26666" name="TextBox 123"/>
          <p:cNvSpPr txBox="1">
            <a:spLocks noChangeArrowheads="1"/>
          </p:cNvSpPr>
          <p:nvPr/>
        </p:nvSpPr>
        <p:spPr bwMode="auto">
          <a:xfrm>
            <a:off x="1374401" y="3778735"/>
            <a:ext cx="1081088" cy="461963"/>
          </a:xfrm>
          <a:prstGeom prst="rect">
            <a:avLst/>
          </a:prstGeom>
          <a:noFill/>
          <a:ln w="9525">
            <a:noFill/>
            <a:miter lim="800000"/>
            <a:headEnd/>
            <a:tailEnd/>
          </a:ln>
        </p:spPr>
        <p:txBody>
          <a:bodyPr>
            <a:spAutoFit/>
          </a:bodyPr>
          <a:lstStyle/>
          <a:p>
            <a:pPr algn="ctr"/>
            <a:r>
              <a:rPr lang="nl-BE" sz="800" b="1" dirty="0" err="1">
                <a:latin typeface="+mn-lt"/>
              </a:rPr>
              <a:t>alarme</a:t>
            </a:r>
            <a:r>
              <a:rPr lang="nl-BE" sz="800" b="1" dirty="0">
                <a:latin typeface="+mn-lt"/>
              </a:rPr>
              <a:t> </a:t>
            </a:r>
          </a:p>
          <a:p>
            <a:pPr algn="ctr"/>
            <a:r>
              <a:rPr lang="nl-BE" sz="800" b="1" dirty="0">
                <a:latin typeface="+mn-lt"/>
              </a:rPr>
              <a:t>train de </a:t>
            </a:r>
          </a:p>
          <a:p>
            <a:pPr algn="ctr"/>
            <a:r>
              <a:rPr lang="nl-BE" sz="800" b="1" dirty="0">
                <a:latin typeface="+mn-lt"/>
              </a:rPr>
              <a:t>Namur</a:t>
            </a:r>
          </a:p>
        </p:txBody>
      </p:sp>
      <p:sp>
        <p:nvSpPr>
          <p:cNvPr id="57" name="Rectangular Callout 50"/>
          <p:cNvSpPr>
            <a:spLocks noChangeArrowheads="1"/>
          </p:cNvSpPr>
          <p:nvPr/>
        </p:nvSpPr>
        <p:spPr bwMode="auto">
          <a:xfrm>
            <a:off x="7391401" y="1916113"/>
            <a:ext cx="1872951" cy="239712"/>
          </a:xfrm>
          <a:prstGeom prst="wedgeRectCallout">
            <a:avLst>
              <a:gd name="adj1" fmla="val -80282"/>
              <a:gd name="adj2" fmla="val 38948"/>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GARDEZ LA VOIE LIBRE!</a:t>
            </a:r>
            <a:endParaRPr lang="nl-BE" sz="1200" b="1" dirty="0">
              <a:solidFill>
                <a:schemeClr val="bg1"/>
              </a:solidFill>
            </a:endParaRPr>
          </a:p>
        </p:txBody>
      </p:sp>
      <p:sp>
        <p:nvSpPr>
          <p:cNvPr id="61" name="Text Placeholder 1"/>
          <p:cNvSpPr>
            <a:spLocks noGrp="1"/>
          </p:cNvSpPr>
          <p:nvPr>
            <p:ph type="body" sz="quarter" idx="18"/>
          </p:nvPr>
        </p:nvSpPr>
        <p:spPr>
          <a:xfrm>
            <a:off x="9120189" y="154526"/>
            <a:ext cx="2790605" cy="360363"/>
          </a:xfrm>
        </p:spPr>
        <p:txBody>
          <a:bodyPr/>
          <a:lstStyle/>
          <a:p>
            <a:r>
              <a:rPr lang="en-GB" dirty="0"/>
              <a:t>1. </a:t>
            </a:r>
            <a:r>
              <a:rPr lang="en-GB" dirty="0" err="1"/>
              <a:t>Système</a:t>
            </a:r>
            <a:r>
              <a:rPr lang="en-GB" dirty="0"/>
              <a:t> de protection avec </a:t>
            </a:r>
            <a:r>
              <a:rPr lang="en-GB" dirty="0" err="1"/>
              <a:t>vigie</a:t>
            </a:r>
            <a:endParaRPr lang="en-GB" dirty="0"/>
          </a:p>
          <a:p>
            <a:r>
              <a:rPr lang="en-GB" dirty="0"/>
              <a:t>1.2 </a:t>
            </a:r>
            <a:r>
              <a:rPr lang="en-GB" dirty="0" err="1"/>
              <a:t>Alarme</a:t>
            </a:r>
            <a:r>
              <a:rPr lang="en-GB" dirty="0"/>
              <a:t> – </a:t>
            </a:r>
            <a:r>
              <a:rPr lang="en-GB" dirty="0" err="1"/>
              <a:t>annonce</a:t>
            </a:r>
            <a:r>
              <a:rPr lang="en-GB" dirty="0"/>
              <a:t> du (des) </a:t>
            </a:r>
            <a:r>
              <a:rPr lang="en-GB" dirty="0" err="1"/>
              <a:t>mouvement</a:t>
            </a:r>
            <a:r>
              <a:rPr lang="en-GB" dirty="0"/>
              <a:t>(s)</a:t>
            </a:r>
          </a:p>
        </p:txBody>
      </p:sp>
      <p:cxnSp>
        <p:nvCxnSpPr>
          <p:cNvPr id="26628" name="Straight Arrow Connector 287"/>
          <p:cNvCxnSpPr>
            <a:cxnSpLocks noChangeShapeType="1"/>
          </p:cNvCxnSpPr>
          <p:nvPr/>
        </p:nvCxnSpPr>
        <p:spPr bwMode="auto">
          <a:xfrm flipH="1">
            <a:off x="6271080" y="2035225"/>
            <a:ext cx="246258" cy="803851"/>
          </a:xfrm>
          <a:prstGeom prst="straightConnector1">
            <a:avLst/>
          </a:prstGeom>
          <a:noFill/>
          <a:ln w="12700" algn="ctr">
            <a:solidFill>
              <a:schemeClr val="tx1"/>
            </a:solidFill>
            <a:prstDash val="dash"/>
            <a:round/>
            <a:headEnd/>
            <a:tailEnd type="arrow" w="med" len="med"/>
          </a:ln>
        </p:spPr>
      </p:cxnSp>
      <p:sp>
        <p:nvSpPr>
          <p:cNvPr id="56" name="Rechthoek 35"/>
          <p:cNvSpPr>
            <a:spLocks noChangeArrowheads="1"/>
          </p:cNvSpPr>
          <p:nvPr/>
        </p:nvSpPr>
        <p:spPr bwMode="auto">
          <a:xfrm>
            <a:off x="5912423" y="1378230"/>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4520" y="2783744"/>
            <a:ext cx="425042" cy="653479"/>
          </a:xfrm>
          <a:prstGeom prst="rect">
            <a:avLst/>
          </a:prstGeom>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4896" y="2768376"/>
            <a:ext cx="425042" cy="653479"/>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5720" y="1815664"/>
            <a:ext cx="251774" cy="594794"/>
          </a:xfrm>
          <a:prstGeom prst="rect">
            <a:avLst/>
          </a:prstGeom>
        </p:spPr>
      </p:pic>
      <p:pic>
        <p:nvPicPr>
          <p:cNvPr id="6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8436" y="2919152"/>
            <a:ext cx="208128" cy="169365"/>
          </a:xfrm>
          <a:prstGeom prst="rect">
            <a:avLst/>
          </a:prstGeom>
          <a:noFill/>
          <a:ln w="9525">
            <a:noFill/>
            <a:miter lim="800000"/>
            <a:headEnd/>
            <a:tailEnd/>
          </a:ln>
        </p:spPr>
      </p:pic>
      <p:pic>
        <p:nvPicPr>
          <p:cNvPr id="65"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0836" y="3071552"/>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1656" y="2487700"/>
            <a:ext cx="208128" cy="169365"/>
          </a:xfrm>
          <a:prstGeom prst="rect">
            <a:avLst/>
          </a:prstGeom>
          <a:noFill/>
          <a:ln w="9525">
            <a:noFill/>
            <a:miter lim="800000"/>
            <a:headEnd/>
            <a:tailEnd/>
          </a:ln>
        </p:spPr>
      </p:pic>
      <p:pic>
        <p:nvPicPr>
          <p:cNvPr id="2" name="Picture 1"/>
          <p:cNvPicPr>
            <a:picLocks noChangeAspect="1"/>
          </p:cNvPicPr>
          <p:nvPr/>
        </p:nvPicPr>
        <p:blipFill>
          <a:blip r:embed="rId9"/>
          <a:stretch>
            <a:fillRect/>
          </a:stretch>
        </p:blipFill>
        <p:spPr>
          <a:xfrm>
            <a:off x="4890174" y="3246799"/>
            <a:ext cx="243861" cy="237765"/>
          </a:xfrm>
          <a:prstGeom prst="rect">
            <a:avLst/>
          </a:prstGeom>
        </p:spPr>
      </p:pic>
    </p:spTree>
    <p:extLst>
      <p:ext uri="{BB962C8B-B14F-4D97-AF65-F5344CB8AC3E}">
        <p14:creationId xmlns:p14="http://schemas.microsoft.com/office/powerpoint/2010/main" val="19924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7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765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765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765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76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65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66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766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7662"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766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7665" name="Straight Arrow Connector 287"/>
          <p:cNvCxnSpPr>
            <a:cxnSpLocks noChangeShapeType="1"/>
          </p:cNvCxnSpPr>
          <p:nvPr/>
        </p:nvCxnSpPr>
        <p:spPr bwMode="auto">
          <a:xfrm flipH="1">
            <a:off x="4367214" y="2205038"/>
            <a:ext cx="1944687" cy="1295400"/>
          </a:xfrm>
          <a:prstGeom prst="straightConnector1">
            <a:avLst/>
          </a:prstGeom>
          <a:noFill/>
          <a:ln w="12700" algn="ctr">
            <a:solidFill>
              <a:srgbClr val="FF0000"/>
            </a:solidFill>
            <a:prstDash val="dash"/>
            <a:round/>
            <a:headEnd/>
            <a:tailEnd type="arrow" w="med" len="med"/>
          </a:ln>
        </p:spPr>
      </p:cxnSp>
      <p:cxnSp>
        <p:nvCxnSpPr>
          <p:cNvPr id="27666" name="Straight Arrow Connector 287"/>
          <p:cNvCxnSpPr>
            <a:cxnSpLocks noChangeShapeType="1"/>
          </p:cNvCxnSpPr>
          <p:nvPr/>
        </p:nvCxnSpPr>
        <p:spPr bwMode="auto">
          <a:xfrm flipH="1">
            <a:off x="4727576" y="2205039"/>
            <a:ext cx="1584325" cy="1368425"/>
          </a:xfrm>
          <a:prstGeom prst="straightConnector1">
            <a:avLst/>
          </a:prstGeom>
          <a:noFill/>
          <a:ln w="12700" algn="ctr">
            <a:solidFill>
              <a:srgbClr val="FF0000"/>
            </a:solidFill>
            <a:prstDash val="dash"/>
            <a:round/>
            <a:headEnd/>
            <a:tailEnd type="arrow" w="med" len="med"/>
          </a:ln>
        </p:spPr>
      </p:cxnSp>
      <p:cxnSp>
        <p:nvCxnSpPr>
          <p:cNvPr id="2766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766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767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7671" name="Group 188"/>
          <p:cNvGrpSpPr>
            <a:grpSpLocks noChangeAspect="1"/>
          </p:cNvGrpSpPr>
          <p:nvPr/>
        </p:nvGrpSpPr>
        <p:grpSpPr bwMode="auto">
          <a:xfrm>
            <a:off x="5808663" y="3844926"/>
            <a:ext cx="107950" cy="73025"/>
            <a:chOff x="7956376" y="548680"/>
            <a:chExt cx="216024" cy="144016"/>
          </a:xfrm>
        </p:grpSpPr>
        <p:cxnSp>
          <p:nvCxnSpPr>
            <p:cNvPr id="2770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770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672" name="Group 188"/>
          <p:cNvGrpSpPr>
            <a:grpSpLocks noChangeAspect="1"/>
          </p:cNvGrpSpPr>
          <p:nvPr/>
        </p:nvGrpSpPr>
        <p:grpSpPr bwMode="auto">
          <a:xfrm>
            <a:off x="7032625" y="3844926"/>
            <a:ext cx="107950" cy="73025"/>
            <a:chOff x="7956376" y="548680"/>
            <a:chExt cx="216024" cy="144016"/>
          </a:xfrm>
        </p:grpSpPr>
        <p:cxnSp>
          <p:nvCxnSpPr>
            <p:cNvPr id="276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77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673" name="Groep 103"/>
          <p:cNvGrpSpPr>
            <a:grpSpLocks/>
          </p:cNvGrpSpPr>
          <p:nvPr/>
        </p:nvGrpSpPr>
        <p:grpSpPr bwMode="auto">
          <a:xfrm>
            <a:off x="6167439" y="3429000"/>
            <a:ext cx="865187" cy="431800"/>
            <a:chOff x="4427984" y="2636912"/>
            <a:chExt cx="864096" cy="432048"/>
          </a:xfrm>
        </p:grpSpPr>
        <p:cxnSp>
          <p:nvCxnSpPr>
            <p:cNvPr id="105" name="Rechte verbindingslijn met pijl 104"/>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6" name="Tekstvak 105"/>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56"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7675" name="Groep 65"/>
          <p:cNvGrpSpPr>
            <a:grpSpLocks/>
          </p:cNvGrpSpPr>
          <p:nvPr/>
        </p:nvGrpSpPr>
        <p:grpSpPr bwMode="auto">
          <a:xfrm>
            <a:off x="3216276" y="3500439"/>
            <a:ext cx="1584325" cy="433387"/>
            <a:chOff x="4716016" y="3501008"/>
            <a:chExt cx="1584176" cy="432048"/>
          </a:xfrm>
        </p:grpSpPr>
        <p:pic>
          <p:nvPicPr>
            <p:cNvPr id="27695"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7696"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pic>
        <p:nvPicPr>
          <p:cNvPr id="27677"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7350" y="4117976"/>
            <a:ext cx="865188" cy="174625"/>
          </a:xfrm>
          <a:prstGeom prst="rect">
            <a:avLst/>
          </a:prstGeom>
          <a:noFill/>
          <a:ln w="9525">
            <a:noFill/>
            <a:miter lim="800000"/>
            <a:headEnd/>
            <a:tailEnd/>
          </a:ln>
        </p:spPr>
      </p:pic>
      <p:sp>
        <p:nvSpPr>
          <p:cNvPr id="27678" name="Rectangle 18"/>
          <p:cNvSpPr>
            <a:spLocks noChangeArrowheads="1"/>
          </p:cNvSpPr>
          <p:nvPr/>
        </p:nvSpPr>
        <p:spPr bwMode="auto">
          <a:xfrm>
            <a:off x="9358314" y="41497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7682"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27683" name="Straight Arrow Connector 135"/>
          <p:cNvCxnSpPr>
            <a:cxnSpLocks noChangeShapeType="1"/>
          </p:cNvCxnSpPr>
          <p:nvPr/>
        </p:nvCxnSpPr>
        <p:spPr bwMode="auto">
          <a:xfrm>
            <a:off x="1919288" y="1268413"/>
            <a:ext cx="0" cy="3600450"/>
          </a:xfrm>
          <a:prstGeom prst="straightConnector1">
            <a:avLst/>
          </a:prstGeom>
          <a:noFill/>
          <a:ln w="12700" algn="ctr">
            <a:solidFill>
              <a:schemeClr val="accent2"/>
            </a:solidFill>
            <a:prstDash val="dash"/>
            <a:round/>
            <a:headEnd/>
            <a:tailEnd/>
          </a:ln>
        </p:spPr>
      </p:cxnSp>
      <p:cxnSp>
        <p:nvCxnSpPr>
          <p:cNvPr id="27684" name="Rechte verbindingslijn 98"/>
          <p:cNvCxnSpPr>
            <a:cxnSpLocks noChangeShapeType="1"/>
          </p:cNvCxnSpPr>
          <p:nvPr/>
        </p:nvCxnSpPr>
        <p:spPr bwMode="auto">
          <a:xfrm flipV="1">
            <a:off x="1919288" y="5445125"/>
            <a:ext cx="792162" cy="0"/>
          </a:xfrm>
          <a:prstGeom prst="line">
            <a:avLst/>
          </a:prstGeom>
          <a:noFill/>
          <a:ln w="31750" algn="ctr">
            <a:solidFill>
              <a:schemeClr val="accent2"/>
            </a:solidFill>
            <a:round/>
            <a:headEnd/>
            <a:tailEnd/>
          </a:ln>
        </p:spPr>
      </p:cxnSp>
      <p:sp>
        <p:nvSpPr>
          <p:cNvPr id="27685"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visibilité</a:t>
            </a:r>
            <a:r>
              <a:rPr lang="nl-BE" sz="800" b="1" dirty="0">
                <a:latin typeface="+mn-lt"/>
              </a:rPr>
              <a:t> des </a:t>
            </a:r>
          </a:p>
          <a:p>
            <a:pPr algn="ctr"/>
            <a:r>
              <a:rPr lang="nl-BE" sz="800" b="1" dirty="0">
                <a:latin typeface="+mn-lt"/>
              </a:rPr>
              <a:t>points de détection voie A</a:t>
            </a:r>
          </a:p>
        </p:txBody>
      </p:sp>
      <p:cxnSp>
        <p:nvCxnSpPr>
          <p:cNvPr id="27686"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7687"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visibilité</a:t>
            </a:r>
            <a:r>
              <a:rPr lang="nl-BE" sz="800" b="1" dirty="0">
                <a:latin typeface="+mn-lt"/>
              </a:rPr>
              <a:t> des </a:t>
            </a:r>
          </a:p>
          <a:p>
            <a:pPr algn="ctr"/>
            <a:r>
              <a:rPr lang="nl-BE" sz="800" b="1" dirty="0">
                <a:latin typeface="+mn-lt"/>
              </a:rPr>
              <a:t>points de détection voie B</a:t>
            </a:r>
          </a:p>
        </p:txBody>
      </p:sp>
      <p:cxnSp>
        <p:nvCxnSpPr>
          <p:cNvPr id="27688"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pic>
        <p:nvPicPr>
          <p:cNvPr id="27689"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5133975"/>
            <a:ext cx="312737" cy="311150"/>
          </a:xfrm>
          <a:prstGeom prst="rect">
            <a:avLst/>
          </a:prstGeom>
          <a:noFill/>
          <a:ln w="9525">
            <a:noFill/>
            <a:miter lim="800000"/>
            <a:headEnd/>
            <a:tailEnd/>
          </a:ln>
        </p:spPr>
      </p:pic>
      <p:cxnSp>
        <p:nvCxnSpPr>
          <p:cNvPr id="27690" name="Straight Arrow Connector 135"/>
          <p:cNvCxnSpPr>
            <a:cxnSpLocks noChangeShapeType="1"/>
          </p:cNvCxnSpPr>
          <p:nvPr/>
        </p:nvCxnSpPr>
        <p:spPr bwMode="auto">
          <a:xfrm flipH="1">
            <a:off x="1919288" y="5445125"/>
            <a:ext cx="0" cy="719138"/>
          </a:xfrm>
          <a:prstGeom prst="straightConnector1">
            <a:avLst/>
          </a:prstGeom>
          <a:noFill/>
          <a:ln w="12700" algn="ctr">
            <a:solidFill>
              <a:schemeClr val="accent2"/>
            </a:solidFill>
            <a:prstDash val="dash"/>
            <a:round/>
            <a:headEnd/>
            <a:tailEnd type="arrow" w="med" len="med"/>
          </a:ln>
        </p:spPr>
      </p:cxnSp>
      <p:cxnSp>
        <p:nvCxnSpPr>
          <p:cNvPr id="27691" name="Rechte verbindingslijn 118"/>
          <p:cNvCxnSpPr>
            <a:cxnSpLocks noChangeShapeType="1"/>
          </p:cNvCxnSpPr>
          <p:nvPr/>
        </p:nvCxnSpPr>
        <p:spPr bwMode="auto">
          <a:xfrm flipV="1">
            <a:off x="1919288" y="4868863"/>
            <a:ext cx="792162" cy="0"/>
          </a:xfrm>
          <a:prstGeom prst="line">
            <a:avLst/>
          </a:prstGeom>
          <a:noFill/>
          <a:ln w="31750" algn="ctr">
            <a:solidFill>
              <a:schemeClr val="accent2"/>
            </a:solidFill>
            <a:round/>
            <a:headEnd/>
            <a:tailEnd/>
          </a:ln>
        </p:spPr>
      </p:cxnSp>
      <p:pic>
        <p:nvPicPr>
          <p:cNvPr id="27692"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5050" y="4508500"/>
            <a:ext cx="312738" cy="311150"/>
          </a:xfrm>
          <a:prstGeom prst="rect">
            <a:avLst/>
          </a:prstGeom>
          <a:noFill/>
          <a:ln w="9525">
            <a:noFill/>
            <a:miter lim="800000"/>
            <a:headEnd/>
            <a:tailEnd/>
          </a:ln>
        </p:spPr>
      </p:pic>
      <p:sp>
        <p:nvSpPr>
          <p:cNvPr id="27694" name="Rounded Rectangle 122"/>
          <p:cNvSpPr>
            <a:spLocks noChangeArrowheads="1"/>
          </p:cNvSpPr>
          <p:nvPr/>
        </p:nvSpPr>
        <p:spPr bwMode="auto">
          <a:xfrm>
            <a:off x="1533526" y="3789363"/>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800" b="1" dirty="0" err="1">
                <a:latin typeface="+mn-lt"/>
              </a:rPr>
              <a:t>voie</a:t>
            </a:r>
            <a:endParaRPr lang="en-US" sz="800" b="1" dirty="0">
              <a:latin typeface="+mn-lt"/>
            </a:endParaRPr>
          </a:p>
          <a:p>
            <a:pPr algn="ctr"/>
            <a:r>
              <a:rPr lang="en-US" sz="800" b="1" dirty="0" err="1">
                <a:latin typeface="+mn-lt"/>
              </a:rPr>
              <a:t>libre</a:t>
            </a:r>
            <a:endParaRPr lang="en-US" sz="800" b="1" dirty="0">
              <a:latin typeface="+mn-lt"/>
            </a:endParaRPr>
          </a:p>
        </p:txBody>
      </p:sp>
      <p:sp>
        <p:nvSpPr>
          <p:cNvPr id="60" name="Text Placeholder 1"/>
          <p:cNvSpPr>
            <a:spLocks noGrp="1"/>
          </p:cNvSpPr>
          <p:nvPr>
            <p:ph type="body" sz="quarter" idx="18"/>
          </p:nvPr>
        </p:nvSpPr>
        <p:spPr>
          <a:xfrm>
            <a:off x="9120189" y="154526"/>
            <a:ext cx="2790605" cy="360363"/>
          </a:xfrm>
        </p:spPr>
        <p:txBody>
          <a:bodyPr/>
          <a:lstStyle/>
          <a:p>
            <a:r>
              <a:rPr lang="en-GB" dirty="0"/>
              <a:t>1. </a:t>
            </a:r>
            <a:r>
              <a:rPr lang="en-GB" dirty="0" err="1"/>
              <a:t>Système</a:t>
            </a:r>
            <a:r>
              <a:rPr lang="en-GB" dirty="0"/>
              <a:t> de protection avec </a:t>
            </a:r>
            <a:r>
              <a:rPr lang="en-GB" dirty="0" err="1"/>
              <a:t>vigie</a:t>
            </a:r>
            <a:endParaRPr lang="en-GB" dirty="0"/>
          </a:p>
          <a:p>
            <a:r>
              <a:rPr lang="en-GB" dirty="0"/>
              <a:t>1.2 </a:t>
            </a:r>
            <a:r>
              <a:rPr lang="en-GB" dirty="0" err="1"/>
              <a:t>Alarme</a:t>
            </a:r>
            <a:r>
              <a:rPr lang="en-GB" dirty="0"/>
              <a:t> – </a:t>
            </a:r>
            <a:r>
              <a:rPr lang="en-GB" dirty="0" err="1"/>
              <a:t>annonce</a:t>
            </a:r>
            <a:r>
              <a:rPr lang="en-GB" dirty="0"/>
              <a:t> du (des) </a:t>
            </a:r>
            <a:r>
              <a:rPr lang="en-GB" dirty="0" err="1"/>
              <a:t>mouvement</a:t>
            </a:r>
            <a:r>
              <a:rPr lang="en-GB" dirty="0"/>
              <a:t>(s)</a:t>
            </a:r>
          </a:p>
        </p:txBody>
      </p:sp>
      <p:sp>
        <p:nvSpPr>
          <p:cNvPr id="61" name="TextBox 60"/>
          <p:cNvSpPr txBox="1"/>
          <p:nvPr/>
        </p:nvSpPr>
        <p:spPr>
          <a:xfrm>
            <a:off x="4008439" y="4677071"/>
            <a:ext cx="5472112" cy="1055608"/>
          </a:xfrm>
          <a:prstGeom prst="roundRect">
            <a:avLst/>
          </a:prstGeom>
          <a:noFill/>
          <a:ln w="12700">
            <a:solidFill>
              <a:srgbClr val="C00000"/>
            </a:solidFill>
            <a:prstDash val="dash"/>
          </a:ln>
        </p:spPr>
        <p:txBody>
          <a:bodyPr wrap="square" rtlCol="0">
            <a:spAutoFit/>
          </a:bodyPr>
          <a:lstStyle/>
          <a:p>
            <a:pPr algn="ctr"/>
            <a:r>
              <a:rPr lang="nl-BE" sz="1400" dirty="0">
                <a:latin typeface="+mn-lt"/>
              </a:rPr>
              <a:t>Mouvement sur la voie A. </a:t>
            </a:r>
          </a:p>
          <a:p>
            <a:pPr algn="ctr"/>
            <a:r>
              <a:rPr lang="nl-BE" sz="1400" dirty="0">
                <a:latin typeface="+mn-lt"/>
              </a:rPr>
              <a:t>La vigie a perdu le contact visuel avec ses points de </a:t>
            </a:r>
          </a:p>
          <a:p>
            <a:pPr algn="ctr"/>
            <a:r>
              <a:rPr lang="nl-BE" sz="1400" dirty="0">
                <a:latin typeface="+mn-lt"/>
              </a:rPr>
              <a:t>détection côté Namur et va perdre le contact avec </a:t>
            </a:r>
          </a:p>
          <a:p>
            <a:pPr algn="ctr"/>
            <a:r>
              <a:rPr lang="nl-BE" sz="1400" dirty="0">
                <a:latin typeface="+mn-lt"/>
              </a:rPr>
              <a:t>ses points de détection côté Arlon.</a:t>
            </a:r>
          </a:p>
        </p:txBody>
      </p:sp>
      <p:cxnSp>
        <p:nvCxnSpPr>
          <p:cNvPr id="27652" name="Straight Arrow Connector 287"/>
          <p:cNvCxnSpPr>
            <a:cxnSpLocks noChangeShapeType="1"/>
          </p:cNvCxnSpPr>
          <p:nvPr/>
        </p:nvCxnSpPr>
        <p:spPr bwMode="auto">
          <a:xfrm flipH="1">
            <a:off x="6321423" y="1846103"/>
            <a:ext cx="232384" cy="1129998"/>
          </a:xfrm>
          <a:prstGeom prst="straightConnector1">
            <a:avLst/>
          </a:prstGeom>
          <a:noFill/>
          <a:ln w="12700" algn="ctr">
            <a:solidFill>
              <a:schemeClr val="tx1"/>
            </a:solidFill>
            <a:prstDash val="dash"/>
            <a:round/>
            <a:headEnd/>
            <a:tailEnd type="arrow" w="med" len="med"/>
          </a:ln>
        </p:spPr>
      </p:cxn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7359" y="1724122"/>
            <a:ext cx="338969" cy="800785"/>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2919" y="2778189"/>
            <a:ext cx="425042" cy="653479"/>
          </a:xfrm>
          <a:prstGeom prst="rect">
            <a:avLst/>
          </a:prstGeom>
        </p:spPr>
      </p:pic>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52" y="2782664"/>
            <a:ext cx="425042" cy="653479"/>
          </a:xfrm>
          <a:prstGeom prst="rect">
            <a:avLst/>
          </a:prstGeom>
        </p:spPr>
      </p:pic>
      <p:pic>
        <p:nvPicPr>
          <p:cNvPr id="66"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6680" y="2972898"/>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5649" y="3008265"/>
            <a:ext cx="208128" cy="169365"/>
          </a:xfrm>
          <a:prstGeom prst="rect">
            <a:avLst/>
          </a:prstGeom>
          <a:noFill/>
          <a:ln w="9525">
            <a:noFill/>
            <a:miter lim="800000"/>
            <a:headEnd/>
            <a:tailEnd/>
          </a:ln>
        </p:spPr>
      </p:pic>
      <p:pic>
        <p:nvPicPr>
          <p:cNvPr id="68"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8715" y="2601690"/>
            <a:ext cx="208128" cy="169365"/>
          </a:xfrm>
          <a:prstGeom prst="rect">
            <a:avLst/>
          </a:prstGeom>
          <a:noFill/>
          <a:ln w="9525">
            <a:noFill/>
            <a:miter lim="800000"/>
            <a:headEnd/>
            <a:tailEnd/>
          </a:ln>
        </p:spPr>
      </p:pic>
      <p:sp>
        <p:nvSpPr>
          <p:cNvPr id="69" name="Rechthoek 35"/>
          <p:cNvSpPr>
            <a:spLocks noChangeArrowheads="1"/>
          </p:cNvSpPr>
          <p:nvPr/>
        </p:nvSpPr>
        <p:spPr bwMode="auto">
          <a:xfrm>
            <a:off x="6070882" y="1344764"/>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5" name="Picture 54"/>
          <p:cNvPicPr>
            <a:picLocks noChangeAspect="1"/>
          </p:cNvPicPr>
          <p:nvPr/>
        </p:nvPicPr>
        <p:blipFill>
          <a:blip r:embed="rId10"/>
          <a:stretch>
            <a:fillRect/>
          </a:stretch>
        </p:blipFill>
        <p:spPr>
          <a:xfrm>
            <a:off x="5187876" y="2741717"/>
            <a:ext cx="243861" cy="237765"/>
          </a:xfrm>
          <a:prstGeom prst="rect">
            <a:avLst/>
          </a:prstGeom>
        </p:spPr>
      </p:pic>
      <p:pic>
        <p:nvPicPr>
          <p:cNvPr id="57" name="Picture 56"/>
          <p:cNvPicPr>
            <a:picLocks noChangeAspect="1"/>
          </p:cNvPicPr>
          <p:nvPr/>
        </p:nvPicPr>
        <p:blipFill>
          <a:blip r:embed="rId10"/>
          <a:stretch>
            <a:fillRect/>
          </a:stretch>
        </p:blipFill>
        <p:spPr>
          <a:xfrm>
            <a:off x="5163669" y="2990520"/>
            <a:ext cx="243861" cy="237765"/>
          </a:xfrm>
          <a:prstGeom prst="rect">
            <a:avLst/>
          </a:prstGeom>
        </p:spPr>
      </p:pic>
    </p:spTree>
    <p:extLst>
      <p:ext uri="{BB962C8B-B14F-4D97-AF65-F5344CB8AC3E}">
        <p14:creationId xmlns:p14="http://schemas.microsoft.com/office/powerpoint/2010/main" val="349059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867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868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868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868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868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868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868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868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868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 </a:t>
            </a:r>
          </a:p>
        </p:txBody>
      </p:sp>
      <p:cxnSp>
        <p:nvCxnSpPr>
          <p:cNvPr id="2868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rgbClr val="FF0000"/>
            </a:solidFill>
            <a:prstDash val="dash"/>
            <a:round/>
            <a:headEnd/>
            <a:tailEnd type="arrow" w="med" len="med"/>
          </a:ln>
        </p:spPr>
      </p:cxnSp>
      <p:cxnSp>
        <p:nvCxnSpPr>
          <p:cNvPr id="2869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8691"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8692"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8693"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8694" name="Group 188"/>
          <p:cNvGrpSpPr>
            <a:grpSpLocks noChangeAspect="1"/>
          </p:cNvGrpSpPr>
          <p:nvPr/>
        </p:nvGrpSpPr>
        <p:grpSpPr bwMode="auto">
          <a:xfrm>
            <a:off x="5808663" y="3844926"/>
            <a:ext cx="107950" cy="73025"/>
            <a:chOff x="7956376" y="548680"/>
            <a:chExt cx="216024" cy="144016"/>
          </a:xfrm>
        </p:grpSpPr>
        <p:cxnSp>
          <p:nvCxnSpPr>
            <p:cNvPr id="2873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873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8695" name="Group 188"/>
          <p:cNvGrpSpPr>
            <a:grpSpLocks noChangeAspect="1"/>
          </p:cNvGrpSpPr>
          <p:nvPr/>
        </p:nvGrpSpPr>
        <p:grpSpPr bwMode="auto">
          <a:xfrm>
            <a:off x="7032625" y="3844926"/>
            <a:ext cx="107950" cy="73025"/>
            <a:chOff x="7956376" y="548680"/>
            <a:chExt cx="216024" cy="144016"/>
          </a:xfrm>
        </p:grpSpPr>
        <p:cxnSp>
          <p:nvCxnSpPr>
            <p:cNvPr id="2872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872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8696" name="Groep 103"/>
          <p:cNvGrpSpPr>
            <a:grpSpLocks/>
          </p:cNvGrpSpPr>
          <p:nvPr/>
        </p:nvGrpSpPr>
        <p:grpSpPr bwMode="auto">
          <a:xfrm>
            <a:off x="6167439" y="3429000"/>
            <a:ext cx="865187" cy="431800"/>
            <a:chOff x="4427984" y="2636912"/>
            <a:chExt cx="864096" cy="432048"/>
          </a:xfrm>
        </p:grpSpPr>
        <p:cxnSp>
          <p:nvCxnSpPr>
            <p:cNvPr id="105" name="Rechte verbindingslijn met pijl 104"/>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6" name="Tekstvak 105"/>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56"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8698" name="Groep 65"/>
          <p:cNvGrpSpPr>
            <a:grpSpLocks/>
          </p:cNvGrpSpPr>
          <p:nvPr/>
        </p:nvGrpSpPr>
        <p:grpSpPr bwMode="auto">
          <a:xfrm>
            <a:off x="2711451" y="3500439"/>
            <a:ext cx="1584325" cy="433387"/>
            <a:chOff x="4716016" y="3501008"/>
            <a:chExt cx="1584176" cy="432048"/>
          </a:xfrm>
        </p:grpSpPr>
        <p:pic>
          <p:nvPicPr>
            <p:cNvPr id="28724"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8725"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sp>
        <p:nvSpPr>
          <p:cNvPr id="28699" name="Tekstvak 87"/>
          <p:cNvSpPr txBox="1">
            <a:spLocks noChangeArrowheads="1"/>
          </p:cNvSpPr>
          <p:nvPr/>
        </p:nvSpPr>
        <p:spPr bwMode="auto">
          <a:xfrm>
            <a:off x="5016500" y="3068639"/>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28700" name="Tekstvak 87"/>
          <p:cNvSpPr txBox="1">
            <a:spLocks noChangeArrowheads="1"/>
          </p:cNvSpPr>
          <p:nvPr/>
        </p:nvSpPr>
        <p:spPr bwMode="auto">
          <a:xfrm>
            <a:off x="7967663" y="3068639"/>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28702" name="Vrije vorm 91"/>
          <p:cNvSpPr>
            <a:spLocks/>
          </p:cNvSpPr>
          <p:nvPr/>
        </p:nvSpPr>
        <p:spPr bwMode="auto">
          <a:xfrm flipH="1">
            <a:off x="2640013" y="2035175"/>
            <a:ext cx="4005262" cy="2546350"/>
          </a:xfrm>
          <a:custGeom>
            <a:avLst/>
            <a:gdLst>
              <a:gd name="T0" fmla="*/ 2147483647 w 1917948"/>
              <a:gd name="T1" fmla="*/ 2147483647 h 1601331"/>
              <a:gd name="T2" fmla="*/ 2147483647 w 1917948"/>
              <a:gd name="T3" fmla="*/ 2147483647 h 1601331"/>
              <a:gd name="T4" fmla="*/ 2147483647 w 1917948"/>
              <a:gd name="T5" fmla="*/ 2147483647 h 1601331"/>
              <a:gd name="T6" fmla="*/ 2147483647 w 1917948"/>
              <a:gd name="T7" fmla="*/ 2147483647 h 1601331"/>
              <a:gd name="T8" fmla="*/ 0 60000 65536"/>
              <a:gd name="T9" fmla="*/ 0 60000 65536"/>
              <a:gd name="T10" fmla="*/ 0 60000 65536"/>
              <a:gd name="T11" fmla="*/ 0 60000 65536"/>
              <a:gd name="T12" fmla="*/ 0 w 1917948"/>
              <a:gd name="T13" fmla="*/ 0 h 1601331"/>
              <a:gd name="T14" fmla="*/ 1917948 w 1917948"/>
              <a:gd name="T15" fmla="*/ 1601331 h 1601331"/>
            </a:gdLst>
            <a:ahLst/>
            <a:cxnLst>
              <a:cxn ang="T8">
                <a:pos x="T0" y="T1"/>
              </a:cxn>
              <a:cxn ang="T9">
                <a:pos x="T2" y="T3"/>
              </a:cxn>
              <a:cxn ang="T10">
                <a:pos x="T4" y="T5"/>
              </a:cxn>
              <a:cxn ang="T11">
                <a:pos x="T6" y="T7"/>
              </a:cxn>
            </a:cxnLst>
            <a:rect l="T12" t="T13" r="T14" b="T15"/>
            <a:pathLst>
              <a:path w="1917948" h="1601331">
                <a:moveTo>
                  <a:pt x="77831" y="73505"/>
                </a:moveTo>
                <a:cubicBezTo>
                  <a:pt x="0" y="147010"/>
                  <a:pt x="980809" y="1290817"/>
                  <a:pt x="1254802" y="1446074"/>
                </a:cubicBezTo>
                <a:cubicBezTo>
                  <a:pt x="1528795" y="1601331"/>
                  <a:pt x="1917948" y="1233806"/>
                  <a:pt x="1721786" y="1005045"/>
                </a:cubicBezTo>
                <a:cubicBezTo>
                  <a:pt x="1525624" y="776284"/>
                  <a:pt x="155662" y="0"/>
                  <a:pt x="77831" y="73505"/>
                </a:cubicBezTo>
                <a:close/>
              </a:path>
            </a:pathLst>
          </a:custGeom>
          <a:solidFill>
            <a:srgbClr val="B2B2B2">
              <a:alpha val="43921"/>
            </a:srgbClr>
          </a:solidFill>
          <a:ln w="31750" cap="flat" cmpd="sng" algn="ctr">
            <a:noFill/>
            <a:prstDash val="solid"/>
            <a:round/>
            <a:headEnd type="none" w="med" len="med"/>
            <a:tailEnd type="none" w="med" len="med"/>
          </a:ln>
        </p:spPr>
        <p:txBody>
          <a:bodyPr wrap="none" anchor="ctr"/>
          <a:lstStyle/>
          <a:p>
            <a:endParaRPr lang="en-US"/>
          </a:p>
        </p:txBody>
      </p:sp>
      <p:cxnSp>
        <p:nvCxnSpPr>
          <p:cNvPr id="28703" name="Straight Arrow Connector 135"/>
          <p:cNvCxnSpPr>
            <a:cxnSpLocks noChangeShapeType="1"/>
          </p:cNvCxnSpPr>
          <p:nvPr/>
        </p:nvCxnSpPr>
        <p:spPr bwMode="auto">
          <a:xfrm>
            <a:off x="3216275" y="5589588"/>
            <a:ext cx="0" cy="431800"/>
          </a:xfrm>
          <a:prstGeom prst="straightConnector1">
            <a:avLst/>
          </a:prstGeom>
          <a:noFill/>
          <a:ln w="12700" algn="ctr">
            <a:solidFill>
              <a:schemeClr val="accent2"/>
            </a:solidFill>
            <a:prstDash val="dash"/>
            <a:round/>
            <a:headEnd/>
            <a:tailEnd type="arrow" w="med" len="med"/>
          </a:ln>
        </p:spPr>
      </p:cxnSp>
      <p:cxnSp>
        <p:nvCxnSpPr>
          <p:cNvPr id="28704" name="Straight Arrow Connector 135"/>
          <p:cNvCxnSpPr>
            <a:cxnSpLocks noChangeShapeType="1"/>
          </p:cNvCxnSpPr>
          <p:nvPr/>
        </p:nvCxnSpPr>
        <p:spPr bwMode="auto">
          <a:xfrm>
            <a:off x="1919288" y="2025651"/>
            <a:ext cx="0" cy="2555875"/>
          </a:xfrm>
          <a:prstGeom prst="straightConnector1">
            <a:avLst/>
          </a:prstGeom>
          <a:noFill/>
          <a:ln w="12700" algn="ctr">
            <a:solidFill>
              <a:schemeClr val="accent2"/>
            </a:solidFill>
            <a:prstDash val="dash"/>
            <a:round/>
            <a:headEnd/>
            <a:tailEnd/>
          </a:ln>
        </p:spPr>
      </p:cxnSp>
      <p:sp>
        <p:nvSpPr>
          <p:cNvPr id="28705" name="Rounded Rectangle 122"/>
          <p:cNvSpPr>
            <a:spLocks noChangeArrowheads="1"/>
          </p:cNvSpPr>
          <p:nvPr/>
        </p:nvSpPr>
        <p:spPr bwMode="auto">
          <a:xfrm>
            <a:off x="1577976" y="38306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endParaRPr lang="en-US" sz="800" b="1" dirty="0">
              <a:latin typeface="+mn-lt"/>
            </a:endParaRPr>
          </a:p>
          <a:p>
            <a:pPr algn="ctr"/>
            <a:r>
              <a:rPr lang="en-US" sz="800" b="1" dirty="0" err="1">
                <a:latin typeface="+mn-lt"/>
              </a:rPr>
              <a:t>visibilité</a:t>
            </a:r>
            <a:endParaRPr lang="en-US" sz="800" b="1" dirty="0">
              <a:latin typeface="+mn-lt"/>
            </a:endParaRPr>
          </a:p>
          <a:p>
            <a:pPr algn="ctr"/>
            <a:r>
              <a:rPr lang="en-US" sz="800" b="1" dirty="0">
                <a:latin typeface="+mn-lt"/>
              </a:rPr>
              <a:t>insuffisante</a:t>
            </a:r>
          </a:p>
          <a:p>
            <a:pPr algn="ctr"/>
            <a:endParaRPr lang="nl-BE" sz="800" dirty="0"/>
          </a:p>
        </p:txBody>
      </p:sp>
      <p:cxnSp>
        <p:nvCxnSpPr>
          <p:cNvPr id="28706" name="Rechte verbindingslijn 98"/>
          <p:cNvCxnSpPr>
            <a:cxnSpLocks noChangeShapeType="1"/>
          </p:cNvCxnSpPr>
          <p:nvPr/>
        </p:nvCxnSpPr>
        <p:spPr bwMode="auto">
          <a:xfrm flipV="1">
            <a:off x="1919288" y="4941888"/>
            <a:ext cx="792162" cy="0"/>
          </a:xfrm>
          <a:prstGeom prst="line">
            <a:avLst/>
          </a:prstGeom>
          <a:noFill/>
          <a:ln w="31750" algn="ctr">
            <a:solidFill>
              <a:schemeClr val="accent2"/>
            </a:solidFill>
            <a:round/>
            <a:headEnd/>
            <a:tailEnd/>
          </a:ln>
        </p:spPr>
      </p:cxnSp>
      <p:sp>
        <p:nvSpPr>
          <p:cNvPr id="28707"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r>
              <a:rPr lang="en-US" sz="800" b="1" dirty="0">
                <a:latin typeface="+mn-lt"/>
              </a:rPr>
              <a:t> des </a:t>
            </a:r>
          </a:p>
          <a:p>
            <a:pPr algn="ctr"/>
            <a:r>
              <a:rPr lang="en-US" sz="800" b="1" dirty="0">
                <a:latin typeface="+mn-lt"/>
              </a:rPr>
              <a:t>points de </a:t>
            </a:r>
            <a:r>
              <a:rPr lang="en-US" sz="800" b="1" dirty="0" err="1">
                <a:latin typeface="+mn-lt"/>
              </a:rPr>
              <a:t>détection</a:t>
            </a:r>
            <a:r>
              <a:rPr lang="en-US" sz="800" b="1" dirty="0">
                <a:latin typeface="+mn-lt"/>
              </a:rPr>
              <a:t> </a:t>
            </a:r>
            <a:r>
              <a:rPr lang="en-US" sz="800" b="1" dirty="0" err="1">
                <a:latin typeface="+mn-lt"/>
              </a:rPr>
              <a:t>côté</a:t>
            </a:r>
            <a:r>
              <a:rPr lang="en-US" sz="800" b="1" dirty="0">
                <a:latin typeface="+mn-lt"/>
              </a:rPr>
              <a:t> Namur</a:t>
            </a:r>
            <a:endParaRPr lang="nl-BE" sz="800" b="1" dirty="0">
              <a:latin typeface="+mn-lt"/>
            </a:endParaRPr>
          </a:p>
        </p:txBody>
      </p:sp>
      <p:cxnSp>
        <p:nvCxnSpPr>
          <p:cNvPr id="28708" name="Rechte verbindingslijn 106"/>
          <p:cNvCxnSpPr>
            <a:cxnSpLocks noChangeShapeType="1"/>
          </p:cNvCxnSpPr>
          <p:nvPr/>
        </p:nvCxnSpPr>
        <p:spPr bwMode="auto">
          <a:xfrm>
            <a:off x="1919288" y="4292600"/>
            <a:ext cx="0" cy="649288"/>
          </a:xfrm>
          <a:prstGeom prst="line">
            <a:avLst/>
          </a:prstGeom>
          <a:noFill/>
          <a:ln w="31750" algn="ctr">
            <a:solidFill>
              <a:schemeClr val="accent2"/>
            </a:solidFill>
            <a:round/>
            <a:headEnd/>
            <a:tailEnd/>
          </a:ln>
        </p:spPr>
      </p:cxnSp>
      <p:cxnSp>
        <p:nvCxnSpPr>
          <p:cNvPr id="28709"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8710"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r>
              <a:rPr lang="en-US" sz="800" b="1" dirty="0">
                <a:latin typeface="+mn-lt"/>
              </a:rPr>
              <a:t> des </a:t>
            </a:r>
          </a:p>
          <a:p>
            <a:pPr algn="ctr"/>
            <a:r>
              <a:rPr lang="en-US" sz="800" b="1" dirty="0">
                <a:latin typeface="+mn-lt"/>
              </a:rPr>
              <a:t>points de </a:t>
            </a:r>
            <a:r>
              <a:rPr lang="en-US" sz="800" b="1" dirty="0" err="1">
                <a:latin typeface="+mn-lt"/>
              </a:rPr>
              <a:t>détection</a:t>
            </a:r>
            <a:r>
              <a:rPr lang="en-US" sz="800" b="1" dirty="0">
                <a:latin typeface="+mn-lt"/>
              </a:rPr>
              <a:t> </a:t>
            </a:r>
            <a:r>
              <a:rPr lang="en-US" sz="800" b="1" dirty="0" err="1">
                <a:latin typeface="+mn-lt"/>
              </a:rPr>
              <a:t>côté</a:t>
            </a:r>
            <a:r>
              <a:rPr lang="en-US" sz="800" b="1" dirty="0">
                <a:latin typeface="+mn-lt"/>
              </a:rPr>
              <a:t> Arlon</a:t>
            </a:r>
            <a:endParaRPr lang="nl-BE" sz="800" b="1" dirty="0">
              <a:latin typeface="+mn-lt"/>
            </a:endParaRPr>
          </a:p>
        </p:txBody>
      </p:sp>
      <p:cxnSp>
        <p:nvCxnSpPr>
          <p:cNvPr id="28711"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108"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pic>
        <p:nvPicPr>
          <p:cNvPr id="28714"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4508500"/>
            <a:ext cx="312737" cy="311150"/>
          </a:xfrm>
          <a:prstGeom prst="rect">
            <a:avLst/>
          </a:prstGeom>
          <a:noFill/>
          <a:ln w="9525">
            <a:noFill/>
            <a:miter lim="800000"/>
            <a:headEnd/>
            <a:tailEnd/>
          </a:ln>
        </p:spPr>
      </p:pic>
      <p:sp>
        <p:nvSpPr>
          <p:cNvPr id="28715" name="Rectangle 18"/>
          <p:cNvSpPr>
            <a:spLocks noChangeArrowheads="1"/>
          </p:cNvSpPr>
          <p:nvPr/>
        </p:nvSpPr>
        <p:spPr bwMode="auto">
          <a:xfrm>
            <a:off x="9358314" y="4171950"/>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8716" name="Vrije vorm 91"/>
          <p:cNvSpPr>
            <a:spLocks/>
          </p:cNvSpPr>
          <p:nvPr/>
        </p:nvSpPr>
        <p:spPr bwMode="auto">
          <a:xfrm>
            <a:off x="6411913" y="2035175"/>
            <a:ext cx="4005262" cy="2546350"/>
          </a:xfrm>
          <a:custGeom>
            <a:avLst/>
            <a:gdLst>
              <a:gd name="T0" fmla="*/ 2147483647 w 1917948"/>
              <a:gd name="T1" fmla="*/ 2147483647 h 1601331"/>
              <a:gd name="T2" fmla="*/ 2147483647 w 1917948"/>
              <a:gd name="T3" fmla="*/ 2147483647 h 1601331"/>
              <a:gd name="T4" fmla="*/ 2147483647 w 1917948"/>
              <a:gd name="T5" fmla="*/ 2147483647 h 1601331"/>
              <a:gd name="T6" fmla="*/ 2147483647 w 1917948"/>
              <a:gd name="T7" fmla="*/ 2147483647 h 1601331"/>
              <a:gd name="T8" fmla="*/ 0 60000 65536"/>
              <a:gd name="T9" fmla="*/ 0 60000 65536"/>
              <a:gd name="T10" fmla="*/ 0 60000 65536"/>
              <a:gd name="T11" fmla="*/ 0 60000 65536"/>
              <a:gd name="T12" fmla="*/ 0 w 1917948"/>
              <a:gd name="T13" fmla="*/ 0 h 1601331"/>
              <a:gd name="T14" fmla="*/ 1917948 w 1917948"/>
              <a:gd name="T15" fmla="*/ 1601331 h 1601331"/>
            </a:gdLst>
            <a:ahLst/>
            <a:cxnLst>
              <a:cxn ang="T8">
                <a:pos x="T0" y="T1"/>
              </a:cxn>
              <a:cxn ang="T9">
                <a:pos x="T2" y="T3"/>
              </a:cxn>
              <a:cxn ang="T10">
                <a:pos x="T4" y="T5"/>
              </a:cxn>
              <a:cxn ang="T11">
                <a:pos x="T6" y="T7"/>
              </a:cxn>
            </a:cxnLst>
            <a:rect l="T12" t="T13" r="T14" b="T15"/>
            <a:pathLst>
              <a:path w="1917948" h="1601331">
                <a:moveTo>
                  <a:pt x="77831" y="73505"/>
                </a:moveTo>
                <a:cubicBezTo>
                  <a:pt x="0" y="147010"/>
                  <a:pt x="980809" y="1290817"/>
                  <a:pt x="1254802" y="1446074"/>
                </a:cubicBezTo>
                <a:cubicBezTo>
                  <a:pt x="1528795" y="1601331"/>
                  <a:pt x="1917948" y="1233806"/>
                  <a:pt x="1721786" y="1005045"/>
                </a:cubicBezTo>
                <a:cubicBezTo>
                  <a:pt x="1525624" y="776284"/>
                  <a:pt x="155662" y="0"/>
                  <a:pt x="77831" y="73505"/>
                </a:cubicBezTo>
                <a:close/>
              </a:path>
            </a:pathLst>
          </a:custGeom>
          <a:solidFill>
            <a:srgbClr val="B2B2B2">
              <a:alpha val="43921"/>
            </a:srgbClr>
          </a:solidFill>
          <a:ln w="31750" cap="flat" cmpd="sng" algn="ctr">
            <a:noFill/>
            <a:prstDash val="solid"/>
            <a:round/>
            <a:headEnd type="none" w="med" len="med"/>
            <a:tailEnd type="none" w="med" len="med"/>
          </a:ln>
        </p:spPr>
        <p:txBody>
          <a:bodyPr wrap="none" anchor="ctr"/>
          <a:lstStyle/>
          <a:p>
            <a:endParaRPr lang="en-US"/>
          </a:p>
        </p:txBody>
      </p:sp>
      <p:sp>
        <p:nvSpPr>
          <p:cNvPr id="28717" name="Tekstvak 87"/>
          <p:cNvSpPr txBox="1">
            <a:spLocks noChangeArrowheads="1"/>
          </p:cNvSpPr>
          <p:nvPr/>
        </p:nvSpPr>
        <p:spPr bwMode="auto">
          <a:xfrm>
            <a:off x="7896225" y="2843214"/>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28718" name="TextBox 370"/>
          <p:cNvSpPr txBox="1">
            <a:spLocks noChangeArrowheads="1"/>
          </p:cNvSpPr>
          <p:nvPr/>
        </p:nvSpPr>
        <p:spPr bwMode="auto">
          <a:xfrm>
            <a:off x="3143251" y="5876926"/>
            <a:ext cx="360363" cy="277813"/>
          </a:xfrm>
          <a:prstGeom prst="rect">
            <a:avLst/>
          </a:prstGeom>
          <a:noFill/>
          <a:ln w="9525">
            <a:noFill/>
            <a:miter lim="800000"/>
            <a:headEnd/>
            <a:tailEnd/>
          </a:ln>
        </p:spPr>
        <p:txBody>
          <a:bodyPr>
            <a:spAutoFit/>
          </a:bodyPr>
          <a:lstStyle/>
          <a:p>
            <a:pPr algn="ctr"/>
            <a:r>
              <a:rPr lang="en-US" sz="1200" b="1">
                <a:solidFill>
                  <a:srgbClr val="0070C0"/>
                </a:solidFill>
              </a:rPr>
              <a:t>t</a:t>
            </a:r>
          </a:p>
        </p:txBody>
      </p:sp>
      <p:pic>
        <p:nvPicPr>
          <p:cNvPr id="28719"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5050" y="5084763"/>
            <a:ext cx="312738" cy="311150"/>
          </a:xfrm>
          <a:prstGeom prst="rect">
            <a:avLst/>
          </a:prstGeom>
          <a:noFill/>
          <a:ln w="9525">
            <a:noFill/>
            <a:miter lim="800000"/>
            <a:headEnd/>
            <a:tailEnd/>
          </a:ln>
        </p:spPr>
      </p:pic>
      <p:cxnSp>
        <p:nvCxnSpPr>
          <p:cNvPr id="28676" name="Straight Arrow Connector 287"/>
          <p:cNvCxnSpPr>
            <a:cxnSpLocks noChangeShapeType="1"/>
          </p:cNvCxnSpPr>
          <p:nvPr/>
        </p:nvCxnSpPr>
        <p:spPr bwMode="auto">
          <a:xfrm flipH="1">
            <a:off x="6285036" y="1784871"/>
            <a:ext cx="193288" cy="1145914"/>
          </a:xfrm>
          <a:prstGeom prst="straightConnector1">
            <a:avLst/>
          </a:prstGeom>
          <a:noFill/>
          <a:ln w="12700" algn="ctr">
            <a:solidFill>
              <a:schemeClr val="tx1"/>
            </a:solidFill>
            <a:prstDash val="dash"/>
            <a:round/>
            <a:headEnd/>
            <a:tailEnd type="arrow" w="med" len="med"/>
          </a:ln>
        </p:spPr>
      </p:cxnSp>
      <p:sp>
        <p:nvSpPr>
          <p:cNvPr id="6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1.3 </a:t>
            </a:r>
            <a:r>
              <a:rPr lang="en-US" sz="1800" b="1" dirty="0" err="1">
                <a:solidFill>
                  <a:schemeClr val="accent1"/>
                </a:solidFill>
              </a:rPr>
              <a:t>Rétablissement</a:t>
            </a:r>
            <a:r>
              <a:rPr lang="en-US" sz="1800" b="1" dirty="0">
                <a:solidFill>
                  <a:schemeClr val="accent1"/>
                </a:solidFill>
              </a:rPr>
              <a:t> de la </a:t>
            </a:r>
            <a:r>
              <a:rPr lang="en-US" sz="1800" b="1" dirty="0" err="1">
                <a:solidFill>
                  <a:schemeClr val="accent1"/>
                </a:solidFill>
              </a:rPr>
              <a:t>visibilité</a:t>
            </a:r>
            <a:endParaRPr lang="en-US" sz="2400" b="1" dirty="0">
              <a:solidFill>
                <a:schemeClr val="accent1"/>
              </a:solidFill>
            </a:endParaRPr>
          </a:p>
        </p:txBody>
      </p:sp>
      <p:sp>
        <p:nvSpPr>
          <p:cNvPr id="67"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1.3 </a:t>
            </a:r>
            <a:r>
              <a:rPr lang="en-GB" dirty="0" err="1"/>
              <a:t>Rétablissement</a:t>
            </a:r>
            <a:r>
              <a:rPr lang="en-GB" dirty="0"/>
              <a:t> de la </a:t>
            </a:r>
            <a:r>
              <a:rPr lang="en-GB" dirty="0" err="1"/>
              <a:t>visibilité</a:t>
            </a:r>
            <a:endParaRPr lang="en-GB" dirty="0"/>
          </a:p>
        </p:txBody>
      </p:sp>
      <p:sp>
        <p:nvSpPr>
          <p:cNvPr id="68" name="TextBox 67"/>
          <p:cNvSpPr txBox="1"/>
          <p:nvPr/>
        </p:nvSpPr>
        <p:spPr>
          <a:xfrm>
            <a:off x="4009107" y="4416426"/>
            <a:ext cx="6263606" cy="817245"/>
          </a:xfrm>
          <a:prstGeom prst="roundRect">
            <a:avLst/>
          </a:prstGeom>
          <a:noFill/>
          <a:ln w="12700">
            <a:solidFill>
              <a:srgbClr val="C00000"/>
            </a:solidFill>
            <a:prstDash val="dash"/>
          </a:ln>
        </p:spPr>
        <p:txBody>
          <a:bodyPr wrap="square" rtlCol="0">
            <a:spAutoFit/>
          </a:bodyPr>
          <a:lstStyle/>
          <a:p>
            <a:pPr algn="ctr"/>
            <a:r>
              <a:rPr lang="nl-BE" sz="1400" dirty="0">
                <a:latin typeface="+mn-lt"/>
              </a:rPr>
              <a:t>Mouvement sur la voie A. </a:t>
            </a:r>
          </a:p>
          <a:p>
            <a:pPr algn="ctr"/>
            <a:r>
              <a:rPr lang="nl-BE" sz="1400" dirty="0">
                <a:latin typeface="+mn-lt"/>
              </a:rPr>
              <a:t>La vigie a perdu </a:t>
            </a:r>
            <a:r>
              <a:rPr lang="nl-BE" sz="1400" dirty="0" err="1">
                <a:latin typeface="+mn-lt"/>
              </a:rPr>
              <a:t>ou</a:t>
            </a:r>
            <a:r>
              <a:rPr lang="nl-BE" sz="1400" dirty="0">
                <a:latin typeface="+mn-lt"/>
              </a:rPr>
              <a:t> va perdre le contact visuel </a:t>
            </a:r>
          </a:p>
          <a:p>
            <a:pPr algn="ctr"/>
            <a:r>
              <a:rPr lang="nl-BE" sz="1400" dirty="0">
                <a:latin typeface="+mn-lt"/>
              </a:rPr>
              <a:t>avec ses points de détection côté Namur. </a:t>
            </a:r>
          </a:p>
        </p:txBody>
      </p:sp>
      <p:sp>
        <p:nvSpPr>
          <p:cNvPr id="69" name="TextBox 68"/>
          <p:cNvSpPr txBox="1"/>
          <p:nvPr/>
        </p:nvSpPr>
        <p:spPr>
          <a:xfrm>
            <a:off x="4008437" y="5319940"/>
            <a:ext cx="6264275"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Pendant le passage du mouvement, la vigie va perdre </a:t>
            </a:r>
          </a:p>
          <a:p>
            <a:pPr algn="ctr"/>
            <a:r>
              <a:rPr lang="nl-BE" sz="1400" dirty="0">
                <a:latin typeface="+mn-lt"/>
              </a:rPr>
              <a:t>le contact visuel avec ses points de détection côté Arlon.</a:t>
            </a:r>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1737" y="1742245"/>
            <a:ext cx="338969" cy="800785"/>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5419" y="2752502"/>
            <a:ext cx="425042" cy="653479"/>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450" y="2795651"/>
            <a:ext cx="425042" cy="653479"/>
          </a:xfrm>
          <a:prstGeom prst="rect">
            <a:avLst/>
          </a:prstGeom>
        </p:spPr>
      </p:pic>
      <p:pic>
        <p:nvPicPr>
          <p:cNvPr id="6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0461" y="2533646"/>
            <a:ext cx="208128" cy="169365"/>
          </a:xfrm>
          <a:prstGeom prst="rect">
            <a:avLst/>
          </a:prstGeom>
          <a:noFill/>
          <a:ln w="9525">
            <a:noFill/>
            <a:miter lim="800000"/>
            <a:headEnd/>
            <a:tailEnd/>
          </a:ln>
        </p:spPr>
      </p:pic>
      <p:sp>
        <p:nvSpPr>
          <p:cNvPr id="65" name="Rechthoek 35"/>
          <p:cNvSpPr>
            <a:spLocks noChangeArrowheads="1"/>
          </p:cNvSpPr>
          <p:nvPr/>
        </p:nvSpPr>
        <p:spPr bwMode="auto">
          <a:xfrm>
            <a:off x="6027940" y="1334085"/>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2958984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70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2970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970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970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970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970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970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9709"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2971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cxnSp>
        <p:nvCxnSpPr>
          <p:cNvPr id="2971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9713"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9714" name="Straight Arrow Connector 287"/>
          <p:cNvCxnSpPr>
            <a:cxnSpLocks noChangeShapeType="1"/>
          </p:cNvCxnSpPr>
          <p:nvPr/>
        </p:nvCxnSpPr>
        <p:spPr bwMode="auto">
          <a:xfrm>
            <a:off x="6672264" y="2205039"/>
            <a:ext cx="2663825" cy="1620837"/>
          </a:xfrm>
          <a:prstGeom prst="straightConnector1">
            <a:avLst/>
          </a:prstGeom>
          <a:noFill/>
          <a:ln w="12700" algn="ctr">
            <a:solidFill>
              <a:srgbClr val="FF0000"/>
            </a:solidFill>
            <a:prstDash val="dash"/>
            <a:round/>
            <a:headEnd/>
            <a:tailEnd type="arrow" w="med" len="med"/>
          </a:ln>
        </p:spPr>
      </p:cxnSp>
      <p:cxnSp>
        <p:nvCxnSpPr>
          <p:cNvPr id="29715" name="Straight Arrow Connector 287"/>
          <p:cNvCxnSpPr>
            <a:cxnSpLocks noChangeShapeType="1"/>
          </p:cNvCxnSpPr>
          <p:nvPr/>
        </p:nvCxnSpPr>
        <p:spPr bwMode="auto">
          <a:xfrm>
            <a:off x="6672264" y="2205038"/>
            <a:ext cx="2663825" cy="1981200"/>
          </a:xfrm>
          <a:prstGeom prst="straightConnector1">
            <a:avLst/>
          </a:prstGeom>
          <a:noFill/>
          <a:ln w="12700" algn="ctr">
            <a:solidFill>
              <a:srgbClr val="FF0000"/>
            </a:solidFill>
            <a:prstDash val="dash"/>
            <a:round/>
            <a:headEnd/>
            <a:tailEnd type="arrow" w="med" len="med"/>
          </a:ln>
        </p:spPr>
      </p:cxnSp>
      <p:sp>
        <p:nvSpPr>
          <p:cNvPr id="2971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9717" name="Group 188"/>
          <p:cNvGrpSpPr>
            <a:grpSpLocks noChangeAspect="1"/>
          </p:cNvGrpSpPr>
          <p:nvPr/>
        </p:nvGrpSpPr>
        <p:grpSpPr bwMode="auto">
          <a:xfrm>
            <a:off x="5808663" y="3844926"/>
            <a:ext cx="107950" cy="73025"/>
            <a:chOff x="7956376" y="548680"/>
            <a:chExt cx="216024" cy="144016"/>
          </a:xfrm>
        </p:grpSpPr>
        <p:cxnSp>
          <p:nvCxnSpPr>
            <p:cNvPr id="2974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975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9718" name="Group 188"/>
          <p:cNvGrpSpPr>
            <a:grpSpLocks noChangeAspect="1"/>
          </p:cNvGrpSpPr>
          <p:nvPr/>
        </p:nvGrpSpPr>
        <p:grpSpPr bwMode="auto">
          <a:xfrm>
            <a:off x="7032625" y="3844926"/>
            <a:ext cx="107950" cy="73025"/>
            <a:chOff x="7956376" y="548680"/>
            <a:chExt cx="216024" cy="144016"/>
          </a:xfrm>
        </p:grpSpPr>
        <p:cxnSp>
          <p:nvCxnSpPr>
            <p:cNvPr id="2974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974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9719" name="Groep 103"/>
          <p:cNvGrpSpPr>
            <a:grpSpLocks/>
          </p:cNvGrpSpPr>
          <p:nvPr/>
        </p:nvGrpSpPr>
        <p:grpSpPr bwMode="auto">
          <a:xfrm>
            <a:off x="6167439" y="3429000"/>
            <a:ext cx="865187" cy="431800"/>
            <a:chOff x="4427984" y="2636912"/>
            <a:chExt cx="864096" cy="432048"/>
          </a:xfrm>
        </p:grpSpPr>
        <p:cxnSp>
          <p:nvCxnSpPr>
            <p:cNvPr id="105" name="Rechte verbindingslijn met pijl 104"/>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6" name="Tekstvak 105"/>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56"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9721" name="Groep 65"/>
          <p:cNvGrpSpPr>
            <a:grpSpLocks/>
          </p:cNvGrpSpPr>
          <p:nvPr/>
        </p:nvGrpSpPr>
        <p:grpSpPr bwMode="auto">
          <a:xfrm>
            <a:off x="8040689" y="3500439"/>
            <a:ext cx="1584325" cy="433387"/>
            <a:chOff x="4716016" y="3501008"/>
            <a:chExt cx="1584176" cy="432048"/>
          </a:xfrm>
        </p:grpSpPr>
        <p:pic>
          <p:nvPicPr>
            <p:cNvPr id="29743"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9744"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sp>
        <p:nvSpPr>
          <p:cNvPr id="29722"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29725" name="Straight Arrow Connector 135"/>
          <p:cNvCxnSpPr>
            <a:cxnSpLocks noChangeShapeType="1"/>
          </p:cNvCxnSpPr>
          <p:nvPr/>
        </p:nvCxnSpPr>
        <p:spPr bwMode="auto">
          <a:xfrm>
            <a:off x="3216275" y="5589588"/>
            <a:ext cx="0" cy="431800"/>
          </a:xfrm>
          <a:prstGeom prst="straightConnector1">
            <a:avLst/>
          </a:prstGeom>
          <a:noFill/>
          <a:ln w="12700" algn="ctr">
            <a:solidFill>
              <a:schemeClr val="accent2"/>
            </a:solidFill>
            <a:prstDash val="dash"/>
            <a:round/>
            <a:headEnd/>
            <a:tailEnd type="arrow" w="med" len="med"/>
          </a:ln>
        </p:spPr>
      </p:cxnSp>
      <p:cxnSp>
        <p:nvCxnSpPr>
          <p:cNvPr id="29726" name="Straight Arrow Connector 135"/>
          <p:cNvCxnSpPr>
            <a:cxnSpLocks noChangeShapeType="1"/>
          </p:cNvCxnSpPr>
          <p:nvPr/>
        </p:nvCxnSpPr>
        <p:spPr bwMode="auto">
          <a:xfrm>
            <a:off x="1919288" y="2025651"/>
            <a:ext cx="0" cy="2555875"/>
          </a:xfrm>
          <a:prstGeom prst="straightConnector1">
            <a:avLst/>
          </a:prstGeom>
          <a:noFill/>
          <a:ln w="12700" algn="ctr">
            <a:solidFill>
              <a:schemeClr val="accent2"/>
            </a:solidFill>
            <a:prstDash val="dash"/>
            <a:round/>
            <a:headEnd/>
            <a:tailEnd/>
          </a:ln>
        </p:spPr>
      </p:cxnSp>
      <p:sp>
        <p:nvSpPr>
          <p:cNvPr id="29727" name="Rounded Rectangle 122"/>
          <p:cNvSpPr>
            <a:spLocks noChangeArrowheads="1"/>
          </p:cNvSpPr>
          <p:nvPr/>
        </p:nvSpPr>
        <p:spPr bwMode="auto">
          <a:xfrm>
            <a:off x="1577976" y="38306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endParaRPr lang="en-US" sz="800" b="1" dirty="0">
              <a:latin typeface="+mn-lt"/>
            </a:endParaRPr>
          </a:p>
          <a:p>
            <a:pPr algn="ctr"/>
            <a:r>
              <a:rPr lang="en-US" sz="800" b="1" dirty="0">
                <a:latin typeface="+mn-lt"/>
              </a:rPr>
              <a:t>insuffisante</a:t>
            </a:r>
          </a:p>
        </p:txBody>
      </p:sp>
      <p:cxnSp>
        <p:nvCxnSpPr>
          <p:cNvPr id="29728" name="Rechte verbindingslijn 98"/>
          <p:cNvCxnSpPr>
            <a:cxnSpLocks noChangeShapeType="1"/>
          </p:cNvCxnSpPr>
          <p:nvPr/>
        </p:nvCxnSpPr>
        <p:spPr bwMode="auto">
          <a:xfrm flipV="1">
            <a:off x="1919288" y="4941888"/>
            <a:ext cx="792162" cy="0"/>
          </a:xfrm>
          <a:prstGeom prst="line">
            <a:avLst/>
          </a:prstGeom>
          <a:noFill/>
          <a:ln w="31750" algn="ctr">
            <a:solidFill>
              <a:schemeClr val="accent2"/>
            </a:solidFill>
            <a:round/>
            <a:headEnd/>
            <a:tailEnd/>
          </a:ln>
        </p:spPr>
      </p:cxnSp>
      <p:sp>
        <p:nvSpPr>
          <p:cNvPr id="29729"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r>
              <a:rPr lang="en-US" sz="800" b="1" dirty="0">
                <a:latin typeface="+mn-lt"/>
              </a:rPr>
              <a:t> des </a:t>
            </a:r>
          </a:p>
          <a:p>
            <a:pPr algn="ctr"/>
            <a:r>
              <a:rPr lang="en-US" sz="800" b="1" dirty="0">
                <a:latin typeface="+mn-lt"/>
              </a:rPr>
              <a:t>points de </a:t>
            </a:r>
            <a:r>
              <a:rPr lang="en-US" sz="800" b="1" dirty="0" err="1">
                <a:latin typeface="+mn-lt"/>
              </a:rPr>
              <a:t>détection</a:t>
            </a:r>
            <a:r>
              <a:rPr lang="en-US" sz="800" b="1" dirty="0">
                <a:latin typeface="+mn-lt"/>
              </a:rPr>
              <a:t> </a:t>
            </a:r>
            <a:r>
              <a:rPr lang="en-US" sz="800" b="1" dirty="0" err="1">
                <a:latin typeface="+mn-lt"/>
              </a:rPr>
              <a:t>côté</a:t>
            </a:r>
            <a:r>
              <a:rPr lang="en-US" sz="800" b="1" dirty="0">
                <a:latin typeface="+mn-lt"/>
              </a:rPr>
              <a:t> Namur</a:t>
            </a:r>
            <a:endParaRPr lang="nl-BE" sz="800" b="1" dirty="0">
              <a:latin typeface="+mn-lt"/>
            </a:endParaRPr>
          </a:p>
        </p:txBody>
      </p:sp>
      <p:pic>
        <p:nvPicPr>
          <p:cNvPr id="29730"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989" y="4437064"/>
            <a:ext cx="479425" cy="390525"/>
          </a:xfrm>
          <a:prstGeom prst="rect">
            <a:avLst/>
          </a:prstGeom>
          <a:noFill/>
          <a:ln w="9525">
            <a:noFill/>
            <a:miter lim="800000"/>
            <a:headEnd/>
            <a:tailEnd/>
          </a:ln>
        </p:spPr>
      </p:pic>
      <p:cxnSp>
        <p:nvCxnSpPr>
          <p:cNvPr id="29731" name="Rechte verbindingslijn 106"/>
          <p:cNvCxnSpPr>
            <a:cxnSpLocks noChangeShapeType="1"/>
          </p:cNvCxnSpPr>
          <p:nvPr/>
        </p:nvCxnSpPr>
        <p:spPr bwMode="auto">
          <a:xfrm>
            <a:off x="1919288" y="4292600"/>
            <a:ext cx="0" cy="649288"/>
          </a:xfrm>
          <a:prstGeom prst="line">
            <a:avLst/>
          </a:prstGeom>
          <a:noFill/>
          <a:ln w="31750" algn="ctr">
            <a:solidFill>
              <a:schemeClr val="accent2"/>
            </a:solidFill>
            <a:round/>
            <a:headEnd/>
            <a:tailEnd/>
          </a:ln>
        </p:spPr>
      </p:cxnSp>
      <p:cxnSp>
        <p:nvCxnSpPr>
          <p:cNvPr id="29732"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9733"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r>
              <a:rPr lang="en-US" sz="800" b="1" dirty="0">
                <a:latin typeface="+mn-lt"/>
              </a:rPr>
              <a:t> des </a:t>
            </a:r>
          </a:p>
          <a:p>
            <a:pPr algn="ctr"/>
            <a:r>
              <a:rPr lang="en-US" sz="800" b="1" dirty="0">
                <a:latin typeface="+mn-lt"/>
              </a:rPr>
              <a:t>points de </a:t>
            </a:r>
            <a:r>
              <a:rPr lang="en-US" sz="800" b="1" dirty="0" err="1">
                <a:latin typeface="+mn-lt"/>
              </a:rPr>
              <a:t>détection</a:t>
            </a:r>
            <a:r>
              <a:rPr lang="en-US" sz="800" b="1" dirty="0">
                <a:latin typeface="+mn-lt"/>
              </a:rPr>
              <a:t> </a:t>
            </a:r>
            <a:r>
              <a:rPr lang="en-US" sz="800" b="1" dirty="0" err="1">
                <a:latin typeface="+mn-lt"/>
              </a:rPr>
              <a:t>côté</a:t>
            </a:r>
            <a:r>
              <a:rPr lang="en-US" sz="800" b="1" dirty="0">
                <a:latin typeface="+mn-lt"/>
              </a:rPr>
              <a:t> Arlon</a:t>
            </a:r>
            <a:endParaRPr lang="nl-BE" sz="800" b="1" dirty="0">
              <a:latin typeface="+mn-lt"/>
            </a:endParaRPr>
          </a:p>
        </p:txBody>
      </p:sp>
      <p:cxnSp>
        <p:nvCxnSpPr>
          <p:cNvPr id="29734"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pic>
        <p:nvPicPr>
          <p:cNvPr id="29735"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5133975"/>
            <a:ext cx="312737" cy="311150"/>
          </a:xfrm>
          <a:prstGeom prst="rect">
            <a:avLst/>
          </a:prstGeom>
          <a:noFill/>
          <a:ln w="9525">
            <a:noFill/>
            <a:miter lim="800000"/>
            <a:headEnd/>
            <a:tailEnd/>
          </a:ln>
        </p:spPr>
      </p:pic>
      <p:sp>
        <p:nvSpPr>
          <p:cNvPr id="29736" name="Rectangle 18"/>
          <p:cNvSpPr>
            <a:spLocks noChangeArrowheads="1"/>
          </p:cNvSpPr>
          <p:nvPr/>
        </p:nvSpPr>
        <p:spPr bwMode="auto">
          <a:xfrm>
            <a:off x="9358314" y="4171950"/>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9737" name="Vrije vorm 91"/>
          <p:cNvSpPr>
            <a:spLocks/>
          </p:cNvSpPr>
          <p:nvPr/>
        </p:nvSpPr>
        <p:spPr bwMode="auto">
          <a:xfrm>
            <a:off x="6091584" y="2133600"/>
            <a:ext cx="4005262" cy="2546350"/>
          </a:xfrm>
          <a:custGeom>
            <a:avLst/>
            <a:gdLst>
              <a:gd name="T0" fmla="*/ 2147483647 w 1917948"/>
              <a:gd name="T1" fmla="*/ 2147483647 h 1601331"/>
              <a:gd name="T2" fmla="*/ 2147483647 w 1917948"/>
              <a:gd name="T3" fmla="*/ 2147483647 h 1601331"/>
              <a:gd name="T4" fmla="*/ 2147483647 w 1917948"/>
              <a:gd name="T5" fmla="*/ 2147483647 h 1601331"/>
              <a:gd name="T6" fmla="*/ 2147483647 w 1917948"/>
              <a:gd name="T7" fmla="*/ 2147483647 h 1601331"/>
              <a:gd name="T8" fmla="*/ 0 60000 65536"/>
              <a:gd name="T9" fmla="*/ 0 60000 65536"/>
              <a:gd name="T10" fmla="*/ 0 60000 65536"/>
              <a:gd name="T11" fmla="*/ 0 60000 65536"/>
              <a:gd name="T12" fmla="*/ 0 w 1917948"/>
              <a:gd name="T13" fmla="*/ 0 h 1601331"/>
              <a:gd name="T14" fmla="*/ 1917948 w 1917948"/>
              <a:gd name="T15" fmla="*/ 1601331 h 1601331"/>
            </a:gdLst>
            <a:ahLst/>
            <a:cxnLst>
              <a:cxn ang="T8">
                <a:pos x="T0" y="T1"/>
              </a:cxn>
              <a:cxn ang="T9">
                <a:pos x="T2" y="T3"/>
              </a:cxn>
              <a:cxn ang="T10">
                <a:pos x="T4" y="T5"/>
              </a:cxn>
              <a:cxn ang="T11">
                <a:pos x="T6" y="T7"/>
              </a:cxn>
            </a:cxnLst>
            <a:rect l="T12" t="T13" r="T14" b="T15"/>
            <a:pathLst>
              <a:path w="1917948" h="1601331">
                <a:moveTo>
                  <a:pt x="77831" y="73505"/>
                </a:moveTo>
                <a:cubicBezTo>
                  <a:pt x="0" y="147010"/>
                  <a:pt x="980809" y="1290817"/>
                  <a:pt x="1254802" y="1446074"/>
                </a:cubicBezTo>
                <a:cubicBezTo>
                  <a:pt x="1528795" y="1601331"/>
                  <a:pt x="1917948" y="1233806"/>
                  <a:pt x="1721786" y="1005045"/>
                </a:cubicBezTo>
                <a:cubicBezTo>
                  <a:pt x="1525624" y="776284"/>
                  <a:pt x="155662" y="0"/>
                  <a:pt x="77831" y="73505"/>
                </a:cubicBezTo>
                <a:close/>
              </a:path>
            </a:pathLst>
          </a:custGeom>
          <a:solidFill>
            <a:srgbClr val="B2B2B2">
              <a:alpha val="43921"/>
            </a:srgbClr>
          </a:solidFill>
          <a:ln w="31750" cap="flat" cmpd="sng" algn="ctr">
            <a:noFill/>
            <a:prstDash val="solid"/>
            <a:round/>
            <a:headEnd type="none" w="med" len="med"/>
            <a:tailEnd type="none" w="med" len="med"/>
          </a:ln>
        </p:spPr>
        <p:txBody>
          <a:bodyPr wrap="none" anchor="ctr"/>
          <a:lstStyle/>
          <a:p>
            <a:endParaRPr lang="en-US"/>
          </a:p>
        </p:txBody>
      </p:sp>
      <p:sp>
        <p:nvSpPr>
          <p:cNvPr id="29738" name="TextBox 370"/>
          <p:cNvSpPr txBox="1">
            <a:spLocks noChangeArrowheads="1"/>
          </p:cNvSpPr>
          <p:nvPr/>
        </p:nvSpPr>
        <p:spPr bwMode="auto">
          <a:xfrm>
            <a:off x="3143251" y="5876926"/>
            <a:ext cx="360363" cy="277813"/>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7" name="TextBox 56"/>
          <p:cNvSpPr txBox="1"/>
          <p:nvPr/>
        </p:nvSpPr>
        <p:spPr>
          <a:xfrm>
            <a:off x="3971925" y="5197895"/>
            <a:ext cx="5386389" cy="578882"/>
          </a:xfrm>
          <a:prstGeom prst="roundRect">
            <a:avLst/>
          </a:prstGeom>
          <a:noFill/>
          <a:ln w="12700">
            <a:solidFill>
              <a:srgbClr val="C00000"/>
            </a:solidFill>
            <a:prstDash val="dash"/>
          </a:ln>
        </p:spPr>
        <p:txBody>
          <a:bodyPr wrap="square" rtlCol="0">
            <a:spAutoFit/>
          </a:bodyPr>
          <a:lstStyle/>
          <a:p>
            <a:pPr algn="ctr"/>
            <a:r>
              <a:rPr lang="nl-BE" sz="1400" dirty="0" err="1"/>
              <a:t>Lors</a:t>
            </a:r>
            <a:r>
              <a:rPr lang="nl-BE" sz="1400" dirty="0"/>
              <a:t> du passage du mouvement, la vigie </a:t>
            </a:r>
            <a:r>
              <a:rPr lang="nl-BE" sz="1400" dirty="0" err="1"/>
              <a:t>perd</a:t>
            </a:r>
            <a:r>
              <a:rPr lang="nl-BE" sz="1400" dirty="0"/>
              <a:t> le contact visuel avec ses points de détection côté Arlon.</a:t>
            </a:r>
          </a:p>
        </p:txBody>
      </p:sp>
      <p:sp>
        <p:nvSpPr>
          <p:cNvPr id="58"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1.3 </a:t>
            </a:r>
            <a:r>
              <a:rPr lang="en-GB" dirty="0" err="1"/>
              <a:t>Rétablissement</a:t>
            </a:r>
            <a:r>
              <a:rPr lang="en-GB" dirty="0"/>
              <a:t> de la </a:t>
            </a:r>
            <a:r>
              <a:rPr lang="en-GB" dirty="0" err="1"/>
              <a:t>visibilité</a:t>
            </a:r>
            <a:endParaRPr lang="en-GB" dirty="0"/>
          </a:p>
        </p:txBody>
      </p:sp>
      <p:cxnSp>
        <p:nvCxnSpPr>
          <p:cNvPr id="29700" name="Straight Arrow Connector 287"/>
          <p:cNvCxnSpPr>
            <a:cxnSpLocks noChangeShapeType="1"/>
          </p:cNvCxnSpPr>
          <p:nvPr/>
        </p:nvCxnSpPr>
        <p:spPr bwMode="auto">
          <a:xfrm flipH="1">
            <a:off x="6264399" y="1986597"/>
            <a:ext cx="121419" cy="1006712"/>
          </a:xfrm>
          <a:prstGeom prst="straightConnector1">
            <a:avLst/>
          </a:prstGeom>
          <a:noFill/>
          <a:ln w="12700" algn="ctr">
            <a:solidFill>
              <a:schemeClr val="tx1"/>
            </a:solidFill>
            <a:prstDash val="dash"/>
            <a:round/>
            <a:headEnd/>
            <a:tailEnd type="arrow" w="med" len="med"/>
          </a:ln>
        </p:spPr>
      </p:cxn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345" y="1713708"/>
            <a:ext cx="338969" cy="800785"/>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7539" y="2778411"/>
            <a:ext cx="425042" cy="653479"/>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0817" y="2778410"/>
            <a:ext cx="425042" cy="653479"/>
          </a:xfrm>
          <a:prstGeom prst="rect">
            <a:avLst/>
          </a:prstGeom>
        </p:spPr>
      </p:pic>
      <p:pic>
        <p:nvPicPr>
          <p:cNvPr id="6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9431" y="3151726"/>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723" y="2647654"/>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332" y="3379829"/>
            <a:ext cx="208128" cy="169365"/>
          </a:xfrm>
          <a:prstGeom prst="rect">
            <a:avLst/>
          </a:prstGeom>
          <a:noFill/>
          <a:ln w="9525">
            <a:noFill/>
            <a:miter lim="800000"/>
            <a:headEnd/>
            <a:tailEnd/>
          </a:ln>
        </p:spPr>
      </p:pic>
      <p:sp>
        <p:nvSpPr>
          <p:cNvPr id="68" name="Rechthoek 35"/>
          <p:cNvSpPr>
            <a:spLocks noChangeArrowheads="1"/>
          </p:cNvSpPr>
          <p:nvPr/>
        </p:nvSpPr>
        <p:spPr bwMode="auto">
          <a:xfrm>
            <a:off x="5979528" y="1283278"/>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262782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4" name="Straight Arrow Connector 287"/>
          <p:cNvCxnSpPr>
            <a:cxnSpLocks noChangeShapeType="1"/>
          </p:cNvCxnSpPr>
          <p:nvPr/>
        </p:nvCxnSpPr>
        <p:spPr bwMode="auto">
          <a:xfrm flipH="1">
            <a:off x="6311900" y="1861987"/>
            <a:ext cx="200454" cy="1062957"/>
          </a:xfrm>
          <a:prstGeom prst="straightConnector1">
            <a:avLst/>
          </a:prstGeom>
          <a:noFill/>
          <a:ln w="12700" algn="ctr">
            <a:solidFill>
              <a:schemeClr val="tx1"/>
            </a:solidFill>
            <a:prstDash val="dash"/>
            <a:round/>
            <a:headEnd/>
            <a:tailEnd type="arrow" w="med" len="med"/>
          </a:ln>
        </p:spPr>
      </p:cxnSp>
      <p:cxnSp>
        <p:nvCxnSpPr>
          <p:cNvPr id="3072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0727"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072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072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073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073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073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073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073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073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073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0737" name="Group 188"/>
          <p:cNvGrpSpPr>
            <a:grpSpLocks noChangeAspect="1"/>
          </p:cNvGrpSpPr>
          <p:nvPr/>
        </p:nvGrpSpPr>
        <p:grpSpPr bwMode="auto">
          <a:xfrm>
            <a:off x="5808663" y="3844926"/>
            <a:ext cx="107950" cy="73025"/>
            <a:chOff x="7956376" y="548680"/>
            <a:chExt cx="216024" cy="144016"/>
          </a:xfrm>
        </p:grpSpPr>
        <p:cxnSp>
          <p:nvCxnSpPr>
            <p:cNvPr id="3077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77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0738" name="Group 188"/>
          <p:cNvGrpSpPr>
            <a:grpSpLocks noChangeAspect="1"/>
          </p:cNvGrpSpPr>
          <p:nvPr/>
        </p:nvGrpSpPr>
        <p:grpSpPr bwMode="auto">
          <a:xfrm>
            <a:off x="7032625" y="3844926"/>
            <a:ext cx="107950" cy="73025"/>
            <a:chOff x="7956376" y="548680"/>
            <a:chExt cx="216024" cy="144016"/>
          </a:xfrm>
        </p:grpSpPr>
        <p:cxnSp>
          <p:nvCxnSpPr>
            <p:cNvPr id="3077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77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0739"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30740"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3074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0744"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3074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074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grpSp>
        <p:nvGrpSpPr>
          <p:cNvPr id="30750" name="Groep 55"/>
          <p:cNvGrpSpPr>
            <a:grpSpLocks/>
          </p:cNvGrpSpPr>
          <p:nvPr/>
        </p:nvGrpSpPr>
        <p:grpSpPr bwMode="auto">
          <a:xfrm>
            <a:off x="6167439" y="3429000"/>
            <a:ext cx="865187" cy="431800"/>
            <a:chOff x="4427984" y="2636912"/>
            <a:chExt cx="864096" cy="432048"/>
          </a:xfrm>
        </p:grpSpPr>
        <p:cxnSp>
          <p:nvCxnSpPr>
            <p:cNvPr id="58" name="Rechte verbindingslijn met pijl 57"/>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0" name="Tekstvak 59"/>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63"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30753" name="Groep 65"/>
          <p:cNvGrpSpPr>
            <a:grpSpLocks/>
          </p:cNvGrpSpPr>
          <p:nvPr/>
        </p:nvGrpSpPr>
        <p:grpSpPr bwMode="auto">
          <a:xfrm>
            <a:off x="9409114" y="3500439"/>
            <a:ext cx="1582737" cy="433387"/>
            <a:chOff x="4716016" y="3501008"/>
            <a:chExt cx="1584176" cy="432048"/>
          </a:xfrm>
        </p:grpSpPr>
        <p:pic>
          <p:nvPicPr>
            <p:cNvPr id="30771"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0772"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30754" name="Straight Arrow Connector 135"/>
          <p:cNvCxnSpPr>
            <a:cxnSpLocks noChangeShapeType="1"/>
          </p:cNvCxnSpPr>
          <p:nvPr/>
        </p:nvCxnSpPr>
        <p:spPr bwMode="auto">
          <a:xfrm>
            <a:off x="1919288" y="1341438"/>
            <a:ext cx="0" cy="2374900"/>
          </a:xfrm>
          <a:prstGeom prst="straightConnector1">
            <a:avLst/>
          </a:prstGeom>
          <a:noFill/>
          <a:ln w="12700" algn="ctr">
            <a:solidFill>
              <a:schemeClr val="accent2"/>
            </a:solidFill>
            <a:prstDash val="dash"/>
            <a:round/>
            <a:headEnd/>
            <a:tailEnd/>
          </a:ln>
        </p:spPr>
      </p:cxnSp>
      <p:sp>
        <p:nvSpPr>
          <p:cNvPr id="30755" name="TextBox 370"/>
          <p:cNvSpPr txBox="1">
            <a:spLocks noChangeArrowheads="1"/>
          </p:cNvSpPr>
          <p:nvPr/>
        </p:nvSpPr>
        <p:spPr bwMode="auto">
          <a:xfrm>
            <a:off x="1847851" y="6032501"/>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0756" name="Rechte verbindingslijn 98"/>
          <p:cNvCxnSpPr>
            <a:cxnSpLocks noChangeShapeType="1"/>
          </p:cNvCxnSpPr>
          <p:nvPr/>
        </p:nvCxnSpPr>
        <p:spPr bwMode="auto">
          <a:xfrm flipV="1">
            <a:off x="1919288" y="4724400"/>
            <a:ext cx="792162" cy="0"/>
          </a:xfrm>
          <a:prstGeom prst="line">
            <a:avLst/>
          </a:prstGeom>
          <a:noFill/>
          <a:ln w="31750" algn="ctr">
            <a:solidFill>
              <a:schemeClr val="accent2"/>
            </a:solidFill>
            <a:round/>
            <a:headEnd/>
            <a:tailEnd/>
          </a:ln>
        </p:spPr>
      </p:cxnSp>
      <p:cxnSp>
        <p:nvCxnSpPr>
          <p:cNvPr id="30757" name="Rechte verbindingslijn 106"/>
          <p:cNvCxnSpPr>
            <a:cxnSpLocks noChangeShapeType="1"/>
          </p:cNvCxnSpPr>
          <p:nvPr/>
        </p:nvCxnSpPr>
        <p:spPr bwMode="auto">
          <a:xfrm>
            <a:off x="1919288" y="3644900"/>
            <a:ext cx="0" cy="1079500"/>
          </a:xfrm>
          <a:prstGeom prst="line">
            <a:avLst/>
          </a:prstGeom>
          <a:noFill/>
          <a:ln w="31750" algn="ctr">
            <a:solidFill>
              <a:schemeClr val="accent2"/>
            </a:solidFill>
            <a:round/>
            <a:headEnd/>
            <a:tailEnd/>
          </a:ln>
        </p:spPr>
      </p:cxnSp>
      <p:sp>
        <p:nvSpPr>
          <p:cNvPr id="30758" name="Rounded Rectangle 122"/>
          <p:cNvSpPr>
            <a:spLocks noChangeArrowheads="1"/>
          </p:cNvSpPr>
          <p:nvPr/>
        </p:nvSpPr>
        <p:spPr bwMode="auto">
          <a:xfrm>
            <a:off x="2711451" y="45815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r>
              <a:rPr lang="en-US" sz="800" b="1" dirty="0">
                <a:latin typeface="+mn-lt"/>
              </a:rPr>
              <a:t> des </a:t>
            </a:r>
          </a:p>
          <a:p>
            <a:pPr algn="ctr"/>
            <a:r>
              <a:rPr lang="en-US" sz="800" b="1" dirty="0">
                <a:latin typeface="+mn-lt"/>
              </a:rPr>
              <a:t>points de </a:t>
            </a:r>
            <a:r>
              <a:rPr lang="en-US" sz="800" b="1" dirty="0" err="1">
                <a:latin typeface="+mn-lt"/>
              </a:rPr>
              <a:t>détection</a:t>
            </a:r>
            <a:r>
              <a:rPr lang="en-US" sz="800" b="1" dirty="0">
                <a:latin typeface="+mn-lt"/>
              </a:rPr>
              <a:t> </a:t>
            </a:r>
            <a:r>
              <a:rPr lang="en-US" sz="800" b="1" dirty="0" err="1">
                <a:latin typeface="+mn-lt"/>
              </a:rPr>
              <a:t>côté</a:t>
            </a:r>
            <a:r>
              <a:rPr lang="en-US" sz="800" b="1" dirty="0">
                <a:latin typeface="+mn-lt"/>
              </a:rPr>
              <a:t> Namur</a:t>
            </a:r>
            <a:endParaRPr lang="nl-BE" sz="800" b="1" dirty="0">
              <a:latin typeface="+mn-lt"/>
            </a:endParaRPr>
          </a:p>
        </p:txBody>
      </p:sp>
      <p:cxnSp>
        <p:nvCxnSpPr>
          <p:cNvPr id="30759" name="Straight Arrow Connector 135"/>
          <p:cNvCxnSpPr>
            <a:cxnSpLocks noChangeShapeType="1"/>
          </p:cNvCxnSpPr>
          <p:nvPr/>
        </p:nvCxnSpPr>
        <p:spPr bwMode="auto">
          <a:xfrm>
            <a:off x="1919288" y="5445125"/>
            <a:ext cx="0" cy="719138"/>
          </a:xfrm>
          <a:prstGeom prst="straightConnector1">
            <a:avLst/>
          </a:prstGeom>
          <a:noFill/>
          <a:ln w="12700" algn="ctr">
            <a:solidFill>
              <a:schemeClr val="accent2"/>
            </a:solidFill>
            <a:prstDash val="dash"/>
            <a:round/>
            <a:headEnd/>
            <a:tailEnd type="arrow" w="med" len="med"/>
          </a:ln>
        </p:spPr>
      </p:cxnSp>
      <p:pic>
        <p:nvPicPr>
          <p:cNvPr id="30760"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2176" y="4365626"/>
            <a:ext cx="479425" cy="390525"/>
          </a:xfrm>
          <a:prstGeom prst="rect">
            <a:avLst/>
          </a:prstGeom>
          <a:noFill/>
          <a:ln w="9525">
            <a:noFill/>
            <a:miter lim="800000"/>
            <a:headEnd/>
            <a:tailEnd/>
          </a:ln>
        </p:spPr>
      </p:pic>
      <p:cxnSp>
        <p:nvCxnSpPr>
          <p:cNvPr id="30761" name="Straight Arrow Connector 135"/>
          <p:cNvCxnSpPr>
            <a:cxnSpLocks noChangeShapeType="1"/>
          </p:cNvCxnSpPr>
          <p:nvPr/>
        </p:nvCxnSpPr>
        <p:spPr bwMode="auto">
          <a:xfrm>
            <a:off x="1919288" y="5445125"/>
            <a:ext cx="0" cy="719138"/>
          </a:xfrm>
          <a:prstGeom prst="straightConnector1">
            <a:avLst/>
          </a:prstGeom>
          <a:noFill/>
          <a:ln w="12700" algn="ctr">
            <a:solidFill>
              <a:schemeClr val="accent2"/>
            </a:solidFill>
            <a:prstDash val="dash"/>
            <a:round/>
            <a:headEnd/>
            <a:tailEnd type="arrow" w="med" len="med"/>
          </a:ln>
        </p:spPr>
      </p:cxnSp>
      <p:sp>
        <p:nvSpPr>
          <p:cNvPr id="30762" name="Rounded Rectangle 122"/>
          <p:cNvSpPr>
            <a:spLocks noChangeArrowheads="1"/>
          </p:cNvSpPr>
          <p:nvPr/>
        </p:nvSpPr>
        <p:spPr bwMode="auto">
          <a:xfrm>
            <a:off x="2711451" y="5157789"/>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r>
              <a:rPr lang="en-US" sz="800" b="1" dirty="0">
                <a:latin typeface="+mn-lt"/>
              </a:rPr>
              <a:t> des </a:t>
            </a:r>
          </a:p>
          <a:p>
            <a:pPr algn="ctr"/>
            <a:r>
              <a:rPr lang="en-US" sz="800" b="1" dirty="0">
                <a:latin typeface="+mn-lt"/>
              </a:rPr>
              <a:t>points de </a:t>
            </a:r>
            <a:r>
              <a:rPr lang="en-US" sz="800" b="1" dirty="0" err="1">
                <a:latin typeface="+mn-lt"/>
              </a:rPr>
              <a:t>détection</a:t>
            </a:r>
            <a:r>
              <a:rPr lang="en-US" sz="800" b="1" dirty="0">
                <a:latin typeface="+mn-lt"/>
              </a:rPr>
              <a:t> </a:t>
            </a:r>
            <a:r>
              <a:rPr lang="en-US" sz="800" b="1" dirty="0" err="1">
                <a:latin typeface="+mn-lt"/>
              </a:rPr>
              <a:t>côté</a:t>
            </a:r>
            <a:r>
              <a:rPr lang="en-US" sz="800" b="1" dirty="0">
                <a:latin typeface="+mn-lt"/>
              </a:rPr>
              <a:t> Arlon</a:t>
            </a:r>
            <a:endParaRPr lang="nl-BE" sz="800" b="1" dirty="0">
              <a:latin typeface="+mn-lt"/>
            </a:endParaRPr>
          </a:p>
        </p:txBody>
      </p:sp>
      <p:pic>
        <p:nvPicPr>
          <p:cNvPr id="3076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2176" y="4941889"/>
            <a:ext cx="479425" cy="390525"/>
          </a:xfrm>
          <a:prstGeom prst="rect">
            <a:avLst/>
          </a:prstGeom>
          <a:noFill/>
          <a:ln w="9525">
            <a:noFill/>
            <a:miter lim="800000"/>
            <a:headEnd/>
            <a:tailEnd/>
          </a:ln>
        </p:spPr>
      </p:pic>
      <p:cxnSp>
        <p:nvCxnSpPr>
          <p:cNvPr id="30764" name="Rechte verbindingslijn 118"/>
          <p:cNvCxnSpPr>
            <a:cxnSpLocks noChangeShapeType="1"/>
          </p:cNvCxnSpPr>
          <p:nvPr/>
        </p:nvCxnSpPr>
        <p:spPr bwMode="auto">
          <a:xfrm flipV="1">
            <a:off x="1919288" y="5445125"/>
            <a:ext cx="792162" cy="0"/>
          </a:xfrm>
          <a:prstGeom prst="line">
            <a:avLst/>
          </a:prstGeom>
          <a:noFill/>
          <a:ln w="31750" algn="ctr">
            <a:solidFill>
              <a:schemeClr val="accent2"/>
            </a:solidFill>
            <a:round/>
            <a:headEnd/>
            <a:tailEnd/>
          </a:ln>
        </p:spPr>
      </p:cxnSp>
      <p:cxnSp>
        <p:nvCxnSpPr>
          <p:cNvPr id="30765" name="Rechte verbindingslijn 116"/>
          <p:cNvCxnSpPr>
            <a:cxnSpLocks noChangeShapeType="1"/>
          </p:cNvCxnSpPr>
          <p:nvPr/>
        </p:nvCxnSpPr>
        <p:spPr bwMode="auto">
          <a:xfrm>
            <a:off x="3216275" y="5013326"/>
            <a:ext cx="0" cy="144463"/>
          </a:xfrm>
          <a:prstGeom prst="line">
            <a:avLst/>
          </a:prstGeom>
          <a:noFill/>
          <a:ln w="31750" algn="ctr">
            <a:solidFill>
              <a:schemeClr val="accent2"/>
            </a:solidFill>
            <a:round/>
            <a:headEnd/>
            <a:tailEnd/>
          </a:ln>
        </p:spPr>
      </p:cxnSp>
      <p:sp>
        <p:nvSpPr>
          <p:cNvPr id="30766" name="Rounded Rectangle 122"/>
          <p:cNvSpPr>
            <a:spLocks noChangeArrowheads="1"/>
          </p:cNvSpPr>
          <p:nvPr/>
        </p:nvSpPr>
        <p:spPr bwMode="auto">
          <a:xfrm>
            <a:off x="1577976" y="38306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visibilité</a:t>
            </a:r>
            <a:endParaRPr lang="en-US" sz="800" b="1" dirty="0">
              <a:latin typeface="+mn-lt"/>
            </a:endParaRPr>
          </a:p>
          <a:p>
            <a:pPr algn="ctr"/>
            <a:r>
              <a:rPr lang="en-US" sz="800" b="1" dirty="0" err="1">
                <a:latin typeface="+mn-lt"/>
              </a:rPr>
              <a:t>rétablie</a:t>
            </a:r>
            <a:r>
              <a:rPr lang="en-US" sz="800" b="1" dirty="0">
                <a:latin typeface="+mn-lt"/>
              </a:rPr>
              <a:t> </a:t>
            </a:r>
            <a:endParaRPr lang="nl-BE" sz="800" b="1" dirty="0">
              <a:latin typeface="+mn-lt"/>
            </a:endParaRPr>
          </a:p>
        </p:txBody>
      </p:sp>
      <p:sp>
        <p:nvSpPr>
          <p:cNvPr id="70" name="Rectangular Callout 50"/>
          <p:cNvSpPr>
            <a:spLocks noChangeArrowheads="1"/>
          </p:cNvSpPr>
          <p:nvPr/>
        </p:nvSpPr>
        <p:spPr bwMode="auto">
          <a:xfrm>
            <a:off x="7008304" y="1722648"/>
            <a:ext cx="719435" cy="216049"/>
          </a:xfrm>
          <a:prstGeom prst="wedgeRectCallout">
            <a:avLst>
              <a:gd name="adj1" fmla="val -89058"/>
              <a:gd name="adj2" fmla="val 67617"/>
            </a:avLst>
          </a:prstGeom>
          <a:solidFill>
            <a:srgbClr val="92D050"/>
          </a:solidFill>
          <a:ln w="31750" algn="ctr">
            <a:solidFill>
              <a:srgbClr val="92D050"/>
            </a:solidFill>
            <a:round/>
            <a:headEnd/>
            <a:tailEnd/>
          </a:ln>
        </p:spPr>
        <p:txBody>
          <a:bodyPr wrap="none" anchor="ctr"/>
          <a:lstStyle/>
          <a:p>
            <a:pPr algn="ctr">
              <a:defRPr/>
            </a:pPr>
            <a:r>
              <a:rPr lang="en-US" sz="1200" b="1" dirty="0">
                <a:solidFill>
                  <a:schemeClr val="bg1"/>
                </a:solidFill>
              </a:rPr>
              <a:t>OK! </a:t>
            </a:r>
            <a:endParaRPr lang="nl-BE" sz="1200" b="1" dirty="0">
              <a:solidFill>
                <a:schemeClr val="bg1"/>
              </a:solidFill>
            </a:endParaRPr>
          </a:p>
        </p:txBody>
      </p:sp>
      <p:sp>
        <p:nvSpPr>
          <p:cNvPr id="61"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1.3 </a:t>
            </a:r>
            <a:r>
              <a:rPr lang="en-GB" dirty="0" err="1"/>
              <a:t>Rétablissement</a:t>
            </a:r>
            <a:r>
              <a:rPr lang="en-GB" dirty="0"/>
              <a:t> de la </a:t>
            </a:r>
            <a:r>
              <a:rPr lang="en-GB" dirty="0" err="1"/>
              <a:t>visibilité</a:t>
            </a:r>
            <a:endParaRPr lang="en-GB" dirty="0"/>
          </a:p>
        </p:txBody>
      </p:sp>
      <p:sp>
        <p:nvSpPr>
          <p:cNvPr id="62" name="TextBox 61"/>
          <p:cNvSpPr txBox="1"/>
          <p:nvPr/>
        </p:nvSpPr>
        <p:spPr>
          <a:xfrm>
            <a:off x="3979069" y="4619706"/>
            <a:ext cx="5386389" cy="817245"/>
          </a:xfrm>
          <a:prstGeom prst="roundRect">
            <a:avLst/>
          </a:prstGeom>
          <a:noFill/>
          <a:ln w="12700">
            <a:solidFill>
              <a:srgbClr val="C00000"/>
            </a:solidFill>
            <a:prstDash val="dash"/>
          </a:ln>
        </p:spPr>
        <p:txBody>
          <a:bodyPr wrap="square" rtlCol="0">
            <a:spAutoFit/>
          </a:bodyPr>
          <a:lstStyle/>
          <a:p>
            <a:pPr algn="ctr"/>
            <a:r>
              <a:rPr lang="nl-BE" sz="1400" dirty="0">
                <a:latin typeface="+mn-lt"/>
              </a:rPr>
              <a:t>La vigie fait </a:t>
            </a:r>
            <a:r>
              <a:rPr lang="nl-BE" sz="1400" dirty="0" err="1">
                <a:latin typeface="+mn-lt"/>
              </a:rPr>
              <a:t>savoir</a:t>
            </a:r>
            <a:r>
              <a:rPr lang="nl-BE" sz="1400" dirty="0">
                <a:latin typeface="+mn-lt"/>
              </a:rPr>
              <a:t> </a:t>
            </a:r>
            <a:r>
              <a:rPr lang="nl-BE" sz="1400" dirty="0" err="1">
                <a:latin typeface="+mn-lt"/>
              </a:rPr>
              <a:t>oralement</a:t>
            </a:r>
            <a:r>
              <a:rPr lang="nl-BE" sz="1400" dirty="0">
                <a:latin typeface="+mn-lt"/>
              </a:rPr>
              <a:t> que la </a:t>
            </a:r>
            <a:r>
              <a:rPr lang="nl-BE" sz="1400" dirty="0" err="1">
                <a:latin typeface="+mn-lt"/>
              </a:rPr>
              <a:t>visibilité</a:t>
            </a:r>
            <a:r>
              <a:rPr lang="nl-BE" sz="1400" dirty="0">
                <a:latin typeface="+mn-lt"/>
              </a:rPr>
              <a:t> des points de détection </a:t>
            </a:r>
            <a:r>
              <a:rPr lang="nl-BE" sz="1400" dirty="0" err="1">
                <a:latin typeface="+mn-lt"/>
              </a:rPr>
              <a:t>est</a:t>
            </a:r>
            <a:r>
              <a:rPr lang="nl-BE" sz="1400" dirty="0">
                <a:latin typeface="+mn-lt"/>
              </a:rPr>
              <a:t> </a:t>
            </a:r>
            <a:r>
              <a:rPr lang="nl-BE" sz="1400" dirty="0" err="1">
                <a:latin typeface="+mn-lt"/>
              </a:rPr>
              <a:t>rétablie</a:t>
            </a:r>
            <a:r>
              <a:rPr lang="nl-BE" sz="1400" dirty="0">
                <a:latin typeface="+mn-lt"/>
              </a:rPr>
              <a:t> (la </a:t>
            </a:r>
            <a:r>
              <a:rPr lang="nl-BE" sz="1400" dirty="0" err="1">
                <a:latin typeface="+mn-lt"/>
              </a:rPr>
              <a:t>visibilité</a:t>
            </a:r>
            <a:r>
              <a:rPr lang="nl-BE" sz="1400" dirty="0">
                <a:latin typeface="+mn-lt"/>
              </a:rPr>
              <a:t> ne peut plus </a:t>
            </a:r>
            <a:r>
              <a:rPr lang="nl-BE" sz="1400" dirty="0" err="1">
                <a:latin typeface="+mn-lt"/>
              </a:rPr>
              <a:t>être</a:t>
            </a:r>
            <a:r>
              <a:rPr lang="nl-BE" sz="1400" dirty="0">
                <a:latin typeface="+mn-lt"/>
              </a:rPr>
              <a:t> </a:t>
            </a:r>
            <a:r>
              <a:rPr lang="nl-BE" sz="1400" dirty="0" err="1">
                <a:latin typeface="+mn-lt"/>
              </a:rPr>
              <a:t>interrompue</a:t>
            </a:r>
            <a:r>
              <a:rPr lang="nl-BE" sz="1400" dirty="0">
                <a:latin typeface="+mn-lt"/>
              </a:rPr>
              <a:t> par le passage du train annoncé).</a:t>
            </a:r>
          </a:p>
        </p:txBody>
      </p:sp>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2942" y="1813076"/>
            <a:ext cx="338969" cy="800785"/>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4415" y="2795651"/>
            <a:ext cx="425042" cy="653479"/>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9562" y="2782664"/>
            <a:ext cx="425042" cy="653479"/>
          </a:xfrm>
          <a:prstGeom prst="rect">
            <a:avLst/>
          </a:prstGeom>
        </p:spPr>
      </p:pic>
      <p:pic>
        <p:nvPicPr>
          <p:cNvPr id="7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1704" y="3159126"/>
            <a:ext cx="208128" cy="169365"/>
          </a:xfrm>
          <a:prstGeom prst="rect">
            <a:avLst/>
          </a:prstGeom>
          <a:noFill/>
          <a:ln w="9525">
            <a:noFill/>
            <a:miter lim="800000"/>
            <a:headEnd/>
            <a:tailEnd/>
          </a:ln>
        </p:spPr>
      </p:pic>
      <p:pic>
        <p:nvPicPr>
          <p:cNvPr id="7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0389" y="2954835"/>
            <a:ext cx="208128" cy="169365"/>
          </a:xfrm>
          <a:prstGeom prst="rect">
            <a:avLst/>
          </a:prstGeom>
          <a:noFill/>
          <a:ln w="9525">
            <a:noFill/>
            <a:miter lim="800000"/>
            <a:headEnd/>
            <a:tailEnd/>
          </a:ln>
        </p:spPr>
      </p:pic>
      <p:pic>
        <p:nvPicPr>
          <p:cNvPr id="7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8410" y="3150865"/>
            <a:ext cx="208128" cy="169365"/>
          </a:xfrm>
          <a:prstGeom prst="rect">
            <a:avLst/>
          </a:prstGeom>
          <a:noFill/>
          <a:ln w="9525">
            <a:noFill/>
            <a:miter lim="800000"/>
            <a:headEnd/>
            <a:tailEnd/>
          </a:ln>
        </p:spPr>
      </p:pic>
      <p:pic>
        <p:nvPicPr>
          <p:cNvPr id="7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2153" y="2545581"/>
            <a:ext cx="208128" cy="169365"/>
          </a:xfrm>
          <a:prstGeom prst="rect">
            <a:avLst/>
          </a:prstGeom>
          <a:noFill/>
          <a:ln w="9525">
            <a:noFill/>
            <a:miter lim="800000"/>
            <a:headEnd/>
            <a:tailEnd/>
          </a:ln>
        </p:spPr>
      </p:pic>
      <p:pic>
        <p:nvPicPr>
          <p:cNvPr id="7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1015" y="3434262"/>
            <a:ext cx="208128" cy="169365"/>
          </a:xfrm>
          <a:prstGeom prst="rect">
            <a:avLst/>
          </a:prstGeom>
          <a:noFill/>
          <a:ln w="9525">
            <a:noFill/>
            <a:miter lim="800000"/>
            <a:headEnd/>
            <a:tailEnd/>
          </a:ln>
        </p:spPr>
      </p:pic>
      <p:sp>
        <p:nvSpPr>
          <p:cNvPr id="78" name="Rechthoek 35"/>
          <p:cNvSpPr>
            <a:spLocks noChangeArrowheads="1"/>
          </p:cNvSpPr>
          <p:nvPr/>
        </p:nvSpPr>
        <p:spPr bwMode="auto">
          <a:xfrm>
            <a:off x="6123197" y="1320162"/>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2432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5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175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175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1753"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1754"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1755"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1756"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1757"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17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175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176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176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1762"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1763" name="Group 188"/>
          <p:cNvGrpSpPr>
            <a:grpSpLocks noChangeAspect="1"/>
          </p:cNvGrpSpPr>
          <p:nvPr/>
        </p:nvGrpSpPr>
        <p:grpSpPr bwMode="auto">
          <a:xfrm>
            <a:off x="5808663" y="3844926"/>
            <a:ext cx="107950" cy="73025"/>
            <a:chOff x="7956376" y="548680"/>
            <a:chExt cx="216024" cy="144016"/>
          </a:xfrm>
        </p:grpSpPr>
        <p:cxnSp>
          <p:nvCxnSpPr>
            <p:cNvPr id="317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17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1764" name="Group 188"/>
          <p:cNvGrpSpPr>
            <a:grpSpLocks noChangeAspect="1"/>
          </p:cNvGrpSpPr>
          <p:nvPr/>
        </p:nvGrpSpPr>
        <p:grpSpPr bwMode="auto">
          <a:xfrm>
            <a:off x="7032625" y="3844926"/>
            <a:ext cx="107950" cy="73025"/>
            <a:chOff x="7956376" y="548680"/>
            <a:chExt cx="216024" cy="144016"/>
          </a:xfrm>
        </p:grpSpPr>
        <p:cxnSp>
          <p:nvCxnSpPr>
            <p:cNvPr id="3178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178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1765"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31766"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3176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177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3177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177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5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177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reprise</a:t>
            </a:r>
          </a:p>
          <a:p>
            <a:pPr algn="ctr"/>
            <a:r>
              <a:rPr lang="nl-BE" sz="800" b="1" dirty="0">
                <a:latin typeface="+mn-lt"/>
              </a:rPr>
              <a:t>du </a:t>
            </a:r>
            <a:r>
              <a:rPr lang="nl-BE" sz="800" b="1" dirty="0" err="1">
                <a:latin typeface="+mn-lt"/>
              </a:rPr>
              <a:t>travail</a:t>
            </a:r>
            <a:endParaRPr lang="nl-BE" sz="800" b="1" dirty="0">
              <a:latin typeface="+mn-lt"/>
            </a:endParaRPr>
          </a:p>
        </p:txBody>
      </p:sp>
      <p:sp>
        <p:nvSpPr>
          <p:cNvPr id="45"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1.4 Reprise du travail</a:t>
            </a:r>
          </a:p>
        </p:txBody>
      </p:sp>
      <p:sp>
        <p:nvSpPr>
          <p:cNvPr id="4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1.4 Reprise du travail</a:t>
            </a:r>
            <a:endParaRPr lang="en-US" sz="2400" b="1" dirty="0">
              <a:solidFill>
                <a:schemeClr val="accent1"/>
              </a:solidFill>
            </a:endParaRPr>
          </a:p>
        </p:txBody>
      </p:sp>
      <p:cxnSp>
        <p:nvCxnSpPr>
          <p:cNvPr id="31748" name="Straight Arrow Connector 287"/>
          <p:cNvCxnSpPr>
            <a:cxnSpLocks noChangeShapeType="1"/>
          </p:cNvCxnSpPr>
          <p:nvPr/>
        </p:nvCxnSpPr>
        <p:spPr bwMode="auto">
          <a:xfrm flipH="1">
            <a:off x="6335650" y="1963425"/>
            <a:ext cx="172820" cy="936625"/>
          </a:xfrm>
          <a:prstGeom prst="straightConnector1">
            <a:avLst/>
          </a:prstGeom>
          <a:noFill/>
          <a:ln w="12700" algn="ctr">
            <a:solidFill>
              <a:schemeClr val="tx1"/>
            </a:solidFill>
            <a:prstDash val="dash"/>
            <a:round/>
            <a:headEnd/>
            <a:tailEnd type="arrow" w="med" len="med"/>
          </a:ln>
        </p:spPr>
      </p:cxnSp>
      <p:sp>
        <p:nvSpPr>
          <p:cNvPr id="60" name="Boog 59"/>
          <p:cNvSpPr/>
          <p:nvPr/>
        </p:nvSpPr>
        <p:spPr bwMode="auto">
          <a:xfrm rot="2379964">
            <a:off x="5829301" y="3005139"/>
            <a:ext cx="688975"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055" y="1756588"/>
            <a:ext cx="338969" cy="800785"/>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284" y="2775520"/>
            <a:ext cx="425042" cy="653479"/>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004" y="2795363"/>
            <a:ext cx="425042" cy="653479"/>
          </a:xfrm>
          <a:prstGeom prst="rect">
            <a:avLst/>
          </a:prstGeom>
        </p:spPr>
      </p:pic>
      <p:pic>
        <p:nvPicPr>
          <p:cNvPr id="49"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982" y="2571436"/>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349" y="3074443"/>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3456" y="3331867"/>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540" y="3162502"/>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2115" y="3346949"/>
            <a:ext cx="208128" cy="169365"/>
          </a:xfrm>
          <a:prstGeom prst="rect">
            <a:avLst/>
          </a:prstGeom>
          <a:noFill/>
          <a:ln w="9525">
            <a:noFill/>
            <a:miter lim="800000"/>
            <a:headEnd/>
            <a:tailEnd/>
          </a:ln>
        </p:spPr>
      </p:pic>
      <p:sp>
        <p:nvSpPr>
          <p:cNvPr id="61" name="Rechthoek 35"/>
          <p:cNvSpPr>
            <a:spLocks noChangeArrowheads="1"/>
          </p:cNvSpPr>
          <p:nvPr/>
        </p:nvSpPr>
        <p:spPr bwMode="auto">
          <a:xfrm>
            <a:off x="6007275" y="1320574"/>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384133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3277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2773"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2774"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2775"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2776"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2777"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277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277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278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278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2782"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2783" name="Group 188"/>
          <p:cNvGrpSpPr>
            <a:grpSpLocks noChangeAspect="1"/>
          </p:cNvGrpSpPr>
          <p:nvPr/>
        </p:nvGrpSpPr>
        <p:grpSpPr bwMode="auto">
          <a:xfrm>
            <a:off x="5808663" y="3844926"/>
            <a:ext cx="107950" cy="73025"/>
            <a:chOff x="7956376" y="548680"/>
            <a:chExt cx="216024" cy="144016"/>
          </a:xfrm>
        </p:grpSpPr>
        <p:cxnSp>
          <p:nvCxnSpPr>
            <p:cNvPr id="3280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0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2784" name="Group 188"/>
          <p:cNvGrpSpPr>
            <a:grpSpLocks noChangeAspect="1"/>
          </p:cNvGrpSpPr>
          <p:nvPr/>
        </p:nvGrpSpPr>
        <p:grpSpPr bwMode="auto">
          <a:xfrm>
            <a:off x="7032625" y="3844926"/>
            <a:ext cx="107950" cy="73025"/>
            <a:chOff x="7956376" y="548680"/>
            <a:chExt cx="216024" cy="144016"/>
          </a:xfrm>
        </p:grpSpPr>
        <p:cxnSp>
          <p:nvCxnSpPr>
            <p:cNvPr id="3280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0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2785"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32786"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3278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279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32792"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2793"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3279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travaux</a:t>
            </a:r>
          </a:p>
        </p:txBody>
      </p:sp>
      <p:sp>
        <p:nvSpPr>
          <p:cNvPr id="32799"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32796" name="Straight Arrow Connector 287"/>
          <p:cNvCxnSpPr>
            <a:cxnSpLocks noChangeShapeType="1"/>
          </p:cNvCxnSpPr>
          <p:nvPr/>
        </p:nvCxnSpPr>
        <p:spPr bwMode="auto">
          <a:xfrm flipH="1">
            <a:off x="6456365" y="2051050"/>
            <a:ext cx="28156" cy="1162050"/>
          </a:xfrm>
          <a:prstGeom prst="straightConnector1">
            <a:avLst/>
          </a:prstGeom>
          <a:noFill/>
          <a:ln w="12700" algn="ctr">
            <a:solidFill>
              <a:schemeClr val="tx1"/>
            </a:solidFill>
            <a:prstDash val="dash"/>
            <a:round/>
            <a:headEnd/>
            <a:tailEnd type="arrow" w="med" len="med"/>
          </a:ln>
        </p:spPr>
      </p:cxnSp>
      <p:sp>
        <p:nvSpPr>
          <p:cNvPr id="46"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Système</a:t>
            </a:r>
            <a:r>
              <a:rPr lang="en-GB" dirty="0"/>
              <a:t> de protection avec </a:t>
            </a:r>
            <a:r>
              <a:rPr lang="en-GB" dirty="0" err="1"/>
              <a:t>vigie</a:t>
            </a:r>
            <a:endParaRPr lang="en-GB" dirty="0"/>
          </a:p>
          <a:p>
            <a:r>
              <a:rPr lang="en-GB" dirty="0"/>
              <a:t>1.4 Reprise du travail</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36" y="1886650"/>
            <a:ext cx="338969" cy="800785"/>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677" y="3256703"/>
            <a:ext cx="425042" cy="653479"/>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919" y="3259683"/>
            <a:ext cx="425042" cy="653479"/>
          </a:xfrm>
          <a:prstGeom prst="rect">
            <a:avLst/>
          </a:prstGeom>
        </p:spPr>
      </p:pic>
      <p:pic>
        <p:nvPicPr>
          <p:cNvPr id="4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0112" y="2908864"/>
            <a:ext cx="208128" cy="169365"/>
          </a:xfrm>
          <a:prstGeom prst="rect">
            <a:avLst/>
          </a:prstGeom>
          <a:noFill/>
          <a:ln w="9525">
            <a:noFill/>
            <a:miter lim="800000"/>
            <a:headEnd/>
            <a:tailEnd/>
          </a:ln>
        </p:spPr>
      </p:pic>
      <p:pic>
        <p:nvPicPr>
          <p:cNvPr id="4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2708" y="3078229"/>
            <a:ext cx="208128" cy="169365"/>
          </a:xfrm>
          <a:prstGeom prst="rect">
            <a:avLst/>
          </a:prstGeom>
          <a:noFill/>
          <a:ln w="9525">
            <a:noFill/>
            <a:miter lim="800000"/>
            <a:headEnd/>
            <a:tailEnd/>
          </a:ln>
        </p:spPr>
      </p:pic>
      <p:pic>
        <p:nvPicPr>
          <p:cNvPr id="4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1900" y="2844254"/>
            <a:ext cx="208128" cy="169365"/>
          </a:xfrm>
          <a:prstGeom prst="rect">
            <a:avLst/>
          </a:prstGeom>
          <a:noFill/>
          <a:ln w="9525">
            <a:noFill/>
            <a:miter lim="800000"/>
            <a:headEnd/>
            <a:tailEnd/>
          </a:ln>
        </p:spPr>
      </p:pic>
      <p:pic>
        <p:nvPicPr>
          <p:cNvPr id="4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5355" y="3156966"/>
            <a:ext cx="208128" cy="169365"/>
          </a:xfrm>
          <a:prstGeom prst="rect">
            <a:avLst/>
          </a:prstGeom>
          <a:noFill/>
          <a:ln w="9525">
            <a:noFill/>
            <a:miter lim="800000"/>
            <a:headEnd/>
            <a:tailEnd/>
          </a:ln>
        </p:spPr>
      </p:pic>
      <p:pic>
        <p:nvPicPr>
          <p:cNvPr id="49"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4659" y="3376352"/>
            <a:ext cx="208128" cy="169365"/>
          </a:xfrm>
          <a:prstGeom prst="rect">
            <a:avLst/>
          </a:prstGeom>
          <a:noFill/>
          <a:ln w="9525">
            <a:noFill/>
            <a:miter lim="800000"/>
            <a:headEnd/>
            <a:tailEnd/>
          </a:ln>
        </p:spPr>
      </p:pic>
      <p:sp>
        <p:nvSpPr>
          <p:cNvPr id="50" name="Rechthoek 35"/>
          <p:cNvSpPr>
            <a:spLocks noChangeArrowheads="1"/>
          </p:cNvSpPr>
          <p:nvPr/>
        </p:nvSpPr>
        <p:spPr bwMode="auto">
          <a:xfrm>
            <a:off x="6041919" y="1508086"/>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3190542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solidFill>
                  <a:schemeClr val="tx1"/>
                </a:solidFill>
              </a:rPr>
              <a:t>0. 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avec vigie</a:t>
            </a:r>
            <a:endParaRPr lang="nl-BE" sz="2000" b="1" dirty="0"/>
          </a:p>
          <a:p>
            <a:br>
              <a:rPr lang="nl-BE" sz="2000" b="1" dirty="0"/>
            </a:br>
            <a:r>
              <a:rPr lang="nl-BE" sz="2000" b="1" dirty="0"/>
              <a:t>2. Incidents / Cas particuliers</a:t>
            </a:r>
            <a:r>
              <a:rPr lang="nl-BE" sz="2000" b="1" dirty="0">
                <a:solidFill>
                  <a:schemeClr val="tx1"/>
                </a:solidFill>
              </a:rPr>
              <a:t>	</a:t>
            </a:r>
          </a:p>
          <a:p>
            <a:endParaRPr lang="nl-BE" sz="2000" b="1" dirty="0">
              <a:solidFill>
                <a:schemeClr val="tx1"/>
              </a:solidFill>
            </a:endParaRPr>
          </a:p>
          <a:p>
            <a:r>
              <a:rPr lang="nl-BE" sz="2000" b="1" dirty="0">
                <a:solidFill>
                  <a:schemeClr val="tx1"/>
                </a:solidFill>
              </a:rPr>
              <a:t>3. Fin des travaux </a:t>
            </a:r>
          </a:p>
          <a:p>
            <a:endParaRPr lang="nl-BE" sz="2000" b="1" dirty="0">
              <a:solidFill>
                <a:schemeClr val="tx1"/>
              </a:solidFill>
            </a:endParaRPr>
          </a:p>
          <a:p>
            <a:r>
              <a:rPr lang="nl-BE" sz="2000" b="1" dirty="0">
                <a:solidFill>
                  <a:schemeClr val="tx1"/>
                </a:solidFill>
              </a:rPr>
              <a:t>4. Travaux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87543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379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3796" name="Rounded Rectangle 122"/>
          <p:cNvSpPr>
            <a:spLocks noChangeArrowheads="1"/>
          </p:cNvSpPr>
          <p:nvPr/>
        </p:nvSpPr>
        <p:spPr bwMode="auto">
          <a:xfrm>
            <a:off x="1533526" y="4365625"/>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33797" name="TextBox 123"/>
          <p:cNvSpPr txBox="1">
            <a:spLocks noChangeArrowheads="1"/>
          </p:cNvSpPr>
          <p:nvPr/>
        </p:nvSpPr>
        <p:spPr bwMode="auto">
          <a:xfrm>
            <a:off x="1343025" y="4211639"/>
            <a:ext cx="1081088" cy="585787"/>
          </a:xfrm>
          <a:prstGeom prst="rect">
            <a:avLst/>
          </a:prstGeom>
          <a:noFill/>
          <a:ln w="9525">
            <a:noFill/>
            <a:miter lim="800000"/>
            <a:headEnd/>
            <a:tailEnd/>
          </a:ln>
        </p:spPr>
        <p:txBody>
          <a:bodyPr>
            <a:spAutoFit/>
          </a:bodyPr>
          <a:lstStyle/>
          <a:p>
            <a:pPr algn="ctr"/>
            <a:endParaRPr lang="nl-BE" sz="800" b="1" dirty="0">
              <a:latin typeface="+mn-lt"/>
            </a:endParaRPr>
          </a:p>
          <a:p>
            <a:pPr algn="ctr"/>
            <a:r>
              <a:rPr lang="nl-BE" sz="800" b="1" dirty="0" err="1">
                <a:latin typeface="+mn-lt"/>
              </a:rPr>
              <a:t>alarme</a:t>
            </a:r>
            <a:endParaRPr lang="nl-BE" sz="800" b="1" dirty="0">
              <a:latin typeface="+mn-lt"/>
            </a:endParaRPr>
          </a:p>
          <a:p>
            <a:pPr algn="ctr"/>
            <a:r>
              <a:rPr lang="nl-BE" sz="800" b="1" dirty="0">
                <a:latin typeface="+mn-lt"/>
              </a:rPr>
              <a:t>train de </a:t>
            </a:r>
          </a:p>
          <a:p>
            <a:pPr algn="ctr"/>
            <a:r>
              <a:rPr lang="nl-BE" sz="800" b="1" dirty="0">
                <a:latin typeface="+mn-lt"/>
              </a:rPr>
              <a:t>Namur</a:t>
            </a:r>
          </a:p>
        </p:txBody>
      </p:sp>
      <p:sp>
        <p:nvSpPr>
          <p:cNvPr id="74" name="Title 1"/>
          <p:cNvSpPr txBox="1">
            <a:spLocks/>
          </p:cNvSpPr>
          <p:nvPr/>
        </p:nvSpPr>
        <p:spPr bwMode="auto">
          <a:xfrm>
            <a:off x="2063751" y="1628775"/>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cxnSp>
        <p:nvCxnSpPr>
          <p:cNvPr id="33805" name="Straight Connector 16"/>
          <p:cNvCxnSpPr>
            <a:cxnSpLocks noChangeShapeType="1"/>
          </p:cNvCxnSpPr>
          <p:nvPr/>
        </p:nvCxnSpPr>
        <p:spPr bwMode="auto">
          <a:xfrm flipV="1">
            <a:off x="2640013" y="4451351"/>
            <a:ext cx="7632700" cy="3175"/>
          </a:xfrm>
          <a:prstGeom prst="line">
            <a:avLst/>
          </a:prstGeom>
          <a:noFill/>
          <a:ln w="31750" algn="ctr">
            <a:solidFill>
              <a:schemeClr val="accent2"/>
            </a:solidFill>
            <a:round/>
            <a:headEnd/>
            <a:tailEnd/>
          </a:ln>
        </p:spPr>
      </p:cxnSp>
      <p:sp>
        <p:nvSpPr>
          <p:cNvPr id="33806" name="Oval 17"/>
          <p:cNvSpPr>
            <a:spLocks noChangeArrowheads="1"/>
          </p:cNvSpPr>
          <p:nvPr/>
        </p:nvSpPr>
        <p:spPr bwMode="auto">
          <a:xfrm>
            <a:off x="3902076" y="4381500"/>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3807" name="Rectangle 18"/>
          <p:cNvSpPr>
            <a:spLocks noChangeArrowheads="1"/>
          </p:cNvSpPr>
          <p:nvPr/>
        </p:nvSpPr>
        <p:spPr bwMode="auto">
          <a:xfrm>
            <a:off x="9358314" y="4391025"/>
            <a:ext cx="122237" cy="122238"/>
          </a:xfrm>
          <a:prstGeom prst="rect">
            <a:avLst/>
          </a:prstGeom>
          <a:solidFill>
            <a:srgbClr val="FF0000"/>
          </a:solidFill>
          <a:ln w="31750" algn="ctr">
            <a:noFill/>
            <a:round/>
            <a:headEnd/>
            <a:tailEnd/>
          </a:ln>
        </p:spPr>
        <p:txBody>
          <a:bodyPr wrap="none" anchor="ctr"/>
          <a:lstStyle/>
          <a:p>
            <a:pPr algn="ctr"/>
            <a:endParaRPr lang="en-US"/>
          </a:p>
        </p:txBody>
      </p:sp>
      <p:cxnSp>
        <p:nvCxnSpPr>
          <p:cNvPr id="33808" name="Straight Connector 16"/>
          <p:cNvCxnSpPr>
            <a:cxnSpLocks noChangeShapeType="1"/>
          </p:cNvCxnSpPr>
          <p:nvPr/>
        </p:nvCxnSpPr>
        <p:spPr bwMode="auto">
          <a:xfrm flipV="1">
            <a:off x="2640013" y="4787900"/>
            <a:ext cx="7632700" cy="1588"/>
          </a:xfrm>
          <a:prstGeom prst="line">
            <a:avLst/>
          </a:prstGeom>
          <a:noFill/>
          <a:ln w="31750" algn="ctr">
            <a:solidFill>
              <a:schemeClr val="accent2"/>
            </a:solidFill>
            <a:round/>
            <a:headEnd/>
            <a:tailEnd/>
          </a:ln>
        </p:spPr>
      </p:cxnSp>
      <p:sp>
        <p:nvSpPr>
          <p:cNvPr id="33809" name="Oval 17"/>
          <p:cNvSpPr>
            <a:spLocks noChangeArrowheads="1"/>
          </p:cNvSpPr>
          <p:nvPr/>
        </p:nvSpPr>
        <p:spPr bwMode="auto">
          <a:xfrm>
            <a:off x="3902076" y="4729163"/>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3810" name="Rectangle 18"/>
          <p:cNvSpPr>
            <a:spLocks noChangeArrowheads="1"/>
          </p:cNvSpPr>
          <p:nvPr/>
        </p:nvSpPr>
        <p:spPr bwMode="auto">
          <a:xfrm>
            <a:off x="9358314" y="4738688"/>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3811" name="Chevron 29"/>
          <p:cNvSpPr>
            <a:spLocks noChangeArrowheads="1"/>
          </p:cNvSpPr>
          <p:nvPr/>
        </p:nvSpPr>
        <p:spPr bwMode="auto">
          <a:xfrm>
            <a:off x="2803526" y="4365626"/>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3812" name="Chevron 30"/>
          <p:cNvSpPr>
            <a:spLocks noChangeAspect="1"/>
          </p:cNvSpPr>
          <p:nvPr/>
        </p:nvSpPr>
        <p:spPr bwMode="auto">
          <a:xfrm flipH="1">
            <a:off x="2803526" y="4725989"/>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3813" name="TextBox 228"/>
          <p:cNvSpPr txBox="1">
            <a:spLocks noChangeArrowheads="1"/>
          </p:cNvSpPr>
          <p:nvPr/>
        </p:nvSpPr>
        <p:spPr bwMode="auto">
          <a:xfrm>
            <a:off x="2387600" y="4295776"/>
            <a:ext cx="323850" cy="246063"/>
          </a:xfrm>
          <a:prstGeom prst="rect">
            <a:avLst/>
          </a:prstGeom>
          <a:noFill/>
          <a:ln w="9525">
            <a:noFill/>
            <a:miter lim="800000"/>
            <a:headEnd/>
            <a:tailEnd/>
          </a:ln>
        </p:spPr>
        <p:txBody>
          <a:bodyPr>
            <a:spAutoFit/>
          </a:bodyPr>
          <a:lstStyle/>
          <a:p>
            <a:pPr algn="ctr"/>
            <a:r>
              <a:rPr lang="en-US" sz="1000"/>
              <a:t>A</a:t>
            </a:r>
          </a:p>
        </p:txBody>
      </p:sp>
      <p:sp>
        <p:nvSpPr>
          <p:cNvPr id="33814" name="TextBox 229"/>
          <p:cNvSpPr txBox="1">
            <a:spLocks noChangeArrowheads="1"/>
          </p:cNvSpPr>
          <p:nvPr/>
        </p:nvSpPr>
        <p:spPr bwMode="auto">
          <a:xfrm>
            <a:off x="2387600" y="4695826"/>
            <a:ext cx="323850" cy="246063"/>
          </a:xfrm>
          <a:prstGeom prst="rect">
            <a:avLst/>
          </a:prstGeom>
          <a:noFill/>
          <a:ln w="9525">
            <a:noFill/>
            <a:miter lim="800000"/>
            <a:headEnd/>
            <a:tailEnd/>
          </a:ln>
        </p:spPr>
        <p:txBody>
          <a:bodyPr>
            <a:spAutoFit/>
          </a:bodyPr>
          <a:lstStyle/>
          <a:p>
            <a:pPr algn="ctr"/>
            <a:r>
              <a:rPr lang="en-US" sz="1000"/>
              <a:t>B</a:t>
            </a:r>
          </a:p>
        </p:txBody>
      </p:sp>
      <p:sp>
        <p:nvSpPr>
          <p:cNvPr id="33815" name="Rectangle 20"/>
          <p:cNvSpPr>
            <a:spLocks noChangeArrowheads="1"/>
          </p:cNvSpPr>
          <p:nvPr/>
        </p:nvSpPr>
        <p:spPr bwMode="auto">
          <a:xfrm>
            <a:off x="5889625" y="4278313"/>
            <a:ext cx="1214438" cy="303212"/>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3816" name="Group 188"/>
          <p:cNvGrpSpPr>
            <a:grpSpLocks noChangeAspect="1"/>
          </p:cNvGrpSpPr>
          <p:nvPr/>
        </p:nvGrpSpPr>
        <p:grpSpPr bwMode="auto">
          <a:xfrm>
            <a:off x="5808663" y="4421189"/>
            <a:ext cx="107950" cy="73025"/>
            <a:chOff x="7956376" y="548680"/>
            <a:chExt cx="216024" cy="144016"/>
          </a:xfrm>
        </p:grpSpPr>
        <p:cxnSp>
          <p:nvCxnSpPr>
            <p:cNvPr id="3384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84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3817" name="Group 188"/>
          <p:cNvGrpSpPr>
            <a:grpSpLocks noChangeAspect="1"/>
          </p:cNvGrpSpPr>
          <p:nvPr/>
        </p:nvGrpSpPr>
        <p:grpSpPr bwMode="auto">
          <a:xfrm>
            <a:off x="7032625" y="4421189"/>
            <a:ext cx="107950" cy="73025"/>
            <a:chOff x="7956376" y="548680"/>
            <a:chExt cx="216024" cy="144016"/>
          </a:xfrm>
        </p:grpSpPr>
        <p:cxnSp>
          <p:nvCxnSpPr>
            <p:cNvPr id="3384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84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3818" name="TextBox 32"/>
          <p:cNvSpPr txBox="1">
            <a:spLocks noChangeArrowheads="1"/>
          </p:cNvSpPr>
          <p:nvPr/>
        </p:nvSpPr>
        <p:spPr bwMode="auto">
          <a:xfrm>
            <a:off x="9551989" y="3986214"/>
            <a:ext cx="936625" cy="230187"/>
          </a:xfrm>
          <a:prstGeom prst="rect">
            <a:avLst/>
          </a:prstGeom>
          <a:noFill/>
          <a:ln w="9525">
            <a:noFill/>
            <a:miter lim="800000"/>
            <a:headEnd/>
            <a:tailEnd/>
          </a:ln>
        </p:spPr>
        <p:txBody>
          <a:bodyPr>
            <a:spAutoFit/>
          </a:bodyPr>
          <a:lstStyle/>
          <a:p>
            <a:pPr algn="ctr"/>
            <a:r>
              <a:rPr lang="en-US" sz="900" b="1" dirty="0"/>
              <a:t>Arlon</a:t>
            </a:r>
          </a:p>
        </p:txBody>
      </p:sp>
      <p:cxnSp>
        <p:nvCxnSpPr>
          <p:cNvPr id="33819" name="Straight Arrow Connector 287"/>
          <p:cNvCxnSpPr>
            <a:cxnSpLocks noChangeShapeType="1"/>
          </p:cNvCxnSpPr>
          <p:nvPr/>
        </p:nvCxnSpPr>
        <p:spPr bwMode="auto">
          <a:xfrm flipH="1">
            <a:off x="4079876" y="2781301"/>
            <a:ext cx="2232025" cy="1547813"/>
          </a:xfrm>
          <a:prstGeom prst="straightConnector1">
            <a:avLst/>
          </a:prstGeom>
          <a:noFill/>
          <a:ln w="12700" algn="ctr">
            <a:solidFill>
              <a:schemeClr val="tx1"/>
            </a:solidFill>
            <a:prstDash val="dash"/>
            <a:round/>
            <a:headEnd/>
            <a:tailEnd type="arrow" w="med" len="med"/>
          </a:ln>
        </p:spPr>
      </p:cxnSp>
      <p:cxnSp>
        <p:nvCxnSpPr>
          <p:cNvPr id="33820" name="Straight Arrow Connector 287"/>
          <p:cNvCxnSpPr>
            <a:cxnSpLocks noChangeShapeType="1"/>
          </p:cNvCxnSpPr>
          <p:nvPr/>
        </p:nvCxnSpPr>
        <p:spPr bwMode="auto">
          <a:xfrm flipH="1">
            <a:off x="4079876" y="2781301"/>
            <a:ext cx="2232025" cy="1908175"/>
          </a:xfrm>
          <a:prstGeom prst="straightConnector1">
            <a:avLst/>
          </a:prstGeom>
          <a:noFill/>
          <a:ln w="12700" algn="ctr">
            <a:solidFill>
              <a:schemeClr val="tx1"/>
            </a:solidFill>
            <a:prstDash val="dash"/>
            <a:round/>
            <a:headEnd/>
            <a:tailEnd type="arrow" w="med" len="med"/>
          </a:ln>
        </p:spPr>
      </p:cxnSp>
      <p:cxnSp>
        <p:nvCxnSpPr>
          <p:cNvPr id="33822" name="Straight Arrow Connector 287"/>
          <p:cNvCxnSpPr>
            <a:cxnSpLocks noChangeShapeType="1"/>
          </p:cNvCxnSpPr>
          <p:nvPr/>
        </p:nvCxnSpPr>
        <p:spPr bwMode="auto">
          <a:xfrm>
            <a:off x="6672264" y="2781300"/>
            <a:ext cx="2663825" cy="1620838"/>
          </a:xfrm>
          <a:prstGeom prst="straightConnector1">
            <a:avLst/>
          </a:prstGeom>
          <a:noFill/>
          <a:ln w="12700" algn="ctr">
            <a:solidFill>
              <a:schemeClr val="tx1"/>
            </a:solidFill>
            <a:prstDash val="dash"/>
            <a:round/>
            <a:headEnd/>
            <a:tailEnd type="arrow" w="med" len="med"/>
          </a:ln>
        </p:spPr>
      </p:cxnSp>
      <p:cxnSp>
        <p:nvCxnSpPr>
          <p:cNvPr id="33823" name="Straight Arrow Connector 287"/>
          <p:cNvCxnSpPr>
            <a:cxnSpLocks noChangeShapeType="1"/>
          </p:cNvCxnSpPr>
          <p:nvPr/>
        </p:nvCxnSpPr>
        <p:spPr bwMode="auto">
          <a:xfrm>
            <a:off x="6672264" y="2781300"/>
            <a:ext cx="2663825" cy="1981200"/>
          </a:xfrm>
          <a:prstGeom prst="straightConnector1">
            <a:avLst/>
          </a:prstGeom>
          <a:noFill/>
          <a:ln w="12700" algn="ctr">
            <a:solidFill>
              <a:schemeClr val="tx1"/>
            </a:solidFill>
            <a:prstDash val="dash"/>
            <a:round/>
            <a:headEnd/>
            <a:tailEnd type="arrow" w="med" len="med"/>
          </a:ln>
        </p:spPr>
      </p:cxnSp>
      <p:sp>
        <p:nvSpPr>
          <p:cNvPr id="33826" name="Rectangle 20"/>
          <p:cNvSpPr>
            <a:spLocks noChangeArrowheads="1"/>
          </p:cNvSpPr>
          <p:nvPr/>
        </p:nvSpPr>
        <p:spPr bwMode="auto">
          <a:xfrm flipH="1">
            <a:off x="5880101" y="4581525"/>
            <a:ext cx="1223963" cy="287338"/>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33827" name="Tekstvak 87"/>
          <p:cNvSpPr txBox="1">
            <a:spLocks noChangeArrowheads="1"/>
          </p:cNvSpPr>
          <p:nvPr/>
        </p:nvSpPr>
        <p:spPr bwMode="auto">
          <a:xfrm>
            <a:off x="5016004" y="3419152"/>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90" name="Rectangular Callout 50"/>
          <p:cNvSpPr>
            <a:spLocks noChangeArrowheads="1"/>
          </p:cNvSpPr>
          <p:nvPr/>
        </p:nvSpPr>
        <p:spPr bwMode="auto">
          <a:xfrm>
            <a:off x="7084505" y="2162745"/>
            <a:ext cx="1081088" cy="215900"/>
          </a:xfrm>
          <a:prstGeom prst="wedgeRectCallout">
            <a:avLst>
              <a:gd name="adj1" fmla="val -70222"/>
              <a:gd name="adj2" fmla="val 156527"/>
            </a:avLst>
          </a:prstGeom>
          <a:solidFill>
            <a:srgbClr val="FF0000"/>
          </a:solidFill>
          <a:ln w="31750" algn="ctr">
            <a:solidFill>
              <a:srgbClr val="FF33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grpSp>
        <p:nvGrpSpPr>
          <p:cNvPr id="33832" name="Groep 63"/>
          <p:cNvGrpSpPr>
            <a:grpSpLocks/>
          </p:cNvGrpSpPr>
          <p:nvPr/>
        </p:nvGrpSpPr>
        <p:grpSpPr bwMode="auto">
          <a:xfrm>
            <a:off x="2063553" y="4076700"/>
            <a:ext cx="1584325" cy="431800"/>
            <a:chOff x="4716016" y="3501008"/>
            <a:chExt cx="1584176" cy="432048"/>
          </a:xfrm>
        </p:grpSpPr>
        <p:pic>
          <p:nvPicPr>
            <p:cNvPr id="33838"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383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sp>
        <p:nvSpPr>
          <p:cNvPr id="33834" name="TextBox 32"/>
          <p:cNvSpPr txBox="1">
            <a:spLocks noChangeArrowheads="1"/>
          </p:cNvSpPr>
          <p:nvPr/>
        </p:nvSpPr>
        <p:spPr bwMode="auto">
          <a:xfrm>
            <a:off x="2279651" y="3990975"/>
            <a:ext cx="792163" cy="230188"/>
          </a:xfrm>
          <a:prstGeom prst="rect">
            <a:avLst/>
          </a:prstGeom>
          <a:noFill/>
          <a:ln w="9525">
            <a:noFill/>
            <a:miter lim="800000"/>
            <a:headEnd/>
            <a:tailEnd/>
          </a:ln>
        </p:spPr>
        <p:txBody>
          <a:bodyPr>
            <a:spAutoFit/>
          </a:bodyPr>
          <a:lstStyle/>
          <a:p>
            <a:pPr algn="ctr"/>
            <a:r>
              <a:rPr lang="en-US" sz="900" b="1" dirty="0"/>
              <a:t>Namur</a:t>
            </a:r>
          </a:p>
        </p:txBody>
      </p:sp>
      <p:sp>
        <p:nvSpPr>
          <p:cNvPr id="52" name="Rectangular Callout 50"/>
          <p:cNvSpPr>
            <a:spLocks noChangeArrowheads="1"/>
          </p:cNvSpPr>
          <p:nvPr/>
        </p:nvSpPr>
        <p:spPr bwMode="auto">
          <a:xfrm>
            <a:off x="7462838" y="2492375"/>
            <a:ext cx="1657350" cy="215900"/>
          </a:xfrm>
          <a:prstGeom prst="wedgeRectCallout">
            <a:avLst>
              <a:gd name="adj1" fmla="val -86123"/>
              <a:gd name="adj2" fmla="val 38753"/>
            </a:avLst>
          </a:prstGeom>
          <a:solidFill>
            <a:srgbClr val="FF0000"/>
          </a:solidFill>
          <a:ln w="31750" algn="ctr">
            <a:solidFill>
              <a:srgbClr val="FF3300"/>
            </a:solidFill>
            <a:round/>
            <a:headEnd/>
            <a:tailEnd/>
          </a:ln>
        </p:spPr>
        <p:txBody>
          <a:bodyPr wrap="none" anchor="ctr"/>
          <a:lstStyle/>
          <a:p>
            <a:pPr algn="ctr">
              <a:defRPr/>
            </a:pPr>
            <a:r>
              <a:rPr lang="en-US" sz="1200" b="1" dirty="0">
                <a:solidFill>
                  <a:schemeClr val="bg1"/>
                </a:solidFill>
              </a:rPr>
              <a:t>LIBÉREZ LA VOIE!</a:t>
            </a:r>
            <a:endParaRPr lang="nl-BE" sz="1200" b="1" dirty="0">
              <a:solidFill>
                <a:schemeClr val="bg1"/>
              </a:solidFill>
            </a:endParaRPr>
          </a:p>
        </p:txBody>
      </p:sp>
      <p:sp>
        <p:nvSpPr>
          <p:cNvPr id="5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2.1 Pas de </a:t>
            </a:r>
            <a:r>
              <a:rPr lang="en-US" sz="1800" b="1" dirty="0" err="1">
                <a:solidFill>
                  <a:schemeClr val="accent1"/>
                </a:solidFill>
              </a:rPr>
              <a:t>libération</a:t>
            </a:r>
            <a:r>
              <a:rPr lang="en-US" sz="1800" b="1" dirty="0">
                <a:solidFill>
                  <a:schemeClr val="accent1"/>
                </a:solidFill>
              </a:rPr>
              <a:t> de la </a:t>
            </a:r>
            <a:r>
              <a:rPr lang="en-US" sz="1800" b="1" dirty="0" err="1">
                <a:solidFill>
                  <a:schemeClr val="accent1"/>
                </a:solidFill>
              </a:rPr>
              <a:t>voie</a:t>
            </a:r>
            <a:endParaRPr lang="en-US" sz="2400" b="1" dirty="0">
              <a:solidFill>
                <a:schemeClr val="accent1"/>
              </a:solidFill>
            </a:endParaRPr>
          </a:p>
        </p:txBody>
      </p:sp>
      <p:sp>
        <p:nvSpPr>
          <p:cNvPr id="57"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r>
              <a:rPr lang="en-GB" dirty="0"/>
              <a:t> </a:t>
            </a:r>
          </a:p>
        </p:txBody>
      </p:sp>
      <p:cxnSp>
        <p:nvCxnSpPr>
          <p:cNvPr id="33828" name="Straight Arrow Connector 287"/>
          <p:cNvCxnSpPr>
            <a:cxnSpLocks noChangeShapeType="1"/>
          </p:cNvCxnSpPr>
          <p:nvPr/>
        </p:nvCxnSpPr>
        <p:spPr bwMode="auto">
          <a:xfrm flipH="1">
            <a:off x="6527800" y="2708275"/>
            <a:ext cx="248" cy="1081089"/>
          </a:xfrm>
          <a:prstGeom prst="straightConnector1">
            <a:avLst/>
          </a:prstGeom>
          <a:noFill/>
          <a:ln w="12700" algn="ctr">
            <a:solidFill>
              <a:schemeClr val="tx1"/>
            </a:solidFill>
            <a:prstDash val="dash"/>
            <a:round/>
            <a:headEnd/>
            <a:tailEnd type="arrow" w="med" len="med"/>
          </a:ln>
        </p:spPr>
      </p:cxnSp>
      <p:sp>
        <p:nvSpPr>
          <p:cNvPr id="49" name="Rechthoek 35"/>
          <p:cNvSpPr>
            <a:spLocks noChangeArrowheads="1"/>
          </p:cNvSpPr>
          <p:nvPr/>
        </p:nvSpPr>
        <p:spPr bwMode="auto">
          <a:xfrm>
            <a:off x="6015247" y="2101140"/>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2301" y="2499309"/>
            <a:ext cx="338969" cy="800785"/>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8823" y="3810570"/>
            <a:ext cx="425042" cy="653479"/>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309" y="3802349"/>
            <a:ext cx="425042" cy="653479"/>
          </a:xfrm>
          <a:prstGeom prst="rect">
            <a:avLst/>
          </a:prstGeom>
        </p:spPr>
      </p:pic>
      <p:pic>
        <p:nvPicPr>
          <p:cNvPr id="62"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850" y="3687217"/>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0327" y="3507036"/>
            <a:ext cx="208128" cy="169365"/>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3736" y="3449319"/>
            <a:ext cx="208128" cy="169365"/>
          </a:xfrm>
          <a:prstGeom prst="rect">
            <a:avLst/>
          </a:prstGeom>
          <a:noFill/>
          <a:ln w="9525">
            <a:noFill/>
            <a:miter lim="800000"/>
            <a:headEnd/>
            <a:tailEnd/>
          </a:ln>
        </p:spPr>
      </p:pic>
      <p:pic>
        <p:nvPicPr>
          <p:cNvPr id="65"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8855" y="3516286"/>
            <a:ext cx="208128" cy="169365"/>
          </a:xfrm>
          <a:prstGeom prst="rect">
            <a:avLst/>
          </a:prstGeom>
          <a:noFill/>
          <a:ln w="9525">
            <a:noFill/>
            <a:miter lim="800000"/>
            <a:headEnd/>
            <a:tailEnd/>
          </a:ln>
        </p:spPr>
      </p:pic>
      <p:grpSp>
        <p:nvGrpSpPr>
          <p:cNvPr id="48" name="Groep 54"/>
          <p:cNvGrpSpPr>
            <a:grpSpLocks/>
          </p:cNvGrpSpPr>
          <p:nvPr/>
        </p:nvGrpSpPr>
        <p:grpSpPr bwMode="auto">
          <a:xfrm>
            <a:off x="1597027" y="2977116"/>
            <a:ext cx="3311525" cy="1017587"/>
            <a:chOff x="395536" y="1844824"/>
            <a:chExt cx="3312368" cy="1017404"/>
          </a:xfrm>
        </p:grpSpPr>
        <p:sp>
          <p:nvSpPr>
            <p:cNvPr id="53" name="Tekstvak 58"/>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dirty="0">
                  <a:solidFill>
                    <a:srgbClr val="F08010"/>
                  </a:solidFill>
                </a:rPr>
                <a:t>Alarme !</a:t>
              </a:r>
              <a:endParaRPr lang="nl-BE" dirty="0">
                <a:solidFill>
                  <a:srgbClr val="F08010"/>
                </a:solidFill>
              </a:endParaRPr>
            </a:p>
          </p:txBody>
        </p:sp>
        <p:pic>
          <p:nvPicPr>
            <p:cNvPr id="5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spTree>
    <p:extLst>
      <p:ext uri="{BB962C8B-B14F-4D97-AF65-F5344CB8AC3E}">
        <p14:creationId xmlns:p14="http://schemas.microsoft.com/office/powerpoint/2010/main" val="21900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9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482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grpSp>
        <p:nvGrpSpPr>
          <p:cNvPr id="34821" name="Groep 63"/>
          <p:cNvGrpSpPr>
            <a:grpSpLocks/>
          </p:cNvGrpSpPr>
          <p:nvPr/>
        </p:nvGrpSpPr>
        <p:grpSpPr bwMode="auto">
          <a:xfrm>
            <a:off x="2207569" y="4076700"/>
            <a:ext cx="1584325" cy="431800"/>
            <a:chOff x="4716016" y="3501008"/>
            <a:chExt cx="1584176" cy="432048"/>
          </a:xfrm>
        </p:grpSpPr>
        <p:pic>
          <p:nvPicPr>
            <p:cNvPr id="34859"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4860"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34822" name="Straight Connector 16"/>
          <p:cNvCxnSpPr>
            <a:cxnSpLocks noChangeShapeType="1"/>
          </p:cNvCxnSpPr>
          <p:nvPr/>
        </p:nvCxnSpPr>
        <p:spPr bwMode="auto">
          <a:xfrm flipV="1">
            <a:off x="2640013" y="4451351"/>
            <a:ext cx="7632700" cy="3175"/>
          </a:xfrm>
          <a:prstGeom prst="line">
            <a:avLst/>
          </a:prstGeom>
          <a:noFill/>
          <a:ln w="31750" algn="ctr">
            <a:solidFill>
              <a:schemeClr val="accent2"/>
            </a:solidFill>
            <a:round/>
            <a:headEnd/>
            <a:tailEnd/>
          </a:ln>
        </p:spPr>
      </p:cxnSp>
      <p:sp>
        <p:nvSpPr>
          <p:cNvPr id="34823" name="Rectangle 18"/>
          <p:cNvSpPr>
            <a:spLocks noChangeArrowheads="1"/>
          </p:cNvSpPr>
          <p:nvPr/>
        </p:nvSpPr>
        <p:spPr bwMode="auto">
          <a:xfrm>
            <a:off x="9358314" y="4391025"/>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34824" name="Straight Connector 16"/>
          <p:cNvCxnSpPr>
            <a:cxnSpLocks noChangeShapeType="1"/>
          </p:cNvCxnSpPr>
          <p:nvPr/>
        </p:nvCxnSpPr>
        <p:spPr bwMode="auto">
          <a:xfrm flipV="1">
            <a:off x="2640013" y="4787900"/>
            <a:ext cx="7632700" cy="1588"/>
          </a:xfrm>
          <a:prstGeom prst="line">
            <a:avLst/>
          </a:prstGeom>
          <a:noFill/>
          <a:ln w="31750" algn="ctr">
            <a:solidFill>
              <a:schemeClr val="accent2"/>
            </a:solidFill>
            <a:round/>
            <a:headEnd/>
            <a:tailEnd/>
          </a:ln>
        </p:spPr>
      </p:cxnSp>
      <p:sp>
        <p:nvSpPr>
          <p:cNvPr id="34825" name="Oval 17"/>
          <p:cNvSpPr>
            <a:spLocks noChangeArrowheads="1"/>
          </p:cNvSpPr>
          <p:nvPr/>
        </p:nvSpPr>
        <p:spPr bwMode="auto">
          <a:xfrm>
            <a:off x="3902076" y="4729163"/>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4826" name="Rectangle 18"/>
          <p:cNvSpPr>
            <a:spLocks noChangeArrowheads="1"/>
          </p:cNvSpPr>
          <p:nvPr/>
        </p:nvSpPr>
        <p:spPr bwMode="auto">
          <a:xfrm>
            <a:off x="9358314" y="4738688"/>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4827" name="Chevron 29"/>
          <p:cNvSpPr>
            <a:spLocks noChangeArrowheads="1"/>
          </p:cNvSpPr>
          <p:nvPr/>
        </p:nvSpPr>
        <p:spPr bwMode="auto">
          <a:xfrm>
            <a:off x="2803526" y="43656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4828" name="Chevron 30"/>
          <p:cNvSpPr>
            <a:spLocks noChangeAspect="1"/>
          </p:cNvSpPr>
          <p:nvPr/>
        </p:nvSpPr>
        <p:spPr bwMode="auto">
          <a:xfrm flipH="1">
            <a:off x="2803526" y="47244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4829" name="TextBox 228"/>
          <p:cNvSpPr txBox="1">
            <a:spLocks noChangeArrowheads="1"/>
          </p:cNvSpPr>
          <p:nvPr/>
        </p:nvSpPr>
        <p:spPr bwMode="auto">
          <a:xfrm>
            <a:off x="2387600" y="4294188"/>
            <a:ext cx="323850" cy="247650"/>
          </a:xfrm>
          <a:prstGeom prst="rect">
            <a:avLst/>
          </a:prstGeom>
          <a:noFill/>
          <a:ln w="9525">
            <a:noFill/>
            <a:miter lim="800000"/>
            <a:headEnd/>
            <a:tailEnd/>
          </a:ln>
        </p:spPr>
        <p:txBody>
          <a:bodyPr>
            <a:spAutoFit/>
          </a:bodyPr>
          <a:lstStyle/>
          <a:p>
            <a:pPr algn="ctr"/>
            <a:r>
              <a:rPr lang="en-US" sz="1000"/>
              <a:t>A</a:t>
            </a:r>
          </a:p>
        </p:txBody>
      </p:sp>
      <p:sp>
        <p:nvSpPr>
          <p:cNvPr id="34830" name="TextBox 229"/>
          <p:cNvSpPr txBox="1">
            <a:spLocks noChangeArrowheads="1"/>
          </p:cNvSpPr>
          <p:nvPr/>
        </p:nvSpPr>
        <p:spPr bwMode="auto">
          <a:xfrm>
            <a:off x="2387600" y="4694238"/>
            <a:ext cx="323850" cy="247650"/>
          </a:xfrm>
          <a:prstGeom prst="rect">
            <a:avLst/>
          </a:prstGeom>
          <a:noFill/>
          <a:ln w="9525">
            <a:noFill/>
            <a:miter lim="800000"/>
            <a:headEnd/>
            <a:tailEnd/>
          </a:ln>
        </p:spPr>
        <p:txBody>
          <a:bodyPr>
            <a:spAutoFit/>
          </a:bodyPr>
          <a:lstStyle/>
          <a:p>
            <a:pPr algn="ctr"/>
            <a:r>
              <a:rPr lang="en-US" sz="1000"/>
              <a:t>B</a:t>
            </a:r>
          </a:p>
        </p:txBody>
      </p:sp>
      <p:sp>
        <p:nvSpPr>
          <p:cNvPr id="34831" name="Rectangle 20"/>
          <p:cNvSpPr>
            <a:spLocks noChangeArrowheads="1"/>
          </p:cNvSpPr>
          <p:nvPr/>
        </p:nvSpPr>
        <p:spPr bwMode="auto">
          <a:xfrm>
            <a:off x="5889625" y="4278313"/>
            <a:ext cx="1214438" cy="303212"/>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34832" name="Rounded Rectangle 122"/>
          <p:cNvSpPr>
            <a:spLocks noChangeArrowheads="1"/>
          </p:cNvSpPr>
          <p:nvPr/>
        </p:nvSpPr>
        <p:spPr bwMode="auto">
          <a:xfrm>
            <a:off x="1533526" y="4292601"/>
            <a:ext cx="701675" cy="576263"/>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34833" name="TextBox 123"/>
          <p:cNvSpPr txBox="1">
            <a:spLocks noChangeArrowheads="1"/>
          </p:cNvSpPr>
          <p:nvPr/>
        </p:nvSpPr>
        <p:spPr bwMode="auto">
          <a:xfrm>
            <a:off x="1353468" y="4278313"/>
            <a:ext cx="1081088" cy="461665"/>
          </a:xfrm>
          <a:prstGeom prst="rect">
            <a:avLst/>
          </a:prstGeom>
          <a:noFill/>
          <a:ln w="9525">
            <a:noFill/>
            <a:miter lim="800000"/>
            <a:headEnd/>
            <a:tailEnd/>
          </a:ln>
        </p:spPr>
        <p:txBody>
          <a:bodyPr>
            <a:spAutoFit/>
          </a:bodyPr>
          <a:lstStyle/>
          <a:p>
            <a:pPr algn="ctr"/>
            <a:endParaRPr lang="nl-BE" sz="800" b="1" dirty="0">
              <a:latin typeface="+mn-lt"/>
            </a:endParaRPr>
          </a:p>
          <a:p>
            <a:pPr algn="ctr"/>
            <a:r>
              <a:rPr lang="nl-BE" sz="800" b="1" dirty="0" err="1">
                <a:latin typeface="+mn-lt"/>
              </a:rPr>
              <a:t>libération</a:t>
            </a:r>
            <a:r>
              <a:rPr lang="nl-BE" sz="800" b="1" dirty="0">
                <a:latin typeface="+mn-lt"/>
              </a:rPr>
              <a:t> </a:t>
            </a:r>
          </a:p>
          <a:p>
            <a:pPr algn="ctr"/>
            <a:r>
              <a:rPr lang="nl-BE" sz="800" b="1" dirty="0">
                <a:latin typeface="+mn-lt"/>
              </a:rPr>
              <a:t>de la voie</a:t>
            </a:r>
          </a:p>
        </p:txBody>
      </p:sp>
      <p:grpSp>
        <p:nvGrpSpPr>
          <p:cNvPr id="34834" name="Group 188"/>
          <p:cNvGrpSpPr>
            <a:grpSpLocks noChangeAspect="1"/>
          </p:cNvGrpSpPr>
          <p:nvPr/>
        </p:nvGrpSpPr>
        <p:grpSpPr bwMode="auto">
          <a:xfrm>
            <a:off x="5808663" y="4421189"/>
            <a:ext cx="107950" cy="73025"/>
            <a:chOff x="7956376" y="548680"/>
            <a:chExt cx="216024" cy="144016"/>
          </a:xfrm>
        </p:grpSpPr>
        <p:cxnSp>
          <p:nvCxnSpPr>
            <p:cNvPr id="3485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485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4835" name="Group 188"/>
          <p:cNvGrpSpPr>
            <a:grpSpLocks noChangeAspect="1"/>
          </p:cNvGrpSpPr>
          <p:nvPr/>
        </p:nvGrpSpPr>
        <p:grpSpPr bwMode="auto">
          <a:xfrm>
            <a:off x="7032625" y="4421189"/>
            <a:ext cx="107950" cy="73025"/>
            <a:chOff x="7956376" y="548680"/>
            <a:chExt cx="216024" cy="144016"/>
          </a:xfrm>
        </p:grpSpPr>
        <p:cxnSp>
          <p:nvCxnSpPr>
            <p:cNvPr id="3485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485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4836" name="TextBox 32"/>
          <p:cNvSpPr txBox="1">
            <a:spLocks noChangeArrowheads="1"/>
          </p:cNvSpPr>
          <p:nvPr/>
        </p:nvSpPr>
        <p:spPr bwMode="auto">
          <a:xfrm>
            <a:off x="9551989" y="3984626"/>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34837" name="TextBox 32"/>
          <p:cNvSpPr txBox="1">
            <a:spLocks noChangeArrowheads="1"/>
          </p:cNvSpPr>
          <p:nvPr/>
        </p:nvSpPr>
        <p:spPr bwMode="auto">
          <a:xfrm>
            <a:off x="2279651" y="3990975"/>
            <a:ext cx="792163" cy="230188"/>
          </a:xfrm>
          <a:prstGeom prst="rect">
            <a:avLst/>
          </a:prstGeom>
          <a:noFill/>
          <a:ln w="9525">
            <a:noFill/>
            <a:miter lim="800000"/>
            <a:headEnd/>
            <a:tailEnd/>
          </a:ln>
        </p:spPr>
        <p:txBody>
          <a:bodyPr>
            <a:spAutoFit/>
          </a:bodyPr>
          <a:lstStyle/>
          <a:p>
            <a:pPr algn="ctr"/>
            <a:r>
              <a:rPr lang="en-US" sz="900" b="1" dirty="0"/>
              <a:t>Namur</a:t>
            </a:r>
          </a:p>
        </p:txBody>
      </p:sp>
      <p:cxnSp>
        <p:nvCxnSpPr>
          <p:cNvPr id="34841" name="Straight Arrow Connector 287"/>
          <p:cNvCxnSpPr>
            <a:cxnSpLocks noChangeShapeType="1"/>
          </p:cNvCxnSpPr>
          <p:nvPr/>
        </p:nvCxnSpPr>
        <p:spPr bwMode="auto">
          <a:xfrm>
            <a:off x="6672264" y="2781300"/>
            <a:ext cx="2663825" cy="1620838"/>
          </a:xfrm>
          <a:prstGeom prst="straightConnector1">
            <a:avLst/>
          </a:prstGeom>
          <a:noFill/>
          <a:ln w="12700" algn="ctr">
            <a:solidFill>
              <a:schemeClr val="tx1"/>
            </a:solidFill>
            <a:prstDash val="dash"/>
            <a:round/>
            <a:headEnd/>
            <a:tailEnd type="arrow" w="med" len="med"/>
          </a:ln>
        </p:spPr>
      </p:cxnSp>
      <p:cxnSp>
        <p:nvCxnSpPr>
          <p:cNvPr id="34842" name="Straight Arrow Connector 287"/>
          <p:cNvCxnSpPr>
            <a:cxnSpLocks noChangeShapeType="1"/>
          </p:cNvCxnSpPr>
          <p:nvPr/>
        </p:nvCxnSpPr>
        <p:spPr bwMode="auto">
          <a:xfrm>
            <a:off x="6672264" y="2781300"/>
            <a:ext cx="2663825" cy="1981200"/>
          </a:xfrm>
          <a:prstGeom prst="straightConnector1">
            <a:avLst/>
          </a:prstGeom>
          <a:noFill/>
          <a:ln w="12700" algn="ctr">
            <a:solidFill>
              <a:schemeClr val="tx1"/>
            </a:solidFill>
            <a:prstDash val="dash"/>
            <a:round/>
            <a:headEnd/>
            <a:tailEnd type="arrow" w="med" len="med"/>
          </a:ln>
        </p:spPr>
      </p:cxnSp>
      <p:cxnSp>
        <p:nvCxnSpPr>
          <p:cNvPr id="56" name="Straight Connector 111"/>
          <p:cNvCxnSpPr/>
          <p:nvPr/>
        </p:nvCxnSpPr>
        <p:spPr bwMode="auto">
          <a:xfrm>
            <a:off x="5375275" y="4005263"/>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4847" name="Rectangle 20"/>
          <p:cNvSpPr>
            <a:spLocks noChangeArrowheads="1"/>
          </p:cNvSpPr>
          <p:nvPr/>
        </p:nvSpPr>
        <p:spPr bwMode="auto">
          <a:xfrm flipH="1">
            <a:off x="5880101" y="4581525"/>
            <a:ext cx="1223963" cy="287338"/>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34852" name="Straight Arrow Connector 287"/>
          <p:cNvCxnSpPr>
            <a:cxnSpLocks noChangeShapeType="1"/>
            <a:stCxn id="51" idx="0"/>
          </p:cNvCxnSpPr>
          <p:nvPr/>
        </p:nvCxnSpPr>
        <p:spPr bwMode="auto">
          <a:xfrm flipH="1">
            <a:off x="6456365" y="2548109"/>
            <a:ext cx="40479" cy="1241255"/>
          </a:xfrm>
          <a:prstGeom prst="straightConnector1">
            <a:avLst/>
          </a:prstGeom>
          <a:noFill/>
          <a:ln w="12700" algn="ctr">
            <a:solidFill>
              <a:schemeClr val="tx1"/>
            </a:solidFill>
            <a:prstDash val="dash"/>
            <a:round/>
            <a:headEnd/>
            <a:tailEnd type="arrow" w="med" len="med"/>
          </a:ln>
        </p:spPr>
      </p:cxnSp>
      <p:sp>
        <p:nvSpPr>
          <p:cNvPr id="46" name="Oval 17"/>
          <p:cNvSpPr>
            <a:spLocks noChangeArrowheads="1"/>
          </p:cNvSpPr>
          <p:nvPr/>
        </p:nvSpPr>
        <p:spPr bwMode="auto">
          <a:xfrm>
            <a:off x="3901406" y="4365104"/>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47" name="Straight Arrow Connector 287"/>
          <p:cNvCxnSpPr>
            <a:cxnSpLocks noChangeShapeType="1"/>
          </p:cNvCxnSpPr>
          <p:nvPr/>
        </p:nvCxnSpPr>
        <p:spPr bwMode="auto">
          <a:xfrm flipH="1">
            <a:off x="4079876" y="2781301"/>
            <a:ext cx="2232025" cy="1547813"/>
          </a:xfrm>
          <a:prstGeom prst="straightConnector1">
            <a:avLst/>
          </a:prstGeom>
          <a:noFill/>
          <a:ln w="12700" algn="ctr">
            <a:solidFill>
              <a:schemeClr val="tx1"/>
            </a:solidFill>
            <a:prstDash val="dash"/>
            <a:round/>
            <a:headEnd/>
            <a:tailEnd type="arrow" w="med" len="med"/>
          </a:ln>
        </p:spPr>
      </p:cxnSp>
      <p:cxnSp>
        <p:nvCxnSpPr>
          <p:cNvPr id="48" name="Straight Arrow Connector 287"/>
          <p:cNvCxnSpPr>
            <a:cxnSpLocks noChangeShapeType="1"/>
          </p:cNvCxnSpPr>
          <p:nvPr/>
        </p:nvCxnSpPr>
        <p:spPr bwMode="auto">
          <a:xfrm flipH="1">
            <a:off x="4079876" y="2781301"/>
            <a:ext cx="2232025" cy="1908175"/>
          </a:xfrm>
          <a:prstGeom prst="straightConnector1">
            <a:avLst/>
          </a:prstGeom>
          <a:noFill/>
          <a:ln w="12700" algn="ctr">
            <a:solidFill>
              <a:schemeClr val="tx1"/>
            </a:solidFill>
            <a:prstDash val="dash"/>
            <a:round/>
            <a:headEnd/>
            <a:tailEnd type="arrow" w="med" len="med"/>
          </a:ln>
        </p:spPr>
      </p:cxnSp>
      <p:sp>
        <p:nvSpPr>
          <p:cNvPr id="50" name="Tekstvak 87"/>
          <p:cNvSpPr txBox="1">
            <a:spLocks noChangeArrowheads="1"/>
          </p:cNvSpPr>
          <p:nvPr/>
        </p:nvSpPr>
        <p:spPr bwMode="auto">
          <a:xfrm>
            <a:off x="5016004" y="3419152"/>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53"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r>
              <a:rPr lang="en-GB" dirty="0"/>
              <a:t> </a:t>
            </a:r>
          </a:p>
        </p:txBody>
      </p:sp>
      <p:sp>
        <p:nvSpPr>
          <p:cNvPr id="52" name="Boog 51"/>
          <p:cNvSpPr/>
          <p:nvPr/>
        </p:nvSpPr>
        <p:spPr bwMode="auto">
          <a:xfrm rot="10274629">
            <a:off x="5969000" y="3257551"/>
            <a:ext cx="687388" cy="1217613"/>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932" y="2479825"/>
            <a:ext cx="338969" cy="800785"/>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1044" y="3864546"/>
            <a:ext cx="425042" cy="653479"/>
          </a:xfrm>
          <a:prstGeom prst="rect">
            <a:avLst/>
          </a:prstGeom>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522" y="3872769"/>
            <a:ext cx="425042" cy="653479"/>
          </a:xfrm>
          <a:prstGeom prst="rect">
            <a:avLst/>
          </a:prstGeom>
        </p:spPr>
      </p:pic>
      <p:pic>
        <p:nvPicPr>
          <p:cNvPr id="6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7060" y="3761755"/>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4595" y="3381520"/>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2447" y="3639531"/>
            <a:ext cx="208128" cy="169365"/>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2422" y="3563319"/>
            <a:ext cx="208128" cy="169365"/>
          </a:xfrm>
          <a:prstGeom prst="rect">
            <a:avLst/>
          </a:prstGeom>
          <a:noFill/>
          <a:ln w="9525">
            <a:noFill/>
            <a:miter lim="800000"/>
            <a:headEnd/>
            <a:tailEnd/>
          </a:ln>
        </p:spPr>
      </p:pic>
      <p:sp>
        <p:nvSpPr>
          <p:cNvPr id="65" name="Rechthoek 35"/>
          <p:cNvSpPr>
            <a:spLocks noChangeArrowheads="1"/>
          </p:cNvSpPr>
          <p:nvPr/>
        </p:nvSpPr>
        <p:spPr bwMode="auto">
          <a:xfrm>
            <a:off x="6015247" y="2101140"/>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8788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4099" y="1484784"/>
            <a:ext cx="6975659" cy="4244400"/>
          </a:xfrm>
        </p:spPr>
        <p:txBody>
          <a:bodyPr/>
          <a:lstStyle/>
          <a:p>
            <a:br>
              <a:rPr lang="nl-BE" sz="2000" b="1" dirty="0">
                <a:solidFill>
                  <a:schemeClr val="tx1"/>
                </a:solidFill>
              </a:rPr>
            </a:br>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a:t>
            </a:r>
            <a:r>
              <a:rPr lang="nl-BE" sz="2000" b="1" dirty="0"/>
              <a:t> </a:t>
            </a:r>
            <a:r>
              <a:rPr lang="nl-BE" sz="2000" b="1" dirty="0" err="1">
                <a:solidFill>
                  <a:schemeClr val="tx1"/>
                </a:solidFill>
              </a:rPr>
              <a:t>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avec vigie</a:t>
            </a:r>
          </a:p>
          <a:p>
            <a:br>
              <a:rPr lang="nl-BE" sz="2000" b="1" dirty="0">
                <a:solidFill>
                  <a:schemeClr val="tx1"/>
                </a:solidFill>
              </a:rPr>
            </a:br>
            <a:r>
              <a:rPr lang="nl-BE" sz="2000" b="1" dirty="0">
                <a:solidFill>
                  <a:schemeClr val="tx1"/>
                </a:solidFill>
              </a:rPr>
              <a:t>2. </a:t>
            </a:r>
            <a:r>
              <a:rPr lang="nl-BE" sz="2000" b="1" dirty="0" err="1">
                <a:solidFill>
                  <a:schemeClr val="tx1"/>
                </a:solidFill>
              </a:rPr>
              <a:t>Incidents</a:t>
            </a:r>
            <a:r>
              <a:rPr lang="nl-BE" sz="2000" b="1" dirty="0">
                <a:solidFill>
                  <a:schemeClr val="tx1"/>
                </a:solidFill>
              </a:rPr>
              <a:t> / Cas particuliers</a:t>
            </a:r>
          </a:p>
          <a:p>
            <a:endParaRPr lang="nl-BE" sz="2000" b="1" dirty="0">
              <a:solidFill>
                <a:schemeClr val="tx1"/>
              </a:solidFill>
            </a:endParaRPr>
          </a:p>
          <a:p>
            <a:r>
              <a:rPr lang="nl-BE" sz="2000" b="1" dirty="0">
                <a:solidFill>
                  <a:schemeClr val="tx1"/>
                </a:solidFill>
              </a:rPr>
              <a:t>3. Fin des travaux </a:t>
            </a:r>
          </a:p>
          <a:p>
            <a:endParaRPr lang="nl-BE" sz="2000" b="1" dirty="0">
              <a:solidFill>
                <a:schemeClr val="tx1"/>
              </a:solidFill>
            </a:endParaRPr>
          </a:p>
          <a:p>
            <a:r>
              <a:rPr lang="nl-BE" sz="2000" b="1" dirty="0">
                <a:solidFill>
                  <a:schemeClr val="tx1"/>
                </a:solidFill>
              </a:rPr>
              <a:t>4. Travaux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endParaRPr lang="nl-BE" sz="2000" b="1" dirty="0">
              <a:solidFill>
                <a:schemeClr val="tx1"/>
              </a:solidFill>
            </a:endParaRPr>
          </a:p>
          <a:p>
            <a:r>
              <a:rPr lang="nl-BE" sz="2000" b="1" dirty="0">
                <a:solidFill>
                  <a:schemeClr val="tx1"/>
                </a:solidFill>
              </a:rPr>
              <a:t>	</a:t>
            </a: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4</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584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584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584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3584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584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585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585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585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585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585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585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585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3585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grpSp>
        <p:nvGrpSpPr>
          <p:cNvPr id="35858" name="Groep 63"/>
          <p:cNvGrpSpPr>
            <a:grpSpLocks/>
          </p:cNvGrpSpPr>
          <p:nvPr/>
        </p:nvGrpSpPr>
        <p:grpSpPr bwMode="auto">
          <a:xfrm>
            <a:off x="2351585" y="3500439"/>
            <a:ext cx="1584325" cy="433387"/>
            <a:chOff x="4716016" y="3501008"/>
            <a:chExt cx="1584176" cy="432048"/>
          </a:xfrm>
        </p:grpSpPr>
        <p:pic>
          <p:nvPicPr>
            <p:cNvPr id="35887"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5888"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35859" name="Group 188"/>
          <p:cNvGrpSpPr>
            <a:grpSpLocks noChangeAspect="1"/>
          </p:cNvGrpSpPr>
          <p:nvPr/>
        </p:nvGrpSpPr>
        <p:grpSpPr bwMode="auto">
          <a:xfrm>
            <a:off x="5808663" y="3860801"/>
            <a:ext cx="107950" cy="73025"/>
            <a:chOff x="7956376" y="548680"/>
            <a:chExt cx="216024" cy="144016"/>
          </a:xfrm>
        </p:grpSpPr>
        <p:cxnSp>
          <p:nvCxnSpPr>
            <p:cNvPr id="358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58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5860" name="Group 188"/>
          <p:cNvGrpSpPr>
            <a:grpSpLocks noChangeAspect="1"/>
          </p:cNvGrpSpPr>
          <p:nvPr/>
        </p:nvGrpSpPr>
        <p:grpSpPr bwMode="auto">
          <a:xfrm>
            <a:off x="7032625" y="3860801"/>
            <a:ext cx="107950" cy="73025"/>
            <a:chOff x="7956376" y="548680"/>
            <a:chExt cx="216024" cy="144016"/>
          </a:xfrm>
        </p:grpSpPr>
        <p:cxnSp>
          <p:nvCxnSpPr>
            <p:cNvPr id="3588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588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cxnSp>
        <p:nvCxnSpPr>
          <p:cNvPr id="35864"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5865"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35870"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incident</a:t>
            </a:r>
          </a:p>
        </p:txBody>
      </p:sp>
      <p:pic>
        <p:nvPicPr>
          <p:cNvPr id="358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5654" y="5030790"/>
            <a:ext cx="587375" cy="517525"/>
          </a:xfrm>
          <a:prstGeom prst="rect">
            <a:avLst/>
          </a:prstGeom>
          <a:noFill/>
          <a:ln w="9525">
            <a:noFill/>
            <a:miter lim="800000"/>
            <a:headEnd/>
            <a:tailEnd/>
          </a:ln>
        </p:spPr>
      </p:pic>
      <p:sp>
        <p:nvSpPr>
          <p:cNvPr id="3587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6" name="Rectangular Callout 50"/>
          <p:cNvSpPr>
            <a:spLocks noChangeArrowheads="1"/>
          </p:cNvSpPr>
          <p:nvPr/>
        </p:nvSpPr>
        <p:spPr bwMode="auto">
          <a:xfrm>
            <a:off x="6816725" y="1844675"/>
            <a:ext cx="1657350" cy="215900"/>
          </a:xfrm>
          <a:prstGeom prst="wedgeRectCallout">
            <a:avLst>
              <a:gd name="adj1" fmla="val -57462"/>
              <a:gd name="adj2" fmla="val 3325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LIBÉREZ LA VOIE!</a:t>
            </a:r>
            <a:endParaRPr lang="nl-BE" sz="1200" b="1" dirty="0">
              <a:solidFill>
                <a:schemeClr val="bg1"/>
              </a:solidFill>
            </a:endParaRPr>
          </a:p>
        </p:txBody>
      </p:sp>
      <p:sp>
        <p:nvSpPr>
          <p:cNvPr id="50" name="Oval 17"/>
          <p:cNvSpPr>
            <a:spLocks noChangeArrowheads="1"/>
          </p:cNvSpPr>
          <p:nvPr/>
        </p:nvSpPr>
        <p:spPr bwMode="auto">
          <a:xfrm>
            <a:off x="3901406" y="378904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51" name="Straight Arrow Connector 287"/>
          <p:cNvCxnSpPr>
            <a:cxnSpLocks noChangeShapeType="1"/>
          </p:cNvCxnSpPr>
          <p:nvPr/>
        </p:nvCxnSpPr>
        <p:spPr bwMode="auto">
          <a:xfrm flipH="1">
            <a:off x="4079876" y="2276873"/>
            <a:ext cx="2232025" cy="1547813"/>
          </a:xfrm>
          <a:prstGeom prst="straightConnector1">
            <a:avLst/>
          </a:prstGeom>
          <a:noFill/>
          <a:ln w="12700" algn="ctr">
            <a:solidFill>
              <a:schemeClr val="tx1"/>
            </a:solidFill>
            <a:prstDash val="dash"/>
            <a:round/>
            <a:headEnd/>
            <a:tailEnd type="arrow" w="med" len="med"/>
          </a:ln>
        </p:spPr>
      </p:cxnSp>
      <p:cxnSp>
        <p:nvCxnSpPr>
          <p:cNvPr id="52" name="Straight Arrow Connector 287"/>
          <p:cNvCxnSpPr>
            <a:cxnSpLocks noChangeShapeType="1"/>
          </p:cNvCxnSpPr>
          <p:nvPr/>
        </p:nvCxnSpPr>
        <p:spPr bwMode="auto">
          <a:xfrm flipH="1">
            <a:off x="4079876" y="2276873"/>
            <a:ext cx="2232025" cy="1908175"/>
          </a:xfrm>
          <a:prstGeom prst="straightConnector1">
            <a:avLst/>
          </a:prstGeom>
          <a:noFill/>
          <a:ln w="12700" algn="ctr">
            <a:solidFill>
              <a:schemeClr val="tx1"/>
            </a:solidFill>
            <a:prstDash val="dash"/>
            <a:round/>
            <a:headEnd/>
            <a:tailEnd type="arrow" w="med" len="med"/>
          </a:ln>
        </p:spPr>
      </p:cxnSp>
      <p:sp>
        <p:nvSpPr>
          <p:cNvPr id="54" name="Tekstvak 87"/>
          <p:cNvSpPr txBox="1">
            <a:spLocks noChangeArrowheads="1"/>
          </p:cNvSpPr>
          <p:nvPr/>
        </p:nvSpPr>
        <p:spPr bwMode="auto">
          <a:xfrm>
            <a:off x="5016004" y="2914724"/>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58" name="TextBox 57"/>
          <p:cNvSpPr txBox="1"/>
          <p:nvPr/>
        </p:nvSpPr>
        <p:spPr>
          <a:xfrm>
            <a:off x="4877988" y="4858627"/>
            <a:ext cx="4602561" cy="578882"/>
          </a:xfrm>
          <a:prstGeom prst="roundRect">
            <a:avLst/>
          </a:prstGeom>
          <a:noFill/>
          <a:ln w="12700">
            <a:solidFill>
              <a:srgbClr val="C00000"/>
            </a:solidFill>
            <a:prstDash val="solid"/>
          </a:ln>
        </p:spPr>
        <p:txBody>
          <a:bodyPr wrap="square" rtlCol="0">
            <a:spAutoFit/>
          </a:bodyPr>
          <a:lstStyle/>
          <a:p>
            <a:pPr algn="ctr"/>
            <a:r>
              <a:rPr lang="nl-BE" sz="1400" dirty="0">
                <a:latin typeface="+mn-lt"/>
              </a:rPr>
              <a:t>La voie </a:t>
            </a:r>
            <a:r>
              <a:rPr lang="nl-BE" sz="1400" dirty="0" err="1">
                <a:latin typeface="+mn-lt"/>
              </a:rPr>
              <a:t>n’est</a:t>
            </a:r>
            <a:r>
              <a:rPr lang="nl-BE" sz="1400" dirty="0">
                <a:latin typeface="+mn-lt"/>
              </a:rPr>
              <a:t> pas </a:t>
            </a:r>
            <a:r>
              <a:rPr lang="nl-BE" sz="1400" dirty="0" err="1">
                <a:latin typeface="+mn-lt"/>
              </a:rPr>
              <a:t>complètement</a:t>
            </a:r>
            <a:r>
              <a:rPr lang="nl-BE" sz="1400" dirty="0">
                <a:latin typeface="+mn-lt"/>
              </a:rPr>
              <a:t> </a:t>
            </a:r>
            <a:r>
              <a:rPr lang="nl-BE" sz="1400" dirty="0" err="1">
                <a:latin typeface="+mn-lt"/>
              </a:rPr>
              <a:t>libérée</a:t>
            </a:r>
            <a:r>
              <a:rPr lang="nl-BE" sz="1400" dirty="0">
                <a:latin typeface="+mn-lt"/>
              </a:rPr>
              <a:t>.</a:t>
            </a:r>
          </a:p>
          <a:p>
            <a:pPr algn="ctr"/>
            <a:endParaRPr lang="nl-BE" sz="1400" dirty="0">
              <a:latin typeface="+mn-lt"/>
            </a:endParaRPr>
          </a:p>
        </p:txBody>
      </p:sp>
      <p:sp>
        <p:nvSpPr>
          <p:cNvPr id="59" name="TextBox 58"/>
          <p:cNvSpPr txBox="1"/>
          <p:nvPr/>
        </p:nvSpPr>
        <p:spPr>
          <a:xfrm>
            <a:off x="4901801" y="5534488"/>
            <a:ext cx="4578747" cy="578882"/>
          </a:xfrm>
          <a:prstGeom prst="roundRect">
            <a:avLst/>
          </a:prstGeom>
          <a:noFill/>
          <a:ln w="12700">
            <a:solidFill>
              <a:srgbClr val="C00000"/>
            </a:solidFill>
            <a:prstDash val="solid"/>
          </a:ln>
        </p:spPr>
        <p:txBody>
          <a:bodyPr wrap="square" rtlCol="0">
            <a:spAutoFit/>
          </a:bodyPr>
          <a:lstStyle/>
          <a:p>
            <a:pPr algn="ctr"/>
            <a:r>
              <a:rPr lang="nl-BE" sz="1400" dirty="0">
                <a:latin typeface="+mn-lt"/>
              </a:rPr>
              <a:t>La </a:t>
            </a:r>
            <a:r>
              <a:rPr lang="nl-BE" sz="1400" dirty="0" err="1">
                <a:latin typeface="+mn-lt"/>
              </a:rPr>
              <a:t>vigie</a:t>
            </a:r>
            <a:r>
              <a:rPr lang="nl-BE" sz="1400" dirty="0">
                <a:latin typeface="+mn-lt"/>
              </a:rPr>
              <a:t> </a:t>
            </a:r>
            <a:r>
              <a:rPr lang="nl-BE" sz="1400" dirty="0" err="1">
                <a:latin typeface="+mn-lt"/>
              </a:rPr>
              <a:t>répète</a:t>
            </a:r>
            <a:r>
              <a:rPr lang="nl-BE" sz="1400" dirty="0">
                <a:latin typeface="+mn-lt"/>
              </a:rPr>
              <a:t> </a:t>
            </a:r>
            <a:r>
              <a:rPr lang="nl-BE" sz="1400" dirty="0" err="1">
                <a:latin typeface="+mn-lt"/>
              </a:rPr>
              <a:t>immédiatement</a:t>
            </a:r>
            <a:r>
              <a:rPr lang="nl-BE" sz="1400" dirty="0">
                <a:latin typeface="+mn-lt"/>
              </a:rPr>
              <a:t> </a:t>
            </a:r>
            <a:r>
              <a:rPr lang="nl-BE" sz="1400" dirty="0" err="1">
                <a:latin typeface="+mn-lt"/>
              </a:rPr>
              <a:t>l’alarme</a:t>
            </a:r>
            <a:r>
              <a:rPr lang="nl-BE" sz="1400" dirty="0">
                <a:latin typeface="+mn-lt"/>
              </a:rPr>
              <a:t>.</a:t>
            </a:r>
          </a:p>
          <a:p>
            <a:pPr algn="ctr"/>
            <a:endParaRPr lang="nl-BE" sz="1400" dirty="0">
              <a:latin typeface="+mn-lt"/>
            </a:endParaRPr>
          </a:p>
        </p:txBody>
      </p:sp>
      <p:sp>
        <p:nvSpPr>
          <p:cNvPr id="6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r>
              <a:rPr lang="en-GB" dirty="0"/>
              <a:t> </a:t>
            </a:r>
          </a:p>
        </p:txBody>
      </p:sp>
      <p:cxnSp>
        <p:nvCxnSpPr>
          <p:cNvPr id="35880" name="Straight Arrow Connector 287"/>
          <p:cNvCxnSpPr>
            <a:cxnSpLocks noChangeShapeType="1"/>
          </p:cNvCxnSpPr>
          <p:nvPr/>
        </p:nvCxnSpPr>
        <p:spPr bwMode="auto">
          <a:xfrm>
            <a:off x="6484938" y="2060575"/>
            <a:ext cx="115888" cy="1512889"/>
          </a:xfrm>
          <a:prstGeom prst="straightConnector1">
            <a:avLst/>
          </a:prstGeom>
          <a:noFill/>
          <a:ln w="12700" algn="ctr">
            <a:solidFill>
              <a:srgbClr val="FF0000"/>
            </a:solidFill>
            <a:prstDash val="dash"/>
            <a:round/>
            <a:headEnd/>
            <a:tailEnd type="arrow" w="med" len="med"/>
          </a:ln>
        </p:spPr>
      </p:cxnSp>
      <p:grpSp>
        <p:nvGrpSpPr>
          <p:cNvPr id="35868" name="Groep 63"/>
          <p:cNvGrpSpPr>
            <a:grpSpLocks/>
          </p:cNvGrpSpPr>
          <p:nvPr/>
        </p:nvGrpSpPr>
        <p:grpSpPr bwMode="auto">
          <a:xfrm>
            <a:off x="6167439" y="3429000"/>
            <a:ext cx="865187" cy="431800"/>
            <a:chOff x="4427984" y="2636912"/>
            <a:chExt cx="864096" cy="432048"/>
          </a:xfrm>
        </p:grpSpPr>
        <p:cxnSp>
          <p:nvCxnSpPr>
            <p:cNvPr id="68" name="Rechte verbindingslijn met pijl 67"/>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6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55"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8315" y="1846715"/>
            <a:ext cx="338969" cy="800785"/>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4921" y="2765559"/>
            <a:ext cx="425042" cy="653479"/>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402711">
            <a:off x="5907082" y="3385790"/>
            <a:ext cx="425042" cy="653479"/>
          </a:xfrm>
          <a:prstGeom prst="rect">
            <a:avLst/>
          </a:prstGeom>
        </p:spPr>
      </p:pic>
      <p:pic>
        <p:nvPicPr>
          <p:cNvPr id="65"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0326" y="2999228"/>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7814" y="3217987"/>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649" y="2813649"/>
            <a:ext cx="208128" cy="169365"/>
          </a:xfrm>
          <a:prstGeom prst="rect">
            <a:avLst/>
          </a:prstGeom>
          <a:noFill/>
          <a:ln w="9525">
            <a:noFill/>
            <a:miter lim="800000"/>
            <a:headEnd/>
            <a:tailEnd/>
          </a:ln>
        </p:spPr>
      </p:pic>
      <p:sp>
        <p:nvSpPr>
          <p:cNvPr id="70" name="Rechthoek 35"/>
          <p:cNvSpPr>
            <a:spLocks noChangeArrowheads="1"/>
          </p:cNvSpPr>
          <p:nvPr/>
        </p:nvSpPr>
        <p:spPr bwMode="auto">
          <a:xfrm>
            <a:off x="6008103" y="1339305"/>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16246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0"/>
          <p:cNvSpPr>
            <a:spLocks noChangeArrowheads="1"/>
          </p:cNvSpPr>
          <p:nvPr/>
        </p:nvSpPr>
        <p:spPr bwMode="auto">
          <a:xfrm flipH="1">
            <a:off x="7248526"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36868"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686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687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6871"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6872"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6873"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6874"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687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687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687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687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6879"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3688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36881" name="Rectangle 20"/>
          <p:cNvSpPr>
            <a:spLocks noChangeArrowheads="1"/>
          </p:cNvSpPr>
          <p:nvPr/>
        </p:nvSpPr>
        <p:spPr bwMode="auto">
          <a:xfrm>
            <a:off x="7258050" y="3716338"/>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6882" name="Group 188"/>
          <p:cNvGrpSpPr>
            <a:grpSpLocks noChangeAspect="1"/>
          </p:cNvGrpSpPr>
          <p:nvPr/>
        </p:nvGrpSpPr>
        <p:grpSpPr bwMode="auto">
          <a:xfrm>
            <a:off x="7177088" y="3860801"/>
            <a:ext cx="107950" cy="73025"/>
            <a:chOff x="7956376" y="548680"/>
            <a:chExt cx="216024" cy="144016"/>
          </a:xfrm>
        </p:grpSpPr>
        <p:cxnSp>
          <p:nvCxnSpPr>
            <p:cNvPr id="3692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692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6883" name="Group 188"/>
          <p:cNvGrpSpPr>
            <a:grpSpLocks noChangeAspect="1"/>
          </p:cNvGrpSpPr>
          <p:nvPr/>
        </p:nvGrpSpPr>
        <p:grpSpPr bwMode="auto">
          <a:xfrm>
            <a:off x="8401050" y="3860801"/>
            <a:ext cx="107950" cy="73025"/>
            <a:chOff x="7956376" y="548680"/>
            <a:chExt cx="216024" cy="144016"/>
          </a:xfrm>
        </p:grpSpPr>
        <p:cxnSp>
          <p:nvCxnSpPr>
            <p:cNvPr id="3692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692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6885" name="Groep 63"/>
          <p:cNvGrpSpPr>
            <a:grpSpLocks/>
          </p:cNvGrpSpPr>
          <p:nvPr/>
        </p:nvGrpSpPr>
        <p:grpSpPr bwMode="auto">
          <a:xfrm>
            <a:off x="3503614" y="3500439"/>
            <a:ext cx="1584325" cy="433387"/>
            <a:chOff x="4716016" y="3501008"/>
            <a:chExt cx="1584176" cy="432048"/>
          </a:xfrm>
        </p:grpSpPr>
        <p:pic>
          <p:nvPicPr>
            <p:cNvPr id="36918"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691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36886" name="Groep 115"/>
          <p:cNvGrpSpPr>
            <a:grpSpLocks/>
          </p:cNvGrpSpPr>
          <p:nvPr/>
        </p:nvGrpSpPr>
        <p:grpSpPr bwMode="auto">
          <a:xfrm>
            <a:off x="3648076" y="3141664"/>
            <a:ext cx="1355725" cy="566737"/>
            <a:chOff x="2123728" y="3140968"/>
            <a:chExt cx="1355876" cy="566733"/>
          </a:xfrm>
        </p:grpSpPr>
        <p:grpSp>
          <p:nvGrpSpPr>
            <p:cNvPr id="36907" name="Group 216"/>
            <p:cNvGrpSpPr>
              <a:grpSpLocks/>
            </p:cNvGrpSpPr>
            <p:nvPr/>
          </p:nvGrpSpPr>
          <p:grpSpPr bwMode="auto">
            <a:xfrm flipH="1">
              <a:off x="2123728" y="3140968"/>
              <a:ext cx="629410" cy="566733"/>
              <a:chOff x="7956376" y="5229200"/>
              <a:chExt cx="629410" cy="566733"/>
            </a:xfrm>
          </p:grpSpPr>
          <p:cxnSp>
            <p:nvCxnSpPr>
              <p:cNvPr id="36909" name="Straight Connector 117"/>
              <p:cNvCxnSpPr>
                <a:cxnSpLocks noChangeShapeType="1"/>
              </p:cNvCxnSpPr>
              <p:nvPr/>
            </p:nvCxnSpPr>
            <p:spPr bwMode="auto">
              <a:xfrm flipV="1">
                <a:off x="7956376" y="5301208"/>
                <a:ext cx="216024" cy="288032"/>
              </a:xfrm>
              <a:prstGeom prst="line">
                <a:avLst/>
              </a:prstGeom>
              <a:noFill/>
              <a:ln w="12700" algn="ctr">
                <a:solidFill>
                  <a:srgbClr val="FF0000"/>
                </a:solidFill>
                <a:round/>
                <a:headEnd/>
                <a:tailEnd/>
              </a:ln>
            </p:spPr>
          </p:cxnSp>
          <p:cxnSp>
            <p:nvCxnSpPr>
              <p:cNvPr id="36910" name="Straight Connector 118"/>
              <p:cNvCxnSpPr>
                <a:cxnSpLocks noChangeShapeType="1"/>
              </p:cNvCxnSpPr>
              <p:nvPr/>
            </p:nvCxnSpPr>
            <p:spPr bwMode="auto">
              <a:xfrm flipH="1" flipV="1">
                <a:off x="8172400" y="5301208"/>
                <a:ext cx="144016" cy="144016"/>
              </a:xfrm>
              <a:prstGeom prst="line">
                <a:avLst/>
              </a:prstGeom>
              <a:noFill/>
              <a:ln w="12700" algn="ctr">
                <a:solidFill>
                  <a:srgbClr val="FF0000"/>
                </a:solidFill>
                <a:round/>
                <a:headEnd/>
                <a:tailEnd/>
              </a:ln>
            </p:spPr>
          </p:cxnSp>
          <p:cxnSp>
            <p:nvCxnSpPr>
              <p:cNvPr id="36911" name="Straight Connector 171"/>
              <p:cNvCxnSpPr>
                <a:cxnSpLocks noChangeShapeType="1"/>
              </p:cNvCxnSpPr>
              <p:nvPr/>
            </p:nvCxnSpPr>
            <p:spPr bwMode="auto">
              <a:xfrm flipH="1">
                <a:off x="8324800" y="5229200"/>
                <a:ext cx="207640" cy="224408"/>
              </a:xfrm>
              <a:prstGeom prst="line">
                <a:avLst/>
              </a:prstGeom>
              <a:noFill/>
              <a:ln w="12700" algn="ctr">
                <a:solidFill>
                  <a:srgbClr val="FF0000"/>
                </a:solidFill>
                <a:round/>
                <a:headEnd/>
                <a:tailEnd/>
              </a:ln>
            </p:spPr>
          </p:cxnSp>
          <p:cxnSp>
            <p:nvCxnSpPr>
              <p:cNvPr id="36912" name="Straight Connector 179"/>
              <p:cNvCxnSpPr>
                <a:cxnSpLocks noChangeShapeType="1"/>
              </p:cNvCxnSpPr>
              <p:nvPr/>
            </p:nvCxnSpPr>
            <p:spPr bwMode="auto">
              <a:xfrm flipV="1">
                <a:off x="8028384" y="5517232"/>
                <a:ext cx="216024" cy="144016"/>
              </a:xfrm>
              <a:prstGeom prst="line">
                <a:avLst/>
              </a:prstGeom>
              <a:noFill/>
              <a:ln w="12700" algn="ctr">
                <a:solidFill>
                  <a:srgbClr val="FF0000"/>
                </a:solidFill>
                <a:round/>
                <a:headEnd/>
                <a:tailEnd/>
              </a:ln>
            </p:spPr>
          </p:cxnSp>
          <p:cxnSp>
            <p:nvCxnSpPr>
              <p:cNvPr id="36913" name="Straight Connector 180"/>
              <p:cNvCxnSpPr>
                <a:cxnSpLocks noChangeShapeType="1"/>
              </p:cNvCxnSpPr>
              <p:nvPr/>
            </p:nvCxnSpPr>
            <p:spPr bwMode="auto">
              <a:xfrm flipH="1" flipV="1">
                <a:off x="8235077" y="5517232"/>
                <a:ext cx="224408" cy="80392"/>
              </a:xfrm>
              <a:prstGeom prst="line">
                <a:avLst/>
              </a:prstGeom>
              <a:noFill/>
              <a:ln w="12700" algn="ctr">
                <a:solidFill>
                  <a:srgbClr val="FF0000"/>
                </a:solidFill>
                <a:round/>
                <a:headEnd/>
                <a:tailEnd/>
              </a:ln>
            </p:spPr>
          </p:cxnSp>
          <p:cxnSp>
            <p:nvCxnSpPr>
              <p:cNvPr id="36914" name="Straight Connector 185"/>
              <p:cNvCxnSpPr>
                <a:cxnSpLocks noChangeShapeType="1"/>
              </p:cNvCxnSpPr>
              <p:nvPr/>
            </p:nvCxnSpPr>
            <p:spPr bwMode="auto">
              <a:xfrm flipH="1">
                <a:off x="8458538" y="5507901"/>
                <a:ext cx="127248" cy="88776"/>
              </a:xfrm>
              <a:prstGeom prst="line">
                <a:avLst/>
              </a:prstGeom>
              <a:noFill/>
              <a:ln w="12700" algn="ctr">
                <a:solidFill>
                  <a:srgbClr val="FF0000"/>
                </a:solidFill>
                <a:round/>
                <a:headEnd/>
                <a:tailEnd/>
              </a:ln>
            </p:spPr>
          </p:cxnSp>
          <p:cxnSp>
            <p:nvCxnSpPr>
              <p:cNvPr id="36915" name="Straight Connector 199"/>
              <p:cNvCxnSpPr>
                <a:cxnSpLocks noChangeShapeType="1"/>
              </p:cNvCxnSpPr>
              <p:nvPr/>
            </p:nvCxnSpPr>
            <p:spPr bwMode="auto">
              <a:xfrm flipV="1">
                <a:off x="8109723" y="5723925"/>
                <a:ext cx="135632" cy="8384"/>
              </a:xfrm>
              <a:prstGeom prst="line">
                <a:avLst/>
              </a:prstGeom>
              <a:noFill/>
              <a:ln w="12700" algn="ctr">
                <a:solidFill>
                  <a:srgbClr val="FF0000"/>
                </a:solidFill>
                <a:round/>
                <a:headEnd/>
                <a:tailEnd/>
              </a:ln>
            </p:spPr>
          </p:cxnSp>
          <p:cxnSp>
            <p:nvCxnSpPr>
              <p:cNvPr id="36916" name="Straight Connector 202"/>
              <p:cNvCxnSpPr>
                <a:cxnSpLocks noChangeShapeType="1"/>
              </p:cNvCxnSpPr>
              <p:nvPr/>
            </p:nvCxnSpPr>
            <p:spPr bwMode="auto">
              <a:xfrm>
                <a:off x="8235077" y="5723925"/>
                <a:ext cx="144016" cy="72008"/>
              </a:xfrm>
              <a:prstGeom prst="line">
                <a:avLst/>
              </a:prstGeom>
              <a:noFill/>
              <a:ln w="12700" algn="ctr">
                <a:solidFill>
                  <a:srgbClr val="FF0000"/>
                </a:solidFill>
                <a:round/>
                <a:headEnd/>
                <a:tailEnd/>
              </a:ln>
            </p:spPr>
          </p:cxnSp>
          <p:cxnSp>
            <p:nvCxnSpPr>
              <p:cNvPr id="36917" name="Straight Connector 207"/>
              <p:cNvCxnSpPr>
                <a:cxnSpLocks noChangeShapeType="1"/>
              </p:cNvCxnSpPr>
              <p:nvPr/>
            </p:nvCxnSpPr>
            <p:spPr bwMode="auto">
              <a:xfrm flipV="1">
                <a:off x="8378146" y="5721285"/>
                <a:ext cx="144963" cy="71061"/>
              </a:xfrm>
              <a:prstGeom prst="line">
                <a:avLst/>
              </a:prstGeom>
              <a:noFill/>
              <a:ln w="12700" algn="ctr">
                <a:solidFill>
                  <a:srgbClr val="FF0000"/>
                </a:solidFill>
                <a:round/>
                <a:headEnd/>
                <a:tailEnd/>
              </a:ln>
            </p:spPr>
          </p:cxnSp>
        </p:grpSp>
        <p:sp>
          <p:nvSpPr>
            <p:cNvPr id="36908" name="TextBox 217"/>
            <p:cNvSpPr txBox="1">
              <a:spLocks noChangeArrowheads="1"/>
            </p:cNvSpPr>
            <p:nvPr/>
          </p:nvSpPr>
          <p:spPr bwMode="auto">
            <a:xfrm rot="-2006754">
              <a:off x="2327476" y="3276806"/>
              <a:ext cx="1152128" cy="369332"/>
            </a:xfrm>
            <a:prstGeom prst="rect">
              <a:avLst/>
            </a:prstGeom>
            <a:noFill/>
            <a:ln w="9525">
              <a:noFill/>
              <a:miter lim="800000"/>
              <a:headEnd/>
              <a:tailEnd/>
            </a:ln>
          </p:spPr>
          <p:txBody>
            <a:bodyPr>
              <a:spAutoFit/>
            </a:bodyPr>
            <a:lstStyle/>
            <a:p>
              <a:pPr algn="ctr"/>
              <a:r>
                <a:rPr lang="en-US">
                  <a:solidFill>
                    <a:srgbClr val="FF0000"/>
                  </a:solidFill>
                </a:rPr>
                <a:t>Hii</a:t>
              </a:r>
              <a:r>
                <a:rPr lang="en-US" sz="1400">
                  <a:solidFill>
                    <a:srgbClr val="FF0000"/>
                  </a:solidFill>
                </a:rPr>
                <a:t>iii</a:t>
              </a:r>
              <a:r>
                <a:rPr lang="en-US" sz="1200">
                  <a:solidFill>
                    <a:srgbClr val="FF0000"/>
                  </a:solidFill>
                </a:rPr>
                <a:t>iie</a:t>
              </a:r>
              <a:endParaRPr lang="en-US">
                <a:solidFill>
                  <a:srgbClr val="FF0000"/>
                </a:solidFill>
              </a:endParaRPr>
            </a:p>
          </p:txBody>
        </p:sp>
      </p:grpSp>
      <p:grpSp>
        <p:nvGrpSpPr>
          <p:cNvPr id="36887" name="Groep 105"/>
          <p:cNvGrpSpPr>
            <a:grpSpLocks/>
          </p:cNvGrpSpPr>
          <p:nvPr/>
        </p:nvGrpSpPr>
        <p:grpSpPr bwMode="auto">
          <a:xfrm>
            <a:off x="7608888" y="3429000"/>
            <a:ext cx="863600" cy="431800"/>
            <a:chOff x="4427984" y="2636912"/>
            <a:chExt cx="864096" cy="432048"/>
          </a:xfrm>
        </p:grpSpPr>
        <p:cxnSp>
          <p:nvCxnSpPr>
            <p:cNvPr id="107" name="Rechte verbindingslijn met pijl 106"/>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8" name="Tekstvak 107"/>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pic>
        <p:nvPicPr>
          <p:cNvPr id="368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9531" y="514889"/>
            <a:ext cx="587375" cy="517525"/>
          </a:xfrm>
          <a:prstGeom prst="rect">
            <a:avLst/>
          </a:prstGeom>
          <a:noFill/>
          <a:ln w="9525">
            <a:noFill/>
            <a:miter lim="800000"/>
            <a:headEnd/>
            <a:tailEnd/>
          </a:ln>
        </p:spPr>
      </p:pic>
      <p:sp>
        <p:nvSpPr>
          <p:cNvPr id="36891"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arrêt du</a:t>
            </a:r>
          </a:p>
          <a:p>
            <a:pPr algn="ctr"/>
            <a:r>
              <a:rPr lang="nl-BE" sz="800" b="1" dirty="0">
                <a:latin typeface="+mn-lt"/>
              </a:rPr>
              <a:t>mouvement</a:t>
            </a:r>
          </a:p>
        </p:txBody>
      </p:sp>
      <p:cxnSp>
        <p:nvCxnSpPr>
          <p:cNvPr id="36897" name="Straight Arrow Connector 287"/>
          <p:cNvCxnSpPr>
            <a:cxnSpLocks noChangeShapeType="1"/>
          </p:cNvCxnSpPr>
          <p:nvPr/>
        </p:nvCxnSpPr>
        <p:spPr bwMode="auto">
          <a:xfrm flipH="1">
            <a:off x="4872038" y="2060575"/>
            <a:ext cx="1655762" cy="1512888"/>
          </a:xfrm>
          <a:prstGeom prst="straightConnector1">
            <a:avLst/>
          </a:prstGeom>
          <a:noFill/>
          <a:ln w="12700" algn="ctr">
            <a:solidFill>
              <a:schemeClr val="tx1"/>
            </a:solidFill>
            <a:prstDash val="dash"/>
            <a:round/>
            <a:headEnd/>
            <a:tailEnd type="arrow" w="med" len="med"/>
          </a:ln>
        </p:spPr>
      </p:cxnSp>
      <p:sp>
        <p:nvSpPr>
          <p:cNvPr id="64" name="PIJL-OMLAAG 63"/>
          <p:cNvSpPr/>
          <p:nvPr/>
        </p:nvSpPr>
        <p:spPr bwMode="auto">
          <a:xfrm rot="2749749">
            <a:off x="5868144" y="2374337"/>
            <a:ext cx="209303" cy="908883"/>
          </a:xfrm>
          <a:prstGeom prst="downArrow">
            <a:avLst/>
          </a:prstGeom>
          <a:solidFill>
            <a:schemeClr val="bg1">
              <a:lumMod val="6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2" name="Picture 1"/>
          <p:cNvPicPr>
            <a:picLocks noChangeAspect="1"/>
          </p:cNvPicPr>
          <p:nvPr/>
        </p:nvPicPr>
        <p:blipFill>
          <a:blip r:embed="rId6"/>
          <a:stretch>
            <a:fillRect/>
          </a:stretch>
        </p:blipFill>
        <p:spPr>
          <a:xfrm rot="821885">
            <a:off x="6773648" y="1574991"/>
            <a:ext cx="462493" cy="433128"/>
          </a:xfrm>
          <a:prstGeom prst="rect">
            <a:avLst/>
          </a:prstGeom>
        </p:spPr>
      </p:pic>
      <p:cxnSp>
        <p:nvCxnSpPr>
          <p:cNvPr id="74" name="Straight Connector 111"/>
          <p:cNvCxnSpPr/>
          <p:nvPr/>
        </p:nvCxnSpPr>
        <p:spPr bwMode="auto">
          <a:xfrm>
            <a:off x="5087938" y="3429000"/>
            <a:ext cx="417671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7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r>
              <a:rPr lang="en-GB" dirty="0"/>
              <a:t> </a:t>
            </a:r>
          </a:p>
        </p:txBody>
      </p:sp>
      <p:sp>
        <p:nvSpPr>
          <p:cNvPr id="71" name="TextBox 70"/>
          <p:cNvSpPr txBox="1"/>
          <p:nvPr/>
        </p:nvSpPr>
        <p:spPr>
          <a:xfrm>
            <a:off x="4160301" y="413075"/>
            <a:ext cx="4602561" cy="1055608"/>
          </a:xfrm>
          <a:prstGeom prst="roundRect">
            <a:avLst/>
          </a:prstGeom>
          <a:noFill/>
          <a:ln w="12700">
            <a:solidFill>
              <a:srgbClr val="C00000"/>
            </a:solidFill>
            <a:prstDash val="solid"/>
          </a:ln>
        </p:spPr>
        <p:txBody>
          <a:bodyPr wrap="square" rtlCol="0">
            <a:spAutoFit/>
          </a:bodyPr>
          <a:lstStyle/>
          <a:p>
            <a:pPr algn="ctr"/>
            <a:r>
              <a:rPr lang="nl-BE" sz="1400" dirty="0">
                <a:latin typeface="+mn-lt"/>
              </a:rPr>
              <a:t>La vigie présente </a:t>
            </a:r>
            <a:r>
              <a:rPr lang="nl-BE" sz="1400" dirty="0" err="1">
                <a:latin typeface="+mn-lt"/>
              </a:rPr>
              <a:t>son</a:t>
            </a:r>
            <a:r>
              <a:rPr lang="nl-BE" sz="1400" dirty="0">
                <a:latin typeface="+mn-lt"/>
              </a:rPr>
              <a:t> </a:t>
            </a:r>
            <a:r>
              <a:rPr lang="nl-BE" sz="1400" dirty="0" err="1">
                <a:latin typeface="+mn-lt"/>
              </a:rPr>
              <a:t>signal</a:t>
            </a:r>
            <a:r>
              <a:rPr lang="nl-BE" sz="1400" dirty="0">
                <a:latin typeface="+mn-lt"/>
              </a:rPr>
              <a:t> mobile rouge en </a:t>
            </a:r>
            <a:r>
              <a:rPr lang="nl-BE" sz="1400" dirty="0" err="1">
                <a:latin typeface="+mn-lt"/>
              </a:rPr>
              <a:t>l’agitant</a:t>
            </a:r>
            <a:r>
              <a:rPr lang="nl-BE" sz="1400" dirty="0">
                <a:latin typeface="+mn-lt"/>
              </a:rPr>
              <a:t> ; </a:t>
            </a:r>
          </a:p>
          <a:p>
            <a:pPr algn="ctr"/>
            <a:r>
              <a:rPr lang="nl-BE" sz="1400" dirty="0" err="1">
                <a:latin typeface="+mn-lt"/>
              </a:rPr>
              <a:t>il</a:t>
            </a:r>
            <a:r>
              <a:rPr lang="nl-BE" sz="1400" dirty="0">
                <a:latin typeface="+mn-lt"/>
              </a:rPr>
              <a:t> va à </a:t>
            </a:r>
            <a:r>
              <a:rPr lang="nl-BE" sz="1400" dirty="0" err="1">
                <a:latin typeface="+mn-lt"/>
              </a:rPr>
              <a:t>l’encontre</a:t>
            </a:r>
            <a:r>
              <a:rPr lang="nl-BE" sz="1400" dirty="0">
                <a:latin typeface="+mn-lt"/>
              </a:rPr>
              <a:t> du mouvement et </a:t>
            </a:r>
            <a:r>
              <a:rPr lang="nl-BE" sz="1400" dirty="0" err="1">
                <a:latin typeface="+mn-lt"/>
              </a:rPr>
              <a:t>provoque</a:t>
            </a:r>
            <a:r>
              <a:rPr lang="nl-BE" sz="1400" dirty="0">
                <a:latin typeface="+mn-lt"/>
              </a:rPr>
              <a:t> </a:t>
            </a:r>
            <a:r>
              <a:rPr lang="nl-BE" sz="1400" dirty="0" err="1">
                <a:latin typeface="+mn-lt"/>
              </a:rPr>
              <a:t>un</a:t>
            </a:r>
            <a:r>
              <a:rPr lang="nl-BE" sz="1400" dirty="0">
                <a:latin typeface="+mn-lt"/>
              </a:rPr>
              <a:t> </a:t>
            </a:r>
            <a:r>
              <a:rPr lang="nl-BE" sz="1400" dirty="0" err="1">
                <a:latin typeface="+mn-lt"/>
              </a:rPr>
              <a:t>freinage</a:t>
            </a:r>
            <a:r>
              <a:rPr lang="nl-BE" sz="1400" dirty="0">
                <a:latin typeface="+mn-lt"/>
              </a:rPr>
              <a:t> </a:t>
            </a:r>
            <a:r>
              <a:rPr lang="nl-BE" sz="1400" dirty="0" err="1">
                <a:latin typeface="+mn-lt"/>
              </a:rPr>
              <a:t>d’urgence</a:t>
            </a:r>
            <a:r>
              <a:rPr lang="nl-BE" sz="1400" dirty="0">
                <a:latin typeface="+mn-lt"/>
              </a:rPr>
              <a:t>.</a:t>
            </a:r>
          </a:p>
          <a:p>
            <a:pPr algn="ctr"/>
            <a:endParaRPr lang="nl-BE" sz="1400" dirty="0">
              <a:latin typeface="+mn-lt"/>
            </a:endParaRPr>
          </a:p>
        </p:txBody>
      </p: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4926" y="1635576"/>
            <a:ext cx="338969" cy="800785"/>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6202" y="2788222"/>
            <a:ext cx="425042" cy="653479"/>
          </a:xfrm>
          <a:prstGeom prst="rect">
            <a:avLst/>
          </a:prstGeom>
        </p:spPr>
      </p:pic>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279463">
            <a:off x="7266819" y="3442944"/>
            <a:ext cx="425042" cy="653479"/>
          </a:xfrm>
          <a:prstGeom prst="rect">
            <a:avLst/>
          </a:prstGeom>
        </p:spPr>
      </p:pic>
      <p:pic>
        <p:nvPicPr>
          <p:cNvPr id="58"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3164" y="2647654"/>
            <a:ext cx="208128" cy="169365"/>
          </a:xfrm>
          <a:prstGeom prst="rect">
            <a:avLst/>
          </a:prstGeom>
          <a:noFill/>
          <a:ln w="9525">
            <a:noFill/>
            <a:miter lim="800000"/>
            <a:headEnd/>
            <a:tailEnd/>
          </a:ln>
        </p:spPr>
      </p:pic>
      <p:sp>
        <p:nvSpPr>
          <p:cNvPr id="59" name="Rechthoek 35"/>
          <p:cNvSpPr>
            <a:spLocks noChangeArrowheads="1"/>
          </p:cNvSpPr>
          <p:nvPr/>
        </p:nvSpPr>
        <p:spPr bwMode="auto">
          <a:xfrm>
            <a:off x="5407980" y="1597517"/>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61" name="Boog 85"/>
          <p:cNvSpPr/>
          <p:nvPr/>
        </p:nvSpPr>
        <p:spPr bwMode="auto">
          <a:xfrm rot="12660000">
            <a:off x="6885896" y="1561610"/>
            <a:ext cx="82550" cy="285750"/>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62" name="Boog 85"/>
          <p:cNvSpPr/>
          <p:nvPr/>
        </p:nvSpPr>
        <p:spPr bwMode="auto">
          <a:xfrm rot="12660000">
            <a:off x="6845954" y="1470446"/>
            <a:ext cx="82550" cy="285750"/>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63" name="Boog 86"/>
          <p:cNvSpPr/>
          <p:nvPr/>
        </p:nvSpPr>
        <p:spPr bwMode="auto">
          <a:xfrm rot="19922937" flipH="1">
            <a:off x="7033400" y="1520899"/>
            <a:ext cx="236538" cy="374650"/>
          </a:xfrm>
          <a:prstGeom prst="arc">
            <a:avLst>
              <a:gd name="adj1" fmla="val 6147193"/>
              <a:gd name="adj2" fmla="val 9264003"/>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65" name="Boog 86"/>
          <p:cNvSpPr/>
          <p:nvPr/>
        </p:nvSpPr>
        <p:spPr bwMode="auto">
          <a:xfrm rot="19922937" flipH="1">
            <a:off x="6982314" y="1585272"/>
            <a:ext cx="236538" cy="374650"/>
          </a:xfrm>
          <a:prstGeom prst="arc">
            <a:avLst>
              <a:gd name="adj1" fmla="val 6147193"/>
              <a:gd name="adj2" fmla="val 9264003"/>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Tree>
    <p:extLst>
      <p:ext uri="{BB962C8B-B14F-4D97-AF65-F5344CB8AC3E}">
        <p14:creationId xmlns:p14="http://schemas.microsoft.com/office/powerpoint/2010/main" val="35301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073958">
            <a:off x="5548117" y="1553951"/>
            <a:ext cx="1066668" cy="1066668"/>
          </a:xfrm>
          <a:prstGeom prst="rect">
            <a:avLst/>
          </a:prstGeom>
        </p:spPr>
      </p:pic>
      <p:pic>
        <p:nvPicPr>
          <p:cNvPr id="37890" name="Picture 61"/>
          <p:cNvPicPr>
            <a:picLocks noChangeAspect="1" noChangeArrowheads="1"/>
          </p:cNvPicPr>
          <p:nvPr/>
        </p:nvPicPr>
        <p:blipFill>
          <a:blip r:embed="rId4" cstate="print">
            <a:clrChange>
              <a:clrFrom>
                <a:srgbClr val="FFFFFF"/>
              </a:clrFrom>
              <a:clrTo>
                <a:srgbClr val="FFFFFF">
                  <a:alpha val="0"/>
                </a:srgbClr>
              </a:clrTo>
            </a:clrChange>
            <a:lum bright="70000" contrast="30000"/>
            <a:extLst>
              <a:ext uri="{28A0092B-C50C-407E-A947-70E740481C1C}">
                <a14:useLocalDpi xmlns:a14="http://schemas.microsoft.com/office/drawing/2010/main" val="0"/>
              </a:ext>
            </a:extLst>
          </a:blip>
          <a:srcRect/>
          <a:stretch>
            <a:fillRect/>
          </a:stretch>
        </p:blipFill>
        <p:spPr bwMode="auto">
          <a:xfrm rot="14138878" flipH="1">
            <a:off x="5955507" y="2280444"/>
            <a:ext cx="428625" cy="1455738"/>
          </a:xfrm>
          <a:prstGeom prst="rect">
            <a:avLst/>
          </a:prstGeom>
          <a:noFill/>
          <a:ln w="9525">
            <a:noFill/>
            <a:miter lim="800000"/>
            <a:headEnd/>
            <a:tailEnd/>
          </a:ln>
        </p:spPr>
      </p:pic>
      <p:cxnSp>
        <p:nvCxnSpPr>
          <p:cNvPr id="3789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3789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789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789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7895"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7896"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7897"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7898"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7899"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7900"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790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37902"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37903" name="Rectangle 20"/>
          <p:cNvSpPr>
            <a:spLocks noChangeArrowheads="1"/>
          </p:cNvSpPr>
          <p:nvPr/>
        </p:nvSpPr>
        <p:spPr bwMode="auto">
          <a:xfrm>
            <a:off x="7258050" y="3717926"/>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7904" name="Group 188"/>
          <p:cNvGrpSpPr>
            <a:grpSpLocks noChangeAspect="1"/>
          </p:cNvGrpSpPr>
          <p:nvPr/>
        </p:nvGrpSpPr>
        <p:grpSpPr bwMode="auto">
          <a:xfrm>
            <a:off x="7175500" y="3860801"/>
            <a:ext cx="107950" cy="73025"/>
            <a:chOff x="7956376" y="548680"/>
            <a:chExt cx="216024" cy="144016"/>
          </a:xfrm>
        </p:grpSpPr>
        <p:cxnSp>
          <p:nvCxnSpPr>
            <p:cNvPr id="3792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792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7906" name="Groep 63"/>
          <p:cNvGrpSpPr>
            <a:grpSpLocks/>
          </p:cNvGrpSpPr>
          <p:nvPr/>
        </p:nvGrpSpPr>
        <p:grpSpPr bwMode="auto">
          <a:xfrm>
            <a:off x="3648076" y="3500439"/>
            <a:ext cx="1584325" cy="433387"/>
            <a:chOff x="4716016" y="3501008"/>
            <a:chExt cx="1584176" cy="432048"/>
          </a:xfrm>
        </p:grpSpPr>
        <p:pic>
          <p:nvPicPr>
            <p:cNvPr id="37925"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7926" name="Picture 1" descr="F:\treinen frans van ackeleyen\HLD7701.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75"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790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train</a:t>
            </a:r>
          </a:p>
          <a:p>
            <a:pPr algn="ctr"/>
            <a:r>
              <a:rPr lang="nl-BE" sz="800" b="1" dirty="0">
                <a:latin typeface="+mn-lt"/>
              </a:rPr>
              <a:t>à </a:t>
            </a:r>
            <a:r>
              <a:rPr lang="nl-BE" sz="800" b="1" dirty="0" err="1">
                <a:latin typeface="+mn-lt"/>
              </a:rPr>
              <a:t>l’arrêt</a:t>
            </a:r>
            <a:endParaRPr lang="nl-BE" sz="800" b="1" dirty="0">
              <a:latin typeface="+mn-lt"/>
            </a:endParaRPr>
          </a:p>
        </p:txBody>
      </p:sp>
      <p:sp>
        <p:nvSpPr>
          <p:cNvPr id="37909" name="Rectangle 20"/>
          <p:cNvSpPr>
            <a:spLocks noChangeArrowheads="1"/>
          </p:cNvSpPr>
          <p:nvPr/>
        </p:nvSpPr>
        <p:spPr bwMode="auto">
          <a:xfrm flipH="1">
            <a:off x="7248526" y="4021139"/>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grpSp>
        <p:nvGrpSpPr>
          <p:cNvPr id="37910" name="Group 188"/>
          <p:cNvGrpSpPr>
            <a:grpSpLocks noChangeAspect="1"/>
          </p:cNvGrpSpPr>
          <p:nvPr/>
        </p:nvGrpSpPr>
        <p:grpSpPr bwMode="auto">
          <a:xfrm>
            <a:off x="8399464" y="3860801"/>
            <a:ext cx="109537" cy="73025"/>
            <a:chOff x="7956376" y="548680"/>
            <a:chExt cx="216024" cy="144016"/>
          </a:xfrm>
        </p:grpSpPr>
        <p:cxnSp>
          <p:nvCxnSpPr>
            <p:cNvPr id="3792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792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7913" name="Tijdelijke aanduiding voor dianummer 3"/>
          <p:cNvSpPr>
            <a:spLocks noGrp="1"/>
          </p:cNvSpPr>
          <p:nvPr>
            <p:ph type="sldNum" sz="quarter" idx="4294967295"/>
          </p:nvPr>
        </p:nvSpPr>
        <p:spPr>
          <a:xfrm>
            <a:off x="11601450" y="6321425"/>
            <a:ext cx="590550" cy="252413"/>
          </a:xfrm>
          <a:prstGeom prst="rect">
            <a:avLst/>
          </a:prstGeom>
          <a:noFill/>
        </p:spPr>
        <p:txBody>
          <a:bodyPr/>
          <a:lstStyle/>
          <a:p>
            <a:fld id="{01721D39-A2B8-4BD2-912F-435145C8245B}" type="slidenum">
              <a:rPr lang="en-GB" smtClean="0"/>
              <a:pPr/>
              <a:t>42</a:t>
            </a:fld>
            <a:r>
              <a:rPr lang="en-GB" dirty="0"/>
              <a:t>/66</a:t>
            </a:r>
          </a:p>
        </p:txBody>
      </p:sp>
      <p:cxnSp>
        <p:nvCxnSpPr>
          <p:cNvPr id="37919" name="Straight Arrow Connector 287"/>
          <p:cNvCxnSpPr>
            <a:cxnSpLocks noChangeShapeType="1"/>
          </p:cNvCxnSpPr>
          <p:nvPr/>
        </p:nvCxnSpPr>
        <p:spPr bwMode="auto">
          <a:xfrm flipH="1">
            <a:off x="4943476" y="2708275"/>
            <a:ext cx="504825" cy="865188"/>
          </a:xfrm>
          <a:prstGeom prst="straightConnector1">
            <a:avLst/>
          </a:prstGeom>
          <a:noFill/>
          <a:ln w="12700" algn="ctr">
            <a:solidFill>
              <a:schemeClr val="tx1"/>
            </a:solidFill>
            <a:prstDash val="dash"/>
            <a:round/>
            <a:headEnd/>
            <a:tailEnd type="arrow" w="med" len="med"/>
          </a:ln>
        </p:spPr>
      </p:cxnSp>
      <p:sp>
        <p:nvSpPr>
          <p:cNvPr id="43"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grpSp>
        <p:nvGrpSpPr>
          <p:cNvPr id="37914" name="Groep 106"/>
          <p:cNvGrpSpPr>
            <a:grpSpLocks/>
          </p:cNvGrpSpPr>
          <p:nvPr/>
        </p:nvGrpSpPr>
        <p:grpSpPr bwMode="auto">
          <a:xfrm>
            <a:off x="7383463" y="3429000"/>
            <a:ext cx="863600" cy="431800"/>
            <a:chOff x="4427984" y="2636912"/>
            <a:chExt cx="864096" cy="432048"/>
          </a:xfrm>
        </p:grpSpPr>
        <p:cxnSp>
          <p:nvCxnSpPr>
            <p:cNvPr id="108"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9" name="Tekstvak 10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sp>
        <p:nvSpPr>
          <p:cNvPr id="53" name="Boog 52"/>
          <p:cNvSpPr/>
          <p:nvPr/>
        </p:nvSpPr>
        <p:spPr bwMode="auto">
          <a:xfrm rot="8890046" flipH="1">
            <a:off x="7347577" y="2607506"/>
            <a:ext cx="688975" cy="1217612"/>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2271" y="1970572"/>
            <a:ext cx="338969" cy="800785"/>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970" y="2761693"/>
            <a:ext cx="425042" cy="653479"/>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832163">
            <a:off x="7921981" y="3437414"/>
            <a:ext cx="425042" cy="653479"/>
          </a:xfrm>
          <a:prstGeom prst="rect">
            <a:avLst/>
          </a:prstGeom>
        </p:spPr>
      </p:pic>
      <p:pic>
        <p:nvPicPr>
          <p:cNvPr id="47"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8170" y="3003751"/>
            <a:ext cx="208128" cy="169365"/>
          </a:xfrm>
          <a:prstGeom prst="rect">
            <a:avLst/>
          </a:prstGeom>
          <a:noFill/>
          <a:ln w="9525">
            <a:noFill/>
            <a:miter lim="800000"/>
            <a:headEnd/>
            <a:tailEnd/>
          </a:ln>
        </p:spPr>
      </p:pic>
      <p:sp>
        <p:nvSpPr>
          <p:cNvPr id="48" name="Rechthoek 35"/>
          <p:cNvSpPr>
            <a:spLocks noChangeArrowheads="1"/>
          </p:cNvSpPr>
          <p:nvPr/>
        </p:nvSpPr>
        <p:spPr bwMode="auto">
          <a:xfrm>
            <a:off x="5001325" y="1520873"/>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12025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03832" y="1429884"/>
            <a:ext cx="1426588" cy="1426588"/>
          </a:xfrm>
          <a:prstGeom prst="rect">
            <a:avLst/>
          </a:prstGeom>
        </p:spPr>
      </p:pic>
      <p:pic>
        <p:nvPicPr>
          <p:cNvPr id="38914" name="Picture 61"/>
          <p:cNvPicPr>
            <a:picLocks noChangeAspect="1" noChangeArrowheads="1"/>
          </p:cNvPicPr>
          <p:nvPr/>
        </p:nvPicPr>
        <p:blipFill>
          <a:blip r:embed="rId4" cstate="print">
            <a:clrChange>
              <a:clrFrom>
                <a:srgbClr val="FFFFFF"/>
              </a:clrFrom>
              <a:clrTo>
                <a:srgbClr val="FFFFFF">
                  <a:alpha val="0"/>
                </a:srgbClr>
              </a:clrTo>
            </a:clrChange>
            <a:lum bright="70000" contrast="30000"/>
            <a:extLst>
              <a:ext uri="{28A0092B-C50C-407E-A947-70E740481C1C}">
                <a14:useLocalDpi xmlns:a14="http://schemas.microsoft.com/office/drawing/2010/main" val="0"/>
              </a:ext>
            </a:extLst>
          </a:blip>
          <a:srcRect/>
          <a:stretch>
            <a:fillRect/>
          </a:stretch>
        </p:blipFill>
        <p:spPr bwMode="auto">
          <a:xfrm rot="14138878" flipH="1">
            <a:off x="5955507" y="2280444"/>
            <a:ext cx="428625" cy="1455738"/>
          </a:xfrm>
          <a:prstGeom prst="rect">
            <a:avLst/>
          </a:prstGeom>
          <a:noFill/>
          <a:ln w="9525">
            <a:noFill/>
            <a:miter lim="800000"/>
            <a:headEnd/>
            <a:tailEnd/>
          </a:ln>
        </p:spPr>
      </p:pic>
      <p:cxnSp>
        <p:nvCxnSpPr>
          <p:cNvPr id="389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89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891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891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892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892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892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892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892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892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892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8927"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38928"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38929" name="Rectangle 20"/>
          <p:cNvSpPr>
            <a:spLocks noChangeArrowheads="1"/>
          </p:cNvSpPr>
          <p:nvPr/>
        </p:nvSpPr>
        <p:spPr bwMode="auto">
          <a:xfrm>
            <a:off x="7258050" y="3716338"/>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8930" name="Group 188"/>
          <p:cNvGrpSpPr>
            <a:grpSpLocks noChangeAspect="1"/>
          </p:cNvGrpSpPr>
          <p:nvPr/>
        </p:nvGrpSpPr>
        <p:grpSpPr bwMode="auto">
          <a:xfrm>
            <a:off x="7177088" y="3860801"/>
            <a:ext cx="107950" cy="73025"/>
            <a:chOff x="7956376" y="548680"/>
            <a:chExt cx="216024" cy="144016"/>
          </a:xfrm>
        </p:grpSpPr>
        <p:cxnSp>
          <p:nvCxnSpPr>
            <p:cNvPr id="3895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895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8931" name="Group 188"/>
          <p:cNvGrpSpPr>
            <a:grpSpLocks noChangeAspect="1"/>
          </p:cNvGrpSpPr>
          <p:nvPr/>
        </p:nvGrpSpPr>
        <p:grpSpPr bwMode="auto">
          <a:xfrm>
            <a:off x="8401050" y="3860801"/>
            <a:ext cx="107950" cy="73025"/>
            <a:chOff x="7956376" y="548680"/>
            <a:chExt cx="216024" cy="144016"/>
          </a:xfrm>
        </p:grpSpPr>
        <p:cxnSp>
          <p:nvCxnSpPr>
            <p:cNvPr id="389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89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8933" name="Groep 63"/>
          <p:cNvGrpSpPr>
            <a:grpSpLocks/>
          </p:cNvGrpSpPr>
          <p:nvPr/>
        </p:nvGrpSpPr>
        <p:grpSpPr bwMode="auto">
          <a:xfrm>
            <a:off x="3648076" y="3500439"/>
            <a:ext cx="1584325" cy="433387"/>
            <a:chOff x="4716016" y="3501008"/>
            <a:chExt cx="1584176" cy="432048"/>
          </a:xfrm>
        </p:grpSpPr>
        <p:pic>
          <p:nvPicPr>
            <p:cNvPr id="38949"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8950" name="Picture 1" descr="F:\treinen frans van ackeleyen\HLD7701.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38934" name="Straight Arrow Connector 287"/>
          <p:cNvCxnSpPr>
            <a:cxnSpLocks noChangeShapeType="1"/>
          </p:cNvCxnSpPr>
          <p:nvPr/>
        </p:nvCxnSpPr>
        <p:spPr bwMode="auto">
          <a:xfrm flipH="1">
            <a:off x="4943477" y="2268261"/>
            <a:ext cx="683790" cy="1305202"/>
          </a:xfrm>
          <a:prstGeom prst="straightConnector1">
            <a:avLst/>
          </a:prstGeom>
          <a:noFill/>
          <a:ln w="12700" algn="ctr">
            <a:solidFill>
              <a:schemeClr val="tx1"/>
            </a:solidFill>
            <a:prstDash val="dash"/>
            <a:round/>
            <a:headEnd/>
            <a:tailEnd type="arrow" w="med" len="med"/>
          </a:ln>
        </p:spPr>
      </p:cxnSp>
      <p:grpSp>
        <p:nvGrpSpPr>
          <p:cNvPr id="38935" name="Groep 106"/>
          <p:cNvGrpSpPr>
            <a:grpSpLocks/>
          </p:cNvGrpSpPr>
          <p:nvPr/>
        </p:nvGrpSpPr>
        <p:grpSpPr bwMode="auto">
          <a:xfrm>
            <a:off x="7535863" y="3429000"/>
            <a:ext cx="863600" cy="431800"/>
            <a:chOff x="4427984" y="2636912"/>
            <a:chExt cx="864096" cy="432048"/>
          </a:xfrm>
        </p:grpSpPr>
        <p:cxnSp>
          <p:nvCxnSpPr>
            <p:cNvPr id="108"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9" name="Tekstvak 10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5"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893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les </a:t>
            </a:r>
            <a:r>
              <a:rPr lang="nl-BE" sz="800" b="1" dirty="0" err="1">
                <a:latin typeface="+mn-lt"/>
              </a:rPr>
              <a:t>voies</a:t>
            </a:r>
            <a:endParaRPr lang="nl-BE" sz="800" b="1" dirty="0">
              <a:latin typeface="+mn-lt"/>
            </a:endParaRPr>
          </a:p>
          <a:p>
            <a:pPr algn="ctr"/>
            <a:r>
              <a:rPr lang="nl-BE" sz="800" b="1" dirty="0" err="1">
                <a:latin typeface="+mn-lt"/>
              </a:rPr>
              <a:t>sont</a:t>
            </a:r>
            <a:r>
              <a:rPr lang="nl-BE" sz="800" b="1" dirty="0">
                <a:latin typeface="+mn-lt"/>
              </a:rPr>
              <a:t> </a:t>
            </a:r>
            <a:r>
              <a:rPr lang="nl-BE" sz="800" b="1" dirty="0" err="1">
                <a:latin typeface="+mn-lt"/>
              </a:rPr>
              <a:t>libres</a:t>
            </a:r>
            <a:endParaRPr lang="nl-BE" sz="800" b="1" dirty="0">
              <a:latin typeface="+mn-lt"/>
            </a:endParaRPr>
          </a:p>
        </p:txBody>
      </p:sp>
      <p:cxnSp>
        <p:nvCxnSpPr>
          <p:cNvPr id="38943" name="Straight Arrow Connector 287"/>
          <p:cNvCxnSpPr>
            <a:cxnSpLocks noChangeShapeType="1"/>
          </p:cNvCxnSpPr>
          <p:nvPr/>
        </p:nvCxnSpPr>
        <p:spPr bwMode="auto">
          <a:xfrm>
            <a:off x="5627267" y="2262188"/>
            <a:ext cx="2249813" cy="478769"/>
          </a:xfrm>
          <a:prstGeom prst="straightConnector1">
            <a:avLst/>
          </a:prstGeom>
          <a:noFill/>
          <a:ln w="12700" algn="ctr">
            <a:solidFill>
              <a:schemeClr val="tx1"/>
            </a:solidFill>
            <a:prstDash val="dash"/>
            <a:round/>
            <a:headEnd/>
            <a:tailEnd type="arrow" w="med" len="med"/>
          </a:ln>
        </p:spPr>
      </p:cxnSp>
      <p:sp>
        <p:nvSpPr>
          <p:cNvPr id="38946" name="Rechthoekige toelichting 72"/>
          <p:cNvSpPr>
            <a:spLocks noChangeArrowheads="1"/>
          </p:cNvSpPr>
          <p:nvPr/>
        </p:nvSpPr>
        <p:spPr bwMode="auto">
          <a:xfrm>
            <a:off x="7470957" y="1969809"/>
            <a:ext cx="503238" cy="287338"/>
          </a:xfrm>
          <a:prstGeom prst="wedgeRectCallout">
            <a:avLst>
              <a:gd name="adj1" fmla="val 66428"/>
              <a:gd name="adj2" fmla="val 132056"/>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4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sp>
        <p:nvSpPr>
          <p:cNvPr id="54" name="TextBox 53"/>
          <p:cNvSpPr txBox="1"/>
          <p:nvPr/>
        </p:nvSpPr>
        <p:spPr>
          <a:xfrm>
            <a:off x="3763168" y="596799"/>
            <a:ext cx="5386389" cy="340519"/>
          </a:xfrm>
          <a:prstGeom prst="roundRect">
            <a:avLst/>
          </a:prstGeom>
          <a:noFill/>
          <a:ln w="12700">
            <a:solidFill>
              <a:schemeClr val="accent1"/>
            </a:solidFill>
            <a:prstDash val="dash"/>
          </a:ln>
        </p:spPr>
        <p:txBody>
          <a:bodyPr wrap="square" rtlCol="0">
            <a:spAutoFit/>
          </a:bodyPr>
          <a:lstStyle/>
          <a:p>
            <a:pPr algn="ctr"/>
            <a:r>
              <a:rPr lang="nl-BE" sz="1400" dirty="0">
                <a:latin typeface="+mn-lt"/>
              </a:rPr>
              <a:t>La vigie présente </a:t>
            </a:r>
            <a:r>
              <a:rPr lang="nl-BE" sz="1400" dirty="0" err="1">
                <a:latin typeface="+mn-lt"/>
              </a:rPr>
              <a:t>son</a:t>
            </a:r>
            <a:r>
              <a:rPr lang="nl-BE" sz="1400" dirty="0">
                <a:latin typeface="+mn-lt"/>
              </a:rPr>
              <a:t> drapeau rouge </a:t>
            </a:r>
            <a:r>
              <a:rPr lang="nl-BE" sz="1400" dirty="0" err="1">
                <a:latin typeface="+mn-lt"/>
              </a:rPr>
              <a:t>tant</a:t>
            </a:r>
            <a:r>
              <a:rPr lang="nl-BE" sz="1400" dirty="0">
                <a:latin typeface="+mn-lt"/>
              </a:rPr>
              <a:t> que la voie </a:t>
            </a:r>
            <a:r>
              <a:rPr lang="nl-BE" sz="1400" dirty="0" err="1">
                <a:latin typeface="+mn-lt"/>
              </a:rPr>
              <a:t>n’est</a:t>
            </a:r>
            <a:r>
              <a:rPr lang="nl-BE" sz="1400" dirty="0">
                <a:latin typeface="+mn-lt"/>
              </a:rPr>
              <a:t> pas </a:t>
            </a:r>
            <a:r>
              <a:rPr lang="nl-BE" sz="1400" dirty="0" err="1">
                <a:latin typeface="+mn-lt"/>
              </a:rPr>
              <a:t>libérée</a:t>
            </a:r>
            <a:r>
              <a:rPr lang="nl-BE" sz="1400" dirty="0">
                <a:latin typeface="+mn-lt"/>
              </a:rPr>
              <a:t>.</a:t>
            </a: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3599" y="1929874"/>
            <a:ext cx="423343" cy="1000111"/>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1908" y="2516328"/>
            <a:ext cx="577905" cy="888498"/>
          </a:xfrm>
          <a:prstGeom prst="rect">
            <a:avLst/>
          </a:prstGeom>
        </p:spPr>
      </p:pic>
      <p:pic>
        <p:nvPicPr>
          <p:cNvPr id="49"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724" y="3106830"/>
            <a:ext cx="208128" cy="169365"/>
          </a:xfrm>
          <a:prstGeom prst="rect">
            <a:avLst/>
          </a:prstGeom>
          <a:noFill/>
          <a:ln w="9525">
            <a:noFill/>
            <a:miter lim="800000"/>
            <a:headEnd/>
            <a:tailEnd/>
          </a:ln>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1505" y="2544516"/>
            <a:ext cx="577905" cy="888498"/>
          </a:xfrm>
          <a:prstGeom prst="rect">
            <a:avLst/>
          </a:prstGeom>
        </p:spPr>
      </p:pic>
      <p:sp>
        <p:nvSpPr>
          <p:cNvPr id="51" name="Rechthoek 35"/>
          <p:cNvSpPr>
            <a:spLocks noChangeArrowheads="1"/>
          </p:cNvSpPr>
          <p:nvPr/>
        </p:nvSpPr>
        <p:spPr bwMode="auto">
          <a:xfrm>
            <a:off x="5150432" y="1522163"/>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2"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6356" y="2441003"/>
            <a:ext cx="208128" cy="169365"/>
          </a:xfrm>
          <a:prstGeom prst="rect">
            <a:avLst/>
          </a:prstGeom>
          <a:noFill/>
          <a:ln w="9525">
            <a:noFill/>
            <a:miter lim="800000"/>
            <a:headEnd/>
            <a:tailEnd/>
          </a:ln>
        </p:spPr>
      </p:pic>
    </p:spTree>
    <p:extLst>
      <p:ext uri="{BB962C8B-B14F-4D97-AF65-F5344CB8AC3E}">
        <p14:creationId xmlns:p14="http://schemas.microsoft.com/office/powerpoint/2010/main" val="3163315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4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994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9962" name="Rounded Rectangle 122"/>
          <p:cNvSpPr>
            <a:spLocks noChangeArrowheads="1"/>
          </p:cNvSpPr>
          <p:nvPr/>
        </p:nvSpPr>
        <p:spPr bwMode="auto">
          <a:xfrm>
            <a:off x="1568450" y="4869160"/>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reprise</a:t>
            </a:r>
          </a:p>
          <a:p>
            <a:pPr algn="ctr"/>
            <a:r>
              <a:rPr lang="nl-BE" sz="800" b="1" dirty="0">
                <a:latin typeface="+mn-lt"/>
              </a:rPr>
              <a:t>du</a:t>
            </a:r>
          </a:p>
          <a:p>
            <a:pPr algn="ctr"/>
            <a:r>
              <a:rPr lang="nl-BE" sz="800" b="1" dirty="0">
                <a:latin typeface="+mn-lt"/>
              </a:rPr>
              <a:t>mouvement</a:t>
            </a:r>
          </a:p>
        </p:txBody>
      </p:sp>
      <p:sp>
        <p:nvSpPr>
          <p:cNvPr id="39965" name="Rectangle 245"/>
          <p:cNvSpPr>
            <a:spLocks noChangeArrowheads="1"/>
          </p:cNvSpPr>
          <p:nvPr/>
        </p:nvSpPr>
        <p:spPr bwMode="auto">
          <a:xfrm>
            <a:off x="5592432" y="518726"/>
            <a:ext cx="4324681" cy="819514"/>
          </a:xfrm>
          <a:prstGeom prst="rect">
            <a:avLst/>
          </a:prstGeom>
          <a:noFill/>
          <a:ln w="31750" algn="ctr">
            <a:solidFill>
              <a:srgbClr val="FF0000"/>
            </a:solidFill>
            <a:round/>
            <a:headEnd/>
            <a:tailEnd/>
          </a:ln>
        </p:spPr>
        <p:txBody>
          <a:bodyPr anchor="ctr"/>
          <a:lstStyle/>
          <a:p>
            <a:pPr algn="ctr"/>
            <a:r>
              <a:rPr lang="nl-BE" sz="1400" dirty="0"/>
              <a:t>La </a:t>
            </a:r>
            <a:r>
              <a:rPr lang="nl-BE" sz="1400" dirty="0" err="1"/>
              <a:t>vigie</a:t>
            </a:r>
            <a:r>
              <a:rPr lang="nl-BE" sz="1400" dirty="0"/>
              <a:t> entrepreneur fait appel à </a:t>
            </a:r>
            <a:r>
              <a:rPr lang="nl-BE" sz="1400" dirty="0" err="1"/>
              <a:t>un</a:t>
            </a:r>
            <a:r>
              <a:rPr lang="nl-BE" sz="1400" dirty="0"/>
              <a:t> agent Infrabel (ARET) </a:t>
            </a:r>
            <a:r>
              <a:rPr lang="nl-BE" sz="1400" u="sng" dirty="0" err="1"/>
              <a:t>qui</a:t>
            </a:r>
            <a:r>
              <a:rPr lang="nl-BE" sz="1400" u="sng" dirty="0"/>
              <a:t> </a:t>
            </a:r>
            <a:r>
              <a:rPr lang="nl-BE" sz="1400" u="sng" dirty="0" err="1"/>
              <a:t>est</a:t>
            </a:r>
            <a:r>
              <a:rPr lang="nl-BE" sz="1400" u="sng" dirty="0"/>
              <a:t> </a:t>
            </a:r>
            <a:r>
              <a:rPr lang="nl-BE" sz="1400" u="sng" dirty="0" err="1"/>
              <a:t>seul</a:t>
            </a:r>
            <a:r>
              <a:rPr lang="nl-BE" sz="1400" u="sng" dirty="0"/>
              <a:t> compétent </a:t>
            </a:r>
            <a:r>
              <a:rPr lang="nl-BE" sz="1400" dirty="0"/>
              <a:t>pour </a:t>
            </a:r>
            <a:r>
              <a:rPr lang="nl-BE" sz="1400" dirty="0" err="1"/>
              <a:t>autoriser</a:t>
            </a:r>
            <a:r>
              <a:rPr lang="nl-BE" sz="1400" dirty="0"/>
              <a:t> la reprise du mouvement .</a:t>
            </a:r>
          </a:p>
        </p:txBody>
      </p:sp>
      <p:sp>
        <p:nvSpPr>
          <p:cNvPr id="44"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grpSp>
        <p:nvGrpSpPr>
          <p:cNvPr id="47" name="Group 46"/>
          <p:cNvGrpSpPr/>
          <p:nvPr/>
        </p:nvGrpSpPr>
        <p:grpSpPr>
          <a:xfrm>
            <a:off x="3149819" y="1361218"/>
            <a:ext cx="4546726" cy="1182783"/>
            <a:chOff x="3796043" y="2196715"/>
            <a:chExt cx="2588138" cy="785929"/>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043" y="2214983"/>
              <a:ext cx="321447" cy="767661"/>
            </a:xfrm>
            <a:prstGeom prst="rect">
              <a:avLst/>
            </a:prstGeom>
          </p:spPr>
        </p:pic>
        <p:sp>
          <p:nvSpPr>
            <p:cNvPr id="53" name="Text Box 9"/>
            <p:cNvSpPr txBox="1">
              <a:spLocks noChangeArrowheads="1"/>
            </p:cNvSpPr>
            <p:nvPr/>
          </p:nvSpPr>
          <p:spPr bwMode="auto">
            <a:xfrm>
              <a:off x="4831610" y="2313726"/>
              <a:ext cx="582946" cy="510310"/>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244" y="2203547"/>
              <a:ext cx="295274" cy="778924"/>
            </a:xfrm>
            <a:prstGeom prst="rect">
              <a:avLst/>
            </a:prstGeom>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323" y="2196715"/>
              <a:ext cx="288223" cy="760325"/>
            </a:xfrm>
            <a:prstGeom prst="rect">
              <a:avLst/>
            </a:prstGeom>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3467" y="2211086"/>
              <a:ext cx="230407" cy="768023"/>
            </a:xfrm>
            <a:prstGeom prst="rect">
              <a:avLst/>
            </a:prstGeom>
          </p:spPr>
        </p:pic>
        <p:sp>
          <p:nvSpPr>
            <p:cNvPr id="57" name="TextBox 56"/>
            <p:cNvSpPr txBox="1"/>
            <p:nvPr/>
          </p:nvSpPr>
          <p:spPr>
            <a:xfrm>
              <a:off x="4125165" y="2496705"/>
              <a:ext cx="466200" cy="276999"/>
            </a:xfrm>
            <a:prstGeom prst="rect">
              <a:avLst/>
            </a:prstGeom>
            <a:noFill/>
          </p:spPr>
          <p:txBody>
            <a:bodyPr wrap="square" rtlCol="0">
              <a:spAutoFit/>
            </a:bodyPr>
            <a:lstStyle/>
            <a:p>
              <a:r>
                <a:rPr lang="fr-BE" sz="1200" b="1" dirty="0">
                  <a:latin typeface="+mn-lt"/>
                </a:rPr>
                <a:t>OU</a:t>
              </a:r>
            </a:p>
          </p:txBody>
        </p:sp>
        <p:sp>
          <p:nvSpPr>
            <p:cNvPr id="58" name="TextBox 57"/>
            <p:cNvSpPr txBox="1"/>
            <p:nvPr/>
          </p:nvSpPr>
          <p:spPr>
            <a:xfrm>
              <a:off x="5917981" y="2502298"/>
              <a:ext cx="466200" cy="276999"/>
            </a:xfrm>
            <a:prstGeom prst="rect">
              <a:avLst/>
            </a:prstGeom>
            <a:noFill/>
          </p:spPr>
          <p:txBody>
            <a:bodyPr wrap="square" rtlCol="0">
              <a:spAutoFit/>
            </a:bodyPr>
            <a:lstStyle/>
            <a:p>
              <a:r>
                <a:rPr lang="fr-BE" sz="1200" b="1" dirty="0">
                  <a:latin typeface="+mn-lt"/>
                </a:rPr>
                <a:t>OU</a:t>
              </a:r>
            </a:p>
          </p:txBody>
        </p:sp>
      </p:grpSp>
      <p:sp>
        <p:nvSpPr>
          <p:cNvPr id="59" name="Rounded Rectangle 122"/>
          <p:cNvSpPr>
            <a:spLocks noChangeArrowheads="1"/>
          </p:cNvSpPr>
          <p:nvPr/>
        </p:nvSpPr>
        <p:spPr bwMode="auto">
          <a:xfrm>
            <a:off x="1557000" y="179855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appel à </a:t>
            </a:r>
            <a:r>
              <a:rPr lang="nl-BE" sz="800" b="1" dirty="0" err="1">
                <a:latin typeface="+mn-lt"/>
              </a:rPr>
              <a:t>un</a:t>
            </a:r>
            <a:r>
              <a:rPr lang="nl-BE" sz="800" b="1" dirty="0">
                <a:latin typeface="+mn-lt"/>
              </a:rPr>
              <a:t> agent Infrabel</a:t>
            </a:r>
          </a:p>
        </p:txBody>
      </p:sp>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9308" y="2899563"/>
            <a:ext cx="7783894" cy="3096344"/>
          </a:xfrm>
          <a:prstGeom prst="rect">
            <a:avLst/>
          </a:prstGeom>
        </p:spPr>
      </p:pic>
      <p:grpSp>
        <p:nvGrpSpPr>
          <p:cNvPr id="61" name="Group 60"/>
          <p:cNvGrpSpPr/>
          <p:nvPr/>
        </p:nvGrpSpPr>
        <p:grpSpPr>
          <a:xfrm>
            <a:off x="2785850" y="3275189"/>
            <a:ext cx="6335722" cy="1450982"/>
            <a:chOff x="1408424" y="2927526"/>
            <a:chExt cx="5860404" cy="1450982"/>
          </a:xfrm>
        </p:grpSpPr>
        <p:sp>
          <p:nvSpPr>
            <p:cNvPr id="62" name="TextBox 32"/>
            <p:cNvSpPr txBox="1">
              <a:spLocks noChangeArrowheads="1"/>
            </p:cNvSpPr>
            <p:nvPr/>
          </p:nvSpPr>
          <p:spPr bwMode="auto">
            <a:xfrm>
              <a:off x="1408424" y="4178453"/>
              <a:ext cx="531388" cy="200055"/>
            </a:xfrm>
            <a:prstGeom prst="rect">
              <a:avLst/>
            </a:prstGeom>
            <a:noFill/>
            <a:ln w="9525">
              <a:noFill/>
              <a:miter lim="800000"/>
              <a:headEnd/>
              <a:tailEnd/>
            </a:ln>
          </p:spPr>
          <p:txBody>
            <a:bodyPr>
              <a:spAutoFit/>
            </a:bodyPr>
            <a:lstStyle/>
            <a:p>
              <a:pPr algn="ctr"/>
              <a:r>
                <a:rPr lang="en-US" sz="700" dirty="0">
                  <a:latin typeface="+mn-lt"/>
                </a:rPr>
                <a:t>Namur</a:t>
              </a: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626" y="3156438"/>
              <a:ext cx="418332" cy="999037"/>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4934" y="3310374"/>
              <a:ext cx="543755" cy="845101"/>
            </a:xfrm>
            <a:prstGeom prst="rect">
              <a:avLst/>
            </a:prstGeom>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63267" y="3310374"/>
              <a:ext cx="705561" cy="868079"/>
            </a:xfrm>
            <a:prstGeom prst="rect">
              <a:avLst/>
            </a:prstGeom>
          </p:spPr>
        </p:pic>
        <p:sp>
          <p:nvSpPr>
            <p:cNvPr id="66" name="Rechthoek 35"/>
            <p:cNvSpPr>
              <a:spLocks noChangeArrowheads="1"/>
            </p:cNvSpPr>
            <p:nvPr/>
          </p:nvSpPr>
          <p:spPr bwMode="auto">
            <a:xfrm>
              <a:off x="3507526" y="2927526"/>
              <a:ext cx="867580" cy="24076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INFRABEL</a:t>
              </a:r>
            </a:p>
          </p:txBody>
        </p:sp>
      </p:grpSp>
    </p:spTree>
    <p:extLst>
      <p:ext uri="{BB962C8B-B14F-4D97-AF65-F5344CB8AC3E}">
        <p14:creationId xmlns:p14="http://schemas.microsoft.com/office/powerpoint/2010/main" val="1655638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1"/>
          <p:cNvPicPr>
            <a:picLocks noChangeAspect="1" noChangeArrowheads="1"/>
          </p:cNvPicPr>
          <p:nvPr/>
        </p:nvPicPr>
        <p:blipFill>
          <a:blip r:embed="rId3" cstate="print">
            <a:lum bright="70000" contrast="30000"/>
            <a:extLst>
              <a:ext uri="{28A0092B-C50C-407E-A947-70E740481C1C}">
                <a14:useLocalDpi xmlns:a14="http://schemas.microsoft.com/office/drawing/2010/main" val="0"/>
              </a:ext>
            </a:extLst>
          </a:blip>
          <a:srcRect/>
          <a:stretch>
            <a:fillRect/>
          </a:stretch>
        </p:blipFill>
        <p:spPr bwMode="auto">
          <a:xfrm rot="4304969">
            <a:off x="6352382" y="2196307"/>
            <a:ext cx="428625" cy="1455738"/>
          </a:xfrm>
          <a:prstGeom prst="rect">
            <a:avLst/>
          </a:prstGeom>
          <a:noFill/>
          <a:ln w="9525">
            <a:noFill/>
            <a:miter lim="800000"/>
            <a:headEnd/>
            <a:tailEnd/>
          </a:ln>
        </p:spPr>
      </p:pic>
      <p:cxnSp>
        <p:nvCxnSpPr>
          <p:cNvPr id="4096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4096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4096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096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096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096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096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097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097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097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097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0974"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4097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latin typeface="+mn-lt"/>
              </a:rPr>
              <a:t>Namur</a:t>
            </a:r>
          </a:p>
        </p:txBody>
      </p:sp>
      <p:sp>
        <p:nvSpPr>
          <p:cNvPr id="40976" name="Rectangle 20"/>
          <p:cNvSpPr>
            <a:spLocks noChangeArrowheads="1"/>
          </p:cNvSpPr>
          <p:nvPr/>
        </p:nvSpPr>
        <p:spPr bwMode="auto">
          <a:xfrm>
            <a:off x="7258050" y="3716338"/>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0977" name="Group 188"/>
          <p:cNvGrpSpPr>
            <a:grpSpLocks noChangeAspect="1"/>
          </p:cNvGrpSpPr>
          <p:nvPr/>
        </p:nvGrpSpPr>
        <p:grpSpPr bwMode="auto">
          <a:xfrm>
            <a:off x="7177088" y="3860801"/>
            <a:ext cx="107950" cy="73025"/>
            <a:chOff x="7956376" y="548680"/>
            <a:chExt cx="216024" cy="144016"/>
          </a:xfrm>
        </p:grpSpPr>
        <p:cxnSp>
          <p:nvCxnSpPr>
            <p:cNvPr id="409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09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0978" name="Group 188"/>
          <p:cNvGrpSpPr>
            <a:grpSpLocks noChangeAspect="1"/>
          </p:cNvGrpSpPr>
          <p:nvPr/>
        </p:nvGrpSpPr>
        <p:grpSpPr bwMode="auto">
          <a:xfrm>
            <a:off x="8401050" y="3860801"/>
            <a:ext cx="107950" cy="73025"/>
            <a:chOff x="7956376" y="548680"/>
            <a:chExt cx="216024" cy="144016"/>
          </a:xfrm>
        </p:grpSpPr>
        <p:cxnSp>
          <p:nvCxnSpPr>
            <p:cNvPr id="4099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099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0980" name="Groep 63"/>
          <p:cNvGrpSpPr>
            <a:grpSpLocks/>
          </p:cNvGrpSpPr>
          <p:nvPr/>
        </p:nvGrpSpPr>
        <p:grpSpPr bwMode="auto">
          <a:xfrm>
            <a:off x="5880101" y="3500439"/>
            <a:ext cx="1584325" cy="433387"/>
            <a:chOff x="4716016" y="3501008"/>
            <a:chExt cx="1584176" cy="432048"/>
          </a:xfrm>
        </p:grpSpPr>
        <p:pic>
          <p:nvPicPr>
            <p:cNvPr id="40993"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40994"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40981" name="Groep 106"/>
          <p:cNvGrpSpPr>
            <a:grpSpLocks/>
          </p:cNvGrpSpPr>
          <p:nvPr/>
        </p:nvGrpSpPr>
        <p:grpSpPr bwMode="auto">
          <a:xfrm>
            <a:off x="7535863" y="3429000"/>
            <a:ext cx="863600" cy="431800"/>
            <a:chOff x="4427984" y="2636912"/>
            <a:chExt cx="864096" cy="432048"/>
          </a:xfrm>
        </p:grpSpPr>
        <p:cxnSp>
          <p:nvCxnSpPr>
            <p:cNvPr id="108"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9" name="Tekstvak 10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5"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0983"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700" b="1" dirty="0">
                <a:latin typeface="+mn-lt"/>
              </a:rPr>
              <a:t>la </a:t>
            </a:r>
            <a:r>
              <a:rPr lang="nl-BE" sz="700" b="1" dirty="0" err="1">
                <a:latin typeface="+mn-lt"/>
              </a:rPr>
              <a:t>vigie</a:t>
            </a:r>
            <a:r>
              <a:rPr lang="nl-BE" sz="700" b="1" dirty="0">
                <a:latin typeface="+mn-lt"/>
              </a:rPr>
              <a:t> </a:t>
            </a:r>
            <a:r>
              <a:rPr lang="nl-BE" sz="700" b="1" dirty="0" err="1">
                <a:latin typeface="+mn-lt"/>
              </a:rPr>
              <a:t>reprend</a:t>
            </a:r>
            <a:r>
              <a:rPr lang="nl-BE" sz="700" b="1" dirty="0">
                <a:latin typeface="+mn-lt"/>
              </a:rPr>
              <a:t> sa </a:t>
            </a:r>
            <a:r>
              <a:rPr lang="nl-BE" sz="700" b="1" dirty="0" err="1">
                <a:latin typeface="+mn-lt"/>
              </a:rPr>
              <a:t>position</a:t>
            </a:r>
            <a:r>
              <a:rPr lang="nl-BE" sz="700" b="1" dirty="0">
                <a:latin typeface="+mn-lt"/>
              </a:rPr>
              <a:t> initiale</a:t>
            </a:r>
          </a:p>
        </p:txBody>
      </p:sp>
      <p:sp>
        <p:nvSpPr>
          <p:cNvPr id="40984"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1"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sp>
        <p:nvSpPr>
          <p:cNvPr id="46" name="TextBox 45"/>
          <p:cNvSpPr txBox="1"/>
          <p:nvPr/>
        </p:nvSpPr>
        <p:spPr>
          <a:xfrm>
            <a:off x="3013074" y="622472"/>
            <a:ext cx="5386389" cy="340519"/>
          </a:xfrm>
          <a:prstGeom prst="roundRect">
            <a:avLst/>
          </a:prstGeom>
          <a:noFill/>
          <a:ln w="12700">
            <a:solidFill>
              <a:schemeClr val="accent1"/>
            </a:solidFill>
            <a:prstDash val="dash"/>
          </a:ln>
        </p:spPr>
        <p:txBody>
          <a:bodyPr wrap="square" rtlCol="0">
            <a:spAutoFit/>
          </a:bodyPr>
          <a:lstStyle/>
          <a:p>
            <a:pPr algn="ctr"/>
            <a:r>
              <a:rPr lang="nl-BE" sz="1400" dirty="0">
                <a:latin typeface="+mn-lt"/>
              </a:rPr>
              <a:t>La </a:t>
            </a:r>
            <a:r>
              <a:rPr lang="nl-BE" sz="1400" dirty="0" err="1">
                <a:latin typeface="+mn-lt"/>
              </a:rPr>
              <a:t>vigie</a:t>
            </a:r>
            <a:r>
              <a:rPr lang="nl-BE" sz="1400" dirty="0">
                <a:latin typeface="+mn-lt"/>
              </a:rPr>
              <a:t> </a:t>
            </a:r>
            <a:r>
              <a:rPr lang="nl-BE" sz="1400" dirty="0" err="1">
                <a:latin typeface="+mn-lt"/>
              </a:rPr>
              <a:t>reprend</a:t>
            </a:r>
            <a:r>
              <a:rPr lang="nl-BE" sz="1400" dirty="0">
                <a:latin typeface="+mn-lt"/>
              </a:rPr>
              <a:t> sa </a:t>
            </a:r>
            <a:r>
              <a:rPr lang="nl-BE" sz="1400" dirty="0" err="1">
                <a:latin typeface="+mn-lt"/>
              </a:rPr>
              <a:t>position</a:t>
            </a:r>
            <a:r>
              <a:rPr lang="nl-BE" sz="1400" dirty="0">
                <a:latin typeface="+mn-lt"/>
              </a:rPr>
              <a:t> initiale.</a:t>
            </a: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8376" y="1652970"/>
            <a:ext cx="404943" cy="956643"/>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2195" y="2563904"/>
            <a:ext cx="550293" cy="846046"/>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6299" y="2559982"/>
            <a:ext cx="550293" cy="846046"/>
          </a:xfrm>
          <a:prstGeom prst="rect">
            <a:avLst/>
          </a:prstGeom>
        </p:spPr>
      </p:pic>
      <p:sp>
        <p:nvSpPr>
          <p:cNvPr id="48" name="Rechthoek 35"/>
          <p:cNvSpPr>
            <a:spLocks noChangeArrowheads="1"/>
          </p:cNvSpPr>
          <p:nvPr/>
        </p:nvSpPr>
        <p:spPr bwMode="auto">
          <a:xfrm>
            <a:off x="6804012" y="1191063"/>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Tree>
    <p:extLst>
      <p:ext uri="{BB962C8B-B14F-4D97-AF65-F5344CB8AC3E}">
        <p14:creationId xmlns:p14="http://schemas.microsoft.com/office/powerpoint/2010/main" val="3516309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2"/>
          <p:cNvGrpSpPr>
            <a:grpSpLocks/>
          </p:cNvGrpSpPr>
          <p:nvPr/>
        </p:nvGrpSpPr>
        <p:grpSpPr bwMode="auto">
          <a:xfrm>
            <a:off x="4511675" y="2708276"/>
            <a:ext cx="2376488" cy="2016125"/>
            <a:chOff x="5724128" y="2636912"/>
            <a:chExt cx="2376264" cy="2016224"/>
          </a:xfrm>
        </p:grpSpPr>
        <p:cxnSp>
          <p:nvCxnSpPr>
            <p:cNvPr id="42004" name="Straight Connector 25"/>
            <p:cNvCxnSpPr>
              <a:cxnSpLocks noChangeShapeType="1"/>
            </p:cNvCxnSpPr>
            <p:nvPr/>
          </p:nvCxnSpPr>
          <p:spPr bwMode="auto">
            <a:xfrm flipH="1">
              <a:off x="5724128" y="2636912"/>
              <a:ext cx="1224136" cy="2016224"/>
            </a:xfrm>
            <a:prstGeom prst="line">
              <a:avLst/>
            </a:prstGeom>
            <a:noFill/>
            <a:ln w="19050" algn="ctr">
              <a:solidFill>
                <a:srgbClr val="92D050"/>
              </a:solidFill>
              <a:prstDash val="sysDash"/>
              <a:round/>
              <a:headEnd/>
              <a:tailEnd/>
            </a:ln>
          </p:spPr>
        </p:cxnSp>
        <p:cxnSp>
          <p:nvCxnSpPr>
            <p:cNvPr id="28" name="Straight Connector 27"/>
            <p:cNvCxnSpPr/>
            <p:nvPr/>
          </p:nvCxnSpPr>
          <p:spPr bwMode="auto">
            <a:xfrm flipH="1">
              <a:off x="5724128" y="4531210"/>
              <a:ext cx="2376264" cy="0"/>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cxnSp>
          <p:nvCxnSpPr>
            <p:cNvPr id="30" name="Straight Connector 29"/>
            <p:cNvCxnSpPr/>
            <p:nvPr/>
          </p:nvCxnSpPr>
          <p:spPr bwMode="auto">
            <a:xfrm flipH="1" flipV="1">
              <a:off x="6948264" y="2636912"/>
              <a:ext cx="1152128" cy="1944216"/>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grpSp>
      <p:cxnSp>
        <p:nvCxnSpPr>
          <p:cNvPr id="4199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pic>
        <p:nvPicPr>
          <p:cNvPr id="4199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363" y="4508501"/>
            <a:ext cx="303212" cy="244475"/>
          </a:xfrm>
          <a:prstGeom prst="rect">
            <a:avLst/>
          </a:prstGeom>
          <a:noFill/>
          <a:ln w="9525">
            <a:noFill/>
            <a:miter lim="800000"/>
            <a:headEnd/>
            <a:tailEnd/>
          </a:ln>
        </p:spPr>
      </p:pic>
      <p:sp>
        <p:nvSpPr>
          <p:cNvPr id="41992" name="TextBox 23"/>
          <p:cNvSpPr txBox="1">
            <a:spLocks noChangeArrowheads="1"/>
          </p:cNvSpPr>
          <p:nvPr/>
        </p:nvSpPr>
        <p:spPr bwMode="auto">
          <a:xfrm>
            <a:off x="5448301" y="2565401"/>
            <a:ext cx="2303463" cy="276225"/>
          </a:xfrm>
          <a:prstGeom prst="rect">
            <a:avLst/>
          </a:prstGeom>
          <a:noFill/>
          <a:ln w="9525">
            <a:noFill/>
            <a:miter lim="800000"/>
            <a:headEnd/>
            <a:tailEnd/>
          </a:ln>
        </p:spPr>
        <p:txBody>
          <a:bodyPr>
            <a:spAutoFit/>
          </a:bodyPr>
          <a:lstStyle/>
          <a:p>
            <a:pPr algn="ctr"/>
            <a:r>
              <a:rPr lang="nl-BE" sz="1200" dirty="0" err="1"/>
              <a:t>bonne</a:t>
            </a:r>
            <a:r>
              <a:rPr lang="nl-BE" sz="1200" dirty="0"/>
              <a:t> </a:t>
            </a:r>
            <a:r>
              <a:rPr lang="nl-BE" sz="1200" dirty="0" err="1"/>
              <a:t>visibilité</a:t>
            </a:r>
            <a:endParaRPr lang="nl-BE" sz="1200" dirty="0"/>
          </a:p>
        </p:txBody>
      </p:sp>
      <p:sp>
        <p:nvSpPr>
          <p:cNvPr id="41993" name="TextBox 23"/>
          <p:cNvSpPr txBox="1">
            <a:spLocks noChangeArrowheads="1"/>
          </p:cNvSpPr>
          <p:nvPr/>
        </p:nvSpPr>
        <p:spPr bwMode="auto">
          <a:xfrm>
            <a:off x="3071814" y="4408489"/>
            <a:ext cx="1584325" cy="461665"/>
          </a:xfrm>
          <a:prstGeom prst="rect">
            <a:avLst/>
          </a:prstGeom>
          <a:noFill/>
          <a:ln w="9525">
            <a:noFill/>
            <a:miter lim="800000"/>
            <a:headEnd/>
            <a:tailEnd/>
          </a:ln>
        </p:spPr>
        <p:txBody>
          <a:bodyPr>
            <a:spAutoFit/>
          </a:bodyPr>
          <a:lstStyle/>
          <a:p>
            <a:pPr algn="ctr"/>
            <a:r>
              <a:rPr lang="nl-BE" sz="1200" dirty="0" err="1"/>
              <a:t>audition</a:t>
            </a:r>
            <a:endParaRPr lang="nl-BE" sz="1200" dirty="0"/>
          </a:p>
          <a:p>
            <a:pPr algn="ctr"/>
            <a:r>
              <a:rPr lang="nl-BE" sz="1200" dirty="0" err="1"/>
              <a:t>suffisante</a:t>
            </a:r>
            <a:endParaRPr lang="nl-BE" sz="1200" dirty="0"/>
          </a:p>
        </p:txBody>
      </p:sp>
      <p:pic>
        <p:nvPicPr>
          <p:cNvPr id="4199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sp>
        <p:nvSpPr>
          <p:cNvPr id="41995" name="TextBox 23"/>
          <p:cNvSpPr txBox="1">
            <a:spLocks noChangeArrowheads="1"/>
          </p:cNvSpPr>
          <p:nvPr/>
        </p:nvSpPr>
        <p:spPr bwMode="auto">
          <a:xfrm>
            <a:off x="6777038" y="4408489"/>
            <a:ext cx="1479550" cy="276225"/>
          </a:xfrm>
          <a:prstGeom prst="rect">
            <a:avLst/>
          </a:prstGeom>
          <a:noFill/>
          <a:ln w="9525">
            <a:noFill/>
            <a:miter lim="800000"/>
            <a:headEnd/>
            <a:tailEnd/>
          </a:ln>
        </p:spPr>
        <p:txBody>
          <a:bodyPr>
            <a:spAutoFit/>
          </a:bodyPr>
          <a:lstStyle/>
          <a:p>
            <a:pPr algn="ctr"/>
            <a:r>
              <a:rPr lang="nl-BE" sz="1200" dirty="0" err="1"/>
              <a:t>dégagement</a:t>
            </a:r>
            <a:endParaRPr lang="nl-BE" sz="1200" dirty="0"/>
          </a:p>
        </p:txBody>
      </p:sp>
      <p:sp>
        <p:nvSpPr>
          <p:cNvPr id="41998"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concertation</a:t>
            </a:r>
          </a:p>
          <a:p>
            <a:pPr algn="ctr"/>
            <a:r>
              <a:rPr lang="en-US" sz="800" b="1" dirty="0" err="1">
                <a:latin typeface="+mn-lt"/>
              </a:rPr>
              <a:t>réciproque</a:t>
            </a:r>
            <a:endParaRPr lang="en-US" sz="800" b="1" dirty="0">
              <a:latin typeface="+mn-lt"/>
            </a:endParaRPr>
          </a:p>
        </p:txBody>
      </p:sp>
      <p:pic>
        <p:nvPicPr>
          <p:cNvPr id="42001"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3700" y="4437063"/>
            <a:ext cx="312738" cy="311150"/>
          </a:xfrm>
          <a:prstGeom prst="rect">
            <a:avLst/>
          </a:prstGeom>
          <a:noFill/>
          <a:ln w="9525">
            <a:noFill/>
            <a:miter lim="800000"/>
            <a:headEnd/>
            <a:tailEnd/>
          </a:ln>
        </p:spPr>
      </p:pic>
      <p:sp>
        <p:nvSpPr>
          <p:cNvPr id="4200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6"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pic>
        <p:nvPicPr>
          <p:cNvPr id="27" name="Picture 26"/>
          <p:cNvPicPr>
            <a:picLocks noChangeAspect="1"/>
          </p:cNvPicPr>
          <p:nvPr/>
        </p:nvPicPr>
        <p:blipFill>
          <a:blip r:embed="rId5"/>
          <a:stretch>
            <a:fillRect/>
          </a:stretch>
        </p:blipFill>
        <p:spPr>
          <a:xfrm>
            <a:off x="4079876" y="2746693"/>
            <a:ext cx="560732" cy="1361777"/>
          </a:xfrm>
          <a:prstGeom prst="rect">
            <a:avLst/>
          </a:prstGeom>
        </p:spPr>
      </p:pic>
      <p:sp>
        <p:nvSpPr>
          <p:cNvPr id="41997" name="Rechthoekige toelichting 57"/>
          <p:cNvSpPr>
            <a:spLocks noChangeArrowheads="1"/>
          </p:cNvSpPr>
          <p:nvPr/>
        </p:nvSpPr>
        <p:spPr bwMode="auto">
          <a:xfrm>
            <a:off x="5808664" y="4221164"/>
            <a:ext cx="719137" cy="287337"/>
          </a:xfrm>
          <a:prstGeom prst="wedgeRectCallout">
            <a:avLst>
              <a:gd name="adj1" fmla="val -95296"/>
              <a:gd name="adj2" fmla="val 198014"/>
            </a:avLst>
          </a:prstGeom>
          <a:solidFill>
            <a:srgbClr val="FF0000"/>
          </a:solidFill>
          <a:ln w="31750" algn="ctr">
            <a:noFill/>
            <a:round/>
            <a:headEnd/>
            <a:tailEnd/>
          </a:ln>
        </p:spPr>
        <p:txBody>
          <a:bodyPr wrap="none" anchor="ctr"/>
          <a:lstStyle/>
          <a:p>
            <a:pPr algn="ctr"/>
            <a:r>
              <a:rPr lang="nl-BE" sz="1200" b="1" dirty="0">
                <a:solidFill>
                  <a:schemeClr val="bg1"/>
                </a:solidFill>
              </a:rPr>
              <a:t>NON OK</a:t>
            </a:r>
          </a:p>
        </p:txBody>
      </p:sp>
      <p:sp>
        <p:nvSpPr>
          <p:cNvPr id="32" name="TextBox 31"/>
          <p:cNvSpPr txBox="1"/>
          <p:nvPr/>
        </p:nvSpPr>
        <p:spPr>
          <a:xfrm>
            <a:off x="3115469" y="864131"/>
            <a:ext cx="5386389" cy="578882"/>
          </a:xfrm>
          <a:prstGeom prst="roundRect">
            <a:avLst/>
          </a:prstGeom>
          <a:noFill/>
          <a:ln w="12700">
            <a:solidFill>
              <a:schemeClr val="accent1"/>
            </a:solidFill>
            <a:prstDash val="dash"/>
          </a:ln>
        </p:spPr>
        <p:txBody>
          <a:bodyPr wrap="square" rtlCol="0">
            <a:spAutoFit/>
          </a:bodyPr>
          <a:lstStyle/>
          <a:p>
            <a:pPr algn="ctr"/>
            <a:r>
              <a:rPr lang="nl-BE" sz="1400" dirty="0" err="1"/>
              <a:t>Concertation</a:t>
            </a:r>
            <a:r>
              <a:rPr lang="nl-BE" sz="1400" dirty="0"/>
              <a:t> </a:t>
            </a:r>
            <a:r>
              <a:rPr lang="nl-BE" sz="1400" dirty="0" err="1"/>
              <a:t>entre</a:t>
            </a:r>
            <a:r>
              <a:rPr lang="nl-BE" sz="1400" dirty="0"/>
              <a:t> la </a:t>
            </a:r>
            <a:r>
              <a:rPr lang="nl-BE" sz="1400" dirty="0" err="1"/>
              <a:t>vigie</a:t>
            </a:r>
            <a:r>
              <a:rPr lang="nl-BE" sz="1400" dirty="0"/>
              <a:t> et les </a:t>
            </a:r>
            <a:r>
              <a:rPr lang="nl-BE" sz="1400" dirty="0" err="1"/>
              <a:t>agents</a:t>
            </a:r>
            <a:r>
              <a:rPr lang="nl-BE" sz="1400" dirty="0"/>
              <a:t> au sujet de </a:t>
            </a:r>
            <a:r>
              <a:rPr lang="nl-BE" sz="1400" dirty="0" err="1"/>
              <a:t>ce</a:t>
            </a:r>
            <a:r>
              <a:rPr lang="nl-BE" sz="1400" dirty="0"/>
              <a:t> </a:t>
            </a:r>
            <a:r>
              <a:rPr lang="nl-BE" sz="1400" dirty="0" err="1"/>
              <a:t>qu’il</a:t>
            </a:r>
            <a:r>
              <a:rPr lang="nl-BE" sz="1400" dirty="0"/>
              <a:t> </a:t>
            </a:r>
            <a:r>
              <a:rPr lang="nl-BE" sz="1400" dirty="0" err="1"/>
              <a:t>s’est</a:t>
            </a:r>
            <a:r>
              <a:rPr lang="nl-BE" sz="1400" dirty="0"/>
              <a:t> passé et pour </a:t>
            </a:r>
            <a:r>
              <a:rPr lang="nl-BE" sz="1400" dirty="0" err="1"/>
              <a:t>déterminer</a:t>
            </a:r>
            <a:r>
              <a:rPr lang="nl-BE" sz="1400" dirty="0"/>
              <a:t> les </a:t>
            </a:r>
            <a:r>
              <a:rPr lang="nl-BE" sz="1400" dirty="0" err="1"/>
              <a:t>causes</a:t>
            </a:r>
            <a:r>
              <a:rPr lang="nl-BE" sz="1400" dirty="0"/>
              <a:t> du </a:t>
            </a:r>
            <a:r>
              <a:rPr lang="nl-BE" sz="1400" dirty="0" err="1"/>
              <a:t>dysfonctionnement</a:t>
            </a:r>
            <a:r>
              <a:rPr lang="nl-BE" sz="1400" dirty="0"/>
              <a:t>.</a:t>
            </a:r>
          </a:p>
        </p:txBody>
      </p:sp>
      <p:sp>
        <p:nvSpPr>
          <p:cNvPr id="22" name="Rechthoek 35"/>
          <p:cNvSpPr>
            <a:spLocks noChangeArrowheads="1"/>
          </p:cNvSpPr>
          <p:nvPr/>
        </p:nvSpPr>
        <p:spPr bwMode="auto">
          <a:xfrm>
            <a:off x="3921134" y="2325744"/>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23" name="Picture 22"/>
          <p:cNvPicPr>
            <a:picLocks noChangeAspect="1"/>
          </p:cNvPicPr>
          <p:nvPr/>
        </p:nvPicPr>
        <p:blipFill rotWithShape="1">
          <a:blip r:embed="rId6"/>
          <a:srcRect r="45756"/>
          <a:stretch/>
        </p:blipFill>
        <p:spPr>
          <a:xfrm>
            <a:off x="4765613" y="4818381"/>
            <a:ext cx="716373" cy="1046227"/>
          </a:xfrm>
          <a:prstGeom prst="rect">
            <a:avLst/>
          </a:prstGeom>
        </p:spPr>
      </p:pic>
      <p:pic>
        <p:nvPicPr>
          <p:cNvPr id="24" name="Picture 23"/>
          <p:cNvPicPr>
            <a:picLocks noChangeAspect="1"/>
          </p:cNvPicPr>
          <p:nvPr/>
        </p:nvPicPr>
        <p:blipFill rotWithShape="1">
          <a:blip r:embed="rId6"/>
          <a:srcRect r="45756"/>
          <a:stretch/>
        </p:blipFill>
        <p:spPr>
          <a:xfrm>
            <a:off x="6535558" y="2984501"/>
            <a:ext cx="712491" cy="1040557"/>
          </a:xfrm>
          <a:prstGeom prst="rect">
            <a:avLst/>
          </a:prstGeom>
        </p:spPr>
      </p:pic>
    </p:spTree>
    <p:extLst>
      <p:ext uri="{BB962C8B-B14F-4D97-AF65-F5344CB8AC3E}">
        <p14:creationId xmlns:p14="http://schemas.microsoft.com/office/powerpoint/2010/main" val="3169393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Ovale toelichting 9"/>
          <p:cNvSpPr>
            <a:spLocks noChangeArrowheads="1"/>
          </p:cNvSpPr>
          <p:nvPr/>
        </p:nvSpPr>
        <p:spPr bwMode="auto">
          <a:xfrm>
            <a:off x="5880101" y="3860801"/>
            <a:ext cx="1152525" cy="720725"/>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nl-BE"/>
          </a:p>
        </p:txBody>
      </p:sp>
      <p:sp>
        <p:nvSpPr>
          <p:cNvPr id="8" name="Ovale toelichting 7"/>
          <p:cNvSpPr/>
          <p:nvPr/>
        </p:nvSpPr>
        <p:spPr bwMode="auto">
          <a:xfrm>
            <a:off x="6743700" y="3716338"/>
            <a:ext cx="1079500"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12" name="Text Box 9"/>
          <p:cNvSpPr txBox="1">
            <a:spLocks noChangeArrowheads="1"/>
          </p:cNvSpPr>
          <p:nvPr/>
        </p:nvSpPr>
        <p:spPr bwMode="auto">
          <a:xfrm>
            <a:off x="5375275"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13" name="Text Box 9"/>
          <p:cNvSpPr txBox="1">
            <a:spLocks noChangeArrowheads="1"/>
          </p:cNvSpPr>
          <p:nvPr/>
        </p:nvSpPr>
        <p:spPr bwMode="auto">
          <a:xfrm>
            <a:off x="7751764" y="3573463"/>
            <a:ext cx="719137"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cxnSp>
        <p:nvCxnSpPr>
          <p:cNvPr id="4302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43022"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700" b="1" dirty="0">
                <a:latin typeface="+mn-lt"/>
              </a:rPr>
              <a:t>concertation</a:t>
            </a:r>
          </a:p>
          <a:p>
            <a:pPr algn="ctr"/>
            <a:r>
              <a:rPr lang="en-US" sz="700" b="1" dirty="0">
                <a:latin typeface="+mn-lt"/>
              </a:rPr>
              <a:t>avec</a:t>
            </a:r>
          </a:p>
          <a:p>
            <a:pPr algn="ctr"/>
            <a:r>
              <a:rPr lang="en-US" sz="700" b="1" dirty="0">
                <a:latin typeface="+mn-lt"/>
              </a:rPr>
              <a:t>Le RS et la LH</a:t>
            </a:r>
          </a:p>
        </p:txBody>
      </p:sp>
      <p:sp>
        <p:nvSpPr>
          <p:cNvPr id="4302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3024"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en-US"/>
          </a:p>
        </p:txBody>
      </p:sp>
      <p:sp>
        <p:nvSpPr>
          <p:cNvPr id="17" name="Rechthoek 41"/>
          <p:cNvSpPr>
            <a:spLocks noChangeArrowheads="1"/>
          </p:cNvSpPr>
          <p:nvPr/>
        </p:nvSpPr>
        <p:spPr bwMode="auto">
          <a:xfrm>
            <a:off x="8101412" y="55495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21" name="Rechthoek 35"/>
          <p:cNvSpPr>
            <a:spLocks noChangeArrowheads="1"/>
          </p:cNvSpPr>
          <p:nvPr/>
        </p:nvSpPr>
        <p:spPr bwMode="auto">
          <a:xfrm>
            <a:off x="6962978" y="554958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 name="TextBox 2"/>
          <p:cNvSpPr txBox="1"/>
          <p:nvPr/>
        </p:nvSpPr>
        <p:spPr>
          <a:xfrm>
            <a:off x="7967663" y="4962588"/>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22"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sp>
        <p:nvSpPr>
          <p:cNvPr id="24" name="TextBox 23"/>
          <p:cNvSpPr txBox="1"/>
          <p:nvPr/>
        </p:nvSpPr>
        <p:spPr>
          <a:xfrm>
            <a:off x="3041649" y="834709"/>
            <a:ext cx="5386389" cy="1770698"/>
          </a:xfrm>
          <a:prstGeom prst="roundRect">
            <a:avLst/>
          </a:prstGeom>
          <a:noFill/>
          <a:ln w="12700">
            <a:solidFill>
              <a:schemeClr val="accent1"/>
            </a:solidFill>
            <a:prstDash val="dash"/>
          </a:ln>
        </p:spPr>
        <p:txBody>
          <a:bodyPr wrap="square" rtlCol="0">
            <a:spAutoFit/>
          </a:bodyPr>
          <a:lstStyle/>
          <a:p>
            <a:pPr algn="ctr"/>
            <a:r>
              <a:rPr lang="en-US" sz="1400" dirty="0">
                <a:latin typeface="+mn-lt"/>
              </a:rPr>
              <a:t>Les </a:t>
            </a:r>
            <a:r>
              <a:rPr lang="en-US" sz="1400" dirty="0" err="1">
                <a:latin typeface="+mn-lt"/>
              </a:rPr>
              <a:t>travailleurs</a:t>
            </a:r>
            <a:r>
              <a:rPr lang="en-US" sz="1400" dirty="0">
                <a:latin typeface="+mn-lt"/>
              </a:rPr>
              <a:t> </a:t>
            </a:r>
            <a:r>
              <a:rPr lang="en-US" sz="1400" dirty="0" err="1">
                <a:latin typeface="+mn-lt"/>
              </a:rPr>
              <a:t>doivent</a:t>
            </a:r>
            <a:r>
              <a:rPr lang="en-US" sz="1400" dirty="0">
                <a:latin typeface="+mn-lt"/>
              </a:rPr>
              <a:t> informer </a:t>
            </a:r>
            <a:r>
              <a:rPr lang="en-US" sz="1400" dirty="0" err="1">
                <a:latin typeface="+mn-lt"/>
              </a:rPr>
              <a:t>immédiatement</a:t>
            </a:r>
            <a:r>
              <a:rPr lang="en-US" sz="1400" dirty="0">
                <a:latin typeface="+mn-lt"/>
              </a:rPr>
              <a:t> le </a:t>
            </a:r>
            <a:r>
              <a:rPr lang="en-US" sz="1400" dirty="0" err="1">
                <a:latin typeface="+mn-lt"/>
              </a:rPr>
              <a:t>responsable</a:t>
            </a:r>
            <a:r>
              <a:rPr lang="en-US" sz="1400" dirty="0">
                <a:latin typeface="+mn-lt"/>
              </a:rPr>
              <a:t> </a:t>
            </a:r>
            <a:r>
              <a:rPr lang="en-US" sz="1400" dirty="0" err="1">
                <a:latin typeface="+mn-lt"/>
              </a:rPr>
              <a:t>sécurité</a:t>
            </a:r>
            <a:r>
              <a:rPr lang="en-US" sz="1400" dirty="0">
                <a:latin typeface="+mn-lt"/>
              </a:rPr>
              <a:t> et </a:t>
            </a:r>
            <a:r>
              <a:rPr lang="en-US" sz="1400" dirty="0" err="1">
                <a:latin typeface="+mn-lt"/>
              </a:rPr>
              <a:t>leur</a:t>
            </a:r>
            <a:r>
              <a:rPr lang="en-US" sz="1400" dirty="0">
                <a:latin typeface="+mn-lt"/>
              </a:rPr>
              <a:t> </a:t>
            </a:r>
            <a:r>
              <a:rPr lang="en-US" sz="1400" dirty="0" err="1">
                <a:latin typeface="+mn-lt"/>
              </a:rPr>
              <a:t>ligne</a:t>
            </a:r>
            <a:r>
              <a:rPr lang="en-US" sz="1400" dirty="0">
                <a:latin typeface="+mn-lt"/>
              </a:rPr>
              <a:t> </a:t>
            </a:r>
            <a:r>
              <a:rPr lang="en-US" sz="1400" dirty="0" err="1">
                <a:latin typeface="+mn-lt"/>
              </a:rPr>
              <a:t>hiérarchique</a:t>
            </a:r>
            <a:r>
              <a:rPr lang="en-US" sz="1400" dirty="0">
                <a:latin typeface="+mn-lt"/>
              </a:rPr>
              <a:t> de </a:t>
            </a:r>
            <a:r>
              <a:rPr lang="en-US" sz="1400" dirty="0" err="1">
                <a:latin typeface="+mn-lt"/>
              </a:rPr>
              <a:t>l’incident</a:t>
            </a:r>
            <a:r>
              <a:rPr lang="en-US" sz="1400" dirty="0">
                <a:latin typeface="+mn-lt"/>
              </a:rPr>
              <a:t> et des causes </a:t>
            </a:r>
            <a:r>
              <a:rPr lang="en-US" sz="1400" dirty="0" err="1">
                <a:latin typeface="+mn-lt"/>
              </a:rPr>
              <a:t>éventuelles</a:t>
            </a:r>
            <a:r>
              <a:rPr lang="en-US" sz="1400" dirty="0">
                <a:latin typeface="+mn-lt"/>
              </a:rPr>
              <a:t>.</a:t>
            </a:r>
          </a:p>
          <a:p>
            <a:pPr algn="ctr"/>
            <a:endParaRPr lang="en-US" sz="1400" dirty="0">
              <a:latin typeface="+mn-lt"/>
            </a:endParaRPr>
          </a:p>
          <a:p>
            <a:pPr algn="ctr"/>
            <a:r>
              <a:rPr lang="en-US" sz="1400" dirty="0">
                <a:latin typeface="+mn-lt"/>
              </a:rPr>
              <a:t>A </a:t>
            </a:r>
            <a:r>
              <a:rPr lang="en-US" sz="1400" dirty="0" err="1">
                <a:latin typeface="+mn-lt"/>
              </a:rPr>
              <a:t>cet</a:t>
            </a:r>
            <a:r>
              <a:rPr lang="en-US" sz="1400" dirty="0">
                <a:latin typeface="+mn-lt"/>
              </a:rPr>
              <a:t> </a:t>
            </a:r>
            <a:r>
              <a:rPr lang="en-US" sz="1400" dirty="0" err="1">
                <a:latin typeface="+mn-lt"/>
              </a:rPr>
              <a:t>effet</a:t>
            </a:r>
            <a:r>
              <a:rPr lang="en-US" sz="1400" dirty="0">
                <a:latin typeface="+mn-lt"/>
              </a:rPr>
              <a:t>, le briefing du RS entrepreneur </a:t>
            </a:r>
            <a:r>
              <a:rPr lang="en-US" sz="1400" dirty="0" err="1">
                <a:latin typeface="+mn-lt"/>
              </a:rPr>
              <a:t>doit</a:t>
            </a:r>
            <a:r>
              <a:rPr lang="en-US" sz="1400" dirty="0">
                <a:latin typeface="+mn-lt"/>
              </a:rPr>
              <a:t> </a:t>
            </a:r>
            <a:r>
              <a:rPr lang="en-US" sz="1400" dirty="0" err="1">
                <a:latin typeface="+mn-lt"/>
              </a:rPr>
              <a:t>notamment</a:t>
            </a:r>
            <a:r>
              <a:rPr lang="en-US" sz="1400" dirty="0">
                <a:latin typeface="+mn-lt"/>
              </a:rPr>
              <a:t> </a:t>
            </a:r>
            <a:r>
              <a:rPr lang="en-US" sz="1400" dirty="0" err="1">
                <a:latin typeface="+mn-lt"/>
              </a:rPr>
              <a:t>rappeler</a:t>
            </a:r>
            <a:r>
              <a:rPr lang="en-US" sz="1400" dirty="0">
                <a:latin typeface="+mn-lt"/>
              </a:rPr>
              <a:t> les </a:t>
            </a:r>
            <a:r>
              <a:rPr lang="en-US" sz="1400" dirty="0" err="1">
                <a:latin typeface="+mn-lt"/>
              </a:rPr>
              <a:t>procédures</a:t>
            </a:r>
            <a:r>
              <a:rPr lang="en-US" sz="1400" dirty="0">
                <a:latin typeface="+mn-lt"/>
              </a:rPr>
              <a:t> internes qui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strictement</a:t>
            </a:r>
            <a:r>
              <a:rPr lang="en-US" sz="1400" dirty="0">
                <a:latin typeface="+mn-lt"/>
              </a:rPr>
              <a:t> </a:t>
            </a:r>
            <a:r>
              <a:rPr lang="en-US" sz="1400" dirty="0" err="1">
                <a:latin typeface="+mn-lt"/>
              </a:rPr>
              <a:t>appliquées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situations </a:t>
            </a:r>
            <a:r>
              <a:rPr lang="en-US" sz="1400" dirty="0" err="1">
                <a:latin typeface="+mn-lt"/>
              </a:rPr>
              <a:t>dégradées</a:t>
            </a:r>
            <a:r>
              <a:rPr lang="en-US" sz="1400" dirty="0">
                <a:latin typeface="+mn-lt"/>
              </a:rPr>
              <a:t>.</a:t>
            </a:r>
            <a:endParaRPr lang="nl-BE" sz="1400" dirty="0">
              <a:latin typeface="+mn-lt"/>
            </a:endParaRPr>
          </a:p>
        </p:txBody>
      </p:sp>
      <p:pic>
        <p:nvPicPr>
          <p:cNvPr id="5" name="Picture 4"/>
          <p:cNvPicPr>
            <a:picLocks noChangeAspect="1"/>
          </p:cNvPicPr>
          <p:nvPr/>
        </p:nvPicPr>
        <p:blipFill>
          <a:blip r:embed="rId3"/>
          <a:stretch>
            <a:fillRect/>
          </a:stretch>
        </p:blipFill>
        <p:spPr>
          <a:xfrm>
            <a:off x="7451664" y="4286857"/>
            <a:ext cx="353599" cy="1182727"/>
          </a:xfrm>
          <a:prstGeom prst="rect">
            <a:avLst/>
          </a:prstGeom>
          <a:ln w="25400">
            <a:solidFill>
              <a:schemeClr val="tx2">
                <a:lumMod val="85000"/>
              </a:schemeClr>
            </a:solidFill>
          </a:ln>
        </p:spPr>
      </p:pic>
      <p:pic>
        <p:nvPicPr>
          <p:cNvPr id="6" name="Picture 5"/>
          <p:cNvPicPr>
            <a:picLocks noChangeAspect="1"/>
          </p:cNvPicPr>
          <p:nvPr/>
        </p:nvPicPr>
        <p:blipFill>
          <a:blip r:embed="rId4"/>
          <a:stretch>
            <a:fillRect/>
          </a:stretch>
        </p:blipFill>
        <p:spPr>
          <a:xfrm>
            <a:off x="8522061" y="4268495"/>
            <a:ext cx="475529" cy="1176630"/>
          </a:xfrm>
          <a:prstGeom prst="rect">
            <a:avLst/>
          </a:prstGeom>
          <a:ln w="9525">
            <a:solidFill>
              <a:schemeClr val="tx2">
                <a:lumMod val="85000"/>
              </a:schemeClr>
            </a:solidFill>
          </a:ln>
        </p:spPr>
      </p:pic>
      <p:grpSp>
        <p:nvGrpSpPr>
          <p:cNvPr id="44" name="Group 43"/>
          <p:cNvGrpSpPr>
            <a:grpSpLocks noChangeAspect="1"/>
          </p:cNvGrpSpPr>
          <p:nvPr/>
        </p:nvGrpSpPr>
        <p:grpSpPr>
          <a:xfrm>
            <a:off x="2835447" y="3363081"/>
            <a:ext cx="1900382" cy="1681357"/>
            <a:chOff x="4079876" y="2565401"/>
            <a:chExt cx="2976562" cy="2633504"/>
          </a:xfrm>
        </p:grpSpPr>
        <p:grpSp>
          <p:nvGrpSpPr>
            <p:cNvPr id="45" name="Group 32"/>
            <p:cNvGrpSpPr>
              <a:grpSpLocks/>
            </p:cNvGrpSpPr>
            <p:nvPr/>
          </p:nvGrpSpPr>
          <p:grpSpPr bwMode="auto">
            <a:xfrm>
              <a:off x="4511675" y="2708276"/>
              <a:ext cx="2376488" cy="2016125"/>
              <a:chOff x="5724128" y="2636912"/>
              <a:chExt cx="2376264" cy="2016224"/>
            </a:xfrm>
          </p:grpSpPr>
          <p:cxnSp>
            <p:nvCxnSpPr>
              <p:cNvPr id="53" name="Straight Connector 25"/>
              <p:cNvCxnSpPr>
                <a:cxnSpLocks noChangeShapeType="1"/>
              </p:cNvCxnSpPr>
              <p:nvPr/>
            </p:nvCxnSpPr>
            <p:spPr bwMode="auto">
              <a:xfrm flipH="1">
                <a:off x="5724128" y="2636912"/>
                <a:ext cx="1224136" cy="2016224"/>
              </a:xfrm>
              <a:prstGeom prst="line">
                <a:avLst/>
              </a:prstGeom>
              <a:noFill/>
              <a:ln w="19050" algn="ctr">
                <a:solidFill>
                  <a:srgbClr val="92D050"/>
                </a:solidFill>
                <a:prstDash val="sysDash"/>
                <a:round/>
                <a:headEnd/>
                <a:tailEnd/>
              </a:ln>
            </p:spPr>
          </p:cxnSp>
          <p:cxnSp>
            <p:nvCxnSpPr>
              <p:cNvPr id="54" name="Straight Connector 53"/>
              <p:cNvCxnSpPr/>
              <p:nvPr/>
            </p:nvCxnSpPr>
            <p:spPr bwMode="auto">
              <a:xfrm flipH="1">
                <a:off x="5724128" y="4531210"/>
                <a:ext cx="2376264" cy="0"/>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cxnSp>
            <p:nvCxnSpPr>
              <p:cNvPr id="55" name="Straight Connector 54"/>
              <p:cNvCxnSpPr/>
              <p:nvPr/>
            </p:nvCxnSpPr>
            <p:spPr bwMode="auto">
              <a:xfrm flipH="1" flipV="1">
                <a:off x="6948264" y="2636912"/>
                <a:ext cx="1152128" cy="1944216"/>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grpSp>
        <p:pic>
          <p:nvPicPr>
            <p:cNvPr id="4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363" y="4508501"/>
              <a:ext cx="303212" cy="244475"/>
            </a:xfrm>
            <a:prstGeom prst="rect">
              <a:avLst/>
            </a:prstGeom>
            <a:noFill/>
            <a:ln w="9525">
              <a:noFill/>
              <a:miter lim="800000"/>
              <a:headEnd/>
              <a:tailEnd/>
            </a:ln>
          </p:spPr>
        </p:pic>
        <p:pic>
          <p:nvPicPr>
            <p:cNvPr id="4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pic>
          <p:nvPicPr>
            <p:cNvPr id="48"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3700" y="4437063"/>
              <a:ext cx="312738" cy="311150"/>
            </a:xfrm>
            <a:prstGeom prst="rect">
              <a:avLst/>
            </a:prstGeom>
            <a:noFill/>
            <a:ln w="9525">
              <a:noFill/>
              <a:miter lim="800000"/>
              <a:headEnd/>
              <a:tailEnd/>
            </a:ln>
          </p:spPr>
        </p:pic>
        <p:pic>
          <p:nvPicPr>
            <p:cNvPr id="49" name="Picture 48"/>
            <p:cNvPicPr>
              <a:picLocks noChangeAspect="1"/>
            </p:cNvPicPr>
            <p:nvPr/>
          </p:nvPicPr>
          <p:blipFill>
            <a:blip r:embed="rId7"/>
            <a:stretch>
              <a:fillRect/>
            </a:stretch>
          </p:blipFill>
          <p:spPr>
            <a:xfrm>
              <a:off x="4079876" y="2746693"/>
              <a:ext cx="560732" cy="1361777"/>
            </a:xfrm>
            <a:prstGeom prst="rect">
              <a:avLst/>
            </a:prstGeom>
          </p:spPr>
        </p:pic>
        <p:sp>
          <p:nvSpPr>
            <p:cNvPr id="52" name="Rechthoekige toelichting 57"/>
            <p:cNvSpPr>
              <a:spLocks noChangeArrowheads="1"/>
            </p:cNvSpPr>
            <p:nvPr/>
          </p:nvSpPr>
          <p:spPr bwMode="auto">
            <a:xfrm>
              <a:off x="6180931" y="4916287"/>
              <a:ext cx="875507" cy="282618"/>
            </a:xfrm>
            <a:prstGeom prst="wedgeRectCallout">
              <a:avLst>
                <a:gd name="adj1" fmla="val -133111"/>
                <a:gd name="adj2" fmla="val -10197"/>
              </a:avLst>
            </a:prstGeom>
            <a:solidFill>
              <a:srgbClr val="FF0000"/>
            </a:solidFill>
            <a:ln w="31750" algn="ctr">
              <a:noFill/>
              <a:round/>
              <a:headEnd/>
              <a:tailEnd/>
            </a:ln>
          </p:spPr>
          <p:txBody>
            <a:bodyPr wrap="none" anchor="ctr"/>
            <a:lstStyle/>
            <a:p>
              <a:pPr algn="ctr"/>
              <a:r>
                <a:rPr lang="nl-BE" sz="1000" b="1" dirty="0">
                  <a:solidFill>
                    <a:schemeClr val="bg1"/>
                  </a:solidFill>
                </a:rPr>
                <a:t>NON OK</a:t>
              </a:r>
            </a:p>
          </p:txBody>
        </p:sp>
      </p:grpSp>
      <p:pic>
        <p:nvPicPr>
          <p:cNvPr id="29" name="Picture 28"/>
          <p:cNvPicPr>
            <a:picLocks noChangeAspect="1"/>
          </p:cNvPicPr>
          <p:nvPr/>
        </p:nvPicPr>
        <p:blipFill rotWithShape="1">
          <a:blip r:embed="rId8"/>
          <a:srcRect r="45756"/>
          <a:stretch/>
        </p:blipFill>
        <p:spPr>
          <a:xfrm>
            <a:off x="4404806" y="3532257"/>
            <a:ext cx="496008" cy="724395"/>
          </a:xfrm>
          <a:prstGeom prst="rect">
            <a:avLst/>
          </a:prstGeom>
        </p:spPr>
      </p:pic>
      <p:pic>
        <p:nvPicPr>
          <p:cNvPr id="30" name="Picture 29"/>
          <p:cNvPicPr>
            <a:picLocks noChangeAspect="1"/>
          </p:cNvPicPr>
          <p:nvPr/>
        </p:nvPicPr>
        <p:blipFill rotWithShape="1">
          <a:blip r:embed="rId8"/>
          <a:srcRect r="45756"/>
          <a:stretch/>
        </p:blipFill>
        <p:spPr>
          <a:xfrm>
            <a:off x="3306830" y="4814884"/>
            <a:ext cx="531000" cy="775499"/>
          </a:xfrm>
          <a:prstGeom prst="rect">
            <a:avLst/>
          </a:prstGeom>
        </p:spPr>
      </p:pic>
    </p:spTree>
    <p:extLst>
      <p:ext uri="{BB962C8B-B14F-4D97-AF65-F5344CB8AC3E}">
        <p14:creationId xmlns:p14="http://schemas.microsoft.com/office/powerpoint/2010/main" val="1563459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e toelichting 16"/>
          <p:cNvSpPr/>
          <p:nvPr/>
        </p:nvSpPr>
        <p:spPr bwMode="auto">
          <a:xfrm>
            <a:off x="7703965" y="3716958"/>
            <a:ext cx="1414665" cy="792162"/>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cxnSp>
        <p:nvCxnSpPr>
          <p:cNvPr id="44041"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44042" name="Ovale toelichting 9"/>
          <p:cNvSpPr>
            <a:spLocks noChangeArrowheads="1"/>
          </p:cNvSpPr>
          <p:nvPr/>
        </p:nvSpPr>
        <p:spPr bwMode="auto">
          <a:xfrm>
            <a:off x="2711450" y="2349500"/>
            <a:ext cx="1081088" cy="431800"/>
          </a:xfrm>
          <a:prstGeom prst="wedgeEllipseCallout">
            <a:avLst>
              <a:gd name="adj1" fmla="val -4069"/>
              <a:gd name="adj2" fmla="val 82338"/>
            </a:avLst>
          </a:prstGeom>
          <a:solidFill>
            <a:schemeClr val="bg1"/>
          </a:solidFill>
          <a:ln w="31750" algn="ctr">
            <a:solidFill>
              <a:srgbClr val="B2B2B2"/>
            </a:solidFill>
            <a:round/>
            <a:headEnd/>
            <a:tailEnd/>
          </a:ln>
        </p:spPr>
        <p:txBody>
          <a:bodyPr wrap="none" anchor="ctr"/>
          <a:lstStyle/>
          <a:p>
            <a:pPr algn="ctr"/>
            <a:endParaRPr lang="nl-BE"/>
          </a:p>
        </p:txBody>
      </p:sp>
      <p:sp>
        <p:nvSpPr>
          <p:cNvPr id="13" name="Ovale toelichting 11"/>
          <p:cNvSpPr/>
          <p:nvPr/>
        </p:nvSpPr>
        <p:spPr bwMode="auto">
          <a:xfrm>
            <a:off x="3287713" y="2133600"/>
            <a:ext cx="1079500"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15" name="Ovale toelichting 13"/>
          <p:cNvSpPr/>
          <p:nvPr/>
        </p:nvSpPr>
        <p:spPr bwMode="auto">
          <a:xfrm>
            <a:off x="6311056" y="1885613"/>
            <a:ext cx="1081088" cy="431800"/>
          </a:xfrm>
          <a:prstGeom prst="wedgeEllipseCallout">
            <a:avLst>
              <a:gd name="adj1" fmla="val 52110"/>
              <a:gd name="adj2" fmla="val 42006"/>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44047"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OU</a:t>
            </a:r>
          </a:p>
        </p:txBody>
      </p:sp>
      <p:sp>
        <p:nvSpPr>
          <p:cNvPr id="44048"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dirty="0"/>
              <a:t>OU</a:t>
            </a:r>
          </a:p>
        </p:txBody>
      </p:sp>
      <p:sp>
        <p:nvSpPr>
          <p:cNvPr id="44049"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OU</a:t>
            </a:r>
          </a:p>
        </p:txBody>
      </p:sp>
      <p:graphicFrame>
        <p:nvGraphicFramePr>
          <p:cNvPr id="28" name="Tabel 26"/>
          <p:cNvGraphicFramePr>
            <a:graphicFrameLocks noGrp="1"/>
          </p:cNvGraphicFramePr>
          <p:nvPr>
            <p:extLst>
              <p:ext uri="{D42A27DB-BD31-4B8C-83A1-F6EECF244321}">
                <p14:modId xmlns:p14="http://schemas.microsoft.com/office/powerpoint/2010/main" val="664586904"/>
              </p:ext>
            </p:extLst>
          </p:nvPr>
        </p:nvGraphicFramePr>
        <p:xfrm>
          <a:off x="2975534" y="5000816"/>
          <a:ext cx="6264498"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079857">
                  <a:extLst>
                    <a:ext uri="{9D8B030D-6E8A-4147-A177-3AD203B41FA5}">
                      <a16:colId xmlns:a16="http://schemas.microsoft.com/office/drawing/2014/main" val="20002"/>
                    </a:ext>
                  </a:extLst>
                </a:gridCol>
              </a:tblGrid>
              <a:tr h="1123568">
                <a:tc>
                  <a:txBody>
                    <a:bodyPr/>
                    <a:lstStyle/>
                    <a:p>
                      <a:pPr algn="ctr"/>
                      <a:r>
                        <a:rPr lang="nl-BE" sz="1050" baseline="0" dirty="0"/>
                        <a:t>Reprise des travaux</a:t>
                      </a:r>
                    </a:p>
                    <a:p>
                      <a:pPr algn="ctr"/>
                      <a:endParaRPr lang="nl-BE" sz="1050" dirty="0"/>
                    </a:p>
                  </a:txBody>
                  <a:tcPr anchor="b" anchorCtr="1"/>
                </a:tc>
                <a:tc>
                  <a:txBody>
                    <a:bodyPr/>
                    <a:lstStyle/>
                    <a:p>
                      <a:pPr algn="ctr"/>
                      <a:r>
                        <a:rPr lang="en-GB" sz="1050" dirty="0"/>
                        <a:t>Autre modèle organisationnel</a:t>
                      </a:r>
                      <a:endParaRPr lang="en-US" sz="1050" baseline="0" dirty="0"/>
                    </a:p>
                    <a:p>
                      <a:pPr algn="ctr"/>
                      <a:endParaRPr lang="nl-BE" sz="1050" dirty="0"/>
                    </a:p>
                  </a:txBody>
                  <a:tcPr anchor="b" anchorCtr="1"/>
                </a:tc>
                <a:tc>
                  <a:txBody>
                    <a:bodyPr/>
                    <a:lstStyle/>
                    <a:p>
                      <a:pPr algn="ctr"/>
                      <a:r>
                        <a:rPr lang="nl-BE" sz="1050" dirty="0"/>
                        <a:t>Fin des travaux</a:t>
                      </a:r>
                    </a:p>
                    <a:p>
                      <a:pPr algn="ctr"/>
                      <a:endParaRPr lang="nl-BE" sz="1050" dirty="0"/>
                    </a:p>
                  </a:txBody>
                  <a:tcPr anchor="b" anchorCtr="1"/>
                </a:tc>
                <a:extLst>
                  <a:ext uri="{0D108BD9-81ED-4DB2-BD59-A6C34878D82A}">
                    <a16:rowId xmlns:a16="http://schemas.microsoft.com/office/drawing/2014/main" val="10000"/>
                  </a:ext>
                </a:extLst>
              </a:tr>
            </a:tbl>
          </a:graphicData>
        </a:graphic>
      </p:graphicFrame>
      <p:sp>
        <p:nvSpPr>
          <p:cNvPr id="41"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42"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45" name="Rectangle 44"/>
          <p:cNvSpPr/>
          <p:nvPr/>
        </p:nvSpPr>
        <p:spPr bwMode="auto">
          <a:xfrm>
            <a:off x="3623235" y="5288155"/>
            <a:ext cx="504825" cy="2619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100" dirty="0"/>
              <a:t>OK</a:t>
            </a:r>
          </a:p>
        </p:txBody>
      </p:sp>
      <p:sp>
        <p:nvSpPr>
          <p:cNvPr id="47" name="Rectangle 46"/>
          <p:cNvSpPr/>
          <p:nvPr/>
        </p:nvSpPr>
        <p:spPr bwMode="auto">
          <a:xfrm>
            <a:off x="6639961" y="1970545"/>
            <a:ext cx="503237" cy="2619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100" dirty="0"/>
              <a:t>OK</a:t>
            </a:r>
          </a:p>
        </p:txBody>
      </p:sp>
      <p:sp>
        <p:nvSpPr>
          <p:cNvPr id="2" name="TextBox 1"/>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sp>
        <p:nvSpPr>
          <p:cNvPr id="46" name="TextBox 45"/>
          <p:cNvSpPr txBox="1"/>
          <p:nvPr/>
        </p:nvSpPr>
        <p:spPr>
          <a:xfrm>
            <a:off x="8983471" y="1750393"/>
            <a:ext cx="1367730" cy="369332"/>
          </a:xfrm>
          <a:prstGeom prst="rect">
            <a:avLst/>
          </a:prstGeom>
          <a:noFill/>
        </p:spPr>
        <p:txBody>
          <a:bodyPr wrap="square" rtlCol="0">
            <a:spAutoFit/>
          </a:bodyPr>
          <a:lstStyle/>
          <a:p>
            <a:pPr algn="ctr"/>
            <a:r>
              <a:rPr lang="en-US" dirty="0"/>
              <a:t>…</a:t>
            </a:r>
            <a:endParaRPr lang="nl-BE" dirty="0"/>
          </a:p>
        </p:txBody>
      </p:sp>
      <p:sp>
        <p:nvSpPr>
          <p:cNvPr id="35"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38"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 ENTREPRENEUR</a:t>
            </a:r>
          </a:p>
        </p:txBody>
      </p:sp>
      <p:sp>
        <p:nvSpPr>
          <p:cNvPr id="39" name="TextBox 38"/>
          <p:cNvSpPr txBox="1"/>
          <p:nvPr/>
        </p:nvSpPr>
        <p:spPr>
          <a:xfrm>
            <a:off x="4440238" y="325944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151" y="844957"/>
            <a:ext cx="471168" cy="637061"/>
          </a:xfrm>
          <a:prstGeom prst="rect">
            <a:avLst/>
          </a:prstGeom>
          <a:noFill/>
          <a:ln w="9525">
            <a:noFill/>
            <a:miter lim="800000"/>
            <a:headEnd/>
            <a:tailEnd/>
          </a:ln>
        </p:spPr>
      </p:pic>
      <p:sp>
        <p:nvSpPr>
          <p:cNvPr id="43"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51"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52" name="TextBox 51"/>
          <p:cNvSpPr txBox="1"/>
          <p:nvPr/>
        </p:nvSpPr>
        <p:spPr>
          <a:xfrm>
            <a:off x="8169074" y="2724124"/>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49"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pic>
        <p:nvPicPr>
          <p:cNvPr id="4" name="Picture 3"/>
          <p:cNvPicPr>
            <a:picLocks noChangeAspect="1"/>
          </p:cNvPicPr>
          <p:nvPr/>
        </p:nvPicPr>
        <p:blipFill>
          <a:blip r:embed="rId4"/>
          <a:stretch>
            <a:fillRect/>
          </a:stretch>
        </p:blipFill>
        <p:spPr>
          <a:xfrm>
            <a:off x="3866168" y="2868333"/>
            <a:ext cx="276117" cy="923562"/>
          </a:xfrm>
          <a:prstGeom prst="rect">
            <a:avLst/>
          </a:prstGeom>
          <a:ln w="25400">
            <a:solidFill>
              <a:schemeClr val="tx2">
                <a:lumMod val="85000"/>
              </a:schemeClr>
            </a:solidFill>
          </a:ln>
        </p:spPr>
      </p:pic>
      <p:pic>
        <p:nvPicPr>
          <p:cNvPr id="5" name="Picture 4"/>
          <p:cNvPicPr>
            <a:picLocks noChangeAspect="1"/>
          </p:cNvPicPr>
          <p:nvPr/>
        </p:nvPicPr>
        <p:blipFill>
          <a:blip r:embed="rId5"/>
          <a:stretch>
            <a:fillRect/>
          </a:stretch>
        </p:blipFill>
        <p:spPr>
          <a:xfrm>
            <a:off x="4998332" y="2898776"/>
            <a:ext cx="369669" cy="914693"/>
          </a:xfrm>
          <a:prstGeom prst="rect">
            <a:avLst/>
          </a:prstGeom>
        </p:spPr>
      </p:pic>
      <p:pic>
        <p:nvPicPr>
          <p:cNvPr id="53" name="Picture 52"/>
          <p:cNvPicPr>
            <a:picLocks noChangeAspect="1"/>
          </p:cNvPicPr>
          <p:nvPr/>
        </p:nvPicPr>
        <p:blipFill>
          <a:blip r:embed="rId5"/>
          <a:stretch>
            <a:fillRect/>
          </a:stretch>
        </p:blipFill>
        <p:spPr>
          <a:xfrm>
            <a:off x="8776402" y="2164001"/>
            <a:ext cx="369669" cy="914693"/>
          </a:xfrm>
          <a:prstGeom prst="rect">
            <a:avLst/>
          </a:prstGeom>
        </p:spPr>
      </p:pic>
      <p:sp>
        <p:nvSpPr>
          <p:cNvPr id="24" name="Ovale toelichting 22"/>
          <p:cNvSpPr/>
          <p:nvPr/>
        </p:nvSpPr>
        <p:spPr bwMode="auto">
          <a:xfrm>
            <a:off x="8848810" y="1745529"/>
            <a:ext cx="1657350" cy="431800"/>
          </a:xfrm>
          <a:prstGeom prst="wedgeEllipseCallout">
            <a:avLst>
              <a:gd name="adj1" fmla="val -36772"/>
              <a:gd name="adj2" fmla="val 65876"/>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54" name="Picture 53"/>
          <p:cNvPicPr>
            <a:picLocks noChangeAspect="1"/>
          </p:cNvPicPr>
          <p:nvPr/>
        </p:nvPicPr>
        <p:blipFill>
          <a:blip r:embed="rId4"/>
          <a:stretch>
            <a:fillRect/>
          </a:stretch>
        </p:blipFill>
        <p:spPr>
          <a:xfrm>
            <a:off x="7457980" y="2129971"/>
            <a:ext cx="276117" cy="923562"/>
          </a:xfrm>
          <a:prstGeom prst="rect">
            <a:avLst/>
          </a:prstGeom>
          <a:ln w="25400">
            <a:solidFill>
              <a:schemeClr val="tx2">
                <a:lumMod val="85000"/>
              </a:schemeClr>
            </a:solidFill>
          </a:ln>
        </p:spPr>
      </p:pic>
      <p:pic>
        <p:nvPicPr>
          <p:cNvPr id="6" name="Picture 5"/>
          <p:cNvPicPr>
            <a:picLocks noChangeAspect="1"/>
          </p:cNvPicPr>
          <p:nvPr/>
        </p:nvPicPr>
        <p:blipFill>
          <a:blip r:embed="rId6"/>
          <a:stretch>
            <a:fillRect/>
          </a:stretch>
        </p:blipFill>
        <p:spPr>
          <a:xfrm>
            <a:off x="1690715" y="3096249"/>
            <a:ext cx="309470" cy="750127"/>
          </a:xfrm>
          <a:prstGeom prst="rect">
            <a:avLst/>
          </a:prstGeom>
        </p:spPr>
      </p:pic>
      <p:sp>
        <p:nvSpPr>
          <p:cNvPr id="69" name="TextBox 68"/>
          <p:cNvSpPr txBox="1"/>
          <p:nvPr/>
        </p:nvSpPr>
        <p:spPr>
          <a:xfrm>
            <a:off x="2530424" y="654492"/>
            <a:ext cx="7561263" cy="1055608"/>
          </a:xfrm>
          <a:prstGeom prst="roundRect">
            <a:avLst/>
          </a:prstGeom>
          <a:noFill/>
          <a:ln w="12700">
            <a:solidFill>
              <a:srgbClr val="C00000"/>
            </a:solidFill>
            <a:prstDash val="dash"/>
          </a:ln>
        </p:spPr>
        <p:txBody>
          <a:bodyPr wrap="square" rtlCol="0">
            <a:spAutoFit/>
          </a:bodyPr>
          <a:lstStyle/>
          <a:p>
            <a:pPr algn="ctr"/>
            <a:r>
              <a:rPr lang="nl-BE" sz="1400" dirty="0">
                <a:latin typeface="+mn-lt"/>
              </a:rPr>
              <a:t>La </a:t>
            </a:r>
            <a:r>
              <a:rPr lang="nl-BE" sz="1400" dirty="0" err="1">
                <a:latin typeface="+mn-lt"/>
              </a:rPr>
              <a:t>décision</a:t>
            </a:r>
            <a:r>
              <a:rPr lang="nl-BE" sz="1400" dirty="0">
                <a:latin typeface="+mn-lt"/>
              </a:rPr>
              <a:t> de </a:t>
            </a:r>
            <a:r>
              <a:rPr lang="nl-BE" sz="1400" dirty="0" err="1">
                <a:latin typeface="+mn-lt"/>
              </a:rPr>
              <a:t>reprendre</a:t>
            </a:r>
            <a:r>
              <a:rPr lang="nl-BE" sz="1400" dirty="0">
                <a:latin typeface="+mn-lt"/>
              </a:rPr>
              <a:t> </a:t>
            </a:r>
            <a:r>
              <a:rPr lang="nl-BE" sz="1400" dirty="0" err="1">
                <a:latin typeface="+mn-lt"/>
              </a:rPr>
              <a:t>ou</a:t>
            </a:r>
            <a:r>
              <a:rPr lang="nl-BE" sz="1400" dirty="0">
                <a:latin typeface="+mn-lt"/>
              </a:rPr>
              <a:t> non </a:t>
            </a:r>
            <a:r>
              <a:rPr lang="nl-BE" sz="1400" dirty="0" err="1">
                <a:latin typeface="+mn-lt"/>
              </a:rPr>
              <a:t>le</a:t>
            </a:r>
            <a:r>
              <a:rPr lang="nl-BE" sz="1400" dirty="0">
                <a:latin typeface="+mn-lt"/>
              </a:rPr>
              <a:t> </a:t>
            </a:r>
            <a:r>
              <a:rPr lang="nl-BE" sz="1400" dirty="0" err="1">
                <a:latin typeface="+mn-lt"/>
              </a:rPr>
              <a:t>travail</a:t>
            </a:r>
            <a:r>
              <a:rPr lang="nl-BE" sz="1400" dirty="0">
                <a:latin typeface="+mn-lt"/>
              </a:rPr>
              <a:t> </a:t>
            </a:r>
            <a:r>
              <a:rPr lang="nl-BE" sz="1400" dirty="0" err="1">
                <a:latin typeface="+mn-lt"/>
              </a:rPr>
              <a:t>n’incombe</a:t>
            </a:r>
            <a:r>
              <a:rPr lang="nl-BE" sz="1400" dirty="0">
                <a:latin typeface="+mn-lt"/>
              </a:rPr>
              <a:t> PAS à la </a:t>
            </a:r>
            <a:r>
              <a:rPr lang="nl-BE" sz="1400" dirty="0" err="1">
                <a:latin typeface="+mn-lt"/>
              </a:rPr>
              <a:t>vigie</a:t>
            </a:r>
            <a:r>
              <a:rPr lang="nl-BE" sz="1400" dirty="0">
                <a:latin typeface="+mn-lt"/>
              </a:rPr>
              <a:t> </a:t>
            </a:r>
            <a:r>
              <a:rPr lang="nl-BE" sz="1400" dirty="0" err="1">
                <a:latin typeface="+mn-lt"/>
              </a:rPr>
              <a:t>ou</a:t>
            </a:r>
            <a:r>
              <a:rPr lang="nl-BE" sz="1400" dirty="0">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 au </a:t>
            </a:r>
            <a:r>
              <a:rPr lang="nl-BE" sz="1400" dirty="0" err="1">
                <a:latin typeface="+mn-lt"/>
              </a:rPr>
              <a:t>travail</a:t>
            </a:r>
            <a:r>
              <a:rPr lang="nl-BE" sz="1400" dirty="0">
                <a:latin typeface="+mn-lt"/>
              </a:rPr>
              <a:t>.  </a:t>
            </a:r>
          </a:p>
          <a:p>
            <a:pPr algn="ctr"/>
            <a:endParaRPr lang="nl-BE" sz="1400" dirty="0">
              <a:latin typeface="+mn-lt"/>
            </a:endParaRPr>
          </a:p>
          <a:p>
            <a:pPr algn="ctr"/>
            <a:r>
              <a:rPr lang="nl-BE" sz="1400" dirty="0" err="1">
                <a:latin typeface="+mn-lt"/>
              </a:rPr>
              <a:t>Vous</a:t>
            </a:r>
            <a:r>
              <a:rPr lang="nl-BE" sz="1400" dirty="0">
                <a:latin typeface="+mn-lt"/>
              </a:rPr>
              <a:t> </a:t>
            </a:r>
            <a:r>
              <a:rPr lang="nl-BE" sz="1400" dirty="0" err="1">
                <a:latin typeface="+mn-lt"/>
              </a:rPr>
              <a:t>devez</a:t>
            </a:r>
            <a:r>
              <a:rPr lang="nl-BE" sz="1400" dirty="0">
                <a:latin typeface="+mn-lt"/>
              </a:rPr>
              <a:t> </a:t>
            </a:r>
            <a:r>
              <a:rPr lang="nl-BE" sz="1400" dirty="0" err="1">
                <a:latin typeface="+mn-lt"/>
              </a:rPr>
              <a:t>attendre</a:t>
            </a:r>
            <a:r>
              <a:rPr lang="nl-BE" sz="1400" dirty="0">
                <a:latin typeface="+mn-lt"/>
              </a:rPr>
              <a:t> les </a:t>
            </a:r>
            <a:r>
              <a:rPr lang="nl-BE" sz="1400" dirty="0" err="1">
                <a:latin typeface="+mn-lt"/>
              </a:rPr>
              <a:t>instructions</a:t>
            </a:r>
            <a:r>
              <a:rPr lang="nl-BE" sz="1400" dirty="0">
                <a:latin typeface="+mn-lt"/>
              </a:rPr>
              <a:t> de </a:t>
            </a:r>
            <a:r>
              <a:rPr lang="nl-BE" sz="1400" dirty="0" err="1">
                <a:latin typeface="+mn-lt"/>
              </a:rPr>
              <a:t>votre</a:t>
            </a:r>
            <a:r>
              <a:rPr lang="nl-BE" sz="1400" dirty="0">
                <a:latin typeface="+mn-lt"/>
              </a:rPr>
              <a:t> </a:t>
            </a:r>
            <a:r>
              <a:rPr lang="nl-BE" sz="1400" dirty="0" err="1">
                <a:latin typeface="+mn-lt"/>
              </a:rPr>
              <a:t>ligne</a:t>
            </a:r>
            <a:r>
              <a:rPr lang="nl-BE" sz="1400" dirty="0">
                <a:latin typeface="+mn-lt"/>
              </a:rPr>
              <a:t> </a:t>
            </a:r>
            <a:r>
              <a:rPr lang="nl-BE" sz="1400" dirty="0" err="1">
                <a:latin typeface="+mn-lt"/>
              </a:rPr>
              <a:t>hiérarchique</a:t>
            </a:r>
            <a:r>
              <a:rPr lang="nl-BE" sz="1400" dirty="0">
                <a:latin typeface="+mn-lt"/>
              </a:rPr>
              <a:t> </a:t>
            </a:r>
            <a:r>
              <a:rPr lang="nl-BE" sz="1400" dirty="0" err="1">
                <a:latin typeface="+mn-lt"/>
              </a:rPr>
              <a:t>conformément</a:t>
            </a:r>
            <a:r>
              <a:rPr lang="nl-BE" sz="1400" dirty="0">
                <a:latin typeface="+mn-lt"/>
              </a:rPr>
              <a:t> </a:t>
            </a:r>
          </a:p>
          <a:p>
            <a:pPr algn="ctr"/>
            <a:r>
              <a:rPr lang="nl-BE" sz="1400" dirty="0">
                <a:latin typeface="+mn-lt"/>
              </a:rPr>
              <a:t>à vos procédures </a:t>
            </a:r>
            <a:r>
              <a:rPr lang="nl-BE" sz="1400" dirty="0" err="1">
                <a:latin typeface="+mn-lt"/>
              </a:rPr>
              <a:t>internes</a:t>
            </a:r>
            <a:r>
              <a:rPr lang="nl-BE" sz="1400" dirty="0">
                <a:latin typeface="+mn-lt"/>
              </a:rPr>
              <a:t>.</a:t>
            </a:r>
          </a:p>
        </p:txBody>
      </p:sp>
      <p:grpSp>
        <p:nvGrpSpPr>
          <p:cNvPr id="44" name="Groep 74"/>
          <p:cNvGrpSpPr>
            <a:grpSpLocks/>
          </p:cNvGrpSpPr>
          <p:nvPr/>
        </p:nvGrpSpPr>
        <p:grpSpPr bwMode="auto">
          <a:xfrm>
            <a:off x="8091980" y="3791913"/>
            <a:ext cx="619355" cy="601590"/>
            <a:chOff x="6300192" y="2204864"/>
            <a:chExt cx="1728192" cy="1555373"/>
          </a:xfrm>
        </p:grpSpPr>
        <p:pic>
          <p:nvPicPr>
            <p:cNvPr id="4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2204864"/>
              <a:ext cx="1728192" cy="155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7"/>
            <p:cNvSpPr>
              <a:spLocks noChangeArrowheads="1"/>
            </p:cNvSpPr>
            <p:nvPr/>
          </p:nvSpPr>
          <p:spPr bwMode="auto">
            <a:xfrm>
              <a:off x="6620991" y="2852936"/>
              <a:ext cx="1224136" cy="196746"/>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sp>
        <p:nvSpPr>
          <p:cNvPr id="55" name="TextBox 30"/>
          <p:cNvSpPr txBox="1">
            <a:spLocks noChangeArrowheads="1"/>
          </p:cNvSpPr>
          <p:nvPr/>
        </p:nvSpPr>
        <p:spPr bwMode="auto">
          <a:xfrm>
            <a:off x="7915907" y="3812423"/>
            <a:ext cx="97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00" b="1" dirty="0">
                <a:solidFill>
                  <a:srgbClr val="FF0000"/>
                </a:solidFill>
              </a:rPr>
              <a:t>FIN </a:t>
            </a:r>
          </a:p>
          <a:p>
            <a:pPr algn="ctr" eaLnBrk="1" hangingPunct="1"/>
            <a:r>
              <a:rPr lang="en-US" altLang="en-US" sz="700" b="1" dirty="0">
                <a:solidFill>
                  <a:srgbClr val="FF0000"/>
                </a:solidFill>
              </a:rPr>
              <a:t>des travaux</a:t>
            </a:r>
          </a:p>
          <a:p>
            <a:pPr algn="ctr" eaLnBrk="1" hangingPunct="1"/>
            <a:r>
              <a:rPr lang="en-US" altLang="en-US" sz="1600" b="1" dirty="0">
                <a:solidFill>
                  <a:srgbClr val="FF0000"/>
                </a:solidFill>
              </a:rPr>
              <a:t> </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9686" y="5288154"/>
            <a:ext cx="604463" cy="357570"/>
          </a:xfrm>
          <a:prstGeom prst="rect">
            <a:avLst/>
          </a:prstGeom>
        </p:spPr>
      </p:pic>
      <p:pic>
        <p:nvPicPr>
          <p:cNvPr id="56" name="Picture 55"/>
          <p:cNvPicPr>
            <a:picLocks noChangeAspect="1"/>
          </p:cNvPicPr>
          <p:nvPr/>
        </p:nvPicPr>
        <p:blipFill rotWithShape="1">
          <a:blip r:embed="rId9"/>
          <a:srcRect r="45756"/>
          <a:stretch/>
        </p:blipFill>
        <p:spPr>
          <a:xfrm>
            <a:off x="2138626" y="3171957"/>
            <a:ext cx="499148" cy="728981"/>
          </a:xfrm>
          <a:prstGeom prst="rect">
            <a:avLst/>
          </a:prstGeom>
        </p:spPr>
      </p:pic>
      <p:pic>
        <p:nvPicPr>
          <p:cNvPr id="57" name="Picture 56"/>
          <p:cNvPicPr>
            <a:picLocks noChangeAspect="1"/>
          </p:cNvPicPr>
          <p:nvPr/>
        </p:nvPicPr>
        <p:blipFill rotWithShape="1">
          <a:blip r:embed="rId9"/>
          <a:srcRect r="45756"/>
          <a:stretch/>
        </p:blipFill>
        <p:spPr>
          <a:xfrm>
            <a:off x="2504955" y="3471312"/>
            <a:ext cx="483555" cy="706208"/>
          </a:xfrm>
          <a:prstGeom prst="rect">
            <a:avLst/>
          </a:prstGeom>
        </p:spPr>
      </p:pic>
    </p:spTree>
    <p:extLst>
      <p:ext uri="{BB962C8B-B14F-4D97-AF65-F5344CB8AC3E}">
        <p14:creationId xmlns:p14="http://schemas.microsoft.com/office/powerpoint/2010/main" val="193577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Gelijkbenige driehoek 52"/>
          <p:cNvSpPr>
            <a:spLocks noChangeArrowheads="1"/>
          </p:cNvSpPr>
          <p:nvPr/>
        </p:nvSpPr>
        <p:spPr bwMode="auto">
          <a:xfrm>
            <a:off x="4511676" y="2708276"/>
            <a:ext cx="2447925" cy="2016125"/>
          </a:xfrm>
          <a:prstGeom prst="triangle">
            <a:avLst>
              <a:gd name="adj" fmla="val 50000"/>
            </a:avLst>
          </a:prstGeom>
          <a:noFill/>
          <a:ln w="19050" algn="ctr">
            <a:solidFill>
              <a:srgbClr val="92D050"/>
            </a:solidFill>
            <a:prstDash val="sysDash"/>
            <a:round/>
            <a:headEnd/>
            <a:tailEnd/>
          </a:ln>
        </p:spPr>
        <p:txBody>
          <a:bodyPr wrap="none" anchor="ctr"/>
          <a:lstStyle/>
          <a:p>
            <a:pPr algn="ctr"/>
            <a:endParaRPr lang="nl-BE"/>
          </a:p>
        </p:txBody>
      </p:sp>
      <p:cxnSp>
        <p:nvCxnSpPr>
          <p:cNvPr id="45062"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pic>
        <p:nvPicPr>
          <p:cNvPr id="4506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726" y="4581526"/>
            <a:ext cx="301625" cy="244475"/>
          </a:xfrm>
          <a:prstGeom prst="rect">
            <a:avLst/>
          </a:prstGeom>
          <a:noFill/>
          <a:ln w="9525">
            <a:noFill/>
            <a:miter lim="800000"/>
            <a:headEnd/>
            <a:tailEnd/>
          </a:ln>
        </p:spPr>
      </p:pic>
      <p:pic>
        <p:nvPicPr>
          <p:cNvPr id="4506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213" y="4581526"/>
            <a:ext cx="303212" cy="244475"/>
          </a:xfrm>
          <a:prstGeom prst="rect">
            <a:avLst/>
          </a:prstGeom>
          <a:noFill/>
          <a:ln w="9525">
            <a:noFill/>
            <a:miter lim="800000"/>
            <a:headEnd/>
            <a:tailEnd/>
          </a:ln>
        </p:spPr>
      </p:pic>
      <p:sp>
        <p:nvSpPr>
          <p:cNvPr id="45065" name="TextBox 23"/>
          <p:cNvSpPr txBox="1">
            <a:spLocks noChangeArrowheads="1"/>
          </p:cNvSpPr>
          <p:nvPr/>
        </p:nvSpPr>
        <p:spPr bwMode="auto">
          <a:xfrm>
            <a:off x="5448301" y="2565401"/>
            <a:ext cx="2303463" cy="276225"/>
          </a:xfrm>
          <a:prstGeom prst="rect">
            <a:avLst/>
          </a:prstGeom>
          <a:noFill/>
          <a:ln w="9525">
            <a:noFill/>
            <a:miter lim="800000"/>
            <a:headEnd/>
            <a:tailEnd/>
          </a:ln>
        </p:spPr>
        <p:txBody>
          <a:bodyPr>
            <a:spAutoFit/>
          </a:bodyPr>
          <a:lstStyle/>
          <a:p>
            <a:pPr algn="ctr"/>
            <a:r>
              <a:rPr lang="nl-BE" sz="1200" dirty="0" err="1">
                <a:latin typeface="+mn-lt"/>
              </a:rPr>
              <a:t>bonne</a:t>
            </a:r>
            <a:r>
              <a:rPr lang="nl-BE" sz="1200" dirty="0">
                <a:latin typeface="+mn-lt"/>
              </a:rPr>
              <a:t> </a:t>
            </a:r>
            <a:r>
              <a:rPr lang="nl-BE" sz="1200" dirty="0" err="1">
                <a:latin typeface="+mn-lt"/>
              </a:rPr>
              <a:t>visibilité</a:t>
            </a:r>
            <a:endParaRPr lang="nl-BE" sz="1200" dirty="0">
              <a:latin typeface="+mn-lt"/>
            </a:endParaRPr>
          </a:p>
        </p:txBody>
      </p:sp>
      <p:sp>
        <p:nvSpPr>
          <p:cNvPr id="45066" name="TextBox 23"/>
          <p:cNvSpPr txBox="1">
            <a:spLocks noChangeArrowheads="1"/>
          </p:cNvSpPr>
          <p:nvPr/>
        </p:nvSpPr>
        <p:spPr bwMode="auto">
          <a:xfrm>
            <a:off x="3071814" y="4408489"/>
            <a:ext cx="1584325" cy="461665"/>
          </a:xfrm>
          <a:prstGeom prst="rect">
            <a:avLst/>
          </a:prstGeom>
          <a:noFill/>
          <a:ln w="9525">
            <a:noFill/>
            <a:miter lim="800000"/>
            <a:headEnd/>
            <a:tailEnd/>
          </a:ln>
        </p:spPr>
        <p:txBody>
          <a:bodyPr>
            <a:spAutoFit/>
          </a:bodyPr>
          <a:lstStyle/>
          <a:p>
            <a:pPr algn="ctr"/>
            <a:r>
              <a:rPr lang="nl-BE" sz="1200" dirty="0" err="1">
                <a:latin typeface="+mn-lt"/>
              </a:rPr>
              <a:t>audition</a:t>
            </a:r>
            <a:endParaRPr lang="nl-BE" sz="1200" dirty="0">
              <a:latin typeface="+mn-lt"/>
            </a:endParaRPr>
          </a:p>
          <a:p>
            <a:pPr algn="ctr"/>
            <a:r>
              <a:rPr lang="nl-BE" sz="1200" dirty="0" err="1">
                <a:latin typeface="+mn-lt"/>
              </a:rPr>
              <a:t>suffisante</a:t>
            </a:r>
            <a:endParaRPr lang="nl-BE" sz="1200" dirty="0">
              <a:latin typeface="+mn-lt"/>
            </a:endParaRPr>
          </a:p>
        </p:txBody>
      </p:sp>
      <p:sp>
        <p:nvSpPr>
          <p:cNvPr id="4506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pic>
        <p:nvPicPr>
          <p:cNvPr id="4506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sp>
        <p:nvSpPr>
          <p:cNvPr id="45069" name="TextBox 23"/>
          <p:cNvSpPr txBox="1">
            <a:spLocks noChangeArrowheads="1"/>
          </p:cNvSpPr>
          <p:nvPr/>
        </p:nvSpPr>
        <p:spPr bwMode="auto">
          <a:xfrm>
            <a:off x="6777038" y="4408489"/>
            <a:ext cx="1479550" cy="461665"/>
          </a:xfrm>
          <a:prstGeom prst="rect">
            <a:avLst/>
          </a:prstGeom>
          <a:noFill/>
          <a:ln w="9525">
            <a:noFill/>
            <a:miter lim="800000"/>
            <a:headEnd/>
            <a:tailEnd/>
          </a:ln>
        </p:spPr>
        <p:txBody>
          <a:bodyPr>
            <a:spAutoFit/>
          </a:bodyPr>
          <a:lstStyle/>
          <a:p>
            <a:pPr algn="ctr"/>
            <a:r>
              <a:rPr lang="nl-BE" sz="1200" dirty="0">
                <a:latin typeface="+mn-lt"/>
              </a:rPr>
              <a:t>tests de</a:t>
            </a:r>
          </a:p>
          <a:p>
            <a:pPr algn="ctr"/>
            <a:r>
              <a:rPr lang="nl-BE" sz="1200" dirty="0" err="1">
                <a:latin typeface="+mn-lt"/>
              </a:rPr>
              <a:t>libération</a:t>
            </a:r>
            <a:endParaRPr lang="nl-BE" sz="1200" dirty="0">
              <a:latin typeface="+mn-lt"/>
            </a:endParaRPr>
          </a:p>
        </p:txBody>
      </p:sp>
      <p:sp>
        <p:nvSpPr>
          <p:cNvPr id="45071" name="Rechthoekige toelichting 55"/>
          <p:cNvSpPr>
            <a:spLocks noChangeArrowheads="1"/>
          </p:cNvSpPr>
          <p:nvPr/>
        </p:nvSpPr>
        <p:spPr bwMode="auto">
          <a:xfrm>
            <a:off x="5808664" y="3860801"/>
            <a:ext cx="503237" cy="288925"/>
          </a:xfrm>
          <a:prstGeom prst="wedgeRectCallout">
            <a:avLst>
              <a:gd name="adj1" fmla="val 119005"/>
              <a:gd name="adj2" fmla="val -198750"/>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45072" name="Rechthoekige toelichting 56"/>
          <p:cNvSpPr>
            <a:spLocks noChangeArrowheads="1"/>
          </p:cNvSpPr>
          <p:nvPr/>
        </p:nvSpPr>
        <p:spPr bwMode="auto">
          <a:xfrm>
            <a:off x="5448300" y="3429000"/>
            <a:ext cx="503238" cy="287338"/>
          </a:xfrm>
          <a:prstGeom prst="wedgeRectCallout">
            <a:avLst>
              <a:gd name="adj1" fmla="val -201719"/>
              <a:gd name="adj2" fmla="val -200321"/>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45074"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concertation</a:t>
            </a:r>
          </a:p>
          <a:p>
            <a:pPr algn="ctr"/>
            <a:r>
              <a:rPr lang="en-US" sz="800" b="1" dirty="0" err="1">
                <a:latin typeface="+mn-lt"/>
              </a:rPr>
              <a:t>réciproque</a:t>
            </a:r>
            <a:endParaRPr lang="en-US" sz="800" b="1" dirty="0">
              <a:latin typeface="+mn-lt"/>
            </a:endParaRPr>
          </a:p>
        </p:txBody>
      </p:sp>
      <p:sp>
        <p:nvSpPr>
          <p:cNvPr id="45083" name="Rounded Rectangle 122"/>
          <p:cNvSpPr>
            <a:spLocks noChangeArrowheads="1"/>
          </p:cNvSpPr>
          <p:nvPr/>
        </p:nvSpPr>
        <p:spPr bwMode="auto">
          <a:xfrm>
            <a:off x="1577976" y="1268760"/>
            <a:ext cx="701675" cy="641350"/>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err="1">
                <a:latin typeface="+mn-lt"/>
              </a:rPr>
              <a:t>décision</a:t>
            </a:r>
            <a:r>
              <a:rPr lang="en-US" sz="800" b="1" dirty="0">
                <a:latin typeface="+mn-lt"/>
              </a:rPr>
              <a:t> LH</a:t>
            </a:r>
          </a:p>
          <a:p>
            <a:pPr algn="ctr"/>
            <a:r>
              <a:rPr lang="en-US" sz="800" b="1" dirty="0">
                <a:latin typeface="+mn-lt"/>
              </a:rPr>
              <a:t>entrepreneur</a:t>
            </a:r>
          </a:p>
        </p:txBody>
      </p:sp>
      <p:sp>
        <p:nvSpPr>
          <p:cNvPr id="3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pic>
        <p:nvPicPr>
          <p:cNvPr id="31" name="Picture 30"/>
          <p:cNvPicPr>
            <a:picLocks noChangeAspect="1"/>
          </p:cNvPicPr>
          <p:nvPr/>
        </p:nvPicPr>
        <p:blipFill>
          <a:blip r:embed="rId4"/>
          <a:stretch>
            <a:fillRect/>
          </a:stretch>
        </p:blipFill>
        <p:spPr>
          <a:xfrm>
            <a:off x="4176759" y="2721737"/>
            <a:ext cx="384701" cy="932481"/>
          </a:xfrm>
          <a:prstGeom prst="rect">
            <a:avLst/>
          </a:prstGeom>
          <a:ln>
            <a:solidFill>
              <a:schemeClr val="tx2">
                <a:lumMod val="85000"/>
              </a:schemeClr>
            </a:solidFill>
          </a:ln>
        </p:spPr>
      </p:pic>
      <p:sp>
        <p:nvSpPr>
          <p:cNvPr id="45073" name="Rechthoekige toelichting 57"/>
          <p:cNvSpPr>
            <a:spLocks noChangeArrowheads="1"/>
          </p:cNvSpPr>
          <p:nvPr/>
        </p:nvSpPr>
        <p:spPr bwMode="auto">
          <a:xfrm>
            <a:off x="5087939" y="4149725"/>
            <a:ext cx="503237" cy="287338"/>
          </a:xfrm>
          <a:prstGeom prst="wedgeRectCallout">
            <a:avLst>
              <a:gd name="adj1" fmla="val -1060"/>
              <a:gd name="adj2" fmla="val 235248"/>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6" name="Rechthoek 35"/>
          <p:cNvSpPr>
            <a:spLocks noChangeArrowheads="1"/>
          </p:cNvSpPr>
          <p:nvPr/>
        </p:nvSpPr>
        <p:spPr bwMode="auto">
          <a:xfrm>
            <a:off x="3906254" y="2303061"/>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587" y="1074311"/>
            <a:ext cx="4750044" cy="1016052"/>
          </a:xfrm>
          <a:prstGeom prst="rect">
            <a:avLst/>
          </a:prstGeom>
        </p:spPr>
      </p:pic>
      <p:pic>
        <p:nvPicPr>
          <p:cNvPr id="28"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5958" y="1880813"/>
            <a:ext cx="257175" cy="209550"/>
          </a:xfrm>
          <a:prstGeom prst="rect">
            <a:avLst/>
          </a:prstGeom>
          <a:noFill/>
          <a:ln w="9525">
            <a:noFill/>
            <a:miter lim="800000"/>
            <a:headEnd/>
            <a:tailEnd/>
          </a:ln>
        </p:spPr>
      </p:pic>
      <p:pic>
        <p:nvPicPr>
          <p:cNvPr id="34" name="Picture 5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6287" y="1891133"/>
            <a:ext cx="168275" cy="166687"/>
          </a:xfrm>
          <a:prstGeom prst="rect">
            <a:avLst/>
          </a:prstGeom>
          <a:noFill/>
          <a:ln w="9525">
            <a:noFill/>
            <a:miter lim="800000"/>
            <a:headEnd/>
            <a:tailEnd/>
          </a:ln>
        </p:spPr>
      </p:pic>
      <p:pic>
        <p:nvPicPr>
          <p:cNvPr id="35" name="Picture 5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2" y="1892309"/>
            <a:ext cx="168275" cy="166687"/>
          </a:xfrm>
          <a:prstGeom prst="rect">
            <a:avLst/>
          </a:prstGeom>
          <a:noFill/>
          <a:ln w="9525">
            <a:noFill/>
            <a:miter lim="800000"/>
            <a:headEnd/>
            <a:tailEnd/>
          </a:ln>
        </p:spPr>
      </p:pic>
      <p:sp>
        <p:nvSpPr>
          <p:cNvPr id="36" name="Rectangle 29"/>
          <p:cNvSpPr>
            <a:spLocks noChangeArrowheads="1"/>
          </p:cNvSpPr>
          <p:nvPr/>
        </p:nvSpPr>
        <p:spPr bwMode="auto">
          <a:xfrm>
            <a:off x="3849670" y="1188480"/>
            <a:ext cx="3182434" cy="784572"/>
          </a:xfrm>
          <a:prstGeom prst="rect">
            <a:avLst/>
          </a:prstGeom>
          <a:solidFill>
            <a:srgbClr val="B2B2B2">
              <a:alpha val="63921"/>
            </a:srgbClr>
          </a:solidFill>
          <a:ln w="31750" algn="ctr">
            <a:noFill/>
            <a:round/>
            <a:headEnd/>
            <a:tailEnd/>
          </a:ln>
        </p:spPr>
        <p:txBody>
          <a:bodyPr wrap="none" anchor="ctr"/>
          <a:lstStyle/>
          <a:p>
            <a:pPr algn="ctr"/>
            <a:endParaRPr lang="en-US"/>
          </a:p>
        </p:txBody>
      </p:sp>
      <p:pic>
        <p:nvPicPr>
          <p:cNvPr id="27" name="Picture 26"/>
          <p:cNvPicPr>
            <a:picLocks noChangeAspect="1"/>
          </p:cNvPicPr>
          <p:nvPr/>
        </p:nvPicPr>
        <p:blipFill rotWithShape="1">
          <a:blip r:embed="rId8"/>
          <a:srcRect r="45756"/>
          <a:stretch/>
        </p:blipFill>
        <p:spPr>
          <a:xfrm>
            <a:off x="4695827" y="4817694"/>
            <a:ext cx="710406" cy="1037512"/>
          </a:xfrm>
          <a:prstGeom prst="rect">
            <a:avLst/>
          </a:prstGeom>
        </p:spPr>
      </p:pic>
      <p:pic>
        <p:nvPicPr>
          <p:cNvPr id="29" name="Picture 28"/>
          <p:cNvPicPr>
            <a:picLocks noChangeAspect="1"/>
          </p:cNvPicPr>
          <p:nvPr/>
        </p:nvPicPr>
        <p:blipFill rotWithShape="1">
          <a:blip r:embed="rId8"/>
          <a:srcRect r="45756"/>
          <a:stretch/>
        </p:blipFill>
        <p:spPr>
          <a:xfrm>
            <a:off x="6623643" y="3161004"/>
            <a:ext cx="553446" cy="808280"/>
          </a:xfrm>
          <a:prstGeom prst="rect">
            <a:avLst/>
          </a:prstGeom>
        </p:spPr>
      </p:pic>
    </p:spTree>
    <p:extLst>
      <p:ext uri="{BB962C8B-B14F-4D97-AF65-F5344CB8AC3E}">
        <p14:creationId xmlns:p14="http://schemas.microsoft.com/office/powerpoint/2010/main" val="164168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GB"/>
          </a:p>
        </p:txBody>
      </p:sp>
      <p:sp>
        <p:nvSpPr>
          <p:cNvPr id="3" name="Content Placeholder 2"/>
          <p:cNvSpPr>
            <a:spLocks noGrp="1"/>
          </p:cNvSpPr>
          <p:nvPr>
            <p:ph idx="4294967295"/>
          </p:nvPr>
        </p:nvSpPr>
        <p:spPr>
          <a:xfrm>
            <a:off x="1758374" y="1700809"/>
            <a:ext cx="8064500" cy="2879725"/>
          </a:xfrm>
          <a:prstGeom prst="rect">
            <a:avLst/>
          </a:prstGeom>
        </p:spPr>
        <p:txBody>
          <a:bodyPr/>
          <a:lstStyle/>
          <a:p>
            <a:pPr marL="0" indent="0" defTabSz="685800">
              <a:lnSpc>
                <a:spcPct val="100000"/>
              </a:lnSpc>
              <a:spcBef>
                <a:spcPts val="0"/>
              </a:spcBef>
              <a:buNone/>
              <a:defRPr/>
            </a:pPr>
            <a:r>
              <a:rPr lang="en-US" sz="1400" kern="0" dirty="0">
                <a:solidFill>
                  <a:srgbClr val="FF0000"/>
                </a:solidFill>
                <a:cs typeface="Calibri" panose="020F0502020204030204" pitchFamily="34" charset="0"/>
              </a:rPr>
              <a:t>Fascicule 576 </a:t>
            </a:r>
            <a:r>
              <a:rPr lang="en-US" sz="1400" kern="0" dirty="0">
                <a:cs typeface="Calibri" panose="020F0502020204030204" pitchFamily="34" charset="0"/>
              </a:rPr>
              <a:t>–</a:t>
            </a:r>
            <a:r>
              <a:rPr lang="en-US" sz="1400" kern="0" dirty="0">
                <a:solidFill>
                  <a:srgbClr val="FF0000"/>
                </a:solidFill>
                <a:cs typeface="Calibri" panose="020F0502020204030204" pitchFamily="34" charset="0"/>
              </a:rPr>
              <a:t> </a:t>
            </a:r>
            <a:r>
              <a:rPr lang="en-US" sz="1400" kern="0" dirty="0" err="1">
                <a:cs typeface="Calibri" panose="020F0502020204030204" pitchFamily="34" charset="0"/>
              </a:rPr>
              <a:t>Règlement</a:t>
            </a:r>
            <a:r>
              <a:rPr lang="en-US" sz="1400" kern="0" dirty="0">
                <a:cs typeface="Calibri" panose="020F0502020204030204" pitchFamily="34" charset="0"/>
              </a:rPr>
              <a:t> de la sécurité au travail (RST), </a:t>
            </a:r>
            <a:r>
              <a:rPr lang="en-US" sz="1400" kern="0" dirty="0" err="1">
                <a:cs typeface="Calibri" panose="020F0502020204030204" pitchFamily="34" charset="0"/>
              </a:rPr>
              <a:t>Partie</a:t>
            </a:r>
            <a:r>
              <a:rPr lang="en-US" sz="1400" kern="0" dirty="0">
                <a:cs typeface="Calibri" panose="020F0502020204030204" pitchFamily="34" charset="0"/>
              </a:rPr>
              <a:t> III, </a:t>
            </a:r>
            <a:r>
              <a:rPr lang="en-US" sz="1400" kern="0" dirty="0" err="1">
                <a:cs typeface="Calibri" panose="020F0502020204030204" pitchFamily="34" charset="0"/>
              </a:rPr>
              <a:t>Titre</a:t>
            </a:r>
            <a:r>
              <a:rPr lang="en-US" sz="1400" kern="0" dirty="0">
                <a:cs typeface="Calibri" panose="020F0502020204030204" pitchFamily="34" charset="0"/>
              </a:rPr>
              <a:t> IV, </a:t>
            </a:r>
            <a:r>
              <a:rPr lang="en-US" sz="1400" kern="0" dirty="0" err="1">
                <a:cs typeface="Calibri" panose="020F0502020204030204" pitchFamily="34" charset="0"/>
              </a:rPr>
              <a:t>Chapitre</a:t>
            </a:r>
            <a:r>
              <a:rPr lang="en-US" sz="1400" kern="0" dirty="0">
                <a:cs typeface="Calibri" panose="020F0502020204030204" pitchFamily="34" charset="0"/>
              </a:rPr>
              <a:t> I, </a:t>
            </a:r>
            <a:r>
              <a:rPr lang="en-US" sz="1400" kern="0" dirty="0" err="1">
                <a:cs typeface="Calibri" panose="020F0502020204030204" pitchFamily="34" charset="0"/>
              </a:rPr>
              <a:t>Rubrique</a:t>
            </a:r>
            <a:r>
              <a:rPr lang="en-US" sz="1400" kern="0" dirty="0">
                <a:cs typeface="Calibri" panose="020F0502020204030204" pitchFamily="34" charset="0"/>
              </a:rPr>
              <a:t> 1: Protection d’un ou </a:t>
            </a:r>
            <a:r>
              <a:rPr lang="en-US" sz="1400" kern="0" dirty="0" err="1">
                <a:cs typeface="Calibri" panose="020F0502020204030204" pitchFamily="34" charset="0"/>
              </a:rPr>
              <a:t>deux</a:t>
            </a:r>
            <a:r>
              <a:rPr lang="en-US" sz="1400" kern="0" dirty="0">
                <a:cs typeface="Calibri" panose="020F0502020204030204" pitchFamily="34" charset="0"/>
              </a:rPr>
              <a:t> agents au travail</a:t>
            </a:r>
          </a:p>
          <a:p>
            <a:pPr marL="0" indent="0" defTabSz="685800">
              <a:lnSpc>
                <a:spcPct val="100000"/>
              </a:lnSpc>
              <a:spcBef>
                <a:spcPts val="0"/>
              </a:spcBef>
              <a:buNone/>
              <a:defRPr/>
            </a:pPr>
            <a:endParaRPr lang="en-US" sz="1800" dirty="0"/>
          </a:p>
          <a:p>
            <a:pPr marL="0" indent="0" algn="just">
              <a:buNone/>
            </a:pPr>
            <a:r>
              <a:rPr lang="en-US" sz="1400" dirty="0">
                <a:solidFill>
                  <a:srgbClr val="FF0000"/>
                </a:solidFill>
              </a:rPr>
              <a:t>Avis 4 SE/2010 </a:t>
            </a:r>
            <a:r>
              <a:rPr lang="en-US" sz="1400" dirty="0"/>
              <a:t>– 10ème </a:t>
            </a:r>
            <a:r>
              <a:rPr lang="en-US" sz="1400" dirty="0" err="1"/>
              <a:t>supplément</a:t>
            </a:r>
            <a:r>
              <a:rPr lang="en-US" sz="1400" dirty="0"/>
              <a:t> au RGPS Fascicule 576</a:t>
            </a:r>
          </a:p>
          <a:p>
            <a:pPr algn="just"/>
            <a:endParaRPr lang="en-US" sz="1800" dirty="0"/>
          </a:p>
          <a:p>
            <a:pPr algn="just"/>
            <a:endParaRPr lang="en-US" sz="180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fr-FR" sz="2700" b="1" dirty="0">
                <a:solidFill>
                  <a:schemeClr val="accent2"/>
                </a:solidFill>
                <a:latin typeface="Calibri" panose="020F0502020204030204" pitchFamily="34" charset="0"/>
                <a:cs typeface="Calibri" panose="020F0502020204030204" pitchFamily="34" charset="0"/>
              </a:rPr>
              <a:t>Documents de référence</a:t>
            </a:r>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4608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4608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6086"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6087"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6088"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089"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6090"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609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092"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093"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609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6095"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6096" name="Group 188"/>
          <p:cNvGrpSpPr>
            <a:grpSpLocks noChangeAspect="1"/>
          </p:cNvGrpSpPr>
          <p:nvPr/>
        </p:nvGrpSpPr>
        <p:grpSpPr bwMode="auto">
          <a:xfrm>
            <a:off x="5808663" y="3844926"/>
            <a:ext cx="107950" cy="73025"/>
            <a:chOff x="7956376" y="548680"/>
            <a:chExt cx="216024" cy="144016"/>
          </a:xfrm>
        </p:grpSpPr>
        <p:cxnSp>
          <p:nvCxnSpPr>
            <p:cNvPr id="4612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612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6097" name="Group 188"/>
          <p:cNvGrpSpPr>
            <a:grpSpLocks noChangeAspect="1"/>
          </p:cNvGrpSpPr>
          <p:nvPr/>
        </p:nvGrpSpPr>
        <p:grpSpPr bwMode="auto">
          <a:xfrm>
            <a:off x="7032625" y="3844926"/>
            <a:ext cx="107950" cy="73025"/>
            <a:chOff x="7956376" y="548680"/>
            <a:chExt cx="216024" cy="144016"/>
          </a:xfrm>
        </p:grpSpPr>
        <p:cxnSp>
          <p:nvCxnSpPr>
            <p:cNvPr id="461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61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Rectangular Callout 50"/>
          <p:cNvSpPr>
            <a:spLocks noChangeArrowheads="1"/>
          </p:cNvSpPr>
          <p:nvPr/>
        </p:nvSpPr>
        <p:spPr bwMode="auto">
          <a:xfrm>
            <a:off x="6959353" y="1620132"/>
            <a:ext cx="2017712" cy="215900"/>
          </a:xfrm>
          <a:prstGeom prst="wedgeRectCallout">
            <a:avLst>
              <a:gd name="adj1" fmla="val -63486"/>
              <a:gd name="adj2" fmla="val 25210"/>
            </a:avLst>
          </a:prstGeom>
          <a:solidFill>
            <a:srgbClr val="92D050"/>
          </a:solidFill>
          <a:ln w="31750" algn="ctr">
            <a:solidFill>
              <a:srgbClr val="92D050"/>
            </a:solidFill>
            <a:round/>
            <a:headEnd/>
            <a:tailEnd/>
          </a:ln>
        </p:spPr>
        <p:txBody>
          <a:bodyPr wrap="none" anchor="ctr"/>
          <a:lstStyle/>
          <a:p>
            <a:pPr algn="ctr">
              <a:defRPr/>
            </a:pPr>
            <a:r>
              <a:rPr lang="en-US" sz="1200" b="1" dirty="0">
                <a:solidFill>
                  <a:schemeClr val="bg1"/>
                </a:solidFill>
              </a:rPr>
              <a:t>OK! </a:t>
            </a:r>
            <a:r>
              <a:rPr lang="en-US" sz="1050" b="1" dirty="0">
                <a:solidFill>
                  <a:schemeClr val="bg1"/>
                </a:solidFill>
              </a:rPr>
              <a:t>REPRISE DES TRAVAUX</a:t>
            </a:r>
            <a:endParaRPr lang="nl-BE" sz="1200" b="1" dirty="0">
              <a:solidFill>
                <a:schemeClr val="bg1"/>
              </a:solidFill>
            </a:endParaRPr>
          </a:p>
        </p:txBody>
      </p:sp>
      <p:sp>
        <p:nvSpPr>
          <p:cNvPr id="46099"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46100"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4610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46104"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610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610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6110" name="Straight Arrow Connector 287"/>
          <p:cNvCxnSpPr>
            <a:cxnSpLocks noChangeShapeType="1"/>
          </p:cNvCxnSpPr>
          <p:nvPr/>
        </p:nvCxnSpPr>
        <p:spPr bwMode="auto">
          <a:xfrm flipH="1">
            <a:off x="6456365" y="1734431"/>
            <a:ext cx="57343" cy="973845"/>
          </a:xfrm>
          <a:prstGeom prst="straightConnector1">
            <a:avLst/>
          </a:prstGeom>
          <a:noFill/>
          <a:ln w="12700" algn="ctr">
            <a:solidFill>
              <a:schemeClr val="tx1"/>
            </a:solidFill>
            <a:prstDash val="dash"/>
            <a:round/>
            <a:headEnd/>
            <a:tailEnd type="arrow" w="med" len="med"/>
          </a:ln>
        </p:spPr>
      </p:cxnSp>
      <p:cxnSp>
        <p:nvCxnSpPr>
          <p:cNvPr id="5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6114"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reprise</a:t>
            </a:r>
          </a:p>
          <a:p>
            <a:pPr algn="ctr"/>
            <a:r>
              <a:rPr lang="nl-BE" sz="800" b="1" dirty="0">
                <a:latin typeface="+mn-lt"/>
              </a:rPr>
              <a:t>des travaux</a:t>
            </a:r>
          </a:p>
        </p:txBody>
      </p:sp>
      <p:sp>
        <p:nvSpPr>
          <p:cNvPr id="4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2.1 Pas de </a:t>
            </a:r>
            <a:r>
              <a:rPr lang="en-GB" dirty="0" err="1"/>
              <a:t>libération</a:t>
            </a:r>
            <a:r>
              <a:rPr lang="en-GB" dirty="0"/>
              <a:t> de la </a:t>
            </a:r>
            <a:r>
              <a:rPr lang="en-GB" dirty="0" err="1"/>
              <a:t>voie</a:t>
            </a:r>
            <a:endParaRPr lang="en-GB" dirty="0"/>
          </a:p>
        </p:txBody>
      </p:sp>
      <p:sp>
        <p:nvSpPr>
          <p:cNvPr id="50" name="Boog 49"/>
          <p:cNvSpPr/>
          <p:nvPr/>
        </p:nvSpPr>
        <p:spPr bwMode="auto">
          <a:xfrm rot="2379964">
            <a:off x="5829301" y="3005139"/>
            <a:ext cx="688975"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sp>
        <p:nvSpPr>
          <p:cNvPr id="42" name="Rechthoek 35"/>
          <p:cNvSpPr>
            <a:spLocks noChangeArrowheads="1"/>
          </p:cNvSpPr>
          <p:nvPr/>
        </p:nvSpPr>
        <p:spPr bwMode="auto">
          <a:xfrm>
            <a:off x="6036873" y="1110039"/>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4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707" y="3284539"/>
            <a:ext cx="208128" cy="169365"/>
          </a:xfrm>
          <a:prstGeom prst="rect">
            <a:avLst/>
          </a:prstGeom>
          <a:noFill/>
          <a:ln w="9525">
            <a:noFill/>
            <a:miter lim="800000"/>
            <a:headEnd/>
            <a:tailEnd/>
          </a:ln>
        </p:spPr>
      </p:pic>
      <p:pic>
        <p:nvPicPr>
          <p:cNvPr id="47"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155" y="3082563"/>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655" y="2821261"/>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555" y="3015201"/>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028" y="2431631"/>
            <a:ext cx="208128" cy="16936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68" y="2711869"/>
            <a:ext cx="465920" cy="716326"/>
          </a:xfrm>
          <a:prstGeom prst="rect">
            <a:avLst/>
          </a:prstGeom>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587" y="2723235"/>
            <a:ext cx="469822" cy="722325"/>
          </a:xfrm>
          <a:prstGeom prst="rect">
            <a:avLst/>
          </a:prstGeom>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554" y="1651880"/>
            <a:ext cx="323056" cy="763192"/>
          </a:xfrm>
          <a:prstGeom prst="rect">
            <a:avLst/>
          </a:prstGeom>
        </p:spPr>
      </p:pic>
    </p:spTree>
    <p:extLst>
      <p:ext uri="{BB962C8B-B14F-4D97-AF65-F5344CB8AC3E}">
        <p14:creationId xmlns:p14="http://schemas.microsoft.com/office/powerpoint/2010/main" val="36030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37"/>
          <p:cNvSpPr/>
          <p:nvPr/>
        </p:nvSpPr>
        <p:spPr bwMode="auto">
          <a:xfrm rot="10800000">
            <a:off x="2207568" y="1700807"/>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4813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4813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8138"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813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814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814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814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814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14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14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814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814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8148" name="Group 188"/>
          <p:cNvGrpSpPr>
            <a:grpSpLocks noChangeAspect="1"/>
          </p:cNvGrpSpPr>
          <p:nvPr/>
        </p:nvGrpSpPr>
        <p:grpSpPr bwMode="auto">
          <a:xfrm>
            <a:off x="5808663" y="3844926"/>
            <a:ext cx="107950" cy="73025"/>
            <a:chOff x="7956376" y="548680"/>
            <a:chExt cx="216024" cy="144016"/>
          </a:xfrm>
        </p:grpSpPr>
        <p:cxnSp>
          <p:nvCxnSpPr>
            <p:cNvPr id="4817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817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8149" name="Group 188"/>
          <p:cNvGrpSpPr>
            <a:grpSpLocks noChangeAspect="1"/>
          </p:cNvGrpSpPr>
          <p:nvPr/>
        </p:nvGrpSpPr>
        <p:grpSpPr bwMode="auto">
          <a:xfrm>
            <a:off x="7032625" y="3844926"/>
            <a:ext cx="107950" cy="73025"/>
            <a:chOff x="7956376" y="548680"/>
            <a:chExt cx="216024" cy="144016"/>
          </a:xfrm>
        </p:grpSpPr>
        <p:cxnSp>
          <p:nvCxnSpPr>
            <p:cNvPr id="4817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817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8150"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dirty="0"/>
              <a:t>Arlon</a:t>
            </a:r>
          </a:p>
        </p:txBody>
      </p:sp>
      <p:sp>
        <p:nvSpPr>
          <p:cNvPr id="48151"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4815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48154"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815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815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815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perte de</a:t>
            </a:r>
          </a:p>
          <a:p>
            <a:pPr algn="ctr"/>
            <a:r>
              <a:rPr lang="nl-BE" sz="800" b="1" dirty="0" err="1">
                <a:latin typeface="+mn-lt"/>
              </a:rPr>
              <a:t>visibilité</a:t>
            </a:r>
            <a:endParaRPr lang="nl-BE" sz="800" b="1" dirty="0">
              <a:latin typeface="+mn-lt"/>
            </a:endParaRPr>
          </a:p>
        </p:txBody>
      </p:sp>
      <p:pic>
        <p:nvPicPr>
          <p:cNvPr id="481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114" y="5359401"/>
            <a:ext cx="587375" cy="517525"/>
          </a:xfrm>
          <a:prstGeom prst="rect">
            <a:avLst/>
          </a:prstGeom>
          <a:noFill/>
          <a:ln w="9525">
            <a:noFill/>
            <a:miter lim="800000"/>
            <a:headEnd/>
            <a:tailEnd/>
          </a:ln>
        </p:spPr>
      </p:pic>
      <p:grpSp>
        <p:nvGrpSpPr>
          <p:cNvPr id="48162" name="Group 71"/>
          <p:cNvGrpSpPr>
            <a:grpSpLocks/>
          </p:cNvGrpSpPr>
          <p:nvPr/>
        </p:nvGrpSpPr>
        <p:grpSpPr bwMode="auto">
          <a:xfrm rot="3765064">
            <a:off x="7895432" y="2853532"/>
            <a:ext cx="288925" cy="287338"/>
            <a:chOff x="1115616" y="1988840"/>
            <a:chExt cx="432048" cy="576064"/>
          </a:xfrm>
        </p:grpSpPr>
        <p:cxnSp>
          <p:nvCxnSpPr>
            <p:cNvPr id="48171"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48172"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grpSp>
        <p:nvGrpSpPr>
          <p:cNvPr id="48163" name="Group 71"/>
          <p:cNvGrpSpPr>
            <a:grpSpLocks/>
          </p:cNvGrpSpPr>
          <p:nvPr/>
        </p:nvGrpSpPr>
        <p:grpSpPr bwMode="auto">
          <a:xfrm rot="3765064">
            <a:off x="8017670" y="3163095"/>
            <a:ext cx="288925" cy="287337"/>
            <a:chOff x="1115616" y="1988840"/>
            <a:chExt cx="432048" cy="576064"/>
          </a:xfrm>
        </p:grpSpPr>
        <p:cxnSp>
          <p:nvCxnSpPr>
            <p:cNvPr id="48169"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48170"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sp>
        <p:nvSpPr>
          <p:cNvPr id="4816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8165"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48166" name="Straight Arrow Connector 287"/>
          <p:cNvCxnSpPr>
            <a:cxnSpLocks noChangeShapeType="1"/>
          </p:cNvCxnSpPr>
          <p:nvPr/>
        </p:nvCxnSpPr>
        <p:spPr bwMode="auto">
          <a:xfrm flipH="1">
            <a:off x="6527800" y="1988840"/>
            <a:ext cx="14588" cy="1224260"/>
          </a:xfrm>
          <a:prstGeom prst="straightConnector1">
            <a:avLst/>
          </a:prstGeom>
          <a:noFill/>
          <a:ln w="12700" algn="ctr">
            <a:solidFill>
              <a:schemeClr val="tx1"/>
            </a:solidFill>
            <a:prstDash val="dash"/>
            <a:round/>
            <a:headEnd/>
            <a:tailEnd type="arrow" w="med" len="med"/>
          </a:ln>
        </p:spPr>
      </p:cxnSp>
      <p:sp>
        <p:nvSpPr>
          <p:cNvPr id="56" name="Title 1"/>
          <p:cNvSpPr txBox="1">
            <a:spLocks/>
          </p:cNvSpPr>
          <p:nvPr/>
        </p:nvSpPr>
        <p:spPr>
          <a:xfrm>
            <a:off x="875681" y="502935"/>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2.2 </a:t>
            </a:r>
            <a:r>
              <a:rPr lang="en-US" sz="1800" b="1" dirty="0" err="1">
                <a:solidFill>
                  <a:schemeClr val="accent1"/>
                </a:solidFill>
              </a:rPr>
              <a:t>Visibilité</a:t>
            </a:r>
            <a:r>
              <a:rPr lang="en-US" sz="1800" b="1" dirty="0">
                <a:solidFill>
                  <a:schemeClr val="accent1"/>
                </a:solidFill>
              </a:rPr>
              <a:t> </a:t>
            </a:r>
            <a:r>
              <a:rPr lang="en-US" sz="1800" b="1" dirty="0" err="1">
                <a:solidFill>
                  <a:schemeClr val="accent1"/>
                </a:solidFill>
              </a:rPr>
              <a:t>réduite</a:t>
            </a:r>
            <a:endParaRPr lang="en-US" sz="2400" b="1" dirty="0">
              <a:solidFill>
                <a:schemeClr val="accent1"/>
              </a:solidFill>
            </a:endParaRPr>
          </a:p>
        </p:txBody>
      </p:sp>
      <p:sp>
        <p:nvSpPr>
          <p:cNvPr id="61"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sp>
        <p:nvSpPr>
          <p:cNvPr id="62" name="TextBox 61"/>
          <p:cNvSpPr txBox="1"/>
          <p:nvPr/>
        </p:nvSpPr>
        <p:spPr>
          <a:xfrm>
            <a:off x="3429565" y="5221553"/>
            <a:ext cx="6843148" cy="1055608"/>
          </a:xfrm>
          <a:prstGeom prst="roundRect">
            <a:avLst/>
          </a:prstGeom>
          <a:noFill/>
          <a:ln w="12700">
            <a:solidFill>
              <a:srgbClr val="C00000"/>
            </a:solidFill>
            <a:prstDash val="solid"/>
          </a:ln>
        </p:spPr>
        <p:txBody>
          <a:bodyPr wrap="square" rtlCol="0">
            <a:spAutoFit/>
          </a:bodyPr>
          <a:lstStyle/>
          <a:p>
            <a:pPr algn="ctr"/>
            <a:r>
              <a:rPr lang="nl-BE" sz="1400" dirty="0">
                <a:latin typeface="+mn-lt"/>
              </a:rPr>
              <a:t>La </a:t>
            </a:r>
            <a:r>
              <a:rPr lang="nl-BE" sz="1400" dirty="0" err="1">
                <a:latin typeface="+mn-lt"/>
              </a:rPr>
              <a:t>vigie</a:t>
            </a:r>
            <a:r>
              <a:rPr lang="nl-BE" sz="1400" dirty="0">
                <a:latin typeface="+mn-lt"/>
              </a:rPr>
              <a:t> </a:t>
            </a:r>
            <a:r>
              <a:rPr lang="nl-BE" sz="1400" dirty="0" err="1">
                <a:latin typeface="+mn-lt"/>
              </a:rPr>
              <a:t>risque</a:t>
            </a:r>
            <a:r>
              <a:rPr lang="nl-BE" sz="1400" dirty="0">
                <a:latin typeface="+mn-lt"/>
              </a:rPr>
              <a:t> de </a:t>
            </a:r>
            <a:r>
              <a:rPr lang="nl-BE" sz="1400" dirty="0" err="1">
                <a:latin typeface="+mn-lt"/>
              </a:rPr>
              <a:t>perdre</a:t>
            </a:r>
            <a:r>
              <a:rPr lang="nl-BE" sz="1400" dirty="0">
                <a:latin typeface="+mn-lt"/>
              </a:rPr>
              <a:t> </a:t>
            </a:r>
            <a:r>
              <a:rPr lang="nl-BE" sz="1400" dirty="0" err="1">
                <a:latin typeface="+mn-lt"/>
              </a:rPr>
              <a:t>le</a:t>
            </a:r>
            <a:r>
              <a:rPr lang="nl-BE" sz="1400" dirty="0">
                <a:latin typeface="+mn-lt"/>
              </a:rPr>
              <a:t> contact </a:t>
            </a:r>
            <a:r>
              <a:rPr lang="nl-BE" sz="1400" dirty="0" err="1">
                <a:latin typeface="+mn-lt"/>
              </a:rPr>
              <a:t>visuel</a:t>
            </a:r>
            <a:r>
              <a:rPr lang="nl-BE" sz="1400" dirty="0">
                <a:latin typeface="+mn-lt"/>
              </a:rPr>
              <a:t> </a:t>
            </a:r>
            <a:r>
              <a:rPr lang="nl-BE" sz="1400" dirty="0" err="1">
                <a:latin typeface="+mn-lt"/>
              </a:rPr>
              <a:t>avec</a:t>
            </a:r>
            <a:r>
              <a:rPr lang="nl-BE" sz="1400" dirty="0">
                <a:latin typeface="+mn-lt"/>
              </a:rPr>
              <a:t> </a:t>
            </a:r>
            <a:r>
              <a:rPr lang="nl-BE" sz="1400" dirty="0" err="1">
                <a:latin typeface="+mn-lt"/>
              </a:rPr>
              <a:t>un</a:t>
            </a:r>
            <a:r>
              <a:rPr lang="nl-BE" sz="1400" dirty="0">
                <a:latin typeface="+mn-lt"/>
              </a:rPr>
              <a:t> </a:t>
            </a:r>
            <a:r>
              <a:rPr lang="nl-BE" sz="1400" dirty="0" err="1">
                <a:latin typeface="+mn-lt"/>
              </a:rPr>
              <a:t>ou</a:t>
            </a:r>
            <a:r>
              <a:rPr lang="nl-BE" sz="1400" dirty="0">
                <a:latin typeface="+mn-lt"/>
              </a:rPr>
              <a:t> </a:t>
            </a:r>
            <a:r>
              <a:rPr lang="nl-BE" sz="1400" dirty="0" err="1">
                <a:latin typeface="+mn-lt"/>
              </a:rPr>
              <a:t>plusieurs</a:t>
            </a:r>
            <a:r>
              <a:rPr lang="nl-BE" sz="1400" dirty="0">
                <a:latin typeface="+mn-lt"/>
              </a:rPr>
              <a:t> points de </a:t>
            </a:r>
            <a:r>
              <a:rPr lang="nl-BE" sz="1400" dirty="0" err="1">
                <a:latin typeface="+mn-lt"/>
              </a:rPr>
              <a:t>détection</a:t>
            </a:r>
            <a:r>
              <a:rPr lang="nl-BE" sz="1400" dirty="0">
                <a:latin typeface="+mn-lt"/>
              </a:rPr>
              <a:t> à </a:t>
            </a:r>
          </a:p>
          <a:p>
            <a:pPr algn="ctr"/>
            <a:r>
              <a:rPr lang="nl-BE" sz="1400" dirty="0" err="1">
                <a:latin typeface="+mn-lt"/>
              </a:rPr>
              <a:t>cause</a:t>
            </a:r>
            <a:r>
              <a:rPr lang="nl-BE" sz="1400" dirty="0">
                <a:latin typeface="+mn-lt"/>
              </a:rPr>
              <a:t> de la </a:t>
            </a:r>
            <a:r>
              <a:rPr lang="nl-BE" sz="1400" dirty="0" err="1">
                <a:latin typeface="+mn-lt"/>
              </a:rPr>
              <a:t>pluie</a:t>
            </a:r>
            <a:r>
              <a:rPr lang="nl-BE" sz="1400" dirty="0">
                <a:latin typeface="+mn-lt"/>
              </a:rPr>
              <a:t>, de la </a:t>
            </a:r>
            <a:r>
              <a:rPr lang="nl-BE" sz="1400" dirty="0" err="1">
                <a:latin typeface="+mn-lt"/>
              </a:rPr>
              <a:t>neige</a:t>
            </a:r>
            <a:r>
              <a:rPr lang="nl-BE" sz="1400" dirty="0">
                <a:latin typeface="+mn-lt"/>
              </a:rPr>
              <a:t>, du </a:t>
            </a:r>
            <a:r>
              <a:rPr lang="nl-BE" sz="1400" dirty="0" err="1">
                <a:latin typeface="+mn-lt"/>
              </a:rPr>
              <a:t>brouillard</a:t>
            </a:r>
            <a:r>
              <a:rPr lang="nl-BE" sz="1400" dirty="0">
                <a:latin typeface="+mn-lt"/>
              </a:rPr>
              <a:t>, de la vapeur, de la </a:t>
            </a:r>
            <a:r>
              <a:rPr lang="nl-BE" sz="1400" dirty="0" err="1">
                <a:latin typeface="+mn-lt"/>
              </a:rPr>
              <a:t>poussière</a:t>
            </a:r>
            <a:r>
              <a:rPr lang="nl-BE" sz="1400" dirty="0">
                <a:latin typeface="+mn-lt"/>
              </a:rPr>
              <a:t> </a:t>
            </a:r>
            <a:r>
              <a:rPr lang="nl-BE" sz="1400" dirty="0" err="1">
                <a:latin typeface="+mn-lt"/>
              </a:rPr>
              <a:t>ou</a:t>
            </a:r>
            <a:r>
              <a:rPr lang="nl-BE" sz="1400" dirty="0">
                <a:latin typeface="+mn-lt"/>
              </a:rPr>
              <a:t> </a:t>
            </a:r>
          </a:p>
          <a:p>
            <a:pPr algn="ctr"/>
            <a:r>
              <a:rPr lang="nl-BE" sz="1400" dirty="0" err="1">
                <a:latin typeface="+mn-lt"/>
              </a:rPr>
              <a:t>d’autres</a:t>
            </a:r>
            <a:r>
              <a:rPr lang="nl-BE" sz="1400" dirty="0">
                <a:latin typeface="+mn-lt"/>
              </a:rPr>
              <a:t> </a:t>
            </a:r>
            <a:r>
              <a:rPr lang="nl-BE" sz="1400" dirty="0" err="1">
                <a:latin typeface="+mn-lt"/>
              </a:rPr>
              <a:t>circonstances</a:t>
            </a:r>
            <a:r>
              <a:rPr lang="nl-BE" sz="1400" dirty="0">
                <a:latin typeface="+mn-lt"/>
              </a:rPr>
              <a:t>.</a:t>
            </a:r>
          </a:p>
          <a:p>
            <a:pPr algn="ctr"/>
            <a:endParaRPr lang="nl-BE" sz="1400" dirty="0">
              <a:latin typeface="+mn-lt"/>
            </a:endParaRPr>
          </a:p>
        </p:txBody>
      </p:sp>
      <p:sp>
        <p:nvSpPr>
          <p:cNvPr id="54" name="Rechthoek 35"/>
          <p:cNvSpPr>
            <a:spLocks noChangeArrowheads="1"/>
          </p:cNvSpPr>
          <p:nvPr/>
        </p:nvSpPr>
        <p:spPr bwMode="auto">
          <a:xfrm>
            <a:off x="6050965" y="1432805"/>
            <a:ext cx="953669" cy="35395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316" y="1918991"/>
            <a:ext cx="323056" cy="763192"/>
          </a:xfrm>
          <a:prstGeom prst="rect">
            <a:avLst/>
          </a:prstGeom>
        </p:spPr>
      </p:pic>
      <p:pic>
        <p:nvPicPr>
          <p:cNvPr id="5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716" y="3214925"/>
            <a:ext cx="208128" cy="169365"/>
          </a:xfrm>
          <a:prstGeom prst="rect">
            <a:avLst/>
          </a:prstGeom>
          <a:noFill/>
          <a:ln w="9525">
            <a:noFill/>
            <a:miter lim="800000"/>
            <a:headEnd/>
            <a:tailEnd/>
          </a:ln>
        </p:spPr>
      </p:pic>
      <p:pic>
        <p:nvPicPr>
          <p:cNvPr id="5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7760" y="2962775"/>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1030" y="2774259"/>
            <a:ext cx="208128" cy="169365"/>
          </a:xfrm>
          <a:prstGeom prst="rect">
            <a:avLst/>
          </a:prstGeom>
          <a:noFill/>
          <a:ln w="9525">
            <a:noFill/>
            <a:miter lim="800000"/>
            <a:headEnd/>
            <a:tailEnd/>
          </a:ln>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9110" y="3177811"/>
            <a:ext cx="469822" cy="722325"/>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913" y="3177811"/>
            <a:ext cx="469822" cy="722325"/>
          </a:xfrm>
          <a:prstGeom prst="rect">
            <a:avLst/>
          </a:prstGeom>
        </p:spPr>
      </p:pic>
      <p:sp>
        <p:nvSpPr>
          <p:cNvPr id="66" name="Rectangle 137"/>
          <p:cNvSpPr/>
          <p:nvPr/>
        </p:nvSpPr>
        <p:spPr bwMode="auto">
          <a:xfrm>
            <a:off x="2235201" y="2903014"/>
            <a:ext cx="8208050" cy="2237254"/>
          </a:xfrm>
          <a:prstGeom prst="rect">
            <a:avLst/>
          </a:prstGeom>
          <a:blipFill dpi="0" rotWithShape="1">
            <a:blip r:embed="rId7"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67" name="Rectangle 138"/>
          <p:cNvSpPr/>
          <p:nvPr/>
        </p:nvSpPr>
        <p:spPr bwMode="auto">
          <a:xfrm>
            <a:off x="2216694" y="1703905"/>
            <a:ext cx="8208962" cy="1423707"/>
          </a:xfrm>
          <a:prstGeom prst="rect">
            <a:avLst/>
          </a:prstGeom>
          <a:blipFill dpi="0" rotWithShape="1">
            <a:blip r:embed="rId7"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021" y="942055"/>
            <a:ext cx="2376264" cy="1645051"/>
          </a:xfrm>
          <a:prstGeom prst="rect">
            <a:avLst/>
          </a:prstGeom>
          <a:ln w="12700">
            <a:solidFill>
              <a:schemeClr val="accent1"/>
            </a:solidFill>
          </a:ln>
        </p:spPr>
      </p:pic>
    </p:spTree>
    <p:extLst>
      <p:ext uri="{BB962C8B-B14F-4D97-AF65-F5344CB8AC3E}">
        <p14:creationId xmlns:p14="http://schemas.microsoft.com/office/powerpoint/2010/main" val="3762567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37"/>
          <p:cNvSpPr/>
          <p:nvPr/>
        </p:nvSpPr>
        <p:spPr bwMode="auto">
          <a:xfrm rot="10800000">
            <a:off x="2291305" y="1127460"/>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4916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49162" name="Straight Connector 16"/>
          <p:cNvCxnSpPr>
            <a:cxnSpLocks noChangeShapeType="1"/>
          </p:cNvCxnSpPr>
          <p:nvPr/>
        </p:nvCxnSpPr>
        <p:spPr bwMode="auto">
          <a:xfrm flipV="1">
            <a:off x="2640013" y="3515173"/>
            <a:ext cx="7632700" cy="3175"/>
          </a:xfrm>
          <a:prstGeom prst="line">
            <a:avLst/>
          </a:prstGeom>
          <a:noFill/>
          <a:ln w="31750" algn="ctr">
            <a:solidFill>
              <a:schemeClr val="accent2"/>
            </a:solidFill>
            <a:round/>
            <a:headEnd/>
            <a:tailEnd/>
          </a:ln>
        </p:spPr>
      </p:cxnSp>
      <p:sp>
        <p:nvSpPr>
          <p:cNvPr id="49163" name="Oval 17"/>
          <p:cNvSpPr>
            <a:spLocks noChangeArrowheads="1"/>
          </p:cNvSpPr>
          <p:nvPr/>
        </p:nvSpPr>
        <p:spPr bwMode="auto">
          <a:xfrm>
            <a:off x="3902076" y="3445322"/>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9164" name="Rectangle 18"/>
          <p:cNvSpPr>
            <a:spLocks noChangeArrowheads="1"/>
          </p:cNvSpPr>
          <p:nvPr/>
        </p:nvSpPr>
        <p:spPr bwMode="auto">
          <a:xfrm>
            <a:off x="9358314" y="3454848"/>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9165" name="Straight Connector 16"/>
          <p:cNvCxnSpPr>
            <a:cxnSpLocks noChangeShapeType="1"/>
          </p:cNvCxnSpPr>
          <p:nvPr/>
        </p:nvCxnSpPr>
        <p:spPr bwMode="auto">
          <a:xfrm flipV="1">
            <a:off x="2640013" y="3851723"/>
            <a:ext cx="7632700" cy="1587"/>
          </a:xfrm>
          <a:prstGeom prst="line">
            <a:avLst/>
          </a:prstGeom>
          <a:noFill/>
          <a:ln w="31750" algn="ctr">
            <a:solidFill>
              <a:schemeClr val="accent2"/>
            </a:solidFill>
            <a:round/>
            <a:headEnd/>
            <a:tailEnd/>
          </a:ln>
        </p:spPr>
      </p:cxnSp>
      <p:sp>
        <p:nvSpPr>
          <p:cNvPr id="49166" name="Oval 17"/>
          <p:cNvSpPr>
            <a:spLocks noChangeArrowheads="1"/>
          </p:cNvSpPr>
          <p:nvPr/>
        </p:nvSpPr>
        <p:spPr bwMode="auto">
          <a:xfrm>
            <a:off x="3902076" y="3792985"/>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9167" name="Rectangle 18"/>
          <p:cNvSpPr>
            <a:spLocks noChangeArrowheads="1"/>
          </p:cNvSpPr>
          <p:nvPr/>
        </p:nvSpPr>
        <p:spPr bwMode="auto">
          <a:xfrm>
            <a:off x="9358314" y="3802509"/>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9168" name="Chevron 29"/>
          <p:cNvSpPr>
            <a:spLocks noChangeArrowheads="1"/>
          </p:cNvSpPr>
          <p:nvPr/>
        </p:nvSpPr>
        <p:spPr bwMode="auto">
          <a:xfrm>
            <a:off x="2803526" y="3429447"/>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9169" name="Chevron 30"/>
          <p:cNvSpPr>
            <a:spLocks noChangeAspect="1"/>
          </p:cNvSpPr>
          <p:nvPr/>
        </p:nvSpPr>
        <p:spPr bwMode="auto">
          <a:xfrm flipH="1">
            <a:off x="2803526" y="3789810"/>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9170" name="TextBox 228"/>
          <p:cNvSpPr txBox="1">
            <a:spLocks noChangeArrowheads="1"/>
          </p:cNvSpPr>
          <p:nvPr/>
        </p:nvSpPr>
        <p:spPr bwMode="auto">
          <a:xfrm>
            <a:off x="2387600" y="3359597"/>
            <a:ext cx="323850" cy="246062"/>
          </a:xfrm>
          <a:prstGeom prst="rect">
            <a:avLst/>
          </a:prstGeom>
          <a:noFill/>
          <a:ln w="9525">
            <a:noFill/>
            <a:miter lim="800000"/>
            <a:headEnd/>
            <a:tailEnd/>
          </a:ln>
        </p:spPr>
        <p:txBody>
          <a:bodyPr>
            <a:spAutoFit/>
          </a:bodyPr>
          <a:lstStyle/>
          <a:p>
            <a:pPr algn="ctr"/>
            <a:r>
              <a:rPr lang="en-US" sz="1000"/>
              <a:t>A</a:t>
            </a:r>
          </a:p>
        </p:txBody>
      </p:sp>
      <p:sp>
        <p:nvSpPr>
          <p:cNvPr id="49171" name="TextBox 229"/>
          <p:cNvSpPr txBox="1">
            <a:spLocks noChangeArrowheads="1"/>
          </p:cNvSpPr>
          <p:nvPr/>
        </p:nvSpPr>
        <p:spPr bwMode="auto">
          <a:xfrm>
            <a:off x="2387600" y="3759647"/>
            <a:ext cx="323850" cy="246062"/>
          </a:xfrm>
          <a:prstGeom prst="rect">
            <a:avLst/>
          </a:prstGeom>
          <a:noFill/>
          <a:ln w="9525">
            <a:noFill/>
            <a:miter lim="800000"/>
            <a:headEnd/>
            <a:tailEnd/>
          </a:ln>
        </p:spPr>
        <p:txBody>
          <a:bodyPr>
            <a:spAutoFit/>
          </a:bodyPr>
          <a:lstStyle/>
          <a:p>
            <a:pPr algn="ctr"/>
            <a:r>
              <a:rPr lang="en-US" sz="1000"/>
              <a:t>B</a:t>
            </a:r>
          </a:p>
        </p:txBody>
      </p:sp>
      <p:sp>
        <p:nvSpPr>
          <p:cNvPr id="49172" name="Rectangle 20"/>
          <p:cNvSpPr>
            <a:spLocks noChangeArrowheads="1"/>
          </p:cNvSpPr>
          <p:nvPr/>
        </p:nvSpPr>
        <p:spPr bwMode="auto">
          <a:xfrm>
            <a:off x="5889625" y="3342135"/>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9173" name="Group 188"/>
          <p:cNvGrpSpPr>
            <a:grpSpLocks noChangeAspect="1"/>
          </p:cNvGrpSpPr>
          <p:nvPr/>
        </p:nvGrpSpPr>
        <p:grpSpPr bwMode="auto">
          <a:xfrm>
            <a:off x="5808663" y="3485010"/>
            <a:ext cx="107950" cy="73025"/>
            <a:chOff x="7956376" y="548680"/>
            <a:chExt cx="216024" cy="144016"/>
          </a:xfrm>
        </p:grpSpPr>
        <p:cxnSp>
          <p:nvCxnSpPr>
            <p:cNvPr id="491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92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9174" name="Group 188"/>
          <p:cNvGrpSpPr>
            <a:grpSpLocks noChangeAspect="1"/>
          </p:cNvGrpSpPr>
          <p:nvPr/>
        </p:nvGrpSpPr>
        <p:grpSpPr bwMode="auto">
          <a:xfrm>
            <a:off x="7032625" y="3485010"/>
            <a:ext cx="107950" cy="73025"/>
            <a:chOff x="7956376" y="548680"/>
            <a:chExt cx="216024" cy="144016"/>
          </a:xfrm>
        </p:grpSpPr>
        <p:cxnSp>
          <p:nvCxnSpPr>
            <p:cNvPr id="491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91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9175" name="TextBox 32"/>
          <p:cNvSpPr txBox="1">
            <a:spLocks noChangeArrowheads="1"/>
          </p:cNvSpPr>
          <p:nvPr/>
        </p:nvSpPr>
        <p:spPr bwMode="auto">
          <a:xfrm>
            <a:off x="9551989" y="2924623"/>
            <a:ext cx="936625" cy="231775"/>
          </a:xfrm>
          <a:prstGeom prst="rect">
            <a:avLst/>
          </a:prstGeom>
          <a:noFill/>
          <a:ln w="9525">
            <a:noFill/>
            <a:miter lim="800000"/>
            <a:headEnd/>
            <a:tailEnd/>
          </a:ln>
        </p:spPr>
        <p:txBody>
          <a:bodyPr>
            <a:spAutoFit/>
          </a:bodyPr>
          <a:lstStyle/>
          <a:p>
            <a:pPr algn="ctr"/>
            <a:r>
              <a:rPr lang="en-US" sz="900" dirty="0"/>
              <a:t>Arlon</a:t>
            </a:r>
          </a:p>
        </p:txBody>
      </p:sp>
      <p:sp>
        <p:nvSpPr>
          <p:cNvPr id="49176" name="TextBox 32"/>
          <p:cNvSpPr txBox="1">
            <a:spLocks noChangeArrowheads="1"/>
          </p:cNvSpPr>
          <p:nvPr/>
        </p:nvSpPr>
        <p:spPr bwMode="auto">
          <a:xfrm>
            <a:off x="2279651" y="2929385"/>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49177" name="Straight Arrow Connector 287"/>
          <p:cNvCxnSpPr>
            <a:cxnSpLocks noChangeShapeType="1"/>
          </p:cNvCxnSpPr>
          <p:nvPr/>
        </p:nvCxnSpPr>
        <p:spPr bwMode="auto">
          <a:xfrm flipH="1">
            <a:off x="4079876" y="1845122"/>
            <a:ext cx="2232025" cy="1547812"/>
          </a:xfrm>
          <a:prstGeom prst="straightConnector1">
            <a:avLst/>
          </a:prstGeom>
          <a:noFill/>
          <a:ln w="12700" algn="ctr">
            <a:solidFill>
              <a:schemeClr val="tx1"/>
            </a:solidFill>
            <a:prstDash val="dash"/>
            <a:round/>
            <a:headEnd/>
            <a:tailEnd type="arrow" w="med" len="med"/>
          </a:ln>
        </p:spPr>
      </p:cxnSp>
      <p:cxnSp>
        <p:nvCxnSpPr>
          <p:cNvPr id="49179" name="Straight Arrow Connector 287"/>
          <p:cNvCxnSpPr>
            <a:cxnSpLocks noChangeShapeType="1"/>
          </p:cNvCxnSpPr>
          <p:nvPr/>
        </p:nvCxnSpPr>
        <p:spPr bwMode="auto">
          <a:xfrm flipH="1">
            <a:off x="4079876" y="1845123"/>
            <a:ext cx="2232025" cy="1908175"/>
          </a:xfrm>
          <a:prstGeom prst="straightConnector1">
            <a:avLst/>
          </a:prstGeom>
          <a:noFill/>
          <a:ln w="12700" algn="ctr">
            <a:solidFill>
              <a:schemeClr val="tx1"/>
            </a:solidFill>
            <a:prstDash val="dash"/>
            <a:round/>
            <a:headEnd/>
            <a:tailEnd type="arrow" w="med" len="med"/>
          </a:ln>
        </p:spPr>
      </p:cxnSp>
      <p:cxnSp>
        <p:nvCxnSpPr>
          <p:cNvPr id="49181" name="Straight Arrow Connector 287"/>
          <p:cNvCxnSpPr>
            <a:cxnSpLocks noChangeShapeType="1"/>
          </p:cNvCxnSpPr>
          <p:nvPr/>
        </p:nvCxnSpPr>
        <p:spPr bwMode="auto">
          <a:xfrm>
            <a:off x="6672264" y="1845123"/>
            <a:ext cx="2663825" cy="1620837"/>
          </a:xfrm>
          <a:prstGeom prst="straightConnector1">
            <a:avLst/>
          </a:prstGeom>
          <a:noFill/>
          <a:ln w="12700" algn="ctr">
            <a:solidFill>
              <a:schemeClr val="tx1"/>
            </a:solidFill>
            <a:prstDash val="dash"/>
            <a:round/>
            <a:headEnd/>
            <a:tailEnd type="arrow" w="med" len="med"/>
          </a:ln>
        </p:spPr>
      </p:cxnSp>
      <p:cxnSp>
        <p:nvCxnSpPr>
          <p:cNvPr id="49182" name="Straight Arrow Connector 287"/>
          <p:cNvCxnSpPr>
            <a:cxnSpLocks noChangeShapeType="1"/>
          </p:cNvCxnSpPr>
          <p:nvPr/>
        </p:nvCxnSpPr>
        <p:spPr bwMode="auto">
          <a:xfrm>
            <a:off x="6672264" y="1845122"/>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069084"/>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9184" name="Rounded Rectangle 122"/>
          <p:cNvSpPr>
            <a:spLocks noChangeArrowheads="1"/>
          </p:cNvSpPr>
          <p:nvPr/>
        </p:nvSpPr>
        <p:spPr bwMode="auto">
          <a:xfrm>
            <a:off x="1533526" y="3429447"/>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libérer</a:t>
            </a:r>
            <a:endParaRPr lang="nl-BE" sz="800" b="1" dirty="0">
              <a:latin typeface="+mn-lt"/>
            </a:endParaRPr>
          </a:p>
          <a:p>
            <a:pPr algn="ctr"/>
            <a:r>
              <a:rPr lang="nl-BE" sz="800" b="1" dirty="0">
                <a:latin typeface="+mn-lt"/>
              </a:rPr>
              <a:t>la </a:t>
            </a:r>
            <a:r>
              <a:rPr lang="nl-BE" sz="800" b="1" dirty="0" err="1">
                <a:latin typeface="+mn-lt"/>
              </a:rPr>
              <a:t>voie</a:t>
            </a:r>
            <a:endParaRPr lang="nl-BE" sz="800" b="1" dirty="0">
              <a:latin typeface="+mn-lt"/>
            </a:endParaRPr>
          </a:p>
        </p:txBody>
      </p:sp>
      <p:grpSp>
        <p:nvGrpSpPr>
          <p:cNvPr id="49185" name="Group 71"/>
          <p:cNvGrpSpPr>
            <a:grpSpLocks/>
          </p:cNvGrpSpPr>
          <p:nvPr/>
        </p:nvGrpSpPr>
        <p:grpSpPr bwMode="auto">
          <a:xfrm rot="3765064">
            <a:off x="7895432" y="2493616"/>
            <a:ext cx="288925" cy="287338"/>
            <a:chOff x="1115616" y="1988840"/>
            <a:chExt cx="432048" cy="576064"/>
          </a:xfrm>
        </p:grpSpPr>
        <p:cxnSp>
          <p:nvCxnSpPr>
            <p:cNvPr id="49195"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49196"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grpSp>
        <p:nvGrpSpPr>
          <p:cNvPr id="49186" name="Group 71"/>
          <p:cNvGrpSpPr>
            <a:grpSpLocks/>
          </p:cNvGrpSpPr>
          <p:nvPr/>
        </p:nvGrpSpPr>
        <p:grpSpPr bwMode="auto">
          <a:xfrm rot="3765064">
            <a:off x="8017670" y="2803179"/>
            <a:ext cx="288925" cy="287337"/>
            <a:chOff x="1115616" y="1988840"/>
            <a:chExt cx="432048" cy="576064"/>
          </a:xfrm>
        </p:grpSpPr>
        <p:cxnSp>
          <p:nvCxnSpPr>
            <p:cNvPr id="49193"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49194"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sp>
        <p:nvSpPr>
          <p:cNvPr id="4918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9189" name="Rectangle 20"/>
          <p:cNvSpPr>
            <a:spLocks noChangeArrowheads="1"/>
          </p:cNvSpPr>
          <p:nvPr/>
        </p:nvSpPr>
        <p:spPr bwMode="auto">
          <a:xfrm flipH="1">
            <a:off x="5880101" y="3645348"/>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2" name="Rechthoek 35"/>
          <p:cNvSpPr>
            <a:spLocks noChangeArrowheads="1"/>
          </p:cNvSpPr>
          <p:nvPr/>
        </p:nvSpPr>
        <p:spPr bwMode="auto">
          <a:xfrm>
            <a:off x="5993620" y="794916"/>
            <a:ext cx="99600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63" name="Boog 62"/>
          <p:cNvSpPr/>
          <p:nvPr/>
        </p:nvSpPr>
        <p:spPr bwMode="auto">
          <a:xfrm rot="10274629">
            <a:off x="5969000" y="2322960"/>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sp>
        <p:nvSpPr>
          <p:cNvPr id="62" name="TextBox 61"/>
          <p:cNvSpPr txBox="1"/>
          <p:nvPr/>
        </p:nvSpPr>
        <p:spPr>
          <a:xfrm>
            <a:off x="2320862" y="5045102"/>
            <a:ext cx="7951851" cy="578882"/>
          </a:xfrm>
          <a:prstGeom prst="roundRect">
            <a:avLst/>
          </a:prstGeom>
          <a:noFill/>
          <a:ln w="12700">
            <a:solidFill>
              <a:schemeClr val="accent1"/>
            </a:solidFill>
            <a:prstDash val="dash"/>
          </a:ln>
        </p:spPr>
        <p:txBody>
          <a:bodyPr wrap="square" rtlCol="0">
            <a:spAutoFit/>
          </a:bodyPr>
          <a:lstStyle/>
          <a:p>
            <a:pPr algn="ctr"/>
            <a:r>
              <a:rPr lang="nl-BE" sz="1400" dirty="0">
                <a:latin typeface="+mn-lt"/>
              </a:rPr>
              <a:t>Si les </a:t>
            </a:r>
            <a:r>
              <a:rPr lang="nl-BE" sz="1400" dirty="0" err="1">
                <a:latin typeface="+mn-lt"/>
              </a:rPr>
              <a:t>conditions</a:t>
            </a:r>
            <a:r>
              <a:rPr lang="nl-BE" sz="1400" dirty="0">
                <a:latin typeface="+mn-lt"/>
              </a:rPr>
              <a:t> de </a:t>
            </a:r>
            <a:r>
              <a:rPr lang="nl-BE" sz="1400" dirty="0" err="1">
                <a:latin typeface="+mn-lt"/>
              </a:rPr>
              <a:t>visibilité</a:t>
            </a:r>
            <a:r>
              <a:rPr lang="nl-BE" sz="1400" dirty="0">
                <a:latin typeface="+mn-lt"/>
              </a:rPr>
              <a:t> </a:t>
            </a:r>
            <a:r>
              <a:rPr lang="nl-BE" sz="1400" dirty="0" err="1">
                <a:latin typeface="+mn-lt"/>
              </a:rPr>
              <a:t>minimales</a:t>
            </a:r>
            <a:r>
              <a:rPr lang="nl-BE" sz="1400" dirty="0">
                <a:latin typeface="+mn-lt"/>
              </a:rPr>
              <a:t> </a:t>
            </a:r>
            <a:r>
              <a:rPr lang="nl-BE" sz="1400" dirty="0" err="1">
                <a:latin typeface="+mn-lt"/>
              </a:rPr>
              <a:t>définies</a:t>
            </a:r>
            <a:r>
              <a:rPr lang="nl-BE" sz="1400" dirty="0">
                <a:latin typeface="+mn-lt"/>
              </a:rPr>
              <a:t> ne </a:t>
            </a:r>
            <a:r>
              <a:rPr lang="nl-BE" sz="1400" dirty="0" err="1">
                <a:latin typeface="+mn-lt"/>
              </a:rPr>
              <a:t>sont</a:t>
            </a:r>
            <a:r>
              <a:rPr lang="nl-BE" sz="1400" dirty="0">
                <a:latin typeface="+mn-lt"/>
              </a:rPr>
              <a:t> pas </a:t>
            </a:r>
            <a:r>
              <a:rPr lang="nl-BE" sz="1400" dirty="0" err="1">
                <a:latin typeface="+mn-lt"/>
              </a:rPr>
              <a:t>ou</a:t>
            </a:r>
            <a:r>
              <a:rPr lang="nl-BE" sz="1400" dirty="0">
                <a:latin typeface="+mn-lt"/>
              </a:rPr>
              <a:t> ne </a:t>
            </a:r>
            <a:r>
              <a:rPr lang="nl-BE" sz="1400" dirty="0" err="1">
                <a:latin typeface="+mn-lt"/>
              </a:rPr>
              <a:t>sont</a:t>
            </a:r>
            <a:r>
              <a:rPr lang="nl-BE" sz="1400" dirty="0">
                <a:latin typeface="+mn-lt"/>
              </a:rPr>
              <a:t> plus </a:t>
            </a:r>
            <a:r>
              <a:rPr lang="nl-BE" sz="1400" dirty="0" err="1">
                <a:latin typeface="+mn-lt"/>
              </a:rPr>
              <a:t>remplies</a:t>
            </a:r>
            <a:r>
              <a:rPr lang="nl-BE" sz="1400" dirty="0">
                <a:latin typeface="+mn-lt"/>
              </a:rPr>
              <a:t>, </a:t>
            </a:r>
            <a:r>
              <a:rPr lang="nl-BE" sz="1400" dirty="0" err="1">
                <a:latin typeface="+mn-lt"/>
              </a:rPr>
              <a:t>le</a:t>
            </a:r>
            <a:r>
              <a:rPr lang="nl-BE" sz="1400" dirty="0">
                <a:latin typeface="+mn-lt"/>
              </a:rPr>
              <a:t> </a:t>
            </a:r>
            <a:r>
              <a:rPr lang="nl-BE" sz="1400" dirty="0" err="1">
                <a:latin typeface="+mn-lt"/>
              </a:rPr>
              <a:t>ou</a:t>
            </a:r>
            <a:r>
              <a:rPr lang="nl-BE" sz="1400" dirty="0">
                <a:latin typeface="+mn-lt"/>
              </a:rPr>
              <a:t> les agent(s) </a:t>
            </a:r>
            <a:r>
              <a:rPr lang="nl-BE" sz="1400" dirty="0" err="1">
                <a:latin typeface="+mn-lt"/>
              </a:rPr>
              <a:t>doi</a:t>
            </a:r>
            <a:r>
              <a:rPr lang="nl-BE" sz="1400" dirty="0">
                <a:latin typeface="+mn-lt"/>
              </a:rPr>
              <a:t>(ven)t </a:t>
            </a:r>
            <a:r>
              <a:rPr lang="nl-BE" sz="1400" dirty="0" err="1">
                <a:latin typeface="+mn-lt"/>
              </a:rPr>
              <a:t>cesser</a:t>
            </a:r>
            <a:r>
              <a:rPr lang="nl-BE" sz="1400" dirty="0">
                <a:latin typeface="+mn-lt"/>
              </a:rPr>
              <a:t> leur </a:t>
            </a:r>
            <a:r>
              <a:rPr lang="nl-BE" sz="1400" dirty="0" err="1">
                <a:latin typeface="+mn-lt"/>
              </a:rPr>
              <a:t>occupation</a:t>
            </a:r>
            <a:r>
              <a:rPr lang="nl-BE" sz="1400" dirty="0">
                <a:latin typeface="+mn-lt"/>
              </a:rPr>
              <a:t> et </a:t>
            </a:r>
            <a:r>
              <a:rPr lang="nl-BE" sz="1400" dirty="0" err="1">
                <a:latin typeface="+mn-lt"/>
              </a:rPr>
              <a:t>dégager</a:t>
            </a:r>
            <a:r>
              <a:rPr lang="nl-BE" sz="1400" dirty="0">
                <a:latin typeface="+mn-lt"/>
              </a:rPr>
              <a:t> la </a:t>
            </a:r>
            <a:r>
              <a:rPr lang="nl-BE" sz="1400" dirty="0" err="1">
                <a:latin typeface="+mn-lt"/>
              </a:rPr>
              <a:t>voie</a:t>
            </a:r>
            <a:r>
              <a:rPr lang="nl-BE" sz="1400" dirty="0">
                <a:latin typeface="+mn-lt"/>
              </a:rPr>
              <a:t>.</a:t>
            </a:r>
          </a:p>
        </p:txBody>
      </p:sp>
      <p:cxnSp>
        <p:nvCxnSpPr>
          <p:cNvPr id="49156" name="Straight Arrow Connector 287"/>
          <p:cNvCxnSpPr>
            <a:cxnSpLocks noChangeShapeType="1"/>
          </p:cNvCxnSpPr>
          <p:nvPr/>
        </p:nvCxnSpPr>
        <p:spPr bwMode="auto">
          <a:xfrm flipH="1">
            <a:off x="6516451" y="1656686"/>
            <a:ext cx="25843" cy="1196374"/>
          </a:xfrm>
          <a:prstGeom prst="straightConnector1">
            <a:avLst/>
          </a:prstGeom>
          <a:noFill/>
          <a:ln w="12700" algn="ctr">
            <a:solidFill>
              <a:schemeClr val="tx1"/>
            </a:solidFill>
            <a:prstDash val="dash"/>
            <a:round/>
            <a:headEnd/>
            <a:tailEnd type="arrow" w="med" len="med"/>
          </a:ln>
        </p:spPr>
      </p:cxnSp>
      <p:sp>
        <p:nvSpPr>
          <p:cNvPr id="6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pic>
        <p:nvPicPr>
          <p:cNvPr id="5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655" y="2757969"/>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200" y="2989382"/>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121" y="2438616"/>
            <a:ext cx="208128" cy="169365"/>
          </a:xfrm>
          <a:prstGeom prst="rect">
            <a:avLst/>
          </a:prstGeom>
          <a:noFill/>
          <a:ln w="9525">
            <a:noFill/>
            <a:miter lim="800000"/>
            <a:headEnd/>
            <a:tailEnd/>
          </a:ln>
        </p:spPr>
      </p:pic>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139" y="1616999"/>
            <a:ext cx="323056" cy="763192"/>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283" y="2922293"/>
            <a:ext cx="397138" cy="610578"/>
          </a:xfrm>
          <a:prstGeom prst="rect">
            <a:avLst/>
          </a:prstGeom>
        </p:spPr>
      </p:pic>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690" y="2917984"/>
            <a:ext cx="397138" cy="610578"/>
          </a:xfrm>
          <a:prstGeom prst="rect">
            <a:avLst/>
          </a:prstGeom>
        </p:spPr>
      </p:pic>
      <p:sp>
        <p:nvSpPr>
          <p:cNvPr id="72" name="Rectangle 137"/>
          <p:cNvSpPr/>
          <p:nvPr/>
        </p:nvSpPr>
        <p:spPr bwMode="auto">
          <a:xfrm>
            <a:off x="2387600" y="1139102"/>
            <a:ext cx="8208050" cy="3264309"/>
          </a:xfrm>
          <a:prstGeom prst="rect">
            <a:avLst/>
          </a:prstGeom>
          <a:blipFill dpi="0" rotWithShape="1">
            <a:blip r:embed="rId6"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73" name="Rectangular Callout 50"/>
          <p:cNvSpPr>
            <a:spLocks noChangeArrowheads="1"/>
          </p:cNvSpPr>
          <p:nvPr/>
        </p:nvSpPr>
        <p:spPr bwMode="auto">
          <a:xfrm>
            <a:off x="6809033" y="1206627"/>
            <a:ext cx="1081088"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74" name="Rectangular Callout 50"/>
          <p:cNvSpPr>
            <a:spLocks noChangeArrowheads="1"/>
          </p:cNvSpPr>
          <p:nvPr/>
        </p:nvSpPr>
        <p:spPr bwMode="auto">
          <a:xfrm>
            <a:off x="7211219" y="1626651"/>
            <a:ext cx="1657350" cy="215900"/>
          </a:xfrm>
          <a:prstGeom prst="wedgeRectCallout">
            <a:avLst>
              <a:gd name="adj1" fmla="val -75455"/>
              <a:gd name="adj2" fmla="val 8818"/>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LIBÉREZ LA VOIE!</a:t>
            </a:r>
            <a:endParaRPr lang="nl-BE" sz="1200" b="1" dirty="0">
              <a:solidFill>
                <a:schemeClr val="bg1"/>
              </a:solidFill>
            </a:endParaRPr>
          </a:p>
        </p:txBody>
      </p:sp>
    </p:spTree>
    <p:extLst>
      <p:ext uri="{BB962C8B-B14F-4D97-AF65-F5344CB8AC3E}">
        <p14:creationId xmlns:p14="http://schemas.microsoft.com/office/powerpoint/2010/main" val="34486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63"/>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7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37"/>
          <p:cNvSpPr/>
          <p:nvPr/>
        </p:nvSpPr>
        <p:spPr bwMode="auto">
          <a:xfrm rot="10800000">
            <a:off x="2207568" y="1412776"/>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501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0184"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018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018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018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018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018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019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019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019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019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0194"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0195" name="Group 188"/>
          <p:cNvGrpSpPr>
            <a:grpSpLocks noChangeAspect="1"/>
          </p:cNvGrpSpPr>
          <p:nvPr/>
        </p:nvGrpSpPr>
        <p:grpSpPr bwMode="auto">
          <a:xfrm>
            <a:off x="5808663" y="3844926"/>
            <a:ext cx="107950" cy="73025"/>
            <a:chOff x="7956376" y="548680"/>
            <a:chExt cx="216024" cy="144016"/>
          </a:xfrm>
        </p:grpSpPr>
        <p:cxnSp>
          <p:nvCxnSpPr>
            <p:cNvPr id="502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02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0196" name="Group 188"/>
          <p:cNvGrpSpPr>
            <a:grpSpLocks noChangeAspect="1"/>
          </p:cNvGrpSpPr>
          <p:nvPr/>
        </p:nvGrpSpPr>
        <p:grpSpPr bwMode="auto">
          <a:xfrm>
            <a:off x="7032625" y="3844926"/>
            <a:ext cx="107950" cy="73025"/>
            <a:chOff x="7956376" y="548680"/>
            <a:chExt cx="216024" cy="144016"/>
          </a:xfrm>
        </p:grpSpPr>
        <p:cxnSp>
          <p:nvCxnSpPr>
            <p:cNvPr id="5021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021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0197"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dirty="0"/>
              <a:t>Arlon</a:t>
            </a:r>
          </a:p>
        </p:txBody>
      </p:sp>
      <p:sp>
        <p:nvSpPr>
          <p:cNvPr id="50198"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5019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020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020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020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020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voie</a:t>
            </a:r>
            <a:endParaRPr lang="nl-BE" sz="800" b="1" dirty="0">
              <a:latin typeface="+mn-lt"/>
            </a:endParaRPr>
          </a:p>
          <a:p>
            <a:pPr algn="ctr"/>
            <a:r>
              <a:rPr lang="nl-BE" sz="800" b="1" dirty="0" err="1">
                <a:latin typeface="+mn-lt"/>
              </a:rPr>
              <a:t>libérée</a:t>
            </a:r>
            <a:endParaRPr lang="nl-BE" sz="800" b="1" dirty="0">
              <a:latin typeface="+mn-lt"/>
            </a:endParaRPr>
          </a:p>
        </p:txBody>
      </p:sp>
      <p:grpSp>
        <p:nvGrpSpPr>
          <p:cNvPr id="50207" name="Group 71"/>
          <p:cNvGrpSpPr>
            <a:grpSpLocks/>
          </p:cNvGrpSpPr>
          <p:nvPr/>
        </p:nvGrpSpPr>
        <p:grpSpPr bwMode="auto">
          <a:xfrm rot="3765064">
            <a:off x="7895432" y="2853532"/>
            <a:ext cx="288925" cy="287338"/>
            <a:chOff x="1115616" y="1988840"/>
            <a:chExt cx="432048" cy="576064"/>
          </a:xfrm>
        </p:grpSpPr>
        <p:cxnSp>
          <p:nvCxnSpPr>
            <p:cNvPr id="50215"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50216"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grpSp>
        <p:nvGrpSpPr>
          <p:cNvPr id="50208" name="Group 71"/>
          <p:cNvGrpSpPr>
            <a:grpSpLocks/>
          </p:cNvGrpSpPr>
          <p:nvPr/>
        </p:nvGrpSpPr>
        <p:grpSpPr bwMode="auto">
          <a:xfrm rot="3765064">
            <a:off x="8017670" y="3163095"/>
            <a:ext cx="288925" cy="287337"/>
            <a:chOff x="1115616" y="1988840"/>
            <a:chExt cx="432048" cy="576064"/>
          </a:xfrm>
        </p:grpSpPr>
        <p:cxnSp>
          <p:nvCxnSpPr>
            <p:cNvPr id="50213" name="Straight Connector 72"/>
            <p:cNvCxnSpPr>
              <a:cxnSpLocks noChangeShapeType="1"/>
            </p:cNvCxnSpPr>
            <p:nvPr/>
          </p:nvCxnSpPr>
          <p:spPr bwMode="auto">
            <a:xfrm flipH="1">
              <a:off x="1259632" y="1988840"/>
              <a:ext cx="144017" cy="576064"/>
            </a:xfrm>
            <a:prstGeom prst="line">
              <a:avLst/>
            </a:prstGeom>
            <a:noFill/>
            <a:ln w="19050" algn="ctr">
              <a:solidFill>
                <a:srgbClr val="FF0000"/>
              </a:solidFill>
              <a:round/>
              <a:headEnd/>
              <a:tailEnd/>
            </a:ln>
          </p:spPr>
        </p:cxnSp>
        <p:cxnSp>
          <p:nvCxnSpPr>
            <p:cNvPr id="50214" name="Straight Connector 73"/>
            <p:cNvCxnSpPr>
              <a:cxnSpLocks noChangeShapeType="1"/>
            </p:cNvCxnSpPr>
            <p:nvPr/>
          </p:nvCxnSpPr>
          <p:spPr bwMode="auto">
            <a:xfrm>
              <a:off x="1115616" y="2132856"/>
              <a:ext cx="432048" cy="288032"/>
            </a:xfrm>
            <a:prstGeom prst="line">
              <a:avLst/>
            </a:prstGeom>
            <a:noFill/>
            <a:ln w="19050" algn="ctr">
              <a:solidFill>
                <a:srgbClr val="FF0000"/>
              </a:solidFill>
              <a:round/>
              <a:headEnd/>
              <a:tailEnd/>
            </a:ln>
          </p:spPr>
        </p:cxnSp>
      </p:grpSp>
      <p:sp>
        <p:nvSpPr>
          <p:cNvPr id="5020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cxnSp>
        <p:nvCxnSpPr>
          <p:cNvPr id="50210" name="Straight Arrow Connector 287"/>
          <p:cNvCxnSpPr>
            <a:cxnSpLocks noChangeShapeType="1"/>
          </p:cNvCxnSpPr>
          <p:nvPr/>
        </p:nvCxnSpPr>
        <p:spPr bwMode="auto">
          <a:xfrm flipH="1">
            <a:off x="6311900" y="1663564"/>
            <a:ext cx="231493" cy="1117736"/>
          </a:xfrm>
          <a:prstGeom prst="straightConnector1">
            <a:avLst/>
          </a:prstGeom>
          <a:noFill/>
          <a:ln w="12700" algn="ctr">
            <a:solidFill>
              <a:schemeClr val="tx1"/>
            </a:solidFill>
            <a:prstDash val="dash"/>
            <a:round/>
            <a:headEnd/>
            <a:tailEnd type="arrow" w="med" len="med"/>
          </a:ln>
        </p:spPr>
      </p:cxnSp>
      <p:sp>
        <p:nvSpPr>
          <p:cNvPr id="58" name="Rechthoek 35"/>
          <p:cNvSpPr>
            <a:spLocks noChangeArrowheads="1"/>
          </p:cNvSpPr>
          <p:nvPr/>
        </p:nvSpPr>
        <p:spPr bwMode="auto">
          <a:xfrm>
            <a:off x="6003653" y="1034860"/>
            <a:ext cx="99600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554" y="1651880"/>
            <a:ext cx="323056" cy="763192"/>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587" y="2835880"/>
            <a:ext cx="396554" cy="609680"/>
          </a:xfrm>
          <a:prstGeom prst="rect">
            <a:avLst/>
          </a:prstGeom>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718" y="2854615"/>
            <a:ext cx="376814" cy="579331"/>
          </a:xfrm>
          <a:prstGeom prst="rect">
            <a:avLst/>
          </a:prstGeom>
        </p:spPr>
      </p:pic>
      <p:pic>
        <p:nvPicPr>
          <p:cNvPr id="6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1155" y="3082563"/>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1286" y="3199856"/>
            <a:ext cx="208128" cy="169365"/>
          </a:xfrm>
          <a:prstGeom prst="rect">
            <a:avLst/>
          </a:prstGeom>
          <a:noFill/>
          <a:ln w="9525">
            <a:noFill/>
            <a:miter lim="800000"/>
            <a:headEnd/>
            <a:tailEnd/>
          </a:ln>
        </p:spPr>
      </p:pic>
      <p:pic>
        <p:nvPicPr>
          <p:cNvPr id="6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7268" y="2426455"/>
            <a:ext cx="208128" cy="169365"/>
          </a:xfrm>
          <a:prstGeom prst="rect">
            <a:avLst/>
          </a:prstGeom>
          <a:noFill/>
          <a:ln w="9525">
            <a:noFill/>
            <a:miter lim="800000"/>
            <a:headEnd/>
            <a:tailEnd/>
          </a:ln>
        </p:spPr>
      </p:pic>
      <p:grpSp>
        <p:nvGrpSpPr>
          <p:cNvPr id="69" name="Groep 46"/>
          <p:cNvGrpSpPr>
            <a:grpSpLocks/>
          </p:cNvGrpSpPr>
          <p:nvPr/>
        </p:nvGrpSpPr>
        <p:grpSpPr bwMode="auto">
          <a:xfrm>
            <a:off x="2351881" y="1353775"/>
            <a:ext cx="8208963" cy="3457575"/>
            <a:chOff x="467544" y="1268760"/>
            <a:chExt cx="8496944" cy="3672408"/>
          </a:xfrm>
        </p:grpSpPr>
        <p:sp>
          <p:nvSpPr>
            <p:cNvPr id="70" name="Rectangle 138"/>
            <p:cNvSpPr/>
            <p:nvPr/>
          </p:nvSpPr>
          <p:spPr bwMode="auto">
            <a:xfrm>
              <a:off x="467544" y="3429000"/>
              <a:ext cx="8496944" cy="1512168"/>
            </a:xfrm>
            <a:prstGeom prst="rect">
              <a:avLst/>
            </a:prstGeom>
            <a:blipFill dpi="0" rotWithShape="1">
              <a:blip r:embed="rId6"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71" name="Rectangle 137"/>
            <p:cNvSpPr/>
            <p:nvPr/>
          </p:nvSpPr>
          <p:spPr bwMode="auto">
            <a:xfrm>
              <a:off x="468392" y="1268760"/>
              <a:ext cx="8496000" cy="2376264"/>
            </a:xfrm>
            <a:prstGeom prst="rect">
              <a:avLst/>
            </a:prstGeom>
            <a:blipFill dpi="0" rotWithShape="1">
              <a:blip r:embed="rId6"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grpSp>
        <p:nvGrpSpPr>
          <p:cNvPr id="75" name="Groep 120"/>
          <p:cNvGrpSpPr>
            <a:grpSpLocks/>
          </p:cNvGrpSpPr>
          <p:nvPr/>
        </p:nvGrpSpPr>
        <p:grpSpPr bwMode="auto">
          <a:xfrm>
            <a:off x="8201137" y="941859"/>
            <a:ext cx="2015927" cy="1223492"/>
            <a:chOff x="6803182" y="5085878"/>
            <a:chExt cx="2016125" cy="1223963"/>
          </a:xfrm>
          <a:solidFill>
            <a:schemeClr val="bg1"/>
          </a:solidFill>
        </p:grpSpPr>
        <p:grpSp>
          <p:nvGrpSpPr>
            <p:cNvPr id="76" name="Group 26"/>
            <p:cNvGrpSpPr>
              <a:grpSpLocks/>
            </p:cNvGrpSpPr>
            <p:nvPr/>
          </p:nvGrpSpPr>
          <p:grpSpPr bwMode="auto">
            <a:xfrm>
              <a:off x="6803182" y="5085878"/>
              <a:ext cx="2016125" cy="1223963"/>
              <a:chOff x="5364088" y="2996952"/>
              <a:chExt cx="2880320" cy="2584287"/>
            </a:xfrm>
            <a:grpFill/>
          </p:grpSpPr>
          <p:grpSp>
            <p:nvGrpSpPr>
              <p:cNvPr id="79" name="Group 22"/>
              <p:cNvGrpSpPr>
                <a:grpSpLocks/>
              </p:cNvGrpSpPr>
              <p:nvPr/>
            </p:nvGrpSpPr>
            <p:grpSpPr bwMode="auto">
              <a:xfrm>
                <a:off x="5364088" y="2996952"/>
                <a:ext cx="2880320" cy="2584287"/>
                <a:chOff x="4427984" y="3429000"/>
                <a:chExt cx="2880320" cy="2584287"/>
              </a:xfrm>
              <a:grpFill/>
            </p:grpSpPr>
            <p:sp>
              <p:nvSpPr>
                <p:cNvPr id="81"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82"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441" y="5100428"/>
                  <a:ext cx="431800" cy="518459"/>
                </a:xfrm>
                <a:prstGeom prst="rect">
                  <a:avLst/>
                </a:prstGeom>
                <a:grpFill/>
                <a:ln w="9525">
                  <a:noFill/>
                  <a:miter lim="800000"/>
                  <a:headEnd/>
                  <a:tailEnd/>
                </a:ln>
              </p:spPr>
            </p:pic>
          </p:grpSp>
          <p:sp>
            <p:nvSpPr>
              <p:cNvPr id="80" name="TextBox 23"/>
              <p:cNvSpPr txBox="1">
                <a:spLocks noChangeArrowheads="1"/>
              </p:cNvSpPr>
              <p:nvPr/>
            </p:nvSpPr>
            <p:spPr bwMode="auto">
              <a:xfrm>
                <a:off x="5906624" y="3237371"/>
                <a:ext cx="2208343" cy="975139"/>
              </a:xfrm>
              <a:prstGeom prst="rect">
                <a:avLst/>
              </a:prstGeom>
              <a:grpFill/>
              <a:ln w="9525">
                <a:noFill/>
                <a:miter lim="800000"/>
                <a:headEnd/>
                <a:tailEnd/>
              </a:ln>
            </p:spPr>
            <p:txBody>
              <a:bodyPr>
                <a:spAutoFit/>
              </a:bodyPr>
              <a:lstStyle/>
              <a:p>
                <a:pPr algn="ctr"/>
                <a:r>
                  <a:rPr lang="nl-BE" sz="1200" dirty="0"/>
                  <a:t> </a:t>
                </a:r>
                <a:r>
                  <a:rPr lang="nl-BE" sz="1200" dirty="0" err="1">
                    <a:latin typeface="+mn-lt"/>
                  </a:rPr>
                  <a:t>visibilité</a:t>
                </a:r>
                <a:endParaRPr lang="nl-BE" sz="1200" dirty="0">
                  <a:latin typeface="+mn-lt"/>
                </a:endParaRPr>
              </a:p>
              <a:p>
                <a:pPr algn="ctr"/>
                <a:r>
                  <a:rPr lang="nl-BE" sz="1200" dirty="0" err="1">
                    <a:latin typeface="+mn-lt"/>
                  </a:rPr>
                  <a:t>insuffisante</a:t>
                </a:r>
                <a:endParaRPr lang="nl-BE" sz="1200" dirty="0">
                  <a:latin typeface="+mn-lt"/>
                </a:endParaRPr>
              </a:p>
            </p:txBody>
          </p:sp>
        </p:grpSp>
        <p:sp>
          <p:nvSpPr>
            <p:cNvPr id="77" name="TextBox 23"/>
            <p:cNvSpPr txBox="1">
              <a:spLocks noChangeArrowheads="1"/>
            </p:cNvSpPr>
            <p:nvPr/>
          </p:nvSpPr>
          <p:spPr bwMode="auto">
            <a:xfrm>
              <a:off x="7259937" y="5821913"/>
              <a:ext cx="1478899" cy="277106"/>
            </a:xfrm>
            <a:prstGeom prst="rect">
              <a:avLst/>
            </a:prstGeom>
            <a:grpFill/>
            <a:ln w="9525">
              <a:noFill/>
              <a:miter lim="800000"/>
              <a:headEnd/>
              <a:tailEnd/>
            </a:ln>
          </p:spPr>
          <p:txBody>
            <a:bodyPr>
              <a:spAutoFit/>
            </a:bodyPr>
            <a:lstStyle/>
            <a:p>
              <a:pPr algn="ctr"/>
              <a:r>
                <a:rPr lang="nl-BE" sz="1200" dirty="0" err="1">
                  <a:latin typeface="+mn-lt"/>
                </a:rPr>
                <a:t>bonne</a:t>
              </a:r>
              <a:r>
                <a:rPr lang="nl-BE" sz="1200" dirty="0">
                  <a:latin typeface="+mn-lt"/>
                </a:rPr>
                <a:t> </a:t>
              </a:r>
              <a:r>
                <a:rPr lang="nl-BE" sz="1200" dirty="0" err="1">
                  <a:latin typeface="+mn-lt"/>
                </a:rPr>
                <a:t>audition</a:t>
              </a:r>
              <a:endParaRPr lang="nl-BE" sz="1200" dirty="0">
                <a:latin typeface="+mn-lt"/>
              </a:endParaRPr>
            </a:p>
          </p:txBody>
        </p:sp>
        <p:pic>
          <p:nvPicPr>
            <p:cNvPr id="78" name="Picture 5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83" name="Afgeronde rechthoek 116"/>
          <p:cNvSpPr>
            <a:spLocks noChangeArrowheads="1"/>
          </p:cNvSpPr>
          <p:nvPr/>
        </p:nvSpPr>
        <p:spPr bwMode="auto">
          <a:xfrm>
            <a:off x="7766849" y="828035"/>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NON OK</a:t>
            </a:r>
          </a:p>
        </p:txBody>
      </p:sp>
    </p:spTree>
    <p:extLst>
      <p:ext uri="{BB962C8B-B14F-4D97-AF65-F5344CB8AC3E}">
        <p14:creationId xmlns:p14="http://schemas.microsoft.com/office/powerpoint/2010/main" val="3882073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4" name="Rechthoek 35"/>
          <p:cNvSpPr>
            <a:spLocks noChangeArrowheads="1"/>
          </p:cNvSpPr>
          <p:nvPr/>
        </p:nvSpPr>
        <p:spPr bwMode="auto">
          <a:xfrm>
            <a:off x="4416458" y="4624803"/>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2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pic>
        <p:nvPicPr>
          <p:cNvPr id="3" name="Picture 2"/>
          <p:cNvPicPr>
            <a:picLocks noChangeAspect="1"/>
          </p:cNvPicPr>
          <p:nvPr/>
        </p:nvPicPr>
        <p:blipFill>
          <a:blip r:embed="rId3"/>
          <a:stretch>
            <a:fillRect/>
          </a:stretch>
        </p:blipFill>
        <p:spPr>
          <a:xfrm>
            <a:off x="4649556" y="3219718"/>
            <a:ext cx="540544" cy="1307134"/>
          </a:xfrm>
          <a:prstGeom prst="rect">
            <a:avLst/>
          </a:prstGeom>
        </p:spPr>
      </p:pic>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4" name="Picture 3"/>
          <p:cNvPicPr>
            <a:picLocks noChangeAspect="1"/>
          </p:cNvPicPr>
          <p:nvPr/>
        </p:nvPicPr>
        <p:blipFill>
          <a:blip r:embed="rId4"/>
          <a:stretch>
            <a:fillRect/>
          </a:stretch>
        </p:blipFill>
        <p:spPr>
          <a:xfrm>
            <a:off x="5856037" y="3124587"/>
            <a:ext cx="416778" cy="1407782"/>
          </a:xfrm>
          <a:prstGeom prst="rect">
            <a:avLst/>
          </a:prstGeom>
          <a:ln w="25400">
            <a:solidFill>
              <a:schemeClr val="tx2">
                <a:lumMod val="85000"/>
              </a:schemeClr>
            </a:solidFill>
          </a:ln>
        </p:spPr>
      </p:pic>
      <p:sp>
        <p:nvSpPr>
          <p:cNvPr id="58" name="Ovale toelichting 57"/>
          <p:cNvSpPr/>
          <p:nvPr/>
        </p:nvSpPr>
        <p:spPr bwMode="auto">
          <a:xfrm>
            <a:off x="5441718" y="2256580"/>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23" name="Picture 22"/>
          <p:cNvPicPr>
            <a:picLocks noChangeAspect="1"/>
          </p:cNvPicPr>
          <p:nvPr/>
        </p:nvPicPr>
        <p:blipFill>
          <a:blip r:embed="rId5"/>
          <a:stretch>
            <a:fillRect/>
          </a:stretch>
        </p:blipFill>
        <p:spPr>
          <a:xfrm>
            <a:off x="7208287" y="3176945"/>
            <a:ext cx="553941" cy="1370648"/>
          </a:xfrm>
          <a:prstGeom prst="rect">
            <a:avLst/>
          </a:prstGeom>
        </p:spPr>
      </p:pic>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a:t>La </a:t>
            </a:r>
            <a:r>
              <a:rPr lang="nl-BE" sz="1400" dirty="0" err="1"/>
              <a:t>vigie</a:t>
            </a:r>
            <a:r>
              <a:rPr lang="nl-BE" sz="1400" dirty="0"/>
              <a:t> </a:t>
            </a:r>
            <a:r>
              <a:rPr lang="nl-BE" sz="1400" dirty="0" err="1"/>
              <a:t>contacte</a:t>
            </a:r>
            <a:r>
              <a:rPr lang="nl-BE" sz="1400" dirty="0"/>
              <a:t> </a:t>
            </a:r>
            <a:r>
              <a:rPr lang="nl-BE" sz="1400" dirty="0" err="1"/>
              <a:t>le</a:t>
            </a:r>
            <a:r>
              <a:rPr lang="nl-BE" sz="1400" dirty="0"/>
              <a:t> RS entrepreneur et sa LH pour la </a:t>
            </a:r>
            <a:r>
              <a:rPr lang="nl-BE" sz="1400" dirty="0" err="1"/>
              <a:t>concertation</a:t>
            </a:r>
            <a:r>
              <a:rPr lang="nl-BE" sz="1400" dirty="0"/>
              <a:t>.</a:t>
            </a:r>
          </a:p>
        </p:txBody>
      </p:sp>
      <p:cxnSp>
        <p:nvCxnSpPr>
          <p:cNvPr id="16" name="Straight Arrow Connector 135"/>
          <p:cNvCxnSpPr>
            <a:cxnSpLocks noChangeShapeType="1"/>
          </p:cNvCxnSpPr>
          <p:nvPr/>
        </p:nvCxnSpPr>
        <p:spPr bwMode="auto">
          <a:xfrm>
            <a:off x="2028380" y="1125539"/>
            <a:ext cx="0" cy="4895850"/>
          </a:xfrm>
          <a:prstGeom prst="straightConnector1">
            <a:avLst/>
          </a:prstGeom>
          <a:noFill/>
          <a:ln w="12700" algn="ctr">
            <a:solidFill>
              <a:schemeClr val="accent2"/>
            </a:solidFill>
            <a:prstDash val="dash"/>
            <a:round/>
            <a:headEnd/>
            <a:tailEnd type="arrow" w="med" len="med"/>
          </a:ln>
        </p:spPr>
      </p:cxnSp>
    </p:spTree>
    <p:extLst>
      <p:ext uri="{BB962C8B-B14F-4D97-AF65-F5344CB8AC3E}">
        <p14:creationId xmlns:p14="http://schemas.microsoft.com/office/powerpoint/2010/main" val="2461220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toelichting 13"/>
          <p:cNvSpPr/>
          <p:nvPr/>
        </p:nvSpPr>
        <p:spPr bwMode="auto">
          <a:xfrm>
            <a:off x="6302233" y="1766788"/>
            <a:ext cx="1081088" cy="431800"/>
          </a:xfrm>
          <a:prstGeom prst="wedgeEllipseCallout">
            <a:avLst>
              <a:gd name="adj1" fmla="val 54124"/>
              <a:gd name="adj2" fmla="val 33473"/>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aphicFrame>
        <p:nvGraphicFramePr>
          <p:cNvPr id="27" name="Tabel 26"/>
          <p:cNvGraphicFramePr>
            <a:graphicFrameLocks noGrp="1"/>
          </p:cNvGraphicFramePr>
          <p:nvPr>
            <p:extLst>
              <p:ext uri="{D42A27DB-BD31-4B8C-83A1-F6EECF244321}">
                <p14:modId xmlns:p14="http://schemas.microsoft.com/office/powerpoint/2010/main" val="1476348881"/>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dirty="0"/>
                    </a:p>
                    <a:p>
                      <a:pPr algn="ctr"/>
                      <a:endParaRPr lang="nl-BE" sz="1050" dirty="0"/>
                    </a:p>
                    <a:p>
                      <a:pPr algn="ctr"/>
                      <a:r>
                        <a:rPr lang="nl-BE" sz="1100" dirty="0" err="1">
                          <a:latin typeface="+mn-lt"/>
                        </a:rPr>
                        <a:t>Attendre</a:t>
                      </a:r>
                      <a:r>
                        <a:rPr lang="nl-BE" sz="1100" dirty="0">
                          <a:latin typeface="+mn-lt"/>
                        </a:rPr>
                        <a:t> que la</a:t>
                      </a:r>
                      <a:r>
                        <a:rPr lang="nl-BE" sz="1100" baseline="0" dirty="0">
                          <a:latin typeface="+mn-lt"/>
                        </a:rPr>
                        <a:t> </a:t>
                      </a:r>
                      <a:r>
                        <a:rPr lang="nl-BE" sz="1100" baseline="0" dirty="0" err="1">
                          <a:latin typeface="+mn-lt"/>
                        </a:rPr>
                        <a:t>situation</a:t>
                      </a:r>
                      <a:r>
                        <a:rPr lang="nl-BE" sz="1100" baseline="0" dirty="0">
                          <a:latin typeface="+mn-lt"/>
                        </a:rPr>
                        <a:t> </a:t>
                      </a:r>
                      <a:r>
                        <a:rPr lang="nl-BE" sz="1100" baseline="0" dirty="0" err="1">
                          <a:latin typeface="+mn-lt"/>
                        </a:rPr>
                        <a:t>s’améliore</a:t>
                      </a:r>
                      <a:r>
                        <a:rPr lang="nl-BE" sz="1100" baseline="0" dirty="0">
                          <a:latin typeface="+mn-lt"/>
                        </a:rPr>
                        <a:t> et </a:t>
                      </a:r>
                      <a:r>
                        <a:rPr lang="nl-BE" sz="1100" baseline="0" dirty="0" err="1">
                          <a:latin typeface="+mn-lt"/>
                        </a:rPr>
                        <a:t>après</a:t>
                      </a:r>
                      <a:r>
                        <a:rPr lang="nl-BE" sz="1100" baseline="0" dirty="0">
                          <a:latin typeface="+mn-lt"/>
                        </a:rPr>
                        <a:t> reprise du </a:t>
                      </a:r>
                      <a:r>
                        <a:rPr lang="nl-BE" sz="1100" baseline="0" dirty="0" err="1">
                          <a:latin typeface="+mn-lt"/>
                        </a:rPr>
                        <a:t>travail</a:t>
                      </a:r>
                      <a:endParaRPr lang="nl-BE" sz="1100" dirty="0">
                        <a:latin typeface="+mn-lt"/>
                      </a:endParaRPr>
                    </a:p>
                  </a:txBody>
                  <a:tcPr anchor="b" anchorCtr="1"/>
                </a:tc>
                <a:tc>
                  <a:txBody>
                    <a:bodyPr/>
                    <a:lstStyle/>
                    <a:p>
                      <a:pPr algn="ctr"/>
                      <a:r>
                        <a:rPr lang="nl-BE" sz="1100" dirty="0" err="1"/>
                        <a:t>Autre</a:t>
                      </a:r>
                      <a:r>
                        <a:rPr lang="nl-BE" sz="1100" dirty="0"/>
                        <a:t> </a:t>
                      </a:r>
                      <a:r>
                        <a:rPr lang="nl-BE" sz="1100" dirty="0" err="1"/>
                        <a:t>modèle</a:t>
                      </a:r>
                      <a:r>
                        <a:rPr lang="nl-BE" sz="1100" dirty="0"/>
                        <a:t> </a:t>
                      </a:r>
                      <a:r>
                        <a:rPr lang="nl-BE" sz="1100" dirty="0" err="1"/>
                        <a:t>organisationnel</a:t>
                      </a:r>
                      <a:endParaRPr lang="nl-BE" sz="1100" dirty="0"/>
                    </a:p>
                    <a:p>
                      <a:pPr algn="ctr"/>
                      <a:endParaRPr lang="nl-BE" sz="1050" dirty="0"/>
                    </a:p>
                  </a:txBody>
                  <a:tcPr anchor="b" anchorCtr="1"/>
                </a:tc>
                <a:tc>
                  <a:txBody>
                    <a:bodyPr/>
                    <a:lstStyle/>
                    <a:p>
                      <a:pPr algn="ctr"/>
                      <a:r>
                        <a:rPr lang="nl-BE" sz="1100" dirty="0"/>
                        <a:t>Fin des travaux</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52256"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sp>
        <p:nvSpPr>
          <p:cNvPr id="50" name="TextBox 49"/>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sp>
        <p:nvSpPr>
          <p:cNvPr id="48" name="Ovale toelichting 16"/>
          <p:cNvSpPr/>
          <p:nvPr/>
        </p:nvSpPr>
        <p:spPr bwMode="auto">
          <a:xfrm>
            <a:off x="7703965" y="3716957"/>
            <a:ext cx="1414665" cy="936178"/>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0" name="Ovale toelichting 11"/>
          <p:cNvSpPr/>
          <p:nvPr/>
        </p:nvSpPr>
        <p:spPr bwMode="auto">
          <a:xfrm>
            <a:off x="3501549" y="1799480"/>
            <a:ext cx="1079500" cy="431800"/>
          </a:xfrm>
          <a:prstGeom prst="wedgeEllipseCallout">
            <a:avLst>
              <a:gd name="adj1" fmla="val -12161"/>
              <a:gd name="adj2" fmla="val 142332"/>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3"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OU</a:t>
            </a:r>
          </a:p>
        </p:txBody>
      </p:sp>
      <p:sp>
        <p:nvSpPr>
          <p:cNvPr id="64"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dirty="0"/>
              <a:t>OU</a:t>
            </a:r>
          </a:p>
        </p:txBody>
      </p:sp>
      <p:sp>
        <p:nvSpPr>
          <p:cNvPr id="65"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OU</a:t>
            </a:r>
          </a:p>
        </p:txBody>
      </p:sp>
      <p:sp>
        <p:nvSpPr>
          <p:cNvPr id="66"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7"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72" name="TextBox 71"/>
          <p:cNvSpPr txBox="1"/>
          <p:nvPr/>
        </p:nvSpPr>
        <p:spPr>
          <a:xfrm>
            <a:off x="9372949" y="1652397"/>
            <a:ext cx="1367730" cy="369332"/>
          </a:xfrm>
          <a:prstGeom prst="rect">
            <a:avLst/>
          </a:prstGeom>
          <a:noFill/>
        </p:spPr>
        <p:txBody>
          <a:bodyPr wrap="square" rtlCol="0">
            <a:spAutoFit/>
          </a:bodyPr>
          <a:lstStyle/>
          <a:p>
            <a:pPr algn="ctr"/>
            <a:r>
              <a:rPr lang="en-US" dirty="0"/>
              <a:t>…</a:t>
            </a:r>
            <a:endParaRPr lang="nl-BE" dirty="0"/>
          </a:p>
        </p:txBody>
      </p:sp>
      <p:sp>
        <p:nvSpPr>
          <p:cNvPr id="73"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76"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77" name="TextBox 76"/>
          <p:cNvSpPr txBox="1"/>
          <p:nvPr/>
        </p:nvSpPr>
        <p:spPr>
          <a:xfrm>
            <a:off x="4440238" y="325944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78"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79"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80" name="TextBox 79"/>
          <p:cNvSpPr txBox="1"/>
          <p:nvPr/>
        </p:nvSpPr>
        <p:spPr>
          <a:xfrm>
            <a:off x="8169074" y="2724124"/>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39"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57" y="1796947"/>
            <a:ext cx="287337" cy="276225"/>
          </a:xfrm>
          <a:prstGeom prst="rect">
            <a:avLst/>
          </a:prstGeom>
          <a:noFill/>
          <a:ln w="9525">
            <a:noFill/>
            <a:miter lim="800000"/>
            <a:headEnd/>
            <a:tailEnd/>
          </a:ln>
        </p:spPr>
      </p:pic>
      <p:sp>
        <p:nvSpPr>
          <p:cNvPr id="40"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en-US" sz="800" b="1" dirty="0">
                <a:solidFill>
                  <a:schemeClr val="bg1"/>
                </a:solidFill>
              </a:rPr>
              <a:t>VIGIE</a:t>
            </a:r>
          </a:p>
          <a:p>
            <a:pPr algn="ctr"/>
            <a:r>
              <a:rPr lang="en-US" sz="800" b="1" dirty="0">
                <a:solidFill>
                  <a:schemeClr val="bg1"/>
                </a:solidFill>
              </a:rPr>
              <a:t>ENTREPRENEUR</a:t>
            </a:r>
            <a:endParaRPr lang="nl-BE" sz="800" b="1" dirty="0">
              <a:solidFill>
                <a:schemeClr val="bg1"/>
              </a:solidFill>
            </a:endParaRPr>
          </a:p>
        </p:txBody>
      </p:sp>
      <p:sp>
        <p:nvSpPr>
          <p:cNvPr id="42"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pic>
        <p:nvPicPr>
          <p:cNvPr id="3" name="Picture 2"/>
          <p:cNvPicPr>
            <a:picLocks noChangeAspect="1"/>
          </p:cNvPicPr>
          <p:nvPr/>
        </p:nvPicPr>
        <p:blipFill>
          <a:blip r:embed="rId4"/>
          <a:stretch>
            <a:fillRect/>
          </a:stretch>
        </p:blipFill>
        <p:spPr>
          <a:xfrm>
            <a:off x="2601755" y="2904795"/>
            <a:ext cx="423240" cy="1023471"/>
          </a:xfrm>
          <a:prstGeom prst="rect">
            <a:avLst/>
          </a:prstGeom>
        </p:spPr>
      </p:pic>
      <p:pic>
        <p:nvPicPr>
          <p:cNvPr id="4" name="Picture 3"/>
          <p:cNvPicPr>
            <a:picLocks noChangeAspect="1"/>
          </p:cNvPicPr>
          <p:nvPr/>
        </p:nvPicPr>
        <p:blipFill>
          <a:blip r:embed="rId5"/>
          <a:stretch>
            <a:fillRect/>
          </a:stretch>
        </p:blipFill>
        <p:spPr>
          <a:xfrm>
            <a:off x="3753201" y="2710961"/>
            <a:ext cx="314827" cy="1053987"/>
          </a:xfrm>
          <a:prstGeom prst="rect">
            <a:avLst/>
          </a:prstGeom>
          <a:ln w="25400">
            <a:solidFill>
              <a:schemeClr val="tx2">
                <a:lumMod val="85000"/>
              </a:schemeClr>
            </a:solidFill>
          </a:ln>
        </p:spPr>
      </p:pic>
      <p:sp>
        <p:nvSpPr>
          <p:cNvPr id="59" name="Ovale toelichting 9"/>
          <p:cNvSpPr>
            <a:spLocks noChangeArrowheads="1"/>
          </p:cNvSpPr>
          <p:nvPr/>
        </p:nvSpPr>
        <p:spPr bwMode="auto">
          <a:xfrm>
            <a:off x="2691637" y="2307046"/>
            <a:ext cx="1081088" cy="431800"/>
          </a:xfrm>
          <a:prstGeom prst="wedgeEllipseCallout">
            <a:avLst>
              <a:gd name="adj1" fmla="val -30094"/>
              <a:gd name="adj2" fmla="val 85596"/>
            </a:avLst>
          </a:prstGeom>
          <a:solidFill>
            <a:schemeClr val="bg1"/>
          </a:solidFill>
          <a:ln w="31750" algn="ctr">
            <a:solidFill>
              <a:srgbClr val="B2B2B2"/>
            </a:solidFill>
            <a:round/>
            <a:headEnd/>
            <a:tailEnd/>
          </a:ln>
        </p:spPr>
        <p:txBody>
          <a:bodyPr wrap="none" anchor="ctr"/>
          <a:lstStyle/>
          <a:p>
            <a:pPr algn="ctr"/>
            <a:endParaRPr lang="nl-BE"/>
          </a:p>
        </p:txBody>
      </p:sp>
      <p:pic>
        <p:nvPicPr>
          <p:cNvPr id="44" name="Picture 43"/>
          <p:cNvPicPr>
            <a:picLocks noChangeAspect="1"/>
          </p:cNvPicPr>
          <p:nvPr/>
        </p:nvPicPr>
        <p:blipFill>
          <a:blip r:embed="rId6"/>
          <a:stretch>
            <a:fillRect/>
          </a:stretch>
        </p:blipFill>
        <p:spPr>
          <a:xfrm>
            <a:off x="7505778" y="2046145"/>
            <a:ext cx="293787" cy="992346"/>
          </a:xfrm>
          <a:prstGeom prst="rect">
            <a:avLst/>
          </a:prstGeom>
          <a:ln w="25400">
            <a:solidFill>
              <a:schemeClr val="tx2">
                <a:lumMod val="85000"/>
              </a:schemeClr>
            </a:solidFill>
          </a:ln>
        </p:spPr>
      </p:pic>
      <p:pic>
        <p:nvPicPr>
          <p:cNvPr id="5" name="Picture 4"/>
          <p:cNvPicPr>
            <a:picLocks noChangeAspect="1"/>
          </p:cNvPicPr>
          <p:nvPr/>
        </p:nvPicPr>
        <p:blipFill>
          <a:blip r:embed="rId7"/>
          <a:stretch>
            <a:fillRect/>
          </a:stretch>
        </p:blipFill>
        <p:spPr>
          <a:xfrm>
            <a:off x="5004389" y="2724608"/>
            <a:ext cx="397273" cy="982268"/>
          </a:xfrm>
          <a:prstGeom prst="rect">
            <a:avLst/>
          </a:prstGeom>
        </p:spPr>
      </p:pic>
      <p:pic>
        <p:nvPicPr>
          <p:cNvPr id="47" name="Picture 46"/>
          <p:cNvPicPr>
            <a:picLocks noChangeAspect="1"/>
          </p:cNvPicPr>
          <p:nvPr/>
        </p:nvPicPr>
        <p:blipFill>
          <a:blip r:embed="rId7"/>
          <a:stretch>
            <a:fillRect/>
          </a:stretch>
        </p:blipFill>
        <p:spPr>
          <a:xfrm>
            <a:off x="8933202" y="2088439"/>
            <a:ext cx="397273" cy="982268"/>
          </a:xfrm>
          <a:prstGeom prst="rect">
            <a:avLst/>
          </a:prstGeom>
        </p:spPr>
      </p:pic>
      <p:sp>
        <p:nvSpPr>
          <p:cNvPr id="62" name="Ovale toelichting 22"/>
          <p:cNvSpPr/>
          <p:nvPr/>
        </p:nvSpPr>
        <p:spPr bwMode="auto">
          <a:xfrm>
            <a:off x="9131838" y="1661443"/>
            <a:ext cx="1657350" cy="431800"/>
          </a:xfrm>
          <a:prstGeom prst="wedgeEllipseCallout">
            <a:avLst>
              <a:gd name="adj1" fmla="val -38389"/>
              <a:gd name="adj2" fmla="val 71538"/>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err="1"/>
              <a:t>Après</a:t>
            </a:r>
            <a:r>
              <a:rPr lang="nl-BE" sz="1400" dirty="0"/>
              <a:t> la </a:t>
            </a:r>
            <a:r>
              <a:rPr lang="nl-BE" sz="1400" dirty="0" err="1"/>
              <a:t>concertation</a:t>
            </a:r>
            <a:r>
              <a:rPr lang="nl-BE" sz="1400" dirty="0"/>
              <a:t>, </a:t>
            </a:r>
            <a:r>
              <a:rPr lang="nl-BE" sz="1400" dirty="0" err="1"/>
              <a:t>le</a:t>
            </a:r>
            <a:r>
              <a:rPr lang="nl-BE" sz="1400" dirty="0"/>
              <a:t> RS entrepreneur </a:t>
            </a:r>
            <a:r>
              <a:rPr lang="nl-BE" sz="1400" dirty="0" err="1"/>
              <a:t>prend</a:t>
            </a:r>
            <a:r>
              <a:rPr lang="nl-BE" sz="1400" dirty="0"/>
              <a:t> </a:t>
            </a:r>
            <a:r>
              <a:rPr lang="nl-BE" sz="1400" dirty="0" err="1"/>
              <a:t>une</a:t>
            </a:r>
            <a:r>
              <a:rPr lang="nl-BE" sz="1400" dirty="0"/>
              <a:t> </a:t>
            </a:r>
            <a:r>
              <a:rPr lang="nl-BE" sz="1400" dirty="0" err="1"/>
              <a:t>décision</a:t>
            </a:r>
            <a:r>
              <a:rPr lang="nl-BE" sz="1400" dirty="0"/>
              <a:t> quant à la poursuite des travaux.</a:t>
            </a:r>
          </a:p>
        </p:txBody>
      </p:sp>
      <p:grpSp>
        <p:nvGrpSpPr>
          <p:cNvPr id="38" name="Groep 74"/>
          <p:cNvGrpSpPr>
            <a:grpSpLocks/>
          </p:cNvGrpSpPr>
          <p:nvPr/>
        </p:nvGrpSpPr>
        <p:grpSpPr bwMode="auto">
          <a:xfrm>
            <a:off x="8101619" y="3862331"/>
            <a:ext cx="619355" cy="601590"/>
            <a:chOff x="6300192" y="2204864"/>
            <a:chExt cx="1728192" cy="1555373"/>
          </a:xfrm>
        </p:grpSpPr>
        <p:pic>
          <p:nvPicPr>
            <p:cNvPr id="4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2204864"/>
              <a:ext cx="1728192" cy="155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7"/>
            <p:cNvSpPr>
              <a:spLocks noChangeArrowheads="1"/>
            </p:cNvSpPr>
            <p:nvPr/>
          </p:nvSpPr>
          <p:spPr bwMode="auto">
            <a:xfrm>
              <a:off x="6620991" y="2852936"/>
              <a:ext cx="1224136" cy="196746"/>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sp>
        <p:nvSpPr>
          <p:cNvPr id="45" name="TextBox 30"/>
          <p:cNvSpPr txBox="1">
            <a:spLocks noChangeArrowheads="1"/>
          </p:cNvSpPr>
          <p:nvPr/>
        </p:nvSpPr>
        <p:spPr bwMode="auto">
          <a:xfrm>
            <a:off x="7917405" y="3886127"/>
            <a:ext cx="97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00" b="1" dirty="0">
                <a:solidFill>
                  <a:srgbClr val="FF0000"/>
                </a:solidFill>
              </a:rPr>
              <a:t>FIN </a:t>
            </a:r>
          </a:p>
          <a:p>
            <a:pPr algn="ctr" eaLnBrk="1" hangingPunct="1"/>
            <a:r>
              <a:rPr lang="en-US" altLang="en-US" sz="700" b="1" dirty="0">
                <a:solidFill>
                  <a:srgbClr val="FF0000"/>
                </a:solidFill>
              </a:rPr>
              <a:t>des travaux</a:t>
            </a:r>
          </a:p>
          <a:p>
            <a:pPr algn="ctr" eaLnBrk="1" hangingPunct="1"/>
            <a:r>
              <a:rPr lang="en-US" altLang="en-US" sz="1600" b="1" dirty="0">
                <a:solidFill>
                  <a:srgbClr val="FF0000"/>
                </a:solidFill>
              </a:rPr>
              <a:t> </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9655" y="5306885"/>
            <a:ext cx="635402" cy="375872"/>
          </a:xfrm>
          <a:prstGeom prst="rect">
            <a:avLst/>
          </a:prstGeom>
        </p:spPr>
      </p:pic>
    </p:spTree>
    <p:extLst>
      <p:ext uri="{BB962C8B-B14F-4D97-AF65-F5344CB8AC3E}">
        <p14:creationId xmlns:p14="http://schemas.microsoft.com/office/powerpoint/2010/main" val="119389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325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3259"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3260"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3261"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3262"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3263"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326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3265"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3266"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3267"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3268"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3269" name="Group 188"/>
          <p:cNvGrpSpPr>
            <a:grpSpLocks noChangeAspect="1"/>
          </p:cNvGrpSpPr>
          <p:nvPr/>
        </p:nvGrpSpPr>
        <p:grpSpPr bwMode="auto">
          <a:xfrm>
            <a:off x="5808663" y="3844926"/>
            <a:ext cx="107950" cy="73025"/>
            <a:chOff x="7956376" y="548680"/>
            <a:chExt cx="216024" cy="144016"/>
          </a:xfrm>
        </p:grpSpPr>
        <p:cxnSp>
          <p:nvCxnSpPr>
            <p:cNvPr id="5328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329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270" name="Group 188"/>
          <p:cNvGrpSpPr>
            <a:grpSpLocks noChangeAspect="1"/>
          </p:cNvGrpSpPr>
          <p:nvPr/>
        </p:nvGrpSpPr>
        <p:grpSpPr bwMode="auto">
          <a:xfrm>
            <a:off x="7032625" y="3844926"/>
            <a:ext cx="107950" cy="73025"/>
            <a:chOff x="7956376" y="548680"/>
            <a:chExt cx="216024" cy="144016"/>
          </a:xfrm>
        </p:grpSpPr>
        <p:cxnSp>
          <p:nvCxnSpPr>
            <p:cNvPr id="5328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328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3271"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53272"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53273"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3275"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327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327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3280"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travaux</a:t>
            </a:r>
          </a:p>
        </p:txBody>
      </p:sp>
      <p:sp>
        <p:nvSpPr>
          <p:cNvPr id="5328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3282"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3283"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sp>
        <p:nvSpPr>
          <p:cNvPr id="43" name="Rechthoek 35"/>
          <p:cNvSpPr>
            <a:spLocks noChangeArrowheads="1"/>
          </p:cNvSpPr>
          <p:nvPr/>
        </p:nvSpPr>
        <p:spPr bwMode="auto">
          <a:xfrm>
            <a:off x="5964873" y="1448356"/>
            <a:ext cx="101101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46" name="Title 1"/>
          <p:cNvSpPr txBox="1">
            <a:spLocks/>
          </p:cNvSpPr>
          <p:nvPr/>
        </p:nvSpPr>
        <p:spPr>
          <a:xfrm>
            <a:off x="875681" y="502935"/>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2.3 Audition </a:t>
            </a:r>
            <a:r>
              <a:rPr lang="en-US" sz="1800" b="1" dirty="0" err="1">
                <a:solidFill>
                  <a:schemeClr val="accent1"/>
                </a:solidFill>
              </a:rPr>
              <a:t>réduite</a:t>
            </a:r>
            <a:endParaRPr lang="en-US" sz="2400" b="1" dirty="0">
              <a:solidFill>
                <a:schemeClr val="accent1"/>
              </a:solidFill>
            </a:endParaRPr>
          </a:p>
        </p:txBody>
      </p:sp>
      <p:sp>
        <p:nvSpPr>
          <p:cNvPr id="47"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cxnSp>
        <p:nvCxnSpPr>
          <p:cNvPr id="53251" name="Straight Arrow Connector 287"/>
          <p:cNvCxnSpPr>
            <a:cxnSpLocks noChangeShapeType="1"/>
          </p:cNvCxnSpPr>
          <p:nvPr/>
        </p:nvCxnSpPr>
        <p:spPr bwMode="auto">
          <a:xfrm flipH="1">
            <a:off x="6456366" y="2052741"/>
            <a:ext cx="35716" cy="1160359"/>
          </a:xfrm>
          <a:prstGeom prst="straightConnector1">
            <a:avLst/>
          </a:prstGeom>
          <a:noFill/>
          <a:ln w="12700" algn="ctr">
            <a:solidFill>
              <a:schemeClr val="tx1"/>
            </a:solidFill>
            <a:prstDash val="dash"/>
            <a:round/>
            <a:headEnd/>
            <a:tailEnd type="arrow" w="med" len="med"/>
          </a:ln>
        </p:spPr>
      </p:cxn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1" y="1893797"/>
            <a:ext cx="323056" cy="763192"/>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748" y="3284539"/>
            <a:ext cx="389418" cy="59870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8407" y="3276228"/>
            <a:ext cx="389418" cy="598708"/>
          </a:xfrm>
          <a:prstGeom prst="rect">
            <a:avLst/>
          </a:prstGeom>
        </p:spPr>
      </p:pic>
      <p:pic>
        <p:nvPicPr>
          <p:cNvPr id="50"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3906" y="2994159"/>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1337" y="3139961"/>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6316" y="2815138"/>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6778" y="3139960"/>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0831" y="2955513"/>
            <a:ext cx="208128" cy="169365"/>
          </a:xfrm>
          <a:prstGeom prst="rect">
            <a:avLst/>
          </a:prstGeom>
          <a:noFill/>
          <a:ln w="9525">
            <a:noFill/>
            <a:miter lim="800000"/>
            <a:headEnd/>
            <a:tailEnd/>
          </a:ln>
        </p:spPr>
      </p:pic>
    </p:spTree>
    <p:extLst>
      <p:ext uri="{BB962C8B-B14F-4D97-AF65-F5344CB8AC3E}">
        <p14:creationId xmlns:p14="http://schemas.microsoft.com/office/powerpoint/2010/main" val="3442985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4275"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pic>
        <p:nvPicPr>
          <p:cNvPr id="54280"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5428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54282"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428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428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4285"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4286"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4287"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4288"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4289"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4290"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4291" name="Group 188"/>
          <p:cNvGrpSpPr>
            <a:grpSpLocks noChangeAspect="1"/>
          </p:cNvGrpSpPr>
          <p:nvPr/>
        </p:nvGrpSpPr>
        <p:grpSpPr bwMode="auto">
          <a:xfrm>
            <a:off x="5808663" y="3844926"/>
            <a:ext cx="107950" cy="73025"/>
            <a:chOff x="7956376" y="548680"/>
            <a:chExt cx="216024" cy="144016"/>
          </a:xfrm>
        </p:grpSpPr>
        <p:cxnSp>
          <p:nvCxnSpPr>
            <p:cNvPr id="5432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432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4292" name="Group 188"/>
          <p:cNvGrpSpPr>
            <a:grpSpLocks noChangeAspect="1"/>
          </p:cNvGrpSpPr>
          <p:nvPr/>
        </p:nvGrpSpPr>
        <p:grpSpPr bwMode="auto">
          <a:xfrm>
            <a:off x="7032625" y="3844926"/>
            <a:ext cx="107950" cy="73025"/>
            <a:chOff x="7956376" y="548680"/>
            <a:chExt cx="216024" cy="144016"/>
          </a:xfrm>
        </p:grpSpPr>
        <p:cxnSp>
          <p:nvCxnSpPr>
            <p:cNvPr id="543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43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4293"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54294"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5429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4297"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4299"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4300"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4302"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nuisances</a:t>
            </a:r>
            <a:endParaRPr lang="nl-BE" sz="800" b="1" dirty="0">
              <a:latin typeface="+mn-lt"/>
            </a:endParaRPr>
          </a:p>
          <a:p>
            <a:pPr algn="ctr"/>
            <a:r>
              <a:rPr lang="nl-BE" sz="800" b="1" dirty="0" err="1">
                <a:latin typeface="+mn-lt"/>
              </a:rPr>
              <a:t>sonores</a:t>
            </a:r>
            <a:endParaRPr lang="nl-BE" sz="800" b="1" dirty="0">
              <a:latin typeface="+mn-lt"/>
            </a:endParaRPr>
          </a:p>
        </p:txBody>
      </p:sp>
      <p:sp>
        <p:nvSpPr>
          <p:cNvPr id="5430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430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4305" name="Pictur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430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pic>
        <p:nvPicPr>
          <p:cNvPr id="51" name="Picture 3"/>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2503" y="2829454"/>
            <a:ext cx="391194" cy="330026"/>
          </a:xfrm>
          <a:prstGeom prst="rect">
            <a:avLst/>
          </a:prstGeom>
          <a:noFill/>
          <a:ln w="9525">
            <a:noFill/>
            <a:miter lim="800000"/>
            <a:headEnd/>
            <a:tailEnd/>
          </a:ln>
        </p:spPr>
      </p:pic>
      <p:sp>
        <p:nvSpPr>
          <p:cNvPr id="54314" name="TextBox 51"/>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54315" name="TextBox 52"/>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4316" name="TextBox 53"/>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2" name="Rechthoek 35"/>
          <p:cNvSpPr>
            <a:spLocks noChangeArrowheads="1"/>
          </p:cNvSpPr>
          <p:nvPr/>
        </p:nvSpPr>
        <p:spPr bwMode="auto">
          <a:xfrm>
            <a:off x="6945312" y="1876344"/>
            <a:ext cx="1001633"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cxnSp>
        <p:nvCxnSpPr>
          <p:cNvPr id="54278" name="Straight Arrow Connector 287"/>
          <p:cNvCxnSpPr>
            <a:cxnSpLocks noChangeShapeType="1"/>
          </p:cNvCxnSpPr>
          <p:nvPr/>
        </p:nvCxnSpPr>
        <p:spPr bwMode="auto">
          <a:xfrm flipH="1">
            <a:off x="6456365" y="2056525"/>
            <a:ext cx="75757" cy="1156575"/>
          </a:xfrm>
          <a:prstGeom prst="straightConnector1">
            <a:avLst/>
          </a:prstGeom>
          <a:noFill/>
          <a:ln w="12700" algn="ctr">
            <a:solidFill>
              <a:schemeClr val="tx1"/>
            </a:solidFill>
            <a:prstDash val="dash"/>
            <a:round/>
            <a:headEnd/>
            <a:tailEnd type="arrow" w="med" len="med"/>
          </a:ln>
        </p:spPr>
      </p:cxnSp>
      <p:sp>
        <p:nvSpPr>
          <p:cNvPr id="59"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pic>
        <p:nvPicPr>
          <p:cNvPr id="53"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1155" y="3082563"/>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6332" y="3216458"/>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2901" y="2849017"/>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8018" y="2686034"/>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881" y="3072311"/>
            <a:ext cx="208128" cy="169365"/>
          </a:xfrm>
          <a:prstGeom prst="rect">
            <a:avLst/>
          </a:prstGeom>
          <a:noFill/>
          <a:ln w="9525">
            <a:noFill/>
            <a:miter lim="800000"/>
            <a:headEnd/>
            <a:tailEnd/>
          </a:ln>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0554" y="1773751"/>
            <a:ext cx="323056" cy="763192"/>
          </a:xfrm>
          <a:prstGeom prst="rect">
            <a:avLst/>
          </a:prstGeom>
        </p:spPr>
      </p:pic>
      <p:pic>
        <p:nvPicPr>
          <p:cNvPr id="63" name="Picture 6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8137" y="3291571"/>
            <a:ext cx="389418" cy="598708"/>
          </a:xfrm>
          <a:prstGeom prst="rect">
            <a:avLst/>
          </a:prstGeom>
        </p:spPr>
      </p:pic>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8018" y="3309622"/>
            <a:ext cx="389418" cy="598708"/>
          </a:xfrm>
          <a:prstGeom prst="rect">
            <a:avLst/>
          </a:prstGeom>
        </p:spPr>
      </p:pic>
      <p:grpSp>
        <p:nvGrpSpPr>
          <p:cNvPr id="65" name="Group 15"/>
          <p:cNvGrpSpPr>
            <a:grpSpLocks/>
          </p:cNvGrpSpPr>
          <p:nvPr/>
        </p:nvGrpSpPr>
        <p:grpSpPr bwMode="auto">
          <a:xfrm>
            <a:off x="5627688" y="2270177"/>
            <a:ext cx="1800225" cy="2341562"/>
            <a:chOff x="4716016" y="908720"/>
            <a:chExt cx="1800200" cy="2340260"/>
          </a:xfrm>
        </p:grpSpPr>
        <p:sp>
          <p:nvSpPr>
            <p:cNvPr id="67" name="Oval 16"/>
            <p:cNvSpPr>
              <a:spLocks noChangeAspect="1"/>
            </p:cNvSpPr>
            <p:nvPr/>
          </p:nvSpPr>
          <p:spPr>
            <a:xfrm>
              <a:off x="4716016" y="908720"/>
              <a:ext cx="1800200" cy="1800002"/>
            </a:xfrm>
            <a:prstGeom prst="ellipse">
              <a:avLst/>
            </a:prstGeom>
            <a:gradFill flip="none" rotWithShape="1">
              <a:gsLst>
                <a:gs pos="0">
                  <a:schemeClr val="bg1">
                    <a:alpha val="0"/>
                  </a:schemeClr>
                </a:gs>
                <a:gs pos="64999">
                  <a:srgbClr val="F0EBD5"/>
                </a:gs>
                <a:gs pos="100000">
                  <a:srgbClr val="D1C39F"/>
                </a:gs>
              </a:gsLst>
              <a:path path="circle">
                <a:fillToRect l="50000" t="50000" r="50000" b="50000"/>
              </a:path>
              <a:tileRect/>
            </a:gradFill>
            <a:ln w="34925">
              <a:solidFill>
                <a:srgbClr val="FFFFFF"/>
              </a:solidFill>
            </a:ln>
            <a:effectLst>
              <a:outerShdw blurRad="317500" dir="2700000" algn="ctr">
                <a:srgbClr val="000000">
                  <a:alpha val="43000"/>
                </a:srgbClr>
              </a:outerShdw>
            </a:effectLst>
            <a:scene3d>
              <a:camera prst="perspectiveFront" fov="3300000">
                <a:rot lat="20144934" lon="20349730" rev="239438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9" name="Straight Connector 17"/>
            <p:cNvCxnSpPr>
              <a:cxnSpLocks noChangeAspect="1"/>
            </p:cNvCxnSpPr>
            <p:nvPr/>
          </p:nvCxnSpPr>
          <p:spPr>
            <a:xfrm>
              <a:off x="5728629" y="2708920"/>
              <a:ext cx="90009" cy="540060"/>
            </a:xfrm>
            <a:prstGeom prst="line">
              <a:avLst/>
            </a:prstGeom>
            <a:ln w="152400" cap="rnd">
              <a:solidFill>
                <a:schemeClr val="tx1"/>
              </a:solidFill>
              <a:miter lim="800000"/>
            </a:ln>
            <a:effectLst>
              <a:outerShdw blurRad="76200" dir="13500000" sy="23000" kx="1200000" algn="br" rotWithShape="0">
                <a:prstClr val="black">
                  <a:alpha val="20000"/>
                </a:prstClr>
              </a:outerShdw>
              <a:softEdge rad="12700"/>
            </a:effectLst>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0538" y="4543835"/>
            <a:ext cx="3502006" cy="1968570"/>
          </a:xfrm>
          <a:prstGeom prst="rect">
            <a:avLst/>
          </a:prstGeom>
          <a:ln w="12700">
            <a:solidFill>
              <a:schemeClr val="accent1"/>
            </a:solidFill>
          </a:ln>
        </p:spPr>
      </p:pic>
    </p:spTree>
    <p:extLst>
      <p:ext uri="{BB962C8B-B14F-4D97-AF65-F5344CB8AC3E}">
        <p14:creationId xmlns:p14="http://schemas.microsoft.com/office/powerpoint/2010/main" val="2600331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325" name="Straight Arrow Connector 287"/>
          <p:cNvCxnSpPr>
            <a:cxnSpLocks noChangeShapeType="1"/>
          </p:cNvCxnSpPr>
          <p:nvPr/>
        </p:nvCxnSpPr>
        <p:spPr bwMode="auto">
          <a:xfrm>
            <a:off x="6527457" y="2108322"/>
            <a:ext cx="2808632" cy="1717554"/>
          </a:xfrm>
          <a:prstGeom prst="straightConnector1">
            <a:avLst/>
          </a:prstGeom>
          <a:noFill/>
          <a:ln w="12700" algn="ctr">
            <a:solidFill>
              <a:schemeClr val="tx1"/>
            </a:solidFill>
            <a:prstDash val="dash"/>
            <a:round/>
            <a:headEnd/>
            <a:tailEnd type="arrow" w="med" len="med"/>
          </a:ln>
        </p:spPr>
      </p:cxnSp>
      <p:cxnSp>
        <p:nvCxnSpPr>
          <p:cNvPr id="55323" name="Straight Arrow Connector 287"/>
          <p:cNvCxnSpPr>
            <a:cxnSpLocks noChangeShapeType="1"/>
          </p:cNvCxnSpPr>
          <p:nvPr/>
        </p:nvCxnSpPr>
        <p:spPr bwMode="auto">
          <a:xfrm flipH="1">
            <a:off x="4079877" y="2108268"/>
            <a:ext cx="2344165" cy="2004946"/>
          </a:xfrm>
          <a:prstGeom prst="straightConnector1">
            <a:avLst/>
          </a:prstGeom>
          <a:noFill/>
          <a:ln w="12700" algn="ctr">
            <a:solidFill>
              <a:schemeClr val="tx1"/>
            </a:solidFill>
            <a:prstDash val="dash"/>
            <a:round/>
            <a:headEnd/>
            <a:tailEnd type="arrow" w="med" len="med"/>
          </a:ln>
        </p:spPr>
      </p:cxnSp>
      <p:cxnSp>
        <p:nvCxnSpPr>
          <p:cNvPr id="55321" name="Straight Arrow Connector 287"/>
          <p:cNvCxnSpPr>
            <a:cxnSpLocks noChangeShapeType="1"/>
          </p:cNvCxnSpPr>
          <p:nvPr/>
        </p:nvCxnSpPr>
        <p:spPr bwMode="auto">
          <a:xfrm flipH="1">
            <a:off x="4079877" y="2081280"/>
            <a:ext cx="2390503" cy="1671570"/>
          </a:xfrm>
          <a:prstGeom prst="straightConnector1">
            <a:avLst/>
          </a:prstGeom>
          <a:noFill/>
          <a:ln w="12700" algn="ctr">
            <a:solidFill>
              <a:schemeClr val="tx1"/>
            </a:solidFill>
            <a:prstDash val="dash"/>
            <a:round/>
            <a:headEnd/>
            <a:tailEnd type="arrow" w="med" len="med"/>
          </a:ln>
        </p:spPr>
      </p:cxnSp>
      <p:cxnSp>
        <p:nvCxnSpPr>
          <p:cNvPr id="55326" name="Straight Arrow Connector 287"/>
          <p:cNvCxnSpPr>
            <a:cxnSpLocks noChangeShapeType="1"/>
          </p:cNvCxnSpPr>
          <p:nvPr/>
        </p:nvCxnSpPr>
        <p:spPr bwMode="auto">
          <a:xfrm>
            <a:off x="6542141" y="2071755"/>
            <a:ext cx="2793948" cy="2114483"/>
          </a:xfrm>
          <a:prstGeom prst="straightConnector1">
            <a:avLst/>
          </a:prstGeom>
          <a:noFill/>
          <a:ln w="12700" algn="ctr">
            <a:solidFill>
              <a:schemeClr val="tx1"/>
            </a:solidFill>
            <a:prstDash val="dash"/>
            <a:round/>
            <a:headEnd/>
            <a:tailEnd type="arrow" w="med" len="med"/>
          </a:ln>
        </p:spPr>
      </p:cxnSp>
      <p:cxnSp>
        <p:nvCxnSpPr>
          <p:cNvPr id="55299" name="Straight Arrow Connector 287"/>
          <p:cNvCxnSpPr>
            <a:cxnSpLocks noChangeShapeType="1"/>
          </p:cNvCxnSpPr>
          <p:nvPr/>
        </p:nvCxnSpPr>
        <p:spPr bwMode="auto">
          <a:xfrm flipH="1">
            <a:off x="6481119" y="2205038"/>
            <a:ext cx="71437" cy="1008062"/>
          </a:xfrm>
          <a:prstGeom prst="straightConnector1">
            <a:avLst/>
          </a:prstGeom>
          <a:noFill/>
          <a:ln w="12700" algn="ctr">
            <a:solidFill>
              <a:schemeClr val="tx1"/>
            </a:solidFill>
            <a:prstDash val="dash"/>
            <a:round/>
            <a:headEnd/>
            <a:tailEnd type="arrow" w="med" len="med"/>
          </a:ln>
        </p:spPr>
      </p:cxnSp>
      <p:pic>
        <p:nvPicPr>
          <p:cNvPr id="55301"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808" y="938338"/>
            <a:ext cx="4897438" cy="833437"/>
          </a:xfrm>
          <a:prstGeom prst="rect">
            <a:avLst/>
          </a:prstGeom>
          <a:noFill/>
          <a:ln w="9525">
            <a:noFill/>
            <a:miter lim="800000"/>
            <a:headEnd/>
            <a:tailEnd/>
          </a:ln>
        </p:spPr>
      </p:pic>
      <p:cxnSp>
        <p:nvCxnSpPr>
          <p:cNvPr id="55305"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530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5307"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530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530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531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531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531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531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531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531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531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5317" name="Group 188"/>
          <p:cNvGrpSpPr>
            <a:grpSpLocks noChangeAspect="1"/>
          </p:cNvGrpSpPr>
          <p:nvPr/>
        </p:nvGrpSpPr>
        <p:grpSpPr bwMode="auto">
          <a:xfrm>
            <a:off x="5808663" y="3844926"/>
            <a:ext cx="107950" cy="73025"/>
            <a:chOff x="7956376" y="548680"/>
            <a:chExt cx="216024" cy="144016"/>
          </a:xfrm>
        </p:grpSpPr>
        <p:cxnSp>
          <p:nvCxnSpPr>
            <p:cNvPr id="5534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34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5318" name="Group 188"/>
          <p:cNvGrpSpPr>
            <a:grpSpLocks noChangeAspect="1"/>
          </p:cNvGrpSpPr>
          <p:nvPr/>
        </p:nvGrpSpPr>
        <p:grpSpPr bwMode="auto">
          <a:xfrm>
            <a:off x="7032625" y="3844926"/>
            <a:ext cx="107950" cy="73025"/>
            <a:chOff x="7956376" y="548680"/>
            <a:chExt cx="216024" cy="144016"/>
          </a:xfrm>
        </p:grpSpPr>
        <p:cxnSp>
          <p:nvCxnSpPr>
            <p:cNvPr id="5534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34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5319"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55320"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5328" name="Rounded Rectangle 122"/>
          <p:cNvSpPr>
            <a:spLocks noChangeArrowheads="1"/>
          </p:cNvSpPr>
          <p:nvPr/>
        </p:nvSpPr>
        <p:spPr bwMode="auto">
          <a:xfrm>
            <a:off x="1533526" y="3716339"/>
            <a:ext cx="701675" cy="6492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alarme</a:t>
            </a:r>
            <a:endParaRPr lang="nl-BE" sz="800" b="1" dirty="0">
              <a:latin typeface="+mn-lt"/>
            </a:endParaRPr>
          </a:p>
          <a:p>
            <a:pPr algn="ctr"/>
            <a:r>
              <a:rPr lang="nl-BE" sz="800" b="1" dirty="0" err="1">
                <a:latin typeface="+mn-lt"/>
              </a:rPr>
              <a:t>audition</a:t>
            </a:r>
            <a:endParaRPr lang="nl-BE" sz="800" b="1" dirty="0">
              <a:latin typeface="+mn-lt"/>
            </a:endParaRPr>
          </a:p>
          <a:p>
            <a:pPr algn="ctr"/>
            <a:r>
              <a:rPr lang="nl-BE" sz="800" b="1" dirty="0" err="1">
                <a:latin typeface="+mn-lt"/>
              </a:rPr>
              <a:t>insuffisante</a:t>
            </a:r>
            <a:endParaRPr lang="nl-BE" sz="800" b="1" dirty="0">
              <a:latin typeface="+mn-lt"/>
            </a:endParaRPr>
          </a:p>
        </p:txBody>
      </p:sp>
      <p:sp>
        <p:nvSpPr>
          <p:cNvPr id="5532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5330"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5331" name="Pictur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53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pic>
        <p:nvPicPr>
          <p:cNvPr id="51" name="Picture 3"/>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5456" y="2779837"/>
            <a:ext cx="439822" cy="384425"/>
          </a:xfrm>
          <a:prstGeom prst="rect">
            <a:avLst/>
          </a:prstGeom>
          <a:noFill/>
          <a:ln w="9525">
            <a:noFill/>
            <a:miter lim="800000"/>
            <a:headEnd/>
            <a:tailEnd/>
          </a:ln>
        </p:spPr>
      </p:pic>
      <p:sp>
        <p:nvSpPr>
          <p:cNvPr id="54" name="Rectangular Callout 50"/>
          <p:cNvSpPr>
            <a:spLocks noChangeArrowheads="1"/>
          </p:cNvSpPr>
          <p:nvPr/>
        </p:nvSpPr>
        <p:spPr bwMode="auto">
          <a:xfrm>
            <a:off x="7032626" y="1844675"/>
            <a:ext cx="1655763" cy="215900"/>
          </a:xfrm>
          <a:prstGeom prst="wedgeRectCallout">
            <a:avLst>
              <a:gd name="adj1" fmla="val -67815"/>
              <a:gd name="adj2" fmla="val 4661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a:t>
            </a:r>
            <a:endParaRPr lang="nl-BE" sz="1200" b="1" dirty="0">
              <a:solidFill>
                <a:schemeClr val="bg1"/>
              </a:solidFill>
            </a:endParaRPr>
          </a:p>
        </p:txBody>
      </p:sp>
      <p:sp>
        <p:nvSpPr>
          <p:cNvPr id="55340"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55341"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5342" name="TextBox 58"/>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2" name="Rectangular Callout 50"/>
          <p:cNvSpPr>
            <a:spLocks noChangeArrowheads="1"/>
          </p:cNvSpPr>
          <p:nvPr/>
        </p:nvSpPr>
        <p:spPr bwMode="auto">
          <a:xfrm>
            <a:off x="7535863" y="2205038"/>
            <a:ext cx="1655762" cy="215900"/>
          </a:xfrm>
          <a:prstGeom prst="wedgeRectCallout">
            <a:avLst>
              <a:gd name="adj1" fmla="val -80725"/>
              <a:gd name="adj2" fmla="val -3039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LIBÉREZ LA VOIE !</a:t>
            </a:r>
            <a:endParaRPr lang="nl-BE" sz="1200" b="1" dirty="0">
              <a:solidFill>
                <a:schemeClr val="bg1"/>
              </a:solidFill>
            </a:endParaRPr>
          </a:p>
        </p:txBody>
      </p:sp>
      <p:sp>
        <p:nvSpPr>
          <p:cNvPr id="53" name="Rechthoek 35"/>
          <p:cNvSpPr>
            <a:spLocks noChangeArrowheads="1"/>
          </p:cNvSpPr>
          <p:nvPr/>
        </p:nvSpPr>
        <p:spPr bwMode="auto">
          <a:xfrm>
            <a:off x="5087889" y="1858169"/>
            <a:ext cx="983930"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56"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sp>
        <p:nvSpPr>
          <p:cNvPr id="65" name="TextBox 64"/>
          <p:cNvSpPr txBox="1"/>
          <p:nvPr/>
        </p:nvSpPr>
        <p:spPr>
          <a:xfrm>
            <a:off x="3269602" y="4801394"/>
            <a:ext cx="6843148" cy="340519"/>
          </a:xfrm>
          <a:prstGeom prst="roundRect">
            <a:avLst/>
          </a:prstGeom>
          <a:noFill/>
          <a:ln w="12700">
            <a:solidFill>
              <a:srgbClr val="C00000"/>
            </a:solidFill>
            <a:prstDash val="dash"/>
          </a:ln>
        </p:spPr>
        <p:txBody>
          <a:bodyPr wrap="square" rtlCol="0">
            <a:spAutoFit/>
          </a:bodyPr>
          <a:lstStyle/>
          <a:p>
            <a:pPr algn="ctr"/>
            <a:r>
              <a:rPr lang="nl-BE" sz="1400" dirty="0">
                <a:latin typeface="+mn-lt"/>
              </a:rPr>
              <a:t>En </a:t>
            </a:r>
            <a:r>
              <a:rPr lang="nl-BE" sz="1400" dirty="0" err="1">
                <a:latin typeface="+mn-lt"/>
              </a:rPr>
              <a:t>cas</a:t>
            </a:r>
            <a:r>
              <a:rPr lang="nl-BE" sz="1400" dirty="0">
                <a:latin typeface="+mn-lt"/>
              </a:rPr>
              <a:t> de </a:t>
            </a:r>
            <a:r>
              <a:rPr lang="nl-BE" sz="1400" dirty="0" err="1">
                <a:latin typeface="+mn-lt"/>
              </a:rPr>
              <a:t>doute</a:t>
            </a:r>
            <a:r>
              <a:rPr lang="nl-BE" sz="1400" dirty="0">
                <a:latin typeface="+mn-lt"/>
              </a:rPr>
              <a:t> par rapport à </a:t>
            </a:r>
            <a:r>
              <a:rPr lang="nl-BE" sz="1400" dirty="0" err="1">
                <a:latin typeface="+mn-lt"/>
              </a:rPr>
              <a:t>l’audition</a:t>
            </a:r>
            <a:r>
              <a:rPr lang="nl-BE" sz="1400" dirty="0">
                <a:latin typeface="+mn-lt"/>
              </a:rPr>
              <a:t>, la </a:t>
            </a:r>
            <a:r>
              <a:rPr lang="nl-BE" sz="1400" dirty="0" err="1">
                <a:latin typeface="+mn-lt"/>
              </a:rPr>
              <a:t>vigie</a:t>
            </a:r>
            <a:r>
              <a:rPr lang="nl-BE" sz="1400" dirty="0">
                <a:latin typeface="+mn-lt"/>
              </a:rPr>
              <a:t> fait </a:t>
            </a:r>
            <a:r>
              <a:rPr lang="nl-BE" sz="1400" dirty="0" err="1">
                <a:latin typeface="+mn-lt"/>
              </a:rPr>
              <a:t>libérer</a:t>
            </a:r>
            <a:r>
              <a:rPr lang="nl-BE" sz="1400" dirty="0">
                <a:latin typeface="+mn-lt"/>
              </a:rPr>
              <a:t> la </a:t>
            </a:r>
            <a:r>
              <a:rPr lang="nl-BE" sz="1400" dirty="0" err="1">
                <a:latin typeface="+mn-lt"/>
              </a:rPr>
              <a:t>voie</a:t>
            </a:r>
            <a:r>
              <a:rPr lang="nl-BE" sz="1400" dirty="0">
                <a:latin typeface="+mn-lt"/>
              </a:rPr>
              <a:t>.</a:t>
            </a:r>
            <a:endParaRPr lang="nl-BE" sz="1400" dirty="0">
              <a:solidFill>
                <a:schemeClr val="accent2"/>
              </a:solidFill>
              <a:latin typeface="+mn-lt"/>
            </a:endParaRPr>
          </a:p>
        </p:txBody>
      </p:sp>
      <p:pic>
        <p:nvPicPr>
          <p:cNvPr id="55"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9733" y="3003255"/>
            <a:ext cx="208128" cy="169365"/>
          </a:xfrm>
          <a:prstGeom prst="rect">
            <a:avLst/>
          </a:prstGeom>
          <a:noFill/>
          <a:ln w="9525">
            <a:noFill/>
            <a:miter lim="800000"/>
            <a:headEnd/>
            <a:tailEnd/>
          </a:ln>
        </p:spPr>
      </p:pic>
      <p:pic>
        <p:nvPicPr>
          <p:cNvPr id="57"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1116" y="3240025"/>
            <a:ext cx="208128" cy="169365"/>
          </a:xfrm>
          <a:prstGeom prst="rect">
            <a:avLst/>
          </a:prstGeom>
          <a:noFill/>
          <a:ln w="9525">
            <a:noFill/>
            <a:miter lim="800000"/>
            <a:headEnd/>
            <a:tailEnd/>
          </a:ln>
        </p:spPr>
      </p:pic>
      <p:pic>
        <p:nvPicPr>
          <p:cNvPr id="59"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2485" y="3087937"/>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0613" y="3079579"/>
            <a:ext cx="208128" cy="169365"/>
          </a:xfrm>
          <a:prstGeom prst="rect">
            <a:avLst/>
          </a:prstGeom>
          <a:noFill/>
          <a:ln w="9525">
            <a:noFill/>
            <a:miter lim="800000"/>
            <a:headEnd/>
            <a:tailEnd/>
          </a:ln>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7391" y="1881189"/>
            <a:ext cx="323056" cy="763192"/>
          </a:xfrm>
          <a:prstGeom prst="rect">
            <a:avLst/>
          </a:prstGeom>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8939" y="3294747"/>
            <a:ext cx="389418" cy="598708"/>
          </a:xfrm>
          <a:prstGeom prst="rect">
            <a:avLst/>
          </a:prstGeom>
        </p:spPr>
      </p:pic>
      <p:pic>
        <p:nvPicPr>
          <p:cNvPr id="69" name="Picture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0380" y="3303368"/>
            <a:ext cx="389418" cy="598708"/>
          </a:xfrm>
          <a:prstGeom prst="rect">
            <a:avLst/>
          </a:prstGeom>
        </p:spPr>
      </p:pic>
    </p:spTree>
    <p:extLst>
      <p:ext uri="{BB962C8B-B14F-4D97-AF65-F5344CB8AC3E}">
        <p14:creationId xmlns:p14="http://schemas.microsoft.com/office/powerpoint/2010/main" val="3471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3" name="Straight Arrow Connector 287"/>
          <p:cNvCxnSpPr>
            <a:cxnSpLocks noChangeShapeType="1"/>
          </p:cNvCxnSpPr>
          <p:nvPr/>
        </p:nvCxnSpPr>
        <p:spPr bwMode="auto">
          <a:xfrm flipH="1">
            <a:off x="6456364" y="2205038"/>
            <a:ext cx="71437" cy="1008062"/>
          </a:xfrm>
          <a:prstGeom prst="straightConnector1">
            <a:avLst/>
          </a:prstGeom>
          <a:noFill/>
          <a:ln w="12700" algn="ctr">
            <a:solidFill>
              <a:schemeClr val="tx1"/>
            </a:solidFill>
            <a:prstDash val="dash"/>
            <a:round/>
            <a:headEnd/>
            <a:tailEnd type="arrow" w="med" len="med"/>
          </a:ln>
        </p:spPr>
      </p:cxnSp>
      <p:pic>
        <p:nvPicPr>
          <p:cNvPr id="62" name="Picture 7"/>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033" y="2780928"/>
            <a:ext cx="172695" cy="137586"/>
          </a:xfrm>
          <a:prstGeom prst="rect">
            <a:avLst/>
          </a:prstGeom>
          <a:noFill/>
          <a:ln w="9525">
            <a:noFill/>
            <a:miter lim="800000"/>
            <a:headEnd/>
            <a:tailEnd/>
          </a:ln>
        </p:spPr>
      </p:pic>
      <p:pic>
        <p:nvPicPr>
          <p:cNvPr id="56325"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5632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633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6331"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6332"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633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633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633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633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633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633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633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634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6341" name="Group 188"/>
          <p:cNvGrpSpPr>
            <a:grpSpLocks noChangeAspect="1"/>
          </p:cNvGrpSpPr>
          <p:nvPr/>
        </p:nvGrpSpPr>
        <p:grpSpPr bwMode="auto">
          <a:xfrm>
            <a:off x="5808663" y="3844926"/>
            <a:ext cx="107950" cy="73025"/>
            <a:chOff x="7956376" y="548680"/>
            <a:chExt cx="216024" cy="144016"/>
          </a:xfrm>
        </p:grpSpPr>
        <p:cxnSp>
          <p:nvCxnSpPr>
            <p:cNvPr id="5636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637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6342" name="Group 188"/>
          <p:cNvGrpSpPr>
            <a:grpSpLocks noChangeAspect="1"/>
          </p:cNvGrpSpPr>
          <p:nvPr/>
        </p:nvGrpSpPr>
        <p:grpSpPr bwMode="auto">
          <a:xfrm>
            <a:off x="7032625" y="3844926"/>
            <a:ext cx="107950" cy="73025"/>
            <a:chOff x="7956376" y="548680"/>
            <a:chExt cx="216024" cy="144016"/>
          </a:xfrm>
        </p:grpSpPr>
        <p:cxnSp>
          <p:nvCxnSpPr>
            <p:cNvPr id="5636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636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6343"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56344"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latin typeface="+mn-lt"/>
              </a:rPr>
              <a:t>Namur</a:t>
            </a:r>
          </a:p>
        </p:txBody>
      </p:sp>
      <p:cxnSp>
        <p:nvCxnSpPr>
          <p:cNvPr id="5634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6347"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6349"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6350"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6352" name="Rounded Rectangle 122"/>
          <p:cNvSpPr>
            <a:spLocks noChangeArrowheads="1"/>
          </p:cNvSpPr>
          <p:nvPr/>
        </p:nvSpPr>
        <p:spPr bwMode="auto">
          <a:xfrm>
            <a:off x="1533526" y="3716339"/>
            <a:ext cx="701675" cy="6492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la </a:t>
            </a:r>
            <a:r>
              <a:rPr lang="nl-BE" sz="800" b="1" dirty="0" err="1">
                <a:latin typeface="+mn-lt"/>
              </a:rPr>
              <a:t>vigie</a:t>
            </a:r>
            <a:r>
              <a:rPr lang="nl-BE" sz="800" b="1" dirty="0">
                <a:latin typeface="+mn-lt"/>
              </a:rPr>
              <a:t> fait</a:t>
            </a:r>
          </a:p>
          <a:p>
            <a:pPr algn="ctr"/>
            <a:r>
              <a:rPr lang="nl-BE" sz="800" b="1" dirty="0" err="1">
                <a:latin typeface="+mn-lt"/>
              </a:rPr>
              <a:t>libérer</a:t>
            </a:r>
            <a:r>
              <a:rPr lang="nl-BE" sz="800" b="1" dirty="0">
                <a:latin typeface="+mn-lt"/>
              </a:rPr>
              <a:t> la </a:t>
            </a:r>
            <a:r>
              <a:rPr lang="nl-BE" sz="800" b="1" dirty="0" err="1">
                <a:latin typeface="+mn-lt"/>
              </a:rPr>
              <a:t>voie</a:t>
            </a:r>
            <a:endParaRPr lang="nl-BE" sz="800" b="1" dirty="0">
              <a:latin typeface="+mn-lt"/>
            </a:endParaRPr>
          </a:p>
        </p:txBody>
      </p:sp>
      <p:sp>
        <p:nvSpPr>
          <p:cNvPr id="5635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635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6355"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63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pic>
        <p:nvPicPr>
          <p:cNvPr id="51" name="Picture 3"/>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8226" y="2780929"/>
            <a:ext cx="439822" cy="384425"/>
          </a:xfrm>
          <a:prstGeom prst="rect">
            <a:avLst/>
          </a:prstGeom>
          <a:noFill/>
          <a:ln w="9525">
            <a:noFill/>
            <a:miter lim="800000"/>
            <a:headEnd/>
            <a:tailEnd/>
          </a:ln>
        </p:spPr>
      </p:pic>
      <p:cxnSp>
        <p:nvCxnSpPr>
          <p:cNvPr id="56362" name="Straight Arrow Connector 287"/>
          <p:cNvCxnSpPr>
            <a:cxnSpLocks noChangeShapeType="1"/>
          </p:cNvCxnSpPr>
          <p:nvPr/>
        </p:nvCxnSpPr>
        <p:spPr bwMode="auto">
          <a:xfrm flipH="1">
            <a:off x="6456365" y="2052639"/>
            <a:ext cx="78985" cy="1160461"/>
          </a:xfrm>
          <a:prstGeom prst="straightConnector1">
            <a:avLst/>
          </a:prstGeom>
          <a:noFill/>
          <a:ln w="12700" algn="ctr">
            <a:solidFill>
              <a:schemeClr val="tx1"/>
            </a:solidFill>
            <a:prstDash val="dash"/>
            <a:round/>
            <a:headEnd/>
            <a:tailEnd type="arrow" w="med" len="med"/>
          </a:ln>
        </p:spPr>
      </p:cxnSp>
      <p:sp>
        <p:nvSpPr>
          <p:cNvPr id="56363"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56364"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6365" name="TextBox 58"/>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sp>
        <p:nvSpPr>
          <p:cNvPr id="57" name="Boog 56"/>
          <p:cNvSpPr/>
          <p:nvPr/>
        </p:nvSpPr>
        <p:spPr bwMode="auto">
          <a:xfrm rot="10274629">
            <a:off x="5969000" y="2682876"/>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sp>
        <p:nvSpPr>
          <p:cNvPr id="58" name="TextBox 57"/>
          <p:cNvSpPr txBox="1"/>
          <p:nvPr/>
        </p:nvSpPr>
        <p:spPr>
          <a:xfrm>
            <a:off x="3092341" y="4997769"/>
            <a:ext cx="6843148"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La </a:t>
            </a:r>
            <a:r>
              <a:rPr lang="nl-BE" sz="1400" dirty="0" err="1">
                <a:latin typeface="+mn-lt"/>
              </a:rPr>
              <a:t>vigie</a:t>
            </a:r>
            <a:r>
              <a:rPr lang="nl-BE" sz="1400" dirty="0">
                <a:latin typeface="+mn-lt"/>
              </a:rPr>
              <a:t> peut </a:t>
            </a:r>
            <a:r>
              <a:rPr lang="nl-BE" sz="1400" dirty="0" err="1">
                <a:latin typeface="+mn-lt"/>
              </a:rPr>
              <a:t>tirer</a:t>
            </a:r>
            <a:r>
              <a:rPr lang="nl-BE" sz="1400" dirty="0">
                <a:latin typeface="+mn-lt"/>
              </a:rPr>
              <a:t> </a:t>
            </a:r>
            <a:r>
              <a:rPr lang="nl-BE" sz="1400" dirty="0" err="1">
                <a:latin typeface="+mn-lt"/>
              </a:rPr>
              <a:t>l’agent</a:t>
            </a:r>
            <a:r>
              <a:rPr lang="nl-BE" sz="1400" dirty="0">
                <a:latin typeface="+mn-lt"/>
              </a:rPr>
              <a:t> par </a:t>
            </a:r>
            <a:r>
              <a:rPr lang="nl-BE" sz="1400" dirty="0" err="1">
                <a:latin typeface="+mn-lt"/>
              </a:rPr>
              <a:t>le</a:t>
            </a:r>
            <a:r>
              <a:rPr lang="nl-BE" sz="1400" dirty="0">
                <a:latin typeface="+mn-lt"/>
              </a:rPr>
              <a:t> bras si </a:t>
            </a:r>
            <a:r>
              <a:rPr lang="nl-BE" sz="1400" dirty="0" err="1">
                <a:latin typeface="+mn-lt"/>
              </a:rPr>
              <a:t>celui</a:t>
            </a:r>
            <a:r>
              <a:rPr lang="nl-BE" sz="1400" dirty="0">
                <a:latin typeface="+mn-lt"/>
              </a:rPr>
              <a:t>-ci ne </a:t>
            </a:r>
            <a:r>
              <a:rPr lang="nl-BE" sz="1400" dirty="0" err="1">
                <a:latin typeface="+mn-lt"/>
              </a:rPr>
              <a:t>donne</a:t>
            </a:r>
            <a:r>
              <a:rPr lang="nl-BE" sz="1400" dirty="0">
                <a:latin typeface="+mn-lt"/>
              </a:rPr>
              <a:t> pas suite </a:t>
            </a:r>
            <a:r>
              <a:rPr lang="nl-BE" sz="1400" dirty="0" err="1">
                <a:latin typeface="+mn-lt"/>
              </a:rPr>
              <a:t>immédiate</a:t>
            </a:r>
            <a:r>
              <a:rPr lang="nl-BE" sz="1400" dirty="0">
                <a:latin typeface="+mn-lt"/>
              </a:rPr>
              <a:t> à </a:t>
            </a:r>
            <a:r>
              <a:rPr lang="nl-BE" sz="1400" dirty="0" err="1">
                <a:latin typeface="+mn-lt"/>
              </a:rPr>
              <a:t>l’alarme</a:t>
            </a:r>
            <a:r>
              <a:rPr lang="nl-BE" sz="1400" dirty="0">
                <a:latin typeface="+mn-lt"/>
              </a:rPr>
              <a:t>.  </a:t>
            </a:r>
          </a:p>
          <a:p>
            <a:pPr algn="ctr"/>
            <a:r>
              <a:rPr lang="nl-BE" sz="1400" dirty="0" err="1">
                <a:latin typeface="+mn-lt"/>
              </a:rPr>
              <a:t>Il</a:t>
            </a:r>
            <a:r>
              <a:rPr lang="nl-BE" sz="1400" dirty="0">
                <a:latin typeface="+mn-lt"/>
              </a:rPr>
              <a:t> fait attention de ne pas se </a:t>
            </a:r>
            <a:r>
              <a:rPr lang="nl-BE" sz="1400" dirty="0" err="1">
                <a:latin typeface="+mn-lt"/>
              </a:rPr>
              <a:t>mettre</a:t>
            </a:r>
            <a:r>
              <a:rPr lang="nl-BE" sz="1400" dirty="0">
                <a:latin typeface="+mn-lt"/>
              </a:rPr>
              <a:t> en </a:t>
            </a:r>
            <a:r>
              <a:rPr lang="nl-BE" sz="1400" dirty="0" err="1">
                <a:latin typeface="+mn-lt"/>
              </a:rPr>
              <a:t>danger</a:t>
            </a:r>
            <a:r>
              <a:rPr lang="nl-BE" sz="1400" dirty="0">
                <a:latin typeface="+mn-lt"/>
              </a:rPr>
              <a:t> en </a:t>
            </a:r>
            <a:r>
              <a:rPr lang="nl-BE" sz="1400" dirty="0" err="1">
                <a:latin typeface="+mn-lt"/>
              </a:rPr>
              <a:t>faisant</a:t>
            </a:r>
            <a:r>
              <a:rPr lang="nl-BE" sz="1400" dirty="0">
                <a:latin typeface="+mn-lt"/>
              </a:rPr>
              <a:t> </a:t>
            </a:r>
            <a:r>
              <a:rPr lang="nl-BE" sz="1400" dirty="0" err="1">
                <a:latin typeface="+mn-lt"/>
              </a:rPr>
              <a:t>ceci</a:t>
            </a:r>
            <a:r>
              <a:rPr lang="nl-BE" sz="1400" dirty="0">
                <a:latin typeface="+mn-lt"/>
              </a:rPr>
              <a:t>. </a:t>
            </a:r>
          </a:p>
        </p:txBody>
      </p:sp>
      <p:sp>
        <p:nvSpPr>
          <p:cNvPr id="50" name="Rechthoek 35"/>
          <p:cNvSpPr>
            <a:spLocks noChangeArrowheads="1"/>
          </p:cNvSpPr>
          <p:nvPr/>
        </p:nvSpPr>
        <p:spPr bwMode="auto">
          <a:xfrm>
            <a:off x="5101117" y="1881189"/>
            <a:ext cx="983930"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3"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1116" y="3240025"/>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4042" y="3039703"/>
            <a:ext cx="208128" cy="169365"/>
          </a:xfrm>
          <a:prstGeom prst="rect">
            <a:avLst/>
          </a:prstGeom>
          <a:noFill/>
          <a:ln w="9525">
            <a:noFill/>
            <a:miter lim="800000"/>
            <a:headEnd/>
            <a:tailEnd/>
          </a:ln>
        </p:spPr>
      </p:pic>
      <p:pic>
        <p:nvPicPr>
          <p:cNvPr id="59"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0287" y="3206390"/>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6576" y="3070660"/>
            <a:ext cx="208128" cy="169365"/>
          </a:xfrm>
          <a:prstGeom prst="rect">
            <a:avLst/>
          </a:prstGeom>
          <a:noFill/>
          <a:ln w="9525">
            <a:noFill/>
            <a:miter lim="800000"/>
            <a:headEnd/>
            <a:tailEnd/>
          </a:ln>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0554" y="1828411"/>
            <a:ext cx="323056" cy="763192"/>
          </a:xfrm>
          <a:prstGeom prst="rect">
            <a:avLst/>
          </a:prstGeom>
        </p:spPr>
      </p:pic>
      <p:pic>
        <p:nvPicPr>
          <p:cNvPr id="63" name="Picture 6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0295" y="3294747"/>
            <a:ext cx="389418" cy="598708"/>
          </a:xfrm>
          <a:prstGeom prst="rect">
            <a:avLst/>
          </a:prstGeom>
        </p:spPr>
      </p:pic>
      <p:pic>
        <p:nvPicPr>
          <p:cNvPr id="64" name="Picture 6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1049" y="3301269"/>
            <a:ext cx="389418" cy="598708"/>
          </a:xfrm>
          <a:prstGeom prst="rect">
            <a:avLst/>
          </a:prstGeom>
        </p:spPr>
      </p:pic>
      <p:grpSp>
        <p:nvGrpSpPr>
          <p:cNvPr id="65" name="Group 64"/>
          <p:cNvGrpSpPr/>
          <p:nvPr/>
        </p:nvGrpSpPr>
        <p:grpSpPr>
          <a:xfrm>
            <a:off x="7423527" y="1813084"/>
            <a:ext cx="726158" cy="652166"/>
            <a:chOff x="6575462" y="4387640"/>
            <a:chExt cx="726158" cy="652166"/>
          </a:xfrm>
        </p:grpSpPr>
        <p:pic>
          <p:nvPicPr>
            <p:cNvPr id="67" name="Picture 2"/>
            <p:cNvPicPr>
              <a:picLocks noChangeAspect="1" noChangeArrowheads="1"/>
            </p:cNvPicPr>
            <p:nvPr/>
          </p:nvPicPr>
          <p:blipFill>
            <a:blip r:embed="rId11" cstate="print"/>
            <a:srcRect/>
            <a:stretch>
              <a:fillRect/>
            </a:stretch>
          </p:blipFill>
          <p:spPr bwMode="auto">
            <a:xfrm>
              <a:off x="6575462" y="4387640"/>
              <a:ext cx="726158" cy="65216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cxnSp>
          <p:nvCxnSpPr>
            <p:cNvPr id="69" name="Rechte verbindingslijn 65"/>
            <p:cNvCxnSpPr>
              <a:cxnSpLocks noChangeShapeType="1"/>
            </p:cNvCxnSpPr>
            <p:nvPr/>
          </p:nvCxnSpPr>
          <p:spPr bwMode="auto">
            <a:xfrm>
              <a:off x="6647470" y="4463866"/>
              <a:ext cx="367190" cy="143892"/>
            </a:xfrm>
            <a:prstGeom prst="line">
              <a:avLst/>
            </a:prstGeom>
            <a:noFill/>
            <a:ln w="31750" algn="ctr">
              <a:solidFill>
                <a:srgbClr val="92D050"/>
              </a:solidFill>
              <a:round/>
              <a:headEnd type="arrow" w="med" len="med"/>
              <a:tailEnd type="arrow" w="med" len="med"/>
            </a:ln>
          </p:spPr>
        </p:cxnSp>
      </p:grpSp>
    </p:spTree>
    <p:extLst>
      <p:ext uri="{BB962C8B-B14F-4D97-AF65-F5344CB8AC3E}">
        <p14:creationId xmlns:p14="http://schemas.microsoft.com/office/powerpoint/2010/main" val="25471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fr-BE"/>
          </a:p>
        </p:txBody>
      </p:sp>
      <p:sp>
        <p:nvSpPr>
          <p:cNvPr id="3" name="Slide Number Placeholder 2"/>
          <p:cNvSpPr>
            <a:spLocks noGrp="1"/>
          </p:cNvSpPr>
          <p:nvPr>
            <p:ph type="sldNum" sz="quarter" idx="4"/>
          </p:nvPr>
        </p:nvSpPr>
        <p:spPr/>
        <p:txBody>
          <a:bodyPr/>
          <a:lstStyle/>
          <a:p>
            <a:fld id="{070B80B4-B953-6547-A044-6E303DFD4AF3}" type="slidenum">
              <a:rPr lang="nl-BE" smtClean="0"/>
              <a:pPr/>
              <a:t>6</a:t>
            </a:fld>
            <a:endParaRPr lang="nl-BE" dirty="0"/>
          </a:p>
        </p:txBody>
      </p:sp>
      <p:pic>
        <p:nvPicPr>
          <p:cNvPr id="5" name="Image 15">
            <a:extLst>
              <a:ext uri="{FF2B5EF4-FFF2-40B4-BE49-F238E27FC236}">
                <a16:creationId xmlns:a16="http://schemas.microsoft.com/office/drawing/2014/main" id="{F1314DD4-AAB3-E64A-9F6D-104FDF60AC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376" y="345439"/>
            <a:ext cx="2253863" cy="2348881"/>
          </a:xfrm>
          <a:prstGeom prst="rect">
            <a:avLst/>
          </a:prstGeom>
        </p:spPr>
      </p:pic>
      <p:sp>
        <p:nvSpPr>
          <p:cNvPr id="6" name="Rectangle 5">
            <a:extLst>
              <a:ext uri="{FF2B5EF4-FFF2-40B4-BE49-F238E27FC236}">
                <a16:creationId xmlns:a16="http://schemas.microsoft.com/office/drawing/2014/main" id="{8FD3F6EC-6AE3-B342-88AB-21D4D9DC9595}"/>
              </a:ext>
            </a:extLst>
          </p:cNvPr>
          <p:cNvSpPr/>
          <p:nvPr/>
        </p:nvSpPr>
        <p:spPr>
          <a:xfrm>
            <a:off x="479376" y="1916832"/>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Objectifs</a:t>
            </a:r>
          </a:p>
          <a:p>
            <a:pPr marL="12700" marR="0" lvl="0" indent="0" algn="l" defTabSz="914400" rtl="0" eaLnBrk="1" fontAlgn="base" latinLnBrk="0" hangingPunct="1">
              <a:lnSpc>
                <a:spcPct val="100000"/>
              </a:lnSpc>
              <a:spcBef>
                <a:spcPct val="0"/>
              </a:spcBef>
              <a:spcAft>
                <a:spcPct val="0"/>
              </a:spcAft>
              <a:buClrTx/>
              <a:buSzTx/>
              <a:buFontTx/>
              <a:buNone/>
              <a:tabLst/>
              <a:defRPr/>
            </a:pPr>
            <a:r>
              <a:rPr lang="fr-FR" sz="2000" b="1" dirty="0">
                <a:solidFill>
                  <a:srgbClr val="213A53"/>
                </a:solidFill>
                <a:latin typeface="Calibri" panose="020F0502020204030204" pitchFamily="34" charset="0"/>
                <a:cs typeface="Calibri" panose="020F0502020204030204" pitchFamily="34" charset="0"/>
              </a:rPr>
              <a:t>d’apprentissage</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7" name="Espace réservé du texte 1"/>
          <p:cNvSpPr txBox="1">
            <a:spLocks/>
          </p:cNvSpPr>
          <p:nvPr/>
        </p:nvSpPr>
        <p:spPr>
          <a:xfrm>
            <a:off x="2471244" y="855847"/>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session, vous serez en mesure de :</a:t>
            </a:r>
          </a:p>
          <a:p>
            <a:pPr marL="0" indent="0" fontAlgn="auto">
              <a:spcAft>
                <a:spcPts val="0"/>
              </a:spcAft>
              <a:buNone/>
            </a:pPr>
            <a:endParaRPr lang="fr-FR" dirty="0"/>
          </a:p>
        </p:txBody>
      </p:sp>
      <p:cxnSp>
        <p:nvCxnSpPr>
          <p:cNvPr id="1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242157" y="1268760"/>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onnecteur droit 65">
            <a:extLst>
              <a:ext uri="{FF2B5EF4-FFF2-40B4-BE49-F238E27FC236}">
                <a16:creationId xmlns:a16="http://schemas.microsoft.com/office/drawing/2014/main" id="{2FB259F6-373F-E240-BD2E-167983DCF784}"/>
              </a:ext>
            </a:extLst>
          </p:cNvPr>
          <p:cNvCxnSpPr>
            <a:cxnSpLocks/>
          </p:cNvCxnSpPr>
          <p:nvPr/>
        </p:nvCxnSpPr>
        <p:spPr bwMode="auto">
          <a:xfrm flipH="1">
            <a:off x="2158909" y="2968507"/>
            <a:ext cx="9489798"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1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135560" y="4552683"/>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14" name="Espace réservé du texte 3"/>
          <p:cNvSpPr txBox="1">
            <a:spLocks/>
          </p:cNvSpPr>
          <p:nvPr/>
        </p:nvSpPr>
        <p:spPr>
          <a:xfrm>
            <a:off x="2135560" y="1268760"/>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Bef>
                <a:spcPts val="0"/>
              </a:spcBef>
              <a:spcAft>
                <a:spcPts val="0"/>
              </a:spcAft>
              <a:buNone/>
            </a:pPr>
            <a:r>
              <a:rPr lang="fr-BE" sz="1600" dirty="0"/>
              <a:t>L’apprenant connaît ses taches et ses obligations en tant que vigie et peut les appliquer, notamment:</a:t>
            </a:r>
          </a:p>
          <a:p>
            <a:pPr marL="827088" lvl="2" indent="-285750" algn="just">
              <a:defRPr/>
            </a:pPr>
            <a:r>
              <a:rPr lang="fr-BE" sz="1600" dirty="0"/>
              <a:t>Veiller à la sécurité d’un ou deux collègues ;</a:t>
            </a:r>
          </a:p>
          <a:p>
            <a:pPr marL="827088" lvl="2" indent="-285750" algn="just">
              <a:defRPr/>
            </a:pPr>
            <a:r>
              <a:rPr lang="fr-BE" sz="1600" dirty="0"/>
              <a:t>Annoncer les trains de manière à ce que les agents puissent libérer la zone dangereuse ;</a:t>
            </a:r>
          </a:p>
          <a:p>
            <a:pPr marL="827088" lvl="2" indent="-285750" algn="just">
              <a:defRPr/>
            </a:pPr>
            <a:r>
              <a:rPr lang="fr-BE" sz="1600" dirty="0"/>
              <a:t>Contrôler la bonne libération de la voie.</a:t>
            </a:r>
          </a:p>
          <a:p>
            <a:pPr marL="0" indent="0" fontAlgn="auto">
              <a:spcBef>
                <a:spcPts val="0"/>
              </a:spcBef>
              <a:spcAft>
                <a:spcPts val="0"/>
              </a:spcAft>
              <a:buNone/>
              <a:defRPr/>
            </a:pPr>
            <a:r>
              <a:rPr lang="fr-BE" sz="1600" kern="0" dirty="0"/>
              <a:t>	</a:t>
            </a:r>
            <a:endParaRPr lang="fr-FR" sz="1600" kern="0" dirty="0"/>
          </a:p>
          <a:p>
            <a:pPr marL="0" indent="0" algn="just">
              <a:lnSpc>
                <a:spcPct val="200000"/>
              </a:lnSpc>
              <a:spcBef>
                <a:spcPts val="0"/>
              </a:spcBef>
              <a:spcAft>
                <a:spcPts val="0"/>
              </a:spcAft>
              <a:buNone/>
            </a:pPr>
            <a:r>
              <a:rPr lang="fr-BE" sz="1600" dirty="0"/>
              <a:t>L’apprenant sait comment réagir face aux situations suivantes :</a:t>
            </a:r>
          </a:p>
          <a:p>
            <a:pPr marL="827088" lvl="2" indent="-285750" algn="just">
              <a:defRPr/>
            </a:pPr>
            <a:r>
              <a:rPr lang="fr-BE" sz="1600" dirty="0"/>
              <a:t>Pas de libération de la voie ;</a:t>
            </a:r>
          </a:p>
          <a:p>
            <a:pPr marL="827088" lvl="2" indent="-285750" algn="just">
              <a:defRPr/>
            </a:pPr>
            <a:r>
              <a:rPr lang="fr-BE" sz="1600" dirty="0"/>
              <a:t>Visibilité réduite ;</a:t>
            </a:r>
          </a:p>
          <a:p>
            <a:pPr marL="827088" lvl="2" indent="-285750" algn="just">
              <a:defRPr/>
            </a:pPr>
            <a:r>
              <a:rPr lang="fr-BE" sz="1600" dirty="0"/>
              <a:t>Audition réduite.</a:t>
            </a:r>
          </a:p>
          <a:p>
            <a:pPr marL="0" indent="0" fontAlgn="auto">
              <a:spcAft>
                <a:spcPts val="0"/>
              </a:spcAft>
              <a:buNone/>
            </a:pPr>
            <a:endParaRPr lang="fr-FR" dirty="0"/>
          </a:p>
        </p:txBody>
      </p:sp>
      <p:sp>
        <p:nvSpPr>
          <p:cNvPr id="15" name="Rectangle 14"/>
          <p:cNvSpPr/>
          <p:nvPr/>
        </p:nvSpPr>
        <p:spPr>
          <a:xfrm>
            <a:off x="2135560" y="4420703"/>
            <a:ext cx="6096000" cy="830997"/>
          </a:xfrm>
          <a:prstGeom prst="rect">
            <a:avLst/>
          </a:prstGeom>
        </p:spPr>
        <p:txBody>
          <a:bodyPr>
            <a:spAutoFit/>
          </a:bodyPr>
          <a:lstStyle/>
          <a:p>
            <a:pPr marL="0" indent="0" algn="just">
              <a:lnSpc>
                <a:spcPct val="200000"/>
              </a:lnSpc>
              <a:spcBef>
                <a:spcPts val="0"/>
              </a:spcBef>
              <a:spcAft>
                <a:spcPts val="0"/>
              </a:spcAft>
              <a:buNone/>
            </a:pPr>
            <a:r>
              <a:rPr lang="fr-BE" sz="1600" dirty="0">
                <a:latin typeface="+mn-lt"/>
              </a:rPr>
              <a:t>L’apprenant sait comment réagir face à :</a:t>
            </a:r>
          </a:p>
          <a:p>
            <a:pPr marL="827088" lvl="2" indent="-285750" algn="just">
              <a:buFont typeface="Arial" panose="020B0604020202020204" pitchFamily="34" charset="0"/>
              <a:buChar char="•"/>
              <a:defRPr/>
            </a:pPr>
            <a:r>
              <a:rPr lang="fr-BE" sz="1600">
                <a:latin typeface="+mn-lt"/>
              </a:rPr>
              <a:t>Travaux particulièrement bruyants</a:t>
            </a:r>
            <a:r>
              <a:rPr lang="fr-BE" sz="1600" dirty="0">
                <a:latin typeface="+mn-lt"/>
              </a:rPr>
              <a:t>.</a:t>
            </a:r>
            <a:endParaRPr lang="fr-FR" dirty="0">
              <a:latin typeface="+mn-lt"/>
            </a:endParaRPr>
          </a:p>
        </p:txBody>
      </p:sp>
    </p:spTree>
    <p:extLst>
      <p:ext uri="{BB962C8B-B14F-4D97-AF65-F5344CB8AC3E}">
        <p14:creationId xmlns:p14="http://schemas.microsoft.com/office/powerpoint/2010/main" val="12340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666" y="925514"/>
            <a:ext cx="4897438" cy="833437"/>
          </a:xfrm>
          <a:prstGeom prst="rect">
            <a:avLst/>
          </a:prstGeom>
          <a:noFill/>
          <a:ln w="9525">
            <a:noFill/>
            <a:miter lim="800000"/>
            <a:headEnd/>
            <a:tailEnd/>
          </a:ln>
        </p:spPr>
      </p:pic>
      <p:cxnSp>
        <p:nvCxnSpPr>
          <p:cNvPr id="57347" name="Straight Arrow Connector 287"/>
          <p:cNvCxnSpPr>
            <a:cxnSpLocks noChangeShapeType="1"/>
          </p:cNvCxnSpPr>
          <p:nvPr/>
        </p:nvCxnSpPr>
        <p:spPr bwMode="auto">
          <a:xfrm flipH="1">
            <a:off x="6545975" y="1885951"/>
            <a:ext cx="8705" cy="930741"/>
          </a:xfrm>
          <a:prstGeom prst="straightConnector1">
            <a:avLst/>
          </a:prstGeom>
          <a:noFill/>
          <a:ln w="12700" algn="ctr">
            <a:solidFill>
              <a:schemeClr val="tx1"/>
            </a:solidFill>
            <a:prstDash val="dash"/>
            <a:round/>
            <a:headEnd/>
            <a:tailEnd type="arrow" w="med" len="med"/>
          </a:ln>
        </p:spPr>
      </p:cxnSp>
      <p:cxnSp>
        <p:nvCxnSpPr>
          <p:cNvPr id="5735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7354"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735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735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735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735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735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736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736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736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736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7364"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latin typeface="+mn-lt"/>
              </a:rPr>
              <a:t>Arlon</a:t>
            </a:r>
          </a:p>
        </p:txBody>
      </p:sp>
      <p:sp>
        <p:nvSpPr>
          <p:cNvPr id="57365"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latin typeface="+mn-lt"/>
              </a:rPr>
              <a:t>Namur</a:t>
            </a:r>
          </a:p>
        </p:txBody>
      </p:sp>
      <p:cxnSp>
        <p:nvCxnSpPr>
          <p:cNvPr id="57366"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7368"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7370"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7371"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7373" name="Rounded Rectangle 122"/>
          <p:cNvSpPr>
            <a:spLocks noChangeArrowheads="1"/>
          </p:cNvSpPr>
          <p:nvPr/>
        </p:nvSpPr>
        <p:spPr bwMode="auto">
          <a:xfrm>
            <a:off x="1533526" y="3716339"/>
            <a:ext cx="701675" cy="6492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err="1">
                <a:latin typeface="+mn-lt"/>
              </a:rPr>
              <a:t>voie</a:t>
            </a:r>
            <a:endParaRPr lang="nl-BE" sz="800" b="1" dirty="0">
              <a:latin typeface="+mn-lt"/>
            </a:endParaRPr>
          </a:p>
          <a:p>
            <a:pPr algn="ctr"/>
            <a:r>
              <a:rPr lang="nl-BE" sz="800" b="1" dirty="0" err="1">
                <a:latin typeface="+mn-lt"/>
              </a:rPr>
              <a:t>libérée</a:t>
            </a:r>
            <a:endParaRPr lang="nl-BE" sz="800" b="1" dirty="0">
              <a:latin typeface="+mn-lt"/>
            </a:endParaRPr>
          </a:p>
        </p:txBody>
      </p:sp>
      <p:sp>
        <p:nvSpPr>
          <p:cNvPr id="5737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pic>
        <p:nvPicPr>
          <p:cNvPr id="57375" name="Pictur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73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sp>
        <p:nvSpPr>
          <p:cNvPr id="57379" name="Rectangle 20"/>
          <p:cNvSpPr>
            <a:spLocks noChangeArrowheads="1"/>
          </p:cNvSpPr>
          <p:nvPr/>
        </p:nvSpPr>
        <p:spPr bwMode="auto">
          <a:xfrm>
            <a:off x="5880100"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7380" name="Group 188"/>
          <p:cNvGrpSpPr>
            <a:grpSpLocks noChangeAspect="1"/>
          </p:cNvGrpSpPr>
          <p:nvPr/>
        </p:nvGrpSpPr>
        <p:grpSpPr bwMode="auto">
          <a:xfrm>
            <a:off x="5808663" y="3844926"/>
            <a:ext cx="107950" cy="73025"/>
            <a:chOff x="7956376" y="548680"/>
            <a:chExt cx="216024" cy="144016"/>
          </a:xfrm>
        </p:grpSpPr>
        <p:cxnSp>
          <p:nvCxnSpPr>
            <p:cNvPr id="573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73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7381" name="Group 188"/>
          <p:cNvGrpSpPr>
            <a:grpSpLocks noChangeAspect="1"/>
          </p:cNvGrpSpPr>
          <p:nvPr/>
        </p:nvGrpSpPr>
        <p:grpSpPr bwMode="auto">
          <a:xfrm>
            <a:off x="7032625" y="3844926"/>
            <a:ext cx="107950" cy="73025"/>
            <a:chOff x="7956376" y="548680"/>
            <a:chExt cx="216024" cy="144016"/>
          </a:xfrm>
        </p:grpSpPr>
        <p:cxnSp>
          <p:nvCxnSpPr>
            <p:cNvPr id="5738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738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3" name="Rechthoek 35"/>
          <p:cNvSpPr>
            <a:spLocks noChangeArrowheads="1"/>
          </p:cNvSpPr>
          <p:nvPr/>
        </p:nvSpPr>
        <p:spPr bwMode="auto">
          <a:xfrm>
            <a:off x="5059364" y="1844675"/>
            <a:ext cx="971243"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47"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pic>
        <p:nvPicPr>
          <p:cNvPr id="44"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1911" y="2414168"/>
            <a:ext cx="208128" cy="169365"/>
          </a:xfrm>
          <a:prstGeom prst="rect">
            <a:avLst/>
          </a:prstGeom>
          <a:noFill/>
          <a:ln w="9525">
            <a:noFill/>
            <a:miter lim="800000"/>
            <a:headEnd/>
            <a:tailEnd/>
          </a:ln>
        </p:spPr>
      </p:pic>
      <p:pic>
        <p:nvPicPr>
          <p:cNvPr id="45"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1445" y="3156506"/>
            <a:ext cx="208128" cy="169365"/>
          </a:xfrm>
          <a:prstGeom prst="rect">
            <a:avLst/>
          </a:prstGeom>
          <a:noFill/>
          <a:ln w="9525">
            <a:noFill/>
            <a:miter lim="800000"/>
            <a:headEnd/>
            <a:tailEnd/>
          </a:ln>
        </p:spPr>
      </p:pic>
      <p:pic>
        <p:nvPicPr>
          <p:cNvPr id="48"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3467" y="2968636"/>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0112" y="2897207"/>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0401" y="3104579"/>
            <a:ext cx="208128" cy="169365"/>
          </a:xfrm>
          <a:prstGeom prst="rect">
            <a:avLst/>
          </a:prstGeom>
          <a:noFill/>
          <a:ln w="9525">
            <a:noFill/>
            <a:miter lim="800000"/>
            <a:headEnd/>
            <a:tailEnd/>
          </a:ln>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0278" y="1677393"/>
            <a:ext cx="323056" cy="763192"/>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5142" y="2827802"/>
            <a:ext cx="389418" cy="598708"/>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2177" y="2819182"/>
            <a:ext cx="389418" cy="598708"/>
          </a:xfrm>
          <a:prstGeom prst="rect">
            <a:avLst/>
          </a:prstGeom>
        </p:spPr>
      </p:pic>
    </p:spTree>
    <p:extLst>
      <p:ext uri="{BB962C8B-B14F-4D97-AF65-F5344CB8AC3E}">
        <p14:creationId xmlns:p14="http://schemas.microsoft.com/office/powerpoint/2010/main" val="2324799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3" name="Group 32"/>
          <p:cNvGrpSpPr>
            <a:grpSpLocks/>
          </p:cNvGrpSpPr>
          <p:nvPr/>
        </p:nvGrpSpPr>
        <p:grpSpPr bwMode="auto">
          <a:xfrm>
            <a:off x="4511675" y="2708276"/>
            <a:ext cx="2376488" cy="2016125"/>
            <a:chOff x="5724128" y="2636912"/>
            <a:chExt cx="2376264" cy="2016224"/>
          </a:xfrm>
        </p:grpSpPr>
        <p:cxnSp>
          <p:nvCxnSpPr>
            <p:cNvPr id="7" name="Straight Connector 25"/>
            <p:cNvCxnSpPr>
              <a:cxnSpLocks noChangeShapeType="1"/>
            </p:cNvCxnSpPr>
            <p:nvPr/>
          </p:nvCxnSpPr>
          <p:spPr bwMode="auto">
            <a:xfrm flipH="1">
              <a:off x="5724128" y="2636912"/>
              <a:ext cx="1224136" cy="2016224"/>
            </a:xfrm>
            <a:prstGeom prst="line">
              <a:avLst/>
            </a:prstGeom>
            <a:noFill/>
            <a:ln w="19050" algn="ctr">
              <a:gradFill>
                <a:gsLst>
                  <a:gs pos="0">
                    <a:srgbClr val="92D050"/>
                  </a:gs>
                  <a:gs pos="97000">
                    <a:srgbClr val="FF0000"/>
                  </a:gs>
                </a:gsLst>
                <a:lin ang="5400000" scaled="0"/>
              </a:gradFill>
              <a:prstDash val="sysDash"/>
              <a:round/>
              <a:headEnd/>
              <a:tailEnd/>
            </a:ln>
          </p:spPr>
        </p:cxnSp>
        <p:cxnSp>
          <p:nvCxnSpPr>
            <p:cNvPr id="8" name="Straight Connector 7"/>
            <p:cNvCxnSpPr/>
            <p:nvPr/>
          </p:nvCxnSpPr>
          <p:spPr bwMode="auto">
            <a:xfrm flipH="1">
              <a:off x="5724128" y="4531210"/>
              <a:ext cx="2376264" cy="0"/>
            </a:xfrm>
            <a:prstGeom prst="line">
              <a:avLst/>
            </a:prstGeom>
            <a:noFill/>
            <a:ln w="19050" algn="ctr">
              <a:gradFill>
                <a:gsLst>
                  <a:gs pos="0">
                    <a:srgbClr val="FF0000"/>
                  </a:gs>
                  <a:gs pos="97000">
                    <a:srgbClr val="92D050"/>
                  </a:gs>
                </a:gsLst>
                <a:lin ang="10800000" scaled="0"/>
              </a:gradFill>
              <a:prstDash val="sysDash"/>
              <a:round/>
              <a:headEnd/>
              <a:tailEnd/>
            </a:ln>
          </p:spPr>
        </p:cxnSp>
        <p:cxnSp>
          <p:nvCxnSpPr>
            <p:cNvPr id="58393" name="Straight Connector 8"/>
            <p:cNvCxnSpPr>
              <a:cxnSpLocks noChangeShapeType="1"/>
            </p:cNvCxnSpPr>
            <p:nvPr/>
          </p:nvCxnSpPr>
          <p:spPr bwMode="auto">
            <a:xfrm flipH="1" flipV="1">
              <a:off x="6948264" y="2636912"/>
              <a:ext cx="1152128" cy="1944216"/>
            </a:xfrm>
            <a:prstGeom prst="line">
              <a:avLst/>
            </a:prstGeom>
            <a:noFill/>
            <a:ln w="19050" algn="ctr">
              <a:solidFill>
                <a:srgbClr val="92D050"/>
              </a:solidFill>
              <a:prstDash val="sysDash"/>
              <a:round/>
              <a:headEnd/>
              <a:tailEnd/>
            </a:ln>
          </p:spPr>
        </p:cxnSp>
      </p:grpSp>
      <p:cxnSp>
        <p:nvCxnSpPr>
          <p:cNvPr id="5837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pic>
        <p:nvPicPr>
          <p:cNvPr id="5837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1" y="4508501"/>
            <a:ext cx="303213" cy="244475"/>
          </a:xfrm>
          <a:prstGeom prst="rect">
            <a:avLst/>
          </a:prstGeom>
          <a:noFill/>
          <a:ln w="9525">
            <a:noFill/>
            <a:miter lim="800000"/>
            <a:headEnd/>
            <a:tailEnd/>
          </a:ln>
        </p:spPr>
      </p:pic>
      <p:sp>
        <p:nvSpPr>
          <p:cNvPr id="58376" name="TextBox 23"/>
          <p:cNvSpPr txBox="1">
            <a:spLocks noChangeArrowheads="1"/>
          </p:cNvSpPr>
          <p:nvPr/>
        </p:nvSpPr>
        <p:spPr bwMode="auto">
          <a:xfrm>
            <a:off x="5448301" y="2565401"/>
            <a:ext cx="2303463" cy="276225"/>
          </a:xfrm>
          <a:prstGeom prst="rect">
            <a:avLst/>
          </a:prstGeom>
          <a:noFill/>
          <a:ln w="9525">
            <a:noFill/>
            <a:miter lim="800000"/>
            <a:headEnd/>
            <a:tailEnd/>
          </a:ln>
        </p:spPr>
        <p:txBody>
          <a:bodyPr>
            <a:spAutoFit/>
          </a:bodyPr>
          <a:lstStyle/>
          <a:p>
            <a:pPr algn="ctr"/>
            <a:r>
              <a:rPr lang="nl-BE" sz="1200" dirty="0" err="1"/>
              <a:t>visibilité</a:t>
            </a:r>
            <a:r>
              <a:rPr lang="nl-BE" sz="1200" dirty="0"/>
              <a:t> </a:t>
            </a:r>
            <a:r>
              <a:rPr lang="nl-BE" sz="1200" dirty="0" err="1"/>
              <a:t>suffisante</a:t>
            </a:r>
            <a:endParaRPr lang="nl-BE" sz="1200" dirty="0"/>
          </a:p>
        </p:txBody>
      </p:sp>
      <p:sp>
        <p:nvSpPr>
          <p:cNvPr id="58377" name="TextBox 23"/>
          <p:cNvSpPr txBox="1">
            <a:spLocks noChangeArrowheads="1"/>
          </p:cNvSpPr>
          <p:nvPr/>
        </p:nvSpPr>
        <p:spPr bwMode="auto">
          <a:xfrm>
            <a:off x="3071814" y="4408489"/>
            <a:ext cx="1584325" cy="461665"/>
          </a:xfrm>
          <a:prstGeom prst="rect">
            <a:avLst/>
          </a:prstGeom>
          <a:noFill/>
          <a:ln w="9525">
            <a:noFill/>
            <a:miter lim="800000"/>
            <a:headEnd/>
            <a:tailEnd/>
          </a:ln>
        </p:spPr>
        <p:txBody>
          <a:bodyPr>
            <a:spAutoFit/>
          </a:bodyPr>
          <a:lstStyle/>
          <a:p>
            <a:pPr algn="ctr"/>
            <a:r>
              <a:rPr lang="nl-BE" sz="1200" dirty="0" err="1"/>
              <a:t>audition</a:t>
            </a:r>
            <a:endParaRPr lang="nl-BE" sz="1200" dirty="0"/>
          </a:p>
          <a:p>
            <a:pPr algn="ctr"/>
            <a:r>
              <a:rPr lang="nl-BE" sz="1200" dirty="0" err="1"/>
              <a:t>insuffisante</a:t>
            </a:r>
            <a:endParaRPr lang="nl-BE" sz="1200" dirty="0"/>
          </a:p>
        </p:txBody>
      </p:sp>
      <p:pic>
        <p:nvPicPr>
          <p:cNvPr id="5837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sp>
        <p:nvSpPr>
          <p:cNvPr id="58379" name="TextBox 23"/>
          <p:cNvSpPr txBox="1">
            <a:spLocks noChangeArrowheads="1"/>
          </p:cNvSpPr>
          <p:nvPr/>
        </p:nvSpPr>
        <p:spPr bwMode="auto">
          <a:xfrm>
            <a:off x="6777038" y="4408489"/>
            <a:ext cx="1479550" cy="276225"/>
          </a:xfrm>
          <a:prstGeom prst="rect">
            <a:avLst/>
          </a:prstGeom>
          <a:noFill/>
          <a:ln w="9525">
            <a:noFill/>
            <a:miter lim="800000"/>
            <a:headEnd/>
            <a:tailEnd/>
          </a:ln>
        </p:spPr>
        <p:txBody>
          <a:bodyPr>
            <a:spAutoFit/>
          </a:bodyPr>
          <a:lstStyle/>
          <a:p>
            <a:pPr algn="ctr"/>
            <a:r>
              <a:rPr lang="nl-BE" sz="1200" dirty="0" err="1"/>
              <a:t>libération</a:t>
            </a:r>
            <a:endParaRPr lang="nl-BE" sz="1200" dirty="0"/>
          </a:p>
        </p:txBody>
      </p:sp>
      <p:sp>
        <p:nvSpPr>
          <p:cNvPr id="58381"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concertation</a:t>
            </a:r>
          </a:p>
          <a:p>
            <a:pPr algn="ctr"/>
            <a:r>
              <a:rPr lang="en-US" sz="800" b="1" dirty="0" err="1">
                <a:latin typeface="+mn-lt"/>
              </a:rPr>
              <a:t>réciproque</a:t>
            </a:r>
            <a:endParaRPr lang="en-US" sz="800" b="1" dirty="0">
              <a:latin typeface="+mn-lt"/>
            </a:endParaRPr>
          </a:p>
        </p:txBody>
      </p:sp>
      <p:pic>
        <p:nvPicPr>
          <p:cNvPr id="58384"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7214" y="4437063"/>
            <a:ext cx="312737" cy="311150"/>
          </a:xfrm>
          <a:prstGeom prst="rect">
            <a:avLst/>
          </a:prstGeom>
          <a:noFill/>
          <a:ln w="9525">
            <a:noFill/>
            <a:miter lim="800000"/>
            <a:headEnd/>
            <a:tailEnd/>
          </a:ln>
        </p:spPr>
      </p:pic>
      <p:pic>
        <p:nvPicPr>
          <p:cNvPr id="23" name="Picture 7"/>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9759" y="3789040"/>
            <a:ext cx="172695" cy="137586"/>
          </a:xfrm>
          <a:prstGeom prst="rect">
            <a:avLst/>
          </a:prstGeom>
          <a:noFill/>
          <a:ln w="9525">
            <a:noFill/>
            <a:miter lim="800000"/>
            <a:headEnd/>
            <a:tailEnd/>
          </a:ln>
        </p:spPr>
      </p:pic>
      <p:pic>
        <p:nvPicPr>
          <p:cNvPr id="24" name="Picture 3"/>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3952" y="3789041"/>
            <a:ext cx="439822" cy="384425"/>
          </a:xfrm>
          <a:prstGeom prst="rect">
            <a:avLst/>
          </a:prstGeom>
          <a:noFill/>
          <a:ln w="9525">
            <a:noFill/>
            <a:miter lim="800000"/>
            <a:headEnd/>
            <a:tailEnd/>
          </a:ln>
        </p:spPr>
      </p:pic>
      <p:sp>
        <p:nvSpPr>
          <p:cNvPr id="58388" name="TextBox 24"/>
          <p:cNvSpPr txBox="1">
            <a:spLocks noChangeArrowheads="1"/>
          </p:cNvSpPr>
          <p:nvPr/>
        </p:nvSpPr>
        <p:spPr bwMode="auto">
          <a:xfrm>
            <a:off x="5383213" y="37163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8389" name="TextBox 25"/>
          <p:cNvSpPr txBox="1">
            <a:spLocks noChangeArrowheads="1"/>
          </p:cNvSpPr>
          <p:nvPr/>
        </p:nvSpPr>
        <p:spPr bwMode="auto">
          <a:xfrm>
            <a:off x="5527675" y="3573463"/>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8390" name="TextBox 26"/>
          <p:cNvSpPr txBox="1">
            <a:spLocks noChangeArrowheads="1"/>
          </p:cNvSpPr>
          <p:nvPr/>
        </p:nvSpPr>
        <p:spPr bwMode="auto">
          <a:xfrm>
            <a:off x="5448300" y="38687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26" name="Rechthoek 35"/>
          <p:cNvSpPr>
            <a:spLocks noChangeArrowheads="1"/>
          </p:cNvSpPr>
          <p:nvPr/>
        </p:nvSpPr>
        <p:spPr bwMode="auto">
          <a:xfrm>
            <a:off x="3814135" y="2297524"/>
            <a:ext cx="1011411"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29"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pic>
        <p:nvPicPr>
          <p:cNvPr id="3" name="Picture 2"/>
          <p:cNvPicPr>
            <a:picLocks noChangeAspect="1"/>
          </p:cNvPicPr>
          <p:nvPr/>
        </p:nvPicPr>
        <p:blipFill>
          <a:blip r:embed="rId7"/>
          <a:stretch>
            <a:fillRect/>
          </a:stretch>
        </p:blipFill>
        <p:spPr>
          <a:xfrm>
            <a:off x="4071867" y="2749372"/>
            <a:ext cx="427006" cy="1039668"/>
          </a:xfrm>
          <a:prstGeom prst="rect">
            <a:avLst/>
          </a:prstGeom>
        </p:spPr>
      </p:pic>
      <p:sp>
        <p:nvSpPr>
          <p:cNvPr id="34" name="TextBox 33"/>
          <p:cNvSpPr txBox="1"/>
          <p:nvPr/>
        </p:nvSpPr>
        <p:spPr>
          <a:xfrm>
            <a:off x="2890470" y="946027"/>
            <a:ext cx="6843148" cy="340519"/>
          </a:xfrm>
          <a:prstGeom prst="roundRect">
            <a:avLst/>
          </a:prstGeom>
          <a:noFill/>
          <a:ln w="12700">
            <a:solidFill>
              <a:schemeClr val="accent1"/>
            </a:solidFill>
            <a:prstDash val="dash"/>
          </a:ln>
        </p:spPr>
        <p:txBody>
          <a:bodyPr wrap="square" rtlCol="0">
            <a:spAutoFit/>
          </a:bodyPr>
          <a:lstStyle/>
          <a:p>
            <a:pPr algn="ctr"/>
            <a:r>
              <a:rPr lang="nl-BE" sz="1400" dirty="0" err="1">
                <a:latin typeface="+mn-lt"/>
              </a:rPr>
              <a:t>Concertation</a:t>
            </a:r>
            <a:r>
              <a:rPr lang="nl-BE" sz="1400" dirty="0">
                <a:latin typeface="+mn-lt"/>
              </a:rPr>
              <a:t> </a:t>
            </a:r>
            <a:r>
              <a:rPr lang="nl-BE" sz="1400" dirty="0" err="1">
                <a:latin typeface="+mn-lt"/>
              </a:rPr>
              <a:t>entre</a:t>
            </a:r>
            <a:r>
              <a:rPr lang="nl-BE" sz="1400" dirty="0">
                <a:latin typeface="+mn-lt"/>
              </a:rPr>
              <a:t> la </a:t>
            </a:r>
            <a:r>
              <a:rPr lang="nl-BE" sz="1400" dirty="0" err="1">
                <a:latin typeface="+mn-lt"/>
              </a:rPr>
              <a:t>vigie</a:t>
            </a:r>
            <a:r>
              <a:rPr lang="nl-BE" sz="1400" dirty="0">
                <a:latin typeface="+mn-lt"/>
              </a:rPr>
              <a:t> et les </a:t>
            </a:r>
            <a:r>
              <a:rPr lang="nl-BE" sz="1400" dirty="0" err="1">
                <a:latin typeface="+mn-lt"/>
              </a:rPr>
              <a:t>agents</a:t>
            </a:r>
            <a:r>
              <a:rPr lang="nl-BE" sz="1400" dirty="0">
                <a:latin typeface="+mn-lt"/>
              </a:rPr>
              <a:t> au sujet de </a:t>
            </a:r>
            <a:r>
              <a:rPr lang="nl-BE" sz="1400" dirty="0" err="1">
                <a:latin typeface="+mn-lt"/>
              </a:rPr>
              <a:t>l’audition</a:t>
            </a:r>
            <a:r>
              <a:rPr lang="nl-BE" sz="1400" dirty="0">
                <a:latin typeface="+mn-lt"/>
              </a:rPr>
              <a:t>. </a:t>
            </a:r>
          </a:p>
        </p:txBody>
      </p:sp>
      <p:pic>
        <p:nvPicPr>
          <p:cNvPr id="25" name="Picture 24"/>
          <p:cNvPicPr>
            <a:picLocks noChangeAspect="1"/>
          </p:cNvPicPr>
          <p:nvPr/>
        </p:nvPicPr>
        <p:blipFill rotWithShape="1">
          <a:blip r:embed="rId8"/>
          <a:srcRect r="45756"/>
          <a:stretch/>
        </p:blipFill>
        <p:spPr>
          <a:xfrm>
            <a:off x="5307254" y="4684714"/>
            <a:ext cx="621706" cy="907970"/>
          </a:xfrm>
          <a:prstGeom prst="rect">
            <a:avLst/>
          </a:prstGeom>
        </p:spPr>
      </p:pic>
      <p:pic>
        <p:nvPicPr>
          <p:cNvPr id="27" name="Picture 26"/>
          <p:cNvPicPr>
            <a:picLocks noChangeAspect="1"/>
          </p:cNvPicPr>
          <p:nvPr/>
        </p:nvPicPr>
        <p:blipFill rotWithShape="1">
          <a:blip r:embed="rId8"/>
          <a:srcRect r="45756"/>
          <a:stretch/>
        </p:blipFill>
        <p:spPr>
          <a:xfrm>
            <a:off x="6547498" y="3052494"/>
            <a:ext cx="636772" cy="929974"/>
          </a:xfrm>
          <a:prstGeom prst="rect">
            <a:avLst/>
          </a:prstGeom>
        </p:spPr>
      </p:pic>
    </p:spTree>
    <p:extLst>
      <p:ext uri="{BB962C8B-B14F-4D97-AF65-F5344CB8AC3E}">
        <p14:creationId xmlns:p14="http://schemas.microsoft.com/office/powerpoint/2010/main" val="1809351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40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59405"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b="1" dirty="0">
                <a:latin typeface="+mn-lt"/>
              </a:rPr>
              <a:t>concertation avec le RS</a:t>
            </a:r>
          </a:p>
        </p:txBody>
      </p:sp>
      <p:sp>
        <p:nvSpPr>
          <p:cNvPr id="5940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1"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3" name="Rechthoek 35"/>
          <p:cNvSpPr>
            <a:spLocks noChangeArrowheads="1"/>
          </p:cNvSpPr>
          <p:nvPr/>
        </p:nvSpPr>
        <p:spPr bwMode="auto">
          <a:xfrm>
            <a:off x="4300945" y="4622201"/>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a:t>
            </a:r>
          </a:p>
          <a:p>
            <a:pPr algn="ctr"/>
            <a:r>
              <a:rPr lang="nl-BE" sz="900" b="1" dirty="0">
                <a:solidFill>
                  <a:schemeClr val="bg1"/>
                </a:solidFill>
              </a:rPr>
              <a:t>ENTREPRENEUR</a:t>
            </a:r>
          </a:p>
        </p:txBody>
      </p:sp>
      <p:sp>
        <p:nvSpPr>
          <p:cNvPr id="24"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a:t>
            </a:r>
          </a:p>
          <a:p>
            <a:pPr algn="ctr"/>
            <a:r>
              <a:rPr lang="nl-BE" sz="800" b="1" dirty="0">
                <a:solidFill>
                  <a:schemeClr val="bg1"/>
                </a:solidFill>
              </a:rPr>
              <a:t>RS ENTREPRENEUR</a:t>
            </a:r>
          </a:p>
        </p:txBody>
      </p:sp>
      <p:sp>
        <p:nvSpPr>
          <p:cNvPr id="27"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ENTRPERENEUR</a:t>
            </a:r>
          </a:p>
        </p:txBody>
      </p:sp>
      <p:sp>
        <p:nvSpPr>
          <p:cNvPr id="28" name="TextBox 27"/>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3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pic>
        <p:nvPicPr>
          <p:cNvPr id="3" name="Picture 2"/>
          <p:cNvPicPr>
            <a:picLocks noChangeAspect="1"/>
          </p:cNvPicPr>
          <p:nvPr/>
        </p:nvPicPr>
        <p:blipFill>
          <a:blip r:embed="rId3"/>
          <a:stretch>
            <a:fillRect/>
          </a:stretch>
        </p:blipFill>
        <p:spPr>
          <a:xfrm>
            <a:off x="4576530" y="3577995"/>
            <a:ext cx="412071" cy="1003304"/>
          </a:xfrm>
          <a:prstGeom prst="rect">
            <a:avLst/>
          </a:prstGeom>
        </p:spPr>
      </p:pic>
      <p:sp>
        <p:nvSpPr>
          <p:cNvPr id="16" name="Ovale toelichting 9"/>
          <p:cNvSpPr>
            <a:spLocks noChangeArrowheads="1"/>
          </p:cNvSpPr>
          <p:nvPr/>
        </p:nvSpPr>
        <p:spPr bwMode="auto">
          <a:xfrm>
            <a:off x="4591958" y="3075886"/>
            <a:ext cx="1081088" cy="431800"/>
          </a:xfrm>
          <a:prstGeom prst="wedgeEllipseCallout">
            <a:avLst>
              <a:gd name="adj1" fmla="val -26952"/>
              <a:gd name="adj2" fmla="val 78031"/>
            </a:avLst>
          </a:prstGeom>
          <a:solidFill>
            <a:schemeClr val="bg1"/>
          </a:solidFill>
          <a:ln w="31750" algn="ctr">
            <a:solidFill>
              <a:srgbClr val="B2B2B2"/>
            </a:solidFill>
            <a:round/>
            <a:headEnd/>
            <a:tailEnd/>
          </a:ln>
        </p:spPr>
        <p:txBody>
          <a:bodyPr wrap="none" anchor="ctr"/>
          <a:lstStyle/>
          <a:p>
            <a:pPr algn="ctr"/>
            <a:endParaRPr lang="nl-BE"/>
          </a:p>
        </p:txBody>
      </p:sp>
      <p:sp>
        <p:nvSpPr>
          <p:cNvPr id="31" name="TextBox 30"/>
          <p:cNvSpPr txBox="1"/>
          <p:nvPr/>
        </p:nvSpPr>
        <p:spPr>
          <a:xfrm>
            <a:off x="2890470" y="946027"/>
            <a:ext cx="6843148" cy="340519"/>
          </a:xfrm>
          <a:prstGeom prst="roundRect">
            <a:avLst/>
          </a:prstGeom>
          <a:noFill/>
          <a:ln w="12700">
            <a:solidFill>
              <a:schemeClr val="accent1"/>
            </a:solidFill>
            <a:prstDash val="dash"/>
          </a:ln>
        </p:spPr>
        <p:txBody>
          <a:bodyPr wrap="square" rtlCol="0">
            <a:spAutoFit/>
          </a:bodyPr>
          <a:lstStyle/>
          <a:p>
            <a:pPr algn="ctr"/>
            <a:r>
              <a:rPr lang="nl-BE" sz="1400" dirty="0"/>
              <a:t>La </a:t>
            </a:r>
            <a:r>
              <a:rPr lang="nl-BE" sz="1400" dirty="0" err="1"/>
              <a:t>vigie</a:t>
            </a:r>
            <a:r>
              <a:rPr lang="nl-BE" sz="1400" dirty="0"/>
              <a:t> </a:t>
            </a:r>
            <a:r>
              <a:rPr lang="nl-BE" sz="1400" dirty="0" err="1"/>
              <a:t>contacte</a:t>
            </a:r>
            <a:r>
              <a:rPr lang="nl-BE" sz="1400" dirty="0"/>
              <a:t> </a:t>
            </a:r>
            <a:r>
              <a:rPr lang="nl-BE" sz="1400" dirty="0" err="1"/>
              <a:t>le</a:t>
            </a:r>
            <a:r>
              <a:rPr lang="nl-BE" sz="1400" dirty="0"/>
              <a:t> RS entrepreneur et sa LH pour la </a:t>
            </a:r>
            <a:r>
              <a:rPr lang="nl-BE" sz="1400" dirty="0" err="1"/>
              <a:t>concertation</a:t>
            </a:r>
            <a:endParaRPr lang="nl-BE" sz="1400" dirty="0"/>
          </a:p>
        </p:txBody>
      </p:sp>
      <p:pic>
        <p:nvPicPr>
          <p:cNvPr id="4" name="Picture 3"/>
          <p:cNvPicPr>
            <a:picLocks noChangeAspect="1"/>
          </p:cNvPicPr>
          <p:nvPr/>
        </p:nvPicPr>
        <p:blipFill>
          <a:blip r:embed="rId4"/>
          <a:stretch>
            <a:fillRect/>
          </a:stretch>
        </p:blipFill>
        <p:spPr>
          <a:xfrm>
            <a:off x="6002346" y="3497825"/>
            <a:ext cx="317019" cy="1054699"/>
          </a:xfrm>
          <a:prstGeom prst="rect">
            <a:avLst/>
          </a:prstGeom>
          <a:ln w="25400">
            <a:solidFill>
              <a:schemeClr val="tx2">
                <a:lumMod val="85000"/>
              </a:schemeClr>
            </a:solidFill>
          </a:ln>
        </p:spPr>
      </p:pic>
      <p:sp>
        <p:nvSpPr>
          <p:cNvPr id="17" name="Ovale toelichting 57"/>
          <p:cNvSpPr/>
          <p:nvPr/>
        </p:nvSpPr>
        <p:spPr bwMode="auto">
          <a:xfrm>
            <a:off x="5232544" y="2579077"/>
            <a:ext cx="1079500" cy="431800"/>
          </a:xfrm>
          <a:prstGeom prst="wedgeEllipseCallout">
            <a:avLst>
              <a:gd name="adj1" fmla="val 29354"/>
              <a:gd name="adj2" fmla="val 148551"/>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5" name="Picture 4"/>
          <p:cNvPicPr>
            <a:picLocks noChangeAspect="1"/>
          </p:cNvPicPr>
          <p:nvPr/>
        </p:nvPicPr>
        <p:blipFill>
          <a:blip r:embed="rId5"/>
          <a:stretch>
            <a:fillRect/>
          </a:stretch>
        </p:blipFill>
        <p:spPr>
          <a:xfrm>
            <a:off x="7229119" y="3473050"/>
            <a:ext cx="443036" cy="1097367"/>
          </a:xfrm>
          <a:prstGeom prst="rect">
            <a:avLst/>
          </a:prstGeom>
        </p:spPr>
      </p:pic>
    </p:spTree>
    <p:extLst>
      <p:ext uri="{BB962C8B-B14F-4D97-AF65-F5344CB8AC3E}">
        <p14:creationId xmlns:p14="http://schemas.microsoft.com/office/powerpoint/2010/main" val="3420571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e toelichting 13"/>
          <p:cNvSpPr/>
          <p:nvPr/>
        </p:nvSpPr>
        <p:spPr bwMode="auto">
          <a:xfrm>
            <a:off x="6302233" y="1766788"/>
            <a:ext cx="1081088" cy="431800"/>
          </a:xfrm>
          <a:prstGeom prst="wedgeEllipseCallout">
            <a:avLst>
              <a:gd name="adj1" fmla="val 50220"/>
              <a:gd name="adj2" fmla="val 3998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aphicFrame>
        <p:nvGraphicFramePr>
          <p:cNvPr id="40" name="Tabel 26"/>
          <p:cNvGraphicFramePr>
            <a:graphicFrameLocks noGrp="1"/>
          </p:cNvGraphicFramePr>
          <p:nvPr>
            <p:extLst>
              <p:ext uri="{D42A27DB-BD31-4B8C-83A1-F6EECF244321}">
                <p14:modId xmlns:p14="http://schemas.microsoft.com/office/powerpoint/2010/main" val="2728497075"/>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dirty="0"/>
                    </a:p>
                    <a:p>
                      <a:pPr algn="ctr"/>
                      <a:endParaRPr lang="nl-BE" sz="1050" dirty="0"/>
                    </a:p>
                    <a:p>
                      <a:pPr algn="ctr"/>
                      <a:r>
                        <a:rPr lang="nl-BE" sz="1100" dirty="0" err="1"/>
                        <a:t>Attendre</a:t>
                      </a:r>
                      <a:r>
                        <a:rPr lang="nl-BE" sz="1100" dirty="0"/>
                        <a:t> que la </a:t>
                      </a:r>
                      <a:r>
                        <a:rPr lang="nl-BE" sz="1100" dirty="0" err="1"/>
                        <a:t>situation</a:t>
                      </a:r>
                      <a:r>
                        <a:rPr lang="nl-BE" sz="1100" dirty="0"/>
                        <a:t> </a:t>
                      </a:r>
                      <a:r>
                        <a:rPr lang="nl-BE" sz="1100" dirty="0" err="1"/>
                        <a:t>s’améliore</a:t>
                      </a:r>
                      <a:r>
                        <a:rPr lang="nl-BE" sz="1100" dirty="0"/>
                        <a:t> et </a:t>
                      </a:r>
                      <a:r>
                        <a:rPr lang="nl-BE" sz="1100" dirty="0" err="1"/>
                        <a:t>après</a:t>
                      </a:r>
                      <a:r>
                        <a:rPr lang="nl-BE" sz="1100" dirty="0"/>
                        <a:t> reprise du </a:t>
                      </a:r>
                      <a:r>
                        <a:rPr lang="nl-BE" sz="1100" dirty="0" err="1"/>
                        <a:t>travail</a:t>
                      </a:r>
                      <a:endParaRPr lang="nl-BE" sz="1100" dirty="0"/>
                    </a:p>
                  </a:txBody>
                  <a:tcPr anchor="b" anchorCtr="1"/>
                </a:tc>
                <a:tc>
                  <a:txBody>
                    <a:bodyPr/>
                    <a:lstStyle/>
                    <a:p>
                      <a:pPr algn="ctr"/>
                      <a:r>
                        <a:rPr lang="nl-BE" sz="1100" dirty="0" err="1"/>
                        <a:t>Autre</a:t>
                      </a:r>
                      <a:r>
                        <a:rPr lang="nl-BE" sz="1100" dirty="0"/>
                        <a:t> </a:t>
                      </a:r>
                      <a:r>
                        <a:rPr lang="nl-BE" sz="1100" dirty="0" err="1"/>
                        <a:t>modèle</a:t>
                      </a:r>
                      <a:r>
                        <a:rPr lang="nl-BE" sz="1100" dirty="0"/>
                        <a:t> </a:t>
                      </a:r>
                      <a:r>
                        <a:rPr lang="nl-BE" sz="1100" dirty="0" err="1"/>
                        <a:t>organisationnel</a:t>
                      </a:r>
                      <a:endParaRPr lang="nl-BE" sz="1100" dirty="0"/>
                    </a:p>
                    <a:p>
                      <a:pPr algn="ctr"/>
                      <a:endParaRPr lang="nl-BE" sz="1050" dirty="0"/>
                    </a:p>
                  </a:txBody>
                  <a:tcPr anchor="b" anchorCtr="1"/>
                </a:tc>
                <a:tc>
                  <a:txBody>
                    <a:bodyPr/>
                    <a:lstStyle/>
                    <a:p>
                      <a:pPr algn="ctr"/>
                      <a:r>
                        <a:rPr lang="nl-BE" sz="1100" dirty="0"/>
                        <a:t>Fin des travaux</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41"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sp>
        <p:nvSpPr>
          <p:cNvPr id="48" name="TextBox 47"/>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sp>
        <p:nvSpPr>
          <p:cNvPr id="53" name="Ovale toelichting 16"/>
          <p:cNvSpPr/>
          <p:nvPr/>
        </p:nvSpPr>
        <p:spPr bwMode="auto">
          <a:xfrm>
            <a:off x="7703965" y="3716958"/>
            <a:ext cx="1414665" cy="792162"/>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0" name="Ovale toelichting 11"/>
          <p:cNvSpPr/>
          <p:nvPr/>
        </p:nvSpPr>
        <p:spPr bwMode="auto">
          <a:xfrm>
            <a:off x="3398594" y="1921624"/>
            <a:ext cx="1079500" cy="431800"/>
          </a:xfrm>
          <a:prstGeom prst="wedgeEllipseCallout">
            <a:avLst>
              <a:gd name="adj1" fmla="val -1736"/>
              <a:gd name="adj2" fmla="val 129300"/>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1" name="Ovale toelichting 22"/>
          <p:cNvSpPr/>
          <p:nvPr/>
        </p:nvSpPr>
        <p:spPr bwMode="auto">
          <a:xfrm>
            <a:off x="9105291" y="1621083"/>
            <a:ext cx="1657350" cy="431800"/>
          </a:xfrm>
          <a:prstGeom prst="wedgeEllipseCallout">
            <a:avLst>
              <a:gd name="adj1" fmla="val -41784"/>
              <a:gd name="adj2" fmla="val 51991"/>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2"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OU</a:t>
            </a:r>
          </a:p>
        </p:txBody>
      </p:sp>
      <p:sp>
        <p:nvSpPr>
          <p:cNvPr id="63"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a:t>OF</a:t>
            </a:r>
          </a:p>
        </p:txBody>
      </p:sp>
      <p:sp>
        <p:nvSpPr>
          <p:cNvPr id="64"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OU</a:t>
            </a:r>
          </a:p>
        </p:txBody>
      </p:sp>
      <p:sp>
        <p:nvSpPr>
          <p:cNvPr id="65"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6"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70" name="TextBox 69"/>
          <p:cNvSpPr txBox="1"/>
          <p:nvPr/>
        </p:nvSpPr>
        <p:spPr>
          <a:xfrm>
            <a:off x="9171132" y="1582122"/>
            <a:ext cx="1367730" cy="369332"/>
          </a:xfrm>
          <a:prstGeom prst="rect">
            <a:avLst/>
          </a:prstGeom>
          <a:noFill/>
        </p:spPr>
        <p:txBody>
          <a:bodyPr wrap="square" rtlCol="0">
            <a:spAutoFit/>
          </a:bodyPr>
          <a:lstStyle/>
          <a:p>
            <a:pPr algn="ctr"/>
            <a:r>
              <a:rPr lang="en-US" dirty="0"/>
              <a:t>…</a:t>
            </a:r>
            <a:endParaRPr lang="nl-BE" dirty="0"/>
          </a:p>
        </p:txBody>
      </p:sp>
      <p:sp>
        <p:nvSpPr>
          <p:cNvPr id="71"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74"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75" name="TextBox 74"/>
          <p:cNvSpPr txBox="1"/>
          <p:nvPr/>
        </p:nvSpPr>
        <p:spPr>
          <a:xfrm>
            <a:off x="4440238" y="325944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76"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a:t>
            </a:r>
          </a:p>
          <a:p>
            <a:pPr algn="ctr"/>
            <a:r>
              <a:rPr lang="nl-BE" sz="800" b="1" dirty="0">
                <a:solidFill>
                  <a:schemeClr val="bg1"/>
                </a:solidFill>
              </a:rPr>
              <a:t>RS ENTREPRENEUR</a:t>
            </a:r>
          </a:p>
        </p:txBody>
      </p:sp>
      <p:sp>
        <p:nvSpPr>
          <p:cNvPr id="77"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78" name="TextBox 77"/>
          <p:cNvSpPr txBox="1"/>
          <p:nvPr/>
        </p:nvSpPr>
        <p:spPr>
          <a:xfrm>
            <a:off x="8169074" y="2724124"/>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44"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309" y="1820318"/>
            <a:ext cx="287337" cy="276225"/>
          </a:xfrm>
          <a:prstGeom prst="rect">
            <a:avLst/>
          </a:prstGeom>
          <a:noFill/>
          <a:ln w="9525">
            <a:noFill/>
            <a:miter lim="800000"/>
            <a:headEnd/>
            <a:tailEnd/>
          </a:ln>
        </p:spPr>
      </p:pic>
      <p:sp>
        <p:nvSpPr>
          <p:cNvPr id="45"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en-US" sz="800" b="1" dirty="0">
                <a:solidFill>
                  <a:schemeClr val="bg1"/>
                </a:solidFill>
              </a:rPr>
              <a:t>VIGIE</a:t>
            </a:r>
          </a:p>
          <a:p>
            <a:pPr algn="ctr"/>
            <a:r>
              <a:rPr lang="en-US" sz="800" b="1" dirty="0">
                <a:solidFill>
                  <a:schemeClr val="bg1"/>
                </a:solidFill>
              </a:rPr>
              <a:t>ENTREPRENEUR</a:t>
            </a:r>
            <a:endParaRPr lang="nl-BE" sz="800" b="1" dirty="0">
              <a:solidFill>
                <a:schemeClr val="bg1"/>
              </a:solidFill>
            </a:endParaRPr>
          </a:p>
        </p:txBody>
      </p:sp>
      <p:sp>
        <p:nvSpPr>
          <p:cNvPr id="46"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réduite</a:t>
            </a:r>
            <a:endParaRPr lang="en-GB" dirty="0"/>
          </a:p>
        </p:txBody>
      </p:sp>
      <p:pic>
        <p:nvPicPr>
          <p:cNvPr id="3" name="Picture 2"/>
          <p:cNvPicPr>
            <a:picLocks noChangeAspect="1"/>
          </p:cNvPicPr>
          <p:nvPr/>
        </p:nvPicPr>
        <p:blipFill>
          <a:blip r:embed="rId4"/>
          <a:stretch>
            <a:fillRect/>
          </a:stretch>
        </p:blipFill>
        <p:spPr>
          <a:xfrm>
            <a:off x="2512609" y="2882550"/>
            <a:ext cx="456426" cy="1111299"/>
          </a:xfrm>
          <a:prstGeom prst="rect">
            <a:avLst/>
          </a:prstGeom>
        </p:spPr>
      </p:pic>
      <p:sp>
        <p:nvSpPr>
          <p:cNvPr id="59" name="Ovale toelichting 9"/>
          <p:cNvSpPr>
            <a:spLocks noChangeArrowheads="1"/>
          </p:cNvSpPr>
          <p:nvPr/>
        </p:nvSpPr>
        <p:spPr bwMode="auto">
          <a:xfrm>
            <a:off x="2711450" y="2349500"/>
            <a:ext cx="1081088" cy="431800"/>
          </a:xfrm>
          <a:prstGeom prst="wedgeEllipseCallout">
            <a:avLst>
              <a:gd name="adj1" fmla="val -33998"/>
              <a:gd name="adj2" fmla="val 92112"/>
            </a:avLst>
          </a:prstGeom>
          <a:solidFill>
            <a:schemeClr val="bg1"/>
          </a:solidFill>
          <a:ln w="31750" algn="ctr">
            <a:solidFill>
              <a:srgbClr val="B2B2B2"/>
            </a:solidFill>
            <a:round/>
            <a:headEnd/>
            <a:tailEnd/>
          </a:ln>
        </p:spPr>
        <p:txBody>
          <a:bodyPr wrap="none" anchor="ctr"/>
          <a:lstStyle/>
          <a:p>
            <a:pPr algn="ctr"/>
            <a:endParaRPr lang="nl-BE"/>
          </a:p>
        </p:txBody>
      </p:sp>
      <p:pic>
        <p:nvPicPr>
          <p:cNvPr id="47" name="Picture 46"/>
          <p:cNvPicPr>
            <a:picLocks noChangeAspect="1"/>
          </p:cNvPicPr>
          <p:nvPr/>
        </p:nvPicPr>
        <p:blipFill>
          <a:blip r:embed="rId5"/>
          <a:stretch>
            <a:fillRect/>
          </a:stretch>
        </p:blipFill>
        <p:spPr>
          <a:xfrm>
            <a:off x="3740696" y="2750097"/>
            <a:ext cx="317019" cy="1054699"/>
          </a:xfrm>
          <a:prstGeom prst="rect">
            <a:avLst/>
          </a:prstGeom>
          <a:ln w="25400">
            <a:solidFill>
              <a:schemeClr val="tx2">
                <a:lumMod val="85000"/>
              </a:schemeClr>
            </a:solidFill>
          </a:ln>
        </p:spPr>
      </p:pic>
      <p:pic>
        <p:nvPicPr>
          <p:cNvPr id="50" name="Picture 49"/>
          <p:cNvPicPr>
            <a:picLocks noChangeAspect="1"/>
          </p:cNvPicPr>
          <p:nvPr/>
        </p:nvPicPr>
        <p:blipFill>
          <a:blip r:embed="rId5"/>
          <a:stretch>
            <a:fillRect/>
          </a:stretch>
        </p:blipFill>
        <p:spPr>
          <a:xfrm>
            <a:off x="7437414" y="1993029"/>
            <a:ext cx="317019" cy="1054699"/>
          </a:xfrm>
          <a:prstGeom prst="rect">
            <a:avLst/>
          </a:prstGeom>
          <a:ln w="25400">
            <a:solidFill>
              <a:schemeClr val="tx2">
                <a:lumMod val="85000"/>
              </a:schemeClr>
            </a:solidFill>
          </a:ln>
        </p:spPr>
      </p:pic>
      <p:pic>
        <p:nvPicPr>
          <p:cNvPr id="51" name="Picture 50"/>
          <p:cNvPicPr>
            <a:picLocks noChangeAspect="1"/>
          </p:cNvPicPr>
          <p:nvPr/>
        </p:nvPicPr>
        <p:blipFill>
          <a:blip r:embed="rId6"/>
          <a:stretch>
            <a:fillRect/>
          </a:stretch>
        </p:blipFill>
        <p:spPr>
          <a:xfrm>
            <a:off x="5006788" y="2679167"/>
            <a:ext cx="443036" cy="1097367"/>
          </a:xfrm>
          <a:prstGeom prst="rect">
            <a:avLst/>
          </a:prstGeom>
        </p:spPr>
      </p:pic>
      <p:pic>
        <p:nvPicPr>
          <p:cNvPr id="52" name="Picture 51"/>
          <p:cNvPicPr>
            <a:picLocks noChangeAspect="1"/>
          </p:cNvPicPr>
          <p:nvPr/>
        </p:nvPicPr>
        <p:blipFill>
          <a:blip r:embed="rId6"/>
          <a:stretch>
            <a:fillRect/>
          </a:stretch>
        </p:blipFill>
        <p:spPr>
          <a:xfrm>
            <a:off x="8752229" y="1935059"/>
            <a:ext cx="443036" cy="1097367"/>
          </a:xfrm>
          <a:prstGeom prst="rect">
            <a:avLst/>
          </a:prstGeom>
        </p:spPr>
      </p:pic>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8" name="TextBox 67"/>
          <p:cNvSpPr txBox="1"/>
          <p:nvPr/>
        </p:nvSpPr>
        <p:spPr>
          <a:xfrm>
            <a:off x="2614313" y="733739"/>
            <a:ext cx="6843148" cy="578882"/>
          </a:xfrm>
          <a:prstGeom prst="roundRect">
            <a:avLst/>
          </a:prstGeom>
          <a:noFill/>
          <a:ln w="12700">
            <a:solidFill>
              <a:schemeClr val="accent1"/>
            </a:solidFill>
            <a:prstDash val="dash"/>
          </a:ln>
        </p:spPr>
        <p:txBody>
          <a:bodyPr wrap="square" rtlCol="0">
            <a:spAutoFit/>
          </a:bodyPr>
          <a:lstStyle/>
          <a:p>
            <a:pPr algn="ctr"/>
            <a:r>
              <a:rPr lang="nl-BE" sz="1400" dirty="0" err="1"/>
              <a:t>Après</a:t>
            </a:r>
            <a:r>
              <a:rPr lang="nl-BE" sz="1400" dirty="0"/>
              <a:t> sa </a:t>
            </a:r>
            <a:r>
              <a:rPr lang="nl-BE" sz="1400" dirty="0" err="1"/>
              <a:t>concertation</a:t>
            </a:r>
            <a:r>
              <a:rPr lang="nl-BE" sz="1400" dirty="0"/>
              <a:t>, </a:t>
            </a:r>
            <a:r>
              <a:rPr lang="nl-BE" sz="1400" dirty="0" err="1"/>
              <a:t>le</a:t>
            </a:r>
            <a:r>
              <a:rPr lang="nl-BE" sz="1400" dirty="0"/>
              <a:t> RS entrepreneur </a:t>
            </a:r>
            <a:r>
              <a:rPr lang="nl-BE" sz="1400" dirty="0" err="1"/>
              <a:t>prend</a:t>
            </a:r>
            <a:r>
              <a:rPr lang="nl-BE" sz="1400" dirty="0"/>
              <a:t> </a:t>
            </a:r>
            <a:r>
              <a:rPr lang="nl-BE" sz="1400" dirty="0" err="1"/>
              <a:t>une</a:t>
            </a:r>
            <a:r>
              <a:rPr lang="nl-BE" sz="1400" dirty="0"/>
              <a:t> </a:t>
            </a:r>
            <a:r>
              <a:rPr lang="nl-BE" sz="1400" dirty="0" err="1"/>
              <a:t>décision</a:t>
            </a:r>
            <a:r>
              <a:rPr lang="nl-BE" sz="1400" dirty="0"/>
              <a:t> quant à la poursuite des travaux.</a:t>
            </a:r>
          </a:p>
        </p:txBody>
      </p:sp>
      <p:pic>
        <p:nvPicPr>
          <p:cNvPr id="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8933" y="3788230"/>
            <a:ext cx="618791" cy="618618"/>
          </a:xfrm>
          <a:prstGeom prst="rect">
            <a:avLst/>
          </a:prstGeom>
          <a:noFill/>
          <a:ln w="9525">
            <a:noFill/>
            <a:miter lim="800000"/>
            <a:headEnd/>
            <a:tailEnd/>
          </a:ln>
        </p:spPr>
      </p:pic>
      <p:sp>
        <p:nvSpPr>
          <p:cNvPr id="39" name="TextBox 30"/>
          <p:cNvSpPr txBox="1">
            <a:spLocks noChangeArrowheads="1"/>
          </p:cNvSpPr>
          <p:nvPr/>
        </p:nvSpPr>
        <p:spPr bwMode="auto">
          <a:xfrm>
            <a:off x="7888660" y="3830622"/>
            <a:ext cx="97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00" b="1" dirty="0">
                <a:solidFill>
                  <a:srgbClr val="FF0000"/>
                </a:solidFill>
              </a:rPr>
              <a:t>FIN </a:t>
            </a:r>
          </a:p>
          <a:p>
            <a:pPr algn="ctr" eaLnBrk="1" hangingPunct="1"/>
            <a:r>
              <a:rPr lang="en-US" altLang="en-US" sz="700" b="1" dirty="0">
                <a:solidFill>
                  <a:srgbClr val="FF0000"/>
                </a:solidFill>
              </a:rPr>
              <a:t>des travaux</a:t>
            </a:r>
          </a:p>
          <a:p>
            <a:pPr algn="ctr" eaLnBrk="1" hangingPunct="1"/>
            <a:r>
              <a:rPr lang="en-US" altLang="en-US" sz="1600" b="1" dirty="0">
                <a:solidFill>
                  <a:srgbClr val="FF0000"/>
                </a:solidFill>
              </a:rPr>
              <a:t> </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8875" y="5306001"/>
            <a:ext cx="661626" cy="391385"/>
          </a:xfrm>
          <a:prstGeom prst="rect">
            <a:avLst/>
          </a:prstGeom>
        </p:spPr>
      </p:pic>
    </p:spTree>
    <p:extLst>
      <p:ext uri="{BB962C8B-B14F-4D97-AF65-F5344CB8AC3E}">
        <p14:creationId xmlns:p14="http://schemas.microsoft.com/office/powerpoint/2010/main" val="3142669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vigie</a:t>
            </a:r>
            <a:endParaRPr lang="nl-BE" sz="2000" b="1" dirty="0"/>
          </a:p>
          <a:p>
            <a:br>
              <a:rPr lang="nl-BE" sz="2000" b="1" dirty="0"/>
            </a:br>
            <a:r>
              <a:rPr lang="nl-BE" sz="2000" b="1" dirty="0">
                <a:solidFill>
                  <a:schemeClr val="tx1"/>
                </a:solidFill>
              </a:rPr>
              <a:t>2. </a:t>
            </a:r>
            <a:r>
              <a:rPr lang="nl-BE" sz="2000" b="1" dirty="0" err="1">
                <a:solidFill>
                  <a:schemeClr val="tx1"/>
                </a:solidFill>
              </a:rPr>
              <a:t>Incidents</a:t>
            </a:r>
            <a:r>
              <a:rPr lang="nl-BE" sz="2000" b="1" dirty="0">
                <a:solidFill>
                  <a:schemeClr val="tx1"/>
                </a:solidFill>
              </a:rPr>
              <a:t> / Cas particuliers</a:t>
            </a:r>
            <a:r>
              <a:rPr lang="nl-BE" sz="2000" b="1" dirty="0">
                <a:solidFill>
                  <a:schemeClr val="accent1">
                    <a:lumMod val="50000"/>
                  </a:schemeClr>
                </a:solidFill>
              </a:rPr>
              <a:t>	</a:t>
            </a:r>
          </a:p>
          <a:p>
            <a:endParaRPr lang="nl-BE" sz="2000" b="1" dirty="0">
              <a:solidFill>
                <a:schemeClr val="tx1"/>
              </a:solidFill>
            </a:endParaRPr>
          </a:p>
          <a:p>
            <a:r>
              <a:rPr lang="nl-BE" sz="2000" b="1" dirty="0"/>
              <a:t>3. Fin des travaux </a:t>
            </a:r>
          </a:p>
          <a:p>
            <a:endParaRPr lang="nl-BE" sz="2000" b="1" dirty="0">
              <a:solidFill>
                <a:schemeClr val="tx1"/>
              </a:solidFill>
            </a:endParaRPr>
          </a:p>
          <a:p>
            <a:r>
              <a:rPr lang="nl-BE" sz="2000" b="1" dirty="0">
                <a:solidFill>
                  <a:schemeClr val="tx1"/>
                </a:solidFill>
              </a:rPr>
              <a:t>4. Travaux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64</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310142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145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1451"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1452"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145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145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145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145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45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45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145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146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1461" name="Group 188"/>
          <p:cNvGrpSpPr>
            <a:grpSpLocks noChangeAspect="1"/>
          </p:cNvGrpSpPr>
          <p:nvPr/>
        </p:nvGrpSpPr>
        <p:grpSpPr bwMode="auto">
          <a:xfrm>
            <a:off x="5808663" y="3844926"/>
            <a:ext cx="107950" cy="73025"/>
            <a:chOff x="7956376" y="548680"/>
            <a:chExt cx="216024" cy="144016"/>
          </a:xfrm>
        </p:grpSpPr>
        <p:cxnSp>
          <p:nvCxnSpPr>
            <p:cNvPr id="6148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48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1462" name="Group 188"/>
          <p:cNvGrpSpPr>
            <a:grpSpLocks noChangeAspect="1"/>
          </p:cNvGrpSpPr>
          <p:nvPr/>
        </p:nvGrpSpPr>
        <p:grpSpPr bwMode="auto">
          <a:xfrm>
            <a:off x="7032625" y="3844926"/>
            <a:ext cx="107950" cy="73025"/>
            <a:chOff x="7956376" y="548680"/>
            <a:chExt cx="216024" cy="144016"/>
          </a:xfrm>
        </p:grpSpPr>
        <p:cxnSp>
          <p:nvCxnSpPr>
            <p:cNvPr id="6147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48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1463"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1464"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cxnSp>
        <p:nvCxnSpPr>
          <p:cNvPr id="6146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6147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61472"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61473"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travaux</a:t>
            </a:r>
          </a:p>
        </p:txBody>
      </p:sp>
      <p:sp>
        <p:nvSpPr>
          <p:cNvPr id="61477"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3" name="Rechthoek 35"/>
          <p:cNvSpPr>
            <a:spLocks noChangeArrowheads="1"/>
          </p:cNvSpPr>
          <p:nvPr/>
        </p:nvSpPr>
        <p:spPr bwMode="auto">
          <a:xfrm>
            <a:off x="6004434" y="1494987"/>
            <a:ext cx="975296"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45"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cxnSp>
        <p:nvCxnSpPr>
          <p:cNvPr id="61443" name="Straight Arrow Connector 287"/>
          <p:cNvCxnSpPr>
            <a:cxnSpLocks noChangeShapeType="1"/>
          </p:cNvCxnSpPr>
          <p:nvPr/>
        </p:nvCxnSpPr>
        <p:spPr bwMode="auto">
          <a:xfrm flipH="1">
            <a:off x="6456365" y="2100364"/>
            <a:ext cx="28156" cy="1112736"/>
          </a:xfrm>
          <a:prstGeom prst="straightConnector1">
            <a:avLst/>
          </a:prstGeom>
          <a:noFill/>
          <a:ln w="12700" algn="ctr">
            <a:solidFill>
              <a:schemeClr val="tx1"/>
            </a:solidFill>
            <a:prstDash val="dash"/>
            <a:round/>
            <a:headEnd/>
            <a:tailEnd type="arrow" w="med" len="med"/>
          </a:ln>
        </p:spPr>
      </p:cxnSp>
      <p:pic>
        <p:nvPicPr>
          <p:cNvPr id="42"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864" y="3043735"/>
            <a:ext cx="208128" cy="169365"/>
          </a:xfrm>
          <a:prstGeom prst="rect">
            <a:avLst/>
          </a:prstGeom>
          <a:noFill/>
          <a:ln w="9525">
            <a:noFill/>
            <a:miter lim="800000"/>
            <a:headEnd/>
            <a:tailEnd/>
          </a:ln>
        </p:spPr>
      </p:pic>
      <p:pic>
        <p:nvPicPr>
          <p:cNvPr id="4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801" y="3253170"/>
            <a:ext cx="208128" cy="169365"/>
          </a:xfrm>
          <a:prstGeom prst="rect">
            <a:avLst/>
          </a:prstGeom>
          <a:noFill/>
          <a:ln w="9525">
            <a:noFill/>
            <a:miter lim="800000"/>
            <a:headEnd/>
            <a:tailEnd/>
          </a:ln>
        </p:spPr>
      </p:pic>
      <p:pic>
        <p:nvPicPr>
          <p:cNvPr id="47"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576" y="3090914"/>
            <a:ext cx="208128" cy="169365"/>
          </a:xfrm>
          <a:prstGeom prst="rect">
            <a:avLst/>
          </a:prstGeom>
          <a:noFill/>
          <a:ln w="9525">
            <a:noFill/>
            <a:miter lim="800000"/>
            <a:headEnd/>
            <a:tailEnd/>
          </a:ln>
        </p:spPr>
      </p:pic>
      <p:pic>
        <p:nvPicPr>
          <p:cNvPr id="4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576" y="3284886"/>
            <a:ext cx="208128" cy="169365"/>
          </a:xfrm>
          <a:prstGeom prst="rect">
            <a:avLst/>
          </a:prstGeom>
          <a:noFill/>
          <a:ln w="9525">
            <a:noFill/>
            <a:miter lim="800000"/>
            <a:headEnd/>
            <a:tailEnd/>
          </a:ln>
        </p:spPr>
      </p:pic>
      <p:pic>
        <p:nvPicPr>
          <p:cNvPr id="5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113" y="2910681"/>
            <a:ext cx="208128" cy="169365"/>
          </a:xfrm>
          <a:prstGeom prst="rect">
            <a:avLst/>
          </a:prstGeom>
          <a:noFill/>
          <a:ln w="9525">
            <a:noFill/>
            <a:miter lim="800000"/>
            <a:headEnd/>
            <a:tailEnd/>
          </a:ln>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1" y="2014435"/>
            <a:ext cx="323056" cy="763192"/>
          </a:xfrm>
          <a:prstGeom prst="rect">
            <a:avLst/>
          </a:prstGeom>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679" y="3294747"/>
            <a:ext cx="389418" cy="598708"/>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532" y="3289301"/>
            <a:ext cx="389418" cy="598708"/>
          </a:xfrm>
          <a:prstGeom prst="rect">
            <a:avLst/>
          </a:prstGeom>
        </p:spPr>
      </p:pic>
    </p:spTree>
    <p:extLst>
      <p:ext uri="{BB962C8B-B14F-4D97-AF65-F5344CB8AC3E}">
        <p14:creationId xmlns:p14="http://schemas.microsoft.com/office/powerpoint/2010/main" val="3410968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246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2469"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2470"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2471"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2472"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2473"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2474"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247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247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247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247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2479"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2480" name="Group 188"/>
          <p:cNvGrpSpPr>
            <a:grpSpLocks noChangeAspect="1"/>
          </p:cNvGrpSpPr>
          <p:nvPr/>
        </p:nvGrpSpPr>
        <p:grpSpPr bwMode="auto">
          <a:xfrm>
            <a:off x="5808663" y="3844926"/>
            <a:ext cx="107950" cy="73025"/>
            <a:chOff x="7956376" y="548680"/>
            <a:chExt cx="216024" cy="144016"/>
          </a:xfrm>
        </p:grpSpPr>
        <p:cxnSp>
          <p:nvCxnSpPr>
            <p:cNvPr id="6250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250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2481" name="Group 188"/>
          <p:cNvGrpSpPr>
            <a:grpSpLocks noChangeAspect="1"/>
          </p:cNvGrpSpPr>
          <p:nvPr/>
        </p:nvGrpSpPr>
        <p:grpSpPr bwMode="auto">
          <a:xfrm>
            <a:off x="7032625" y="3844926"/>
            <a:ext cx="107950" cy="73025"/>
            <a:chOff x="7956376" y="548680"/>
            <a:chExt cx="216024" cy="144016"/>
          </a:xfrm>
        </p:grpSpPr>
        <p:cxnSp>
          <p:nvCxnSpPr>
            <p:cNvPr id="6250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250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2482"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2483"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6248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62487"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62489"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62490"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62493"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travaux</a:t>
            </a:r>
          </a:p>
          <a:p>
            <a:pPr algn="ctr"/>
            <a:r>
              <a:rPr lang="nl-BE" sz="800" b="1" dirty="0" err="1">
                <a:latin typeface="+mn-lt"/>
              </a:rPr>
              <a:t>terminés</a:t>
            </a:r>
            <a:endParaRPr lang="nl-BE" sz="800" b="1" dirty="0">
              <a:latin typeface="+mn-lt"/>
            </a:endParaRPr>
          </a:p>
        </p:txBody>
      </p:sp>
      <p:grpSp>
        <p:nvGrpSpPr>
          <p:cNvPr id="62494" name="Groep 70"/>
          <p:cNvGrpSpPr>
            <a:grpSpLocks/>
          </p:cNvGrpSpPr>
          <p:nvPr/>
        </p:nvGrpSpPr>
        <p:grpSpPr bwMode="auto">
          <a:xfrm>
            <a:off x="7214780" y="3415397"/>
            <a:ext cx="865187" cy="431800"/>
            <a:chOff x="4428553" y="2636912"/>
            <a:chExt cx="864096" cy="432048"/>
          </a:xfrm>
        </p:grpSpPr>
        <p:cxnSp>
          <p:nvCxnSpPr>
            <p:cNvPr id="72" name="Rechte verbindingslijn met pijl 71"/>
            <p:cNvCxnSpPr/>
            <p:nvPr/>
          </p:nvCxnSpPr>
          <p:spPr bwMode="auto">
            <a:xfrm>
              <a:off x="4717114"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3" name="Tekstvak 72"/>
            <p:cNvSpPr txBox="1"/>
            <p:nvPr/>
          </p:nvSpPr>
          <p:spPr>
            <a:xfrm>
              <a:off x="4428553"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2496"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6" name="Rechthoek 35"/>
          <p:cNvSpPr>
            <a:spLocks noChangeArrowheads="1"/>
          </p:cNvSpPr>
          <p:nvPr/>
        </p:nvSpPr>
        <p:spPr bwMode="auto">
          <a:xfrm>
            <a:off x="6013674" y="1377248"/>
            <a:ext cx="956815"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cxnSp>
        <p:nvCxnSpPr>
          <p:cNvPr id="62500" name="Straight Arrow Connector 287"/>
          <p:cNvCxnSpPr>
            <a:cxnSpLocks noChangeShapeType="1"/>
          </p:cNvCxnSpPr>
          <p:nvPr/>
        </p:nvCxnSpPr>
        <p:spPr bwMode="auto">
          <a:xfrm flipH="1">
            <a:off x="6462715" y="1978909"/>
            <a:ext cx="35716" cy="1246891"/>
          </a:xfrm>
          <a:prstGeom prst="straightConnector1">
            <a:avLst/>
          </a:prstGeom>
          <a:noFill/>
          <a:ln w="12700" algn="ctr">
            <a:solidFill>
              <a:schemeClr val="tx1"/>
            </a:solidFill>
            <a:prstDash val="dash"/>
            <a:round/>
            <a:headEnd/>
            <a:tailEnd type="arrow" w="med" len="med"/>
          </a:ln>
        </p:spPr>
      </p:cxnSp>
      <p:sp>
        <p:nvSpPr>
          <p:cNvPr id="70" name="Boog 69"/>
          <p:cNvSpPr/>
          <p:nvPr/>
        </p:nvSpPr>
        <p:spPr bwMode="auto">
          <a:xfrm rot="10274629">
            <a:off x="5969000" y="2682876"/>
            <a:ext cx="687388"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sp>
        <p:nvSpPr>
          <p:cNvPr id="52"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pic>
        <p:nvPicPr>
          <p:cNvPr id="47"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801" y="3253170"/>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838" y="3081969"/>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204" y="2839237"/>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775" y="3164340"/>
            <a:ext cx="208128" cy="169365"/>
          </a:xfrm>
          <a:prstGeom prst="rect">
            <a:avLst/>
          </a:prstGeom>
          <a:noFill/>
          <a:ln w="9525">
            <a:noFill/>
            <a:miter lim="800000"/>
            <a:headEnd/>
            <a:tailEnd/>
          </a:ln>
        </p:spPr>
      </p:pic>
      <p:pic>
        <p:nvPicPr>
          <p:cNvPr id="57"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867" y="3381874"/>
            <a:ext cx="208128" cy="169365"/>
          </a:xfrm>
          <a:prstGeom prst="rect">
            <a:avLst/>
          </a:prstGeom>
          <a:noFill/>
          <a:ln w="9525">
            <a:noFill/>
            <a:miter lim="800000"/>
            <a:headEnd/>
            <a:tailEnd/>
          </a:ln>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923" y="1926522"/>
            <a:ext cx="323056" cy="763192"/>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679" y="3294747"/>
            <a:ext cx="389418" cy="598708"/>
          </a:xfrm>
          <a:prstGeom prst="rect">
            <a:avLst/>
          </a:prstGeom>
        </p:spPr>
      </p:pic>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419" y="3275696"/>
            <a:ext cx="389418" cy="598708"/>
          </a:xfrm>
          <a:prstGeom prst="rect">
            <a:avLst/>
          </a:prstGeom>
        </p:spPr>
      </p:pic>
    </p:spTree>
    <p:extLst>
      <p:ext uri="{BB962C8B-B14F-4D97-AF65-F5344CB8AC3E}">
        <p14:creationId xmlns:p14="http://schemas.microsoft.com/office/powerpoint/2010/main" val="95677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3492"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3493"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3494"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3495"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3496"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3497"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3498"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3499"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3500"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3501"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3502"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3503" name="Rectangle 20"/>
          <p:cNvSpPr>
            <a:spLocks noChangeArrowheads="1"/>
          </p:cNvSpPr>
          <p:nvPr/>
        </p:nvSpPr>
        <p:spPr bwMode="auto">
          <a:xfrm>
            <a:off x="5880100" y="3717926"/>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3504" name="Group 188"/>
          <p:cNvGrpSpPr>
            <a:grpSpLocks noChangeAspect="1"/>
          </p:cNvGrpSpPr>
          <p:nvPr/>
        </p:nvGrpSpPr>
        <p:grpSpPr bwMode="auto">
          <a:xfrm>
            <a:off x="5808663" y="3844926"/>
            <a:ext cx="107950" cy="73025"/>
            <a:chOff x="7956376" y="548680"/>
            <a:chExt cx="216024" cy="144016"/>
          </a:xfrm>
        </p:grpSpPr>
        <p:cxnSp>
          <p:nvCxnSpPr>
            <p:cNvPr id="6353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53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3505" name="Group 188"/>
          <p:cNvGrpSpPr>
            <a:grpSpLocks noChangeAspect="1"/>
          </p:cNvGrpSpPr>
          <p:nvPr/>
        </p:nvGrpSpPr>
        <p:grpSpPr bwMode="auto">
          <a:xfrm>
            <a:off x="7032625" y="3844926"/>
            <a:ext cx="107950" cy="73025"/>
            <a:chOff x="7956376" y="548680"/>
            <a:chExt cx="216024" cy="144016"/>
          </a:xfrm>
        </p:grpSpPr>
        <p:cxnSp>
          <p:nvCxnSpPr>
            <p:cNvPr id="6353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53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3506"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3507"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6350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6351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6351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6351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63517"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GB" sz="800" b="1" dirty="0" err="1">
                <a:latin typeface="+mn-lt"/>
              </a:rPr>
              <a:t>contrôle</a:t>
            </a:r>
            <a:endParaRPr lang="en-GB" sz="800" b="1" dirty="0">
              <a:latin typeface="+mn-lt"/>
            </a:endParaRPr>
          </a:p>
          <a:p>
            <a:pPr algn="ctr"/>
            <a:r>
              <a:rPr lang="en-GB" sz="800" b="1" dirty="0">
                <a:latin typeface="+mn-lt"/>
              </a:rPr>
              <a:t>de la </a:t>
            </a:r>
            <a:r>
              <a:rPr lang="en-GB" sz="800" b="1" dirty="0" err="1">
                <a:latin typeface="+mn-lt"/>
              </a:rPr>
              <a:t>voie</a:t>
            </a:r>
            <a:endParaRPr lang="nl-BE" sz="800" b="1" dirty="0">
              <a:latin typeface="+mn-lt"/>
            </a:endParaRPr>
          </a:p>
        </p:txBody>
      </p:sp>
      <p:grpSp>
        <p:nvGrpSpPr>
          <p:cNvPr id="63518" name="Groep 70"/>
          <p:cNvGrpSpPr>
            <a:grpSpLocks/>
          </p:cNvGrpSpPr>
          <p:nvPr/>
        </p:nvGrpSpPr>
        <p:grpSpPr bwMode="auto">
          <a:xfrm>
            <a:off x="6167439" y="3429000"/>
            <a:ext cx="865187" cy="431800"/>
            <a:chOff x="4427984" y="2636912"/>
            <a:chExt cx="864096" cy="432048"/>
          </a:xfrm>
        </p:grpSpPr>
        <p:cxnSp>
          <p:nvCxnSpPr>
            <p:cNvPr id="72" name="Rechte verbindingslijn met pijl 71"/>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3" name="Tekstvak 72"/>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7" name="Rechthoek 35"/>
          <p:cNvSpPr>
            <a:spLocks noChangeArrowheads="1"/>
          </p:cNvSpPr>
          <p:nvPr/>
        </p:nvSpPr>
        <p:spPr bwMode="auto">
          <a:xfrm>
            <a:off x="6034135" y="1215925"/>
            <a:ext cx="95845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a:t>
            </a:r>
          </a:p>
          <a:p>
            <a:pPr algn="ctr"/>
            <a:r>
              <a:rPr lang="nl-BE" sz="900" b="1" dirty="0">
                <a:solidFill>
                  <a:schemeClr val="bg1"/>
                </a:solidFill>
              </a:rPr>
              <a:t>ENTREPRENEUR</a:t>
            </a:r>
          </a:p>
        </p:txBody>
      </p:sp>
      <p:cxnSp>
        <p:nvCxnSpPr>
          <p:cNvPr id="63523" name="Straight Arrow Connector 287"/>
          <p:cNvCxnSpPr>
            <a:cxnSpLocks noChangeShapeType="1"/>
          </p:cNvCxnSpPr>
          <p:nvPr/>
        </p:nvCxnSpPr>
        <p:spPr bwMode="auto">
          <a:xfrm flipH="1">
            <a:off x="6311900" y="1852614"/>
            <a:ext cx="197023" cy="928686"/>
          </a:xfrm>
          <a:prstGeom prst="straightConnector1">
            <a:avLst/>
          </a:prstGeom>
          <a:noFill/>
          <a:ln w="12700" algn="ctr">
            <a:solidFill>
              <a:schemeClr val="tx1"/>
            </a:solidFill>
            <a:prstDash val="dash"/>
            <a:round/>
            <a:headEnd/>
            <a:tailEnd type="arrow" w="med" len="med"/>
          </a:ln>
        </p:spPr>
      </p:cxnSp>
      <p:cxnSp>
        <p:nvCxnSpPr>
          <p:cNvPr id="63525" name="Straight Arrow Connector 287"/>
          <p:cNvCxnSpPr>
            <a:cxnSpLocks noChangeShapeType="1"/>
          </p:cNvCxnSpPr>
          <p:nvPr/>
        </p:nvCxnSpPr>
        <p:spPr bwMode="auto">
          <a:xfrm>
            <a:off x="6484720" y="1793877"/>
            <a:ext cx="332006" cy="914399"/>
          </a:xfrm>
          <a:prstGeom prst="straightConnector1">
            <a:avLst/>
          </a:prstGeom>
          <a:noFill/>
          <a:ln w="12700" algn="ctr">
            <a:solidFill>
              <a:schemeClr val="tx1"/>
            </a:solidFill>
            <a:prstDash val="dash"/>
            <a:round/>
            <a:headEnd/>
            <a:tailEnd type="arrow" w="med" len="med"/>
          </a:ln>
        </p:spPr>
      </p:cxnSp>
      <p:sp>
        <p:nvSpPr>
          <p:cNvPr id="58" name="Rectangular Callout 50"/>
          <p:cNvSpPr>
            <a:spLocks noChangeArrowheads="1"/>
          </p:cNvSpPr>
          <p:nvPr/>
        </p:nvSpPr>
        <p:spPr bwMode="auto">
          <a:xfrm>
            <a:off x="7240370" y="2227058"/>
            <a:ext cx="1008062" cy="288925"/>
          </a:xfrm>
          <a:prstGeom prst="wedgeRectCallout">
            <a:avLst>
              <a:gd name="adj1" fmla="val -84866"/>
              <a:gd name="adj2" fmla="val 142042"/>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VOIE OK</a:t>
            </a:r>
          </a:p>
        </p:txBody>
      </p:sp>
      <p:sp>
        <p:nvSpPr>
          <p:cNvPr id="51"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pic>
        <p:nvPicPr>
          <p:cNvPr id="4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801" y="3253170"/>
            <a:ext cx="208128" cy="169365"/>
          </a:xfrm>
          <a:prstGeom prst="rect">
            <a:avLst/>
          </a:prstGeom>
          <a:noFill/>
          <a:ln w="9525">
            <a:noFill/>
            <a:miter lim="800000"/>
            <a:headEnd/>
            <a:tailEnd/>
          </a:ln>
        </p:spPr>
      </p:pic>
      <p:pic>
        <p:nvPicPr>
          <p:cNvPr id="4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487" y="3082334"/>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235" y="2516648"/>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7601" y="2451554"/>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639" y="3284539"/>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576" y="3089773"/>
            <a:ext cx="208128" cy="169365"/>
          </a:xfrm>
          <a:prstGeom prst="rect">
            <a:avLst/>
          </a:prstGeom>
          <a:noFill/>
          <a:ln w="9525">
            <a:noFill/>
            <a:miter lim="800000"/>
            <a:headEnd/>
            <a:tailEnd/>
          </a:ln>
        </p:spPr>
      </p:pic>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258" y="1658994"/>
            <a:ext cx="323056" cy="763192"/>
          </a:xfrm>
          <a:prstGeom prst="rect">
            <a:avLst/>
          </a:prstGeom>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4135" y="2837436"/>
            <a:ext cx="389418" cy="598708"/>
          </a:xfrm>
          <a:prstGeom prst="rect">
            <a:avLst/>
          </a:prstGeom>
        </p:spPr>
      </p:pic>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4257" y="2817483"/>
            <a:ext cx="389418" cy="598708"/>
          </a:xfrm>
          <a:prstGeom prst="rect">
            <a:avLst/>
          </a:prstGeom>
        </p:spPr>
      </p:pic>
    </p:spTree>
    <p:extLst>
      <p:ext uri="{BB962C8B-B14F-4D97-AF65-F5344CB8AC3E}">
        <p14:creationId xmlns:p14="http://schemas.microsoft.com/office/powerpoint/2010/main" val="37648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51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45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451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6451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451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451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452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452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4522"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4523"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a:t>Namur</a:t>
            </a:r>
          </a:p>
        </p:txBody>
      </p:sp>
      <p:sp>
        <p:nvSpPr>
          <p:cNvPr id="64525"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arrêt</a:t>
            </a:r>
            <a:r>
              <a:rPr lang="en-US" sz="800" b="1" dirty="0">
                <a:latin typeface="+mn-lt"/>
              </a:rPr>
              <a:t> du</a:t>
            </a:r>
          </a:p>
          <a:p>
            <a:pPr algn="ctr"/>
            <a:r>
              <a:rPr lang="en-US" sz="800" b="1" dirty="0" err="1">
                <a:latin typeface="+mn-lt"/>
              </a:rPr>
              <a:t>système</a:t>
            </a:r>
            <a:r>
              <a:rPr lang="en-US" sz="800" b="1" dirty="0">
                <a:latin typeface="+mn-lt"/>
              </a:rPr>
              <a:t> de </a:t>
            </a:r>
            <a:r>
              <a:rPr lang="en-US" sz="800" b="1" dirty="0" err="1">
                <a:latin typeface="+mn-lt"/>
              </a:rPr>
              <a:t>sécurité</a:t>
            </a:r>
            <a:endParaRPr lang="nl-BE" sz="800" b="1" dirty="0">
              <a:latin typeface="+mn-lt"/>
            </a:endParaRPr>
          </a:p>
        </p:txBody>
      </p:sp>
      <p:grpSp>
        <p:nvGrpSpPr>
          <p:cNvPr id="64526" name="Groep 49"/>
          <p:cNvGrpSpPr>
            <a:grpSpLocks/>
          </p:cNvGrpSpPr>
          <p:nvPr/>
        </p:nvGrpSpPr>
        <p:grpSpPr bwMode="auto">
          <a:xfrm>
            <a:off x="6167439" y="3429000"/>
            <a:ext cx="865187" cy="431800"/>
            <a:chOff x="4427984" y="2636912"/>
            <a:chExt cx="864096" cy="432048"/>
          </a:xfrm>
        </p:grpSpPr>
        <p:cxnSp>
          <p:nvCxnSpPr>
            <p:cNvPr id="56" name="Rechte verbindingslijn met pijl 55"/>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6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0" name="Straight Connector 111"/>
          <p:cNvCxnSpPr/>
          <p:nvPr/>
        </p:nvCxnSpPr>
        <p:spPr bwMode="auto">
          <a:xfrm>
            <a:off x="4727576" y="3429000"/>
            <a:ext cx="388937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4531" name="Rectangular Callout 50"/>
          <p:cNvSpPr>
            <a:spLocks noChangeArrowheads="1"/>
          </p:cNvSpPr>
          <p:nvPr/>
        </p:nvSpPr>
        <p:spPr bwMode="auto">
          <a:xfrm>
            <a:off x="7104063" y="1484313"/>
            <a:ext cx="2305050" cy="360362"/>
          </a:xfrm>
          <a:prstGeom prst="wedgeRectCallout">
            <a:avLst>
              <a:gd name="adj1" fmla="val -66574"/>
              <a:gd name="adj2" fmla="val 132764"/>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LE SYSTEME DE SECURITE</a:t>
            </a:r>
          </a:p>
          <a:p>
            <a:pPr algn="ctr"/>
            <a:r>
              <a:rPr lang="en-US" sz="1200" b="1" dirty="0">
                <a:solidFill>
                  <a:schemeClr val="bg1"/>
                </a:solidFill>
              </a:rPr>
              <a:t>EST ARRETE</a:t>
            </a:r>
          </a:p>
        </p:txBody>
      </p:sp>
      <p:sp>
        <p:nvSpPr>
          <p:cNvPr id="24" name="Rechthoek 35"/>
          <p:cNvSpPr>
            <a:spLocks noChangeArrowheads="1"/>
          </p:cNvSpPr>
          <p:nvPr/>
        </p:nvSpPr>
        <p:spPr bwMode="auto">
          <a:xfrm>
            <a:off x="5950793" y="1484313"/>
            <a:ext cx="10111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5" name="Picture 4"/>
          <p:cNvPicPr>
            <a:picLocks noChangeAspect="1"/>
          </p:cNvPicPr>
          <p:nvPr/>
        </p:nvPicPr>
        <p:blipFill>
          <a:blip r:embed="rId3"/>
          <a:stretch>
            <a:fillRect/>
          </a:stretch>
        </p:blipFill>
        <p:spPr>
          <a:xfrm>
            <a:off x="6367577" y="1948290"/>
            <a:ext cx="323116" cy="786452"/>
          </a:xfrm>
          <a:prstGeom prst="rect">
            <a:avLst/>
          </a:prstGeom>
        </p:spPr>
      </p:pic>
      <p:sp>
        <p:nvSpPr>
          <p:cNvPr id="30"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pic>
        <p:nvPicPr>
          <p:cNvPr id="23" name="Picture 22"/>
          <p:cNvPicPr>
            <a:picLocks noChangeAspect="1"/>
          </p:cNvPicPr>
          <p:nvPr/>
        </p:nvPicPr>
        <p:blipFill rotWithShape="1">
          <a:blip r:embed="rId4"/>
          <a:srcRect r="45756"/>
          <a:stretch/>
        </p:blipFill>
        <p:spPr>
          <a:xfrm>
            <a:off x="6275360" y="2806554"/>
            <a:ext cx="415333" cy="606573"/>
          </a:xfrm>
          <a:prstGeom prst="rect">
            <a:avLst/>
          </a:prstGeom>
        </p:spPr>
      </p:pic>
      <p:pic>
        <p:nvPicPr>
          <p:cNvPr id="25" name="Picture 24"/>
          <p:cNvPicPr>
            <a:picLocks noChangeAspect="1"/>
          </p:cNvPicPr>
          <p:nvPr/>
        </p:nvPicPr>
        <p:blipFill rotWithShape="1">
          <a:blip r:embed="rId4"/>
          <a:srcRect r="45756"/>
          <a:stretch/>
        </p:blipFill>
        <p:spPr>
          <a:xfrm>
            <a:off x="6641121" y="2788223"/>
            <a:ext cx="415333" cy="606573"/>
          </a:xfrm>
          <a:prstGeom prst="rect">
            <a:avLst/>
          </a:prstGeom>
        </p:spPr>
      </p:pic>
    </p:spTree>
    <p:extLst>
      <p:ext uri="{BB962C8B-B14F-4D97-AF65-F5344CB8AC3E}">
        <p14:creationId xmlns:p14="http://schemas.microsoft.com/office/powerpoint/2010/main" val="3942681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ep 74"/>
          <p:cNvGrpSpPr>
            <a:grpSpLocks/>
          </p:cNvGrpSpPr>
          <p:nvPr/>
        </p:nvGrpSpPr>
        <p:grpSpPr bwMode="auto">
          <a:xfrm>
            <a:off x="8817620" y="2201070"/>
            <a:ext cx="1727200" cy="1555750"/>
            <a:chOff x="6300192" y="2204864"/>
            <a:chExt cx="1728192" cy="1555373"/>
          </a:xfrm>
        </p:grpSpPr>
        <p:pic>
          <p:nvPicPr>
            <p:cNvPr id="655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204864"/>
              <a:ext cx="1728192" cy="1555373"/>
            </a:xfrm>
            <a:prstGeom prst="rect">
              <a:avLst/>
            </a:prstGeom>
            <a:noFill/>
            <a:ln w="9525">
              <a:noFill/>
              <a:miter lim="800000"/>
              <a:headEnd/>
              <a:tailEnd/>
            </a:ln>
          </p:spPr>
        </p:pic>
        <p:sp>
          <p:nvSpPr>
            <p:cNvPr id="65564" name="Rectangle 47"/>
            <p:cNvSpPr>
              <a:spLocks noChangeArrowheads="1"/>
            </p:cNvSpPr>
            <p:nvPr/>
          </p:nvSpPr>
          <p:spPr bwMode="auto">
            <a:xfrm>
              <a:off x="6620991" y="2852936"/>
              <a:ext cx="1224136" cy="196746"/>
            </a:xfrm>
            <a:prstGeom prst="rect">
              <a:avLst/>
            </a:prstGeom>
            <a:solidFill>
              <a:schemeClr val="bg1"/>
            </a:solidFill>
            <a:ln w="31750" algn="ctr">
              <a:noFill/>
              <a:round/>
              <a:headEnd/>
              <a:tailEnd/>
            </a:ln>
          </p:spPr>
          <p:txBody>
            <a:bodyPr wrap="none" anchor="ctr"/>
            <a:lstStyle/>
            <a:p>
              <a:pPr algn="ctr"/>
              <a:endParaRPr lang="en-US"/>
            </a:p>
          </p:txBody>
        </p:sp>
      </p:grpSp>
      <p:cxnSp>
        <p:nvCxnSpPr>
          <p:cNvPr id="6553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55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grpSp>
        <p:nvGrpSpPr>
          <p:cNvPr id="65541" name="Groep 47"/>
          <p:cNvGrpSpPr>
            <a:grpSpLocks/>
          </p:cNvGrpSpPr>
          <p:nvPr/>
        </p:nvGrpSpPr>
        <p:grpSpPr bwMode="auto">
          <a:xfrm>
            <a:off x="6167439" y="3716339"/>
            <a:ext cx="865187" cy="433387"/>
            <a:chOff x="4427984" y="2636912"/>
            <a:chExt cx="864096" cy="432048"/>
          </a:xfrm>
        </p:grpSpPr>
        <p:cxnSp>
          <p:nvCxnSpPr>
            <p:cNvPr id="49" name="Rechte verbindingslijn met pijl 48"/>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0" name="Tekstvak 49"/>
            <p:cNvSpPr txBox="1"/>
            <p:nvPr/>
          </p:nvSpPr>
          <p:spPr>
            <a:xfrm>
              <a:off x="4427984" y="2709711"/>
              <a:ext cx="864096" cy="245302"/>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65542" name="Straight Connector 16"/>
          <p:cNvCxnSpPr>
            <a:cxnSpLocks noChangeShapeType="1"/>
          </p:cNvCxnSpPr>
          <p:nvPr/>
        </p:nvCxnSpPr>
        <p:spPr bwMode="auto">
          <a:xfrm flipV="1">
            <a:off x="2640013" y="4173539"/>
            <a:ext cx="7632700" cy="1587"/>
          </a:xfrm>
          <a:prstGeom prst="line">
            <a:avLst/>
          </a:prstGeom>
          <a:noFill/>
          <a:ln w="31750" algn="ctr">
            <a:solidFill>
              <a:schemeClr val="accent2"/>
            </a:solidFill>
            <a:round/>
            <a:headEnd/>
            <a:tailEnd/>
          </a:ln>
        </p:spPr>
      </p:cxnSp>
      <p:cxnSp>
        <p:nvCxnSpPr>
          <p:cNvPr id="65543" name="Straight Connector 16"/>
          <p:cNvCxnSpPr>
            <a:cxnSpLocks noChangeShapeType="1"/>
          </p:cNvCxnSpPr>
          <p:nvPr/>
        </p:nvCxnSpPr>
        <p:spPr bwMode="auto">
          <a:xfrm flipV="1">
            <a:off x="2640013" y="4508501"/>
            <a:ext cx="7632700" cy="3175"/>
          </a:xfrm>
          <a:prstGeom prst="line">
            <a:avLst/>
          </a:prstGeom>
          <a:noFill/>
          <a:ln w="31750" algn="ctr">
            <a:solidFill>
              <a:schemeClr val="accent2"/>
            </a:solidFill>
            <a:round/>
            <a:headEnd/>
            <a:tailEnd/>
          </a:ln>
        </p:spPr>
      </p:cxnSp>
      <p:sp>
        <p:nvSpPr>
          <p:cNvPr id="65544" name="Chevron 29"/>
          <p:cNvSpPr>
            <a:spLocks noChangeArrowheads="1"/>
          </p:cNvSpPr>
          <p:nvPr/>
        </p:nvSpPr>
        <p:spPr bwMode="auto">
          <a:xfrm>
            <a:off x="2803526" y="4086226"/>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5545" name="Chevron 30"/>
          <p:cNvSpPr>
            <a:spLocks noChangeAspect="1"/>
          </p:cNvSpPr>
          <p:nvPr/>
        </p:nvSpPr>
        <p:spPr bwMode="auto">
          <a:xfrm flipH="1">
            <a:off x="2803526" y="44465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5546" name="TextBox 32"/>
          <p:cNvSpPr txBox="1">
            <a:spLocks noChangeArrowheads="1"/>
          </p:cNvSpPr>
          <p:nvPr/>
        </p:nvSpPr>
        <p:spPr bwMode="auto">
          <a:xfrm>
            <a:off x="9551989" y="3768726"/>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5547" name="TextBox 228"/>
          <p:cNvSpPr txBox="1">
            <a:spLocks noChangeArrowheads="1"/>
          </p:cNvSpPr>
          <p:nvPr/>
        </p:nvSpPr>
        <p:spPr bwMode="auto">
          <a:xfrm>
            <a:off x="2387600" y="4006851"/>
            <a:ext cx="323850" cy="246063"/>
          </a:xfrm>
          <a:prstGeom prst="rect">
            <a:avLst/>
          </a:prstGeom>
          <a:noFill/>
          <a:ln w="9525">
            <a:noFill/>
            <a:miter lim="800000"/>
            <a:headEnd/>
            <a:tailEnd/>
          </a:ln>
        </p:spPr>
        <p:txBody>
          <a:bodyPr>
            <a:spAutoFit/>
          </a:bodyPr>
          <a:lstStyle/>
          <a:p>
            <a:pPr algn="ctr"/>
            <a:r>
              <a:rPr lang="en-US" sz="1000"/>
              <a:t>A</a:t>
            </a:r>
          </a:p>
        </p:txBody>
      </p:sp>
      <p:sp>
        <p:nvSpPr>
          <p:cNvPr id="65548" name="TextBox 229"/>
          <p:cNvSpPr txBox="1">
            <a:spLocks noChangeArrowheads="1"/>
          </p:cNvSpPr>
          <p:nvPr/>
        </p:nvSpPr>
        <p:spPr bwMode="auto">
          <a:xfrm>
            <a:off x="2387600" y="4406901"/>
            <a:ext cx="323850" cy="246063"/>
          </a:xfrm>
          <a:prstGeom prst="rect">
            <a:avLst/>
          </a:prstGeom>
          <a:noFill/>
          <a:ln w="9525">
            <a:noFill/>
            <a:miter lim="800000"/>
            <a:headEnd/>
            <a:tailEnd/>
          </a:ln>
        </p:spPr>
        <p:txBody>
          <a:bodyPr>
            <a:spAutoFit/>
          </a:bodyPr>
          <a:lstStyle/>
          <a:p>
            <a:pPr algn="ctr"/>
            <a:r>
              <a:rPr lang="en-US" sz="1000"/>
              <a:t>B</a:t>
            </a:r>
          </a:p>
        </p:txBody>
      </p:sp>
      <p:sp>
        <p:nvSpPr>
          <p:cNvPr id="65550" name="TextBox 32"/>
          <p:cNvSpPr txBox="1">
            <a:spLocks noChangeArrowheads="1"/>
          </p:cNvSpPr>
          <p:nvPr/>
        </p:nvSpPr>
        <p:spPr bwMode="auto">
          <a:xfrm>
            <a:off x="2279651" y="3773489"/>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52" name="Straight Connector 111"/>
          <p:cNvCxnSpPr/>
          <p:nvPr/>
        </p:nvCxnSpPr>
        <p:spPr bwMode="auto">
          <a:xfrm>
            <a:off x="2782888" y="3716338"/>
            <a:ext cx="756126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5552" name="Rounded Rectangle 122"/>
          <p:cNvSpPr>
            <a:spLocks noChangeArrowheads="1"/>
          </p:cNvSpPr>
          <p:nvPr/>
        </p:nvSpPr>
        <p:spPr bwMode="auto">
          <a:xfrm>
            <a:off x="1533526" y="41195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b="1" dirty="0">
                <a:latin typeface="+mn-lt"/>
              </a:rPr>
              <a:t>fin</a:t>
            </a:r>
          </a:p>
        </p:txBody>
      </p:sp>
      <p:sp>
        <p:nvSpPr>
          <p:cNvPr id="63" name="TextBox 29"/>
          <p:cNvSpPr txBox="1"/>
          <p:nvPr/>
        </p:nvSpPr>
        <p:spPr>
          <a:xfrm rot="10800000">
            <a:off x="2932113" y="3003075"/>
            <a:ext cx="5680075" cy="368300"/>
          </a:xfrm>
          <a:prstGeom prst="rect">
            <a:avLst/>
          </a:prstGeom>
          <a:noFill/>
        </p:spPr>
        <p:txBody>
          <a:bodyPr>
            <a:spAutoFit/>
          </a:bodyPr>
          <a:lstStyle/>
          <a:p>
            <a:pPr algn="r">
              <a:defRPr/>
            </a:pPr>
            <a:r>
              <a:rPr lang="en-US" dirty="0">
                <a:solidFill>
                  <a:schemeClr val="bg1">
                    <a:lumMod val="50000"/>
                  </a:schemeClr>
                </a:solidFill>
              </a:rPr>
              <a:t> ► ► ► ► ► ► ►                 </a:t>
            </a:r>
          </a:p>
        </p:txBody>
      </p:sp>
      <p:sp>
        <p:nvSpPr>
          <p:cNvPr id="65554" name="Rectangle 47"/>
          <p:cNvSpPr>
            <a:spLocks noChangeArrowheads="1"/>
          </p:cNvSpPr>
          <p:nvPr/>
        </p:nvSpPr>
        <p:spPr bwMode="auto">
          <a:xfrm>
            <a:off x="8612188" y="5238751"/>
            <a:ext cx="1223962" cy="144463"/>
          </a:xfrm>
          <a:prstGeom prst="rect">
            <a:avLst/>
          </a:prstGeom>
          <a:solidFill>
            <a:schemeClr val="bg1"/>
          </a:solidFill>
          <a:ln w="31750" algn="ctr">
            <a:noFill/>
            <a:round/>
            <a:headEnd/>
            <a:tailEnd/>
          </a:ln>
        </p:spPr>
        <p:txBody>
          <a:bodyPr wrap="none" anchor="ctr"/>
          <a:lstStyle/>
          <a:p>
            <a:pPr algn="ctr"/>
            <a:endParaRPr lang="en-US"/>
          </a:p>
        </p:txBody>
      </p:sp>
      <p:sp>
        <p:nvSpPr>
          <p:cNvPr id="65555" name="TextBox 30"/>
          <p:cNvSpPr txBox="1">
            <a:spLocks noChangeArrowheads="1"/>
          </p:cNvSpPr>
          <p:nvPr/>
        </p:nvSpPr>
        <p:spPr bwMode="auto">
          <a:xfrm>
            <a:off x="8889057" y="2400737"/>
            <a:ext cx="1584325" cy="585787"/>
          </a:xfrm>
          <a:prstGeom prst="rect">
            <a:avLst/>
          </a:prstGeom>
          <a:noFill/>
          <a:ln w="9525">
            <a:noFill/>
            <a:miter lim="800000"/>
            <a:headEnd/>
            <a:tailEnd/>
          </a:ln>
        </p:spPr>
        <p:txBody>
          <a:bodyPr>
            <a:spAutoFit/>
          </a:bodyPr>
          <a:lstStyle/>
          <a:p>
            <a:pPr algn="ctr"/>
            <a:r>
              <a:rPr lang="en-US" sz="1600" b="1" dirty="0">
                <a:solidFill>
                  <a:srgbClr val="FF0000"/>
                </a:solidFill>
              </a:rPr>
              <a:t>FIN </a:t>
            </a:r>
          </a:p>
          <a:p>
            <a:pPr algn="ctr"/>
            <a:r>
              <a:rPr lang="en-US" sz="1600" b="1" dirty="0">
                <a:solidFill>
                  <a:srgbClr val="FF0000"/>
                </a:solidFill>
              </a:rPr>
              <a:t>des travaux </a:t>
            </a:r>
          </a:p>
        </p:txBody>
      </p:sp>
      <p:sp>
        <p:nvSpPr>
          <p:cNvPr id="29" name="Rechthoek 35"/>
          <p:cNvSpPr>
            <a:spLocks noChangeArrowheads="1"/>
          </p:cNvSpPr>
          <p:nvPr/>
        </p:nvSpPr>
        <p:spPr bwMode="auto">
          <a:xfrm>
            <a:off x="5003224" y="2224542"/>
            <a:ext cx="1049351"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4" name="Picture 3"/>
          <p:cNvPicPr>
            <a:picLocks noChangeAspect="1"/>
          </p:cNvPicPr>
          <p:nvPr/>
        </p:nvPicPr>
        <p:blipFill>
          <a:blip r:embed="rId4"/>
          <a:stretch>
            <a:fillRect/>
          </a:stretch>
        </p:blipFill>
        <p:spPr>
          <a:xfrm>
            <a:off x="5319842" y="2639707"/>
            <a:ext cx="416117" cy="1012813"/>
          </a:xfrm>
          <a:prstGeom prst="rect">
            <a:avLst/>
          </a:prstGeom>
        </p:spPr>
      </p:pic>
      <p:sp>
        <p:nvSpPr>
          <p:cNvPr id="34"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pic>
        <p:nvPicPr>
          <p:cNvPr id="2" name="Picture 1"/>
          <p:cNvPicPr>
            <a:picLocks noChangeAspect="1"/>
          </p:cNvPicPr>
          <p:nvPr/>
        </p:nvPicPr>
        <p:blipFill>
          <a:blip r:embed="rId5"/>
          <a:stretch>
            <a:fillRect/>
          </a:stretch>
        </p:blipFill>
        <p:spPr>
          <a:xfrm flipH="1">
            <a:off x="6811895" y="2737978"/>
            <a:ext cx="716090" cy="921210"/>
          </a:xfrm>
          <a:prstGeom prst="rect">
            <a:avLst/>
          </a:prstGeom>
        </p:spPr>
      </p:pic>
      <p:pic>
        <p:nvPicPr>
          <p:cNvPr id="30" name="Picture 29"/>
          <p:cNvPicPr>
            <a:picLocks noChangeAspect="1"/>
          </p:cNvPicPr>
          <p:nvPr/>
        </p:nvPicPr>
        <p:blipFill rotWithShape="1">
          <a:blip r:embed="rId6"/>
          <a:srcRect r="45756"/>
          <a:stretch/>
        </p:blipFill>
        <p:spPr>
          <a:xfrm flipH="1">
            <a:off x="6312024" y="2756775"/>
            <a:ext cx="713570" cy="925500"/>
          </a:xfrm>
          <a:prstGeom prst="rect">
            <a:avLst/>
          </a:prstGeom>
        </p:spPr>
      </p:pic>
    </p:spTree>
    <p:extLst>
      <p:ext uri="{BB962C8B-B14F-4D97-AF65-F5344CB8AC3E}">
        <p14:creationId xmlns:p14="http://schemas.microsoft.com/office/powerpoint/2010/main" val="33994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6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008188" y="762001"/>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Photo de famille “Entrepreneur”</a:t>
            </a:r>
          </a:p>
        </p:txBody>
      </p:sp>
      <p:sp>
        <p:nvSpPr>
          <p:cNvPr id="35" name="Rechthoek 35"/>
          <p:cNvSpPr>
            <a:spLocks noChangeArrowheads="1"/>
          </p:cNvSpPr>
          <p:nvPr/>
        </p:nvSpPr>
        <p:spPr bwMode="auto">
          <a:xfrm>
            <a:off x="3767362" y="3377071"/>
            <a:ext cx="864097"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VIGIE</a:t>
            </a:r>
          </a:p>
          <a:p>
            <a:pPr algn="ctr"/>
            <a:r>
              <a:rPr lang="nl-BE" sz="800" b="1" dirty="0">
                <a:solidFill>
                  <a:schemeClr val="bg1"/>
                </a:solidFill>
              </a:rPr>
              <a:t>ENTREPRENEUR</a:t>
            </a:r>
            <a:endParaRPr lang="nl-BE" sz="1100" b="1" dirty="0">
              <a:solidFill>
                <a:schemeClr val="bg1"/>
              </a:solidFill>
            </a:endParaRPr>
          </a:p>
        </p:txBody>
      </p:sp>
      <p:sp>
        <p:nvSpPr>
          <p:cNvPr id="46" name="Rechthoek 35"/>
          <p:cNvSpPr>
            <a:spLocks noChangeArrowheads="1"/>
          </p:cNvSpPr>
          <p:nvPr/>
        </p:nvSpPr>
        <p:spPr bwMode="auto">
          <a:xfrm>
            <a:off x="2142599" y="3377070"/>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 name="TextBox 2"/>
          <p:cNvSpPr txBox="1"/>
          <p:nvPr/>
        </p:nvSpPr>
        <p:spPr>
          <a:xfrm>
            <a:off x="2063948" y="3933056"/>
            <a:ext cx="8064500" cy="2145268"/>
          </a:xfrm>
          <a:prstGeom prst="roundRect">
            <a:avLst/>
          </a:prstGeom>
          <a:noFill/>
          <a:ln w="12700">
            <a:solidFill>
              <a:srgbClr val="FF0000"/>
            </a:solidFill>
            <a:prstDash val="dash"/>
          </a:ln>
        </p:spPr>
        <p:txBody>
          <a:bodyPr wrap="square" rtlCol="0">
            <a:spAutoFit/>
          </a:bodyPr>
          <a:lstStyle/>
          <a:p>
            <a:r>
              <a:rPr lang="en-US" sz="1200" b="1" u="sng" dirty="0">
                <a:latin typeface="+mn-lt"/>
              </a:rPr>
              <a:t>Remarque</a:t>
            </a:r>
          </a:p>
          <a:p>
            <a:endParaRPr lang="en-US" sz="1200" dirty="0">
              <a:latin typeface="+mn-lt"/>
            </a:endParaRPr>
          </a:p>
          <a:p>
            <a:r>
              <a:rPr lang="en-US" sz="1200" dirty="0" err="1">
                <a:latin typeface="+mn-lt"/>
              </a:rPr>
              <a:t>Dans</a:t>
            </a:r>
            <a:r>
              <a:rPr lang="en-US" sz="1200" dirty="0">
                <a:latin typeface="+mn-lt"/>
              </a:rPr>
              <a:t> la </a:t>
            </a:r>
            <a:r>
              <a:rPr lang="en-US" sz="1200" dirty="0" err="1">
                <a:latin typeface="+mn-lt"/>
              </a:rPr>
              <a:t>présente</a:t>
            </a:r>
            <a:r>
              <a:rPr lang="en-US" sz="1200" dirty="0">
                <a:latin typeface="+mn-lt"/>
              </a:rPr>
              <a:t> </a:t>
            </a:r>
            <a:r>
              <a:rPr lang="en-US" sz="1200" dirty="0" err="1">
                <a:latin typeface="+mn-lt"/>
              </a:rPr>
              <a:t>unité</a:t>
            </a:r>
            <a:r>
              <a:rPr lang="en-US" sz="1200" dirty="0">
                <a:latin typeface="+mn-lt"/>
              </a:rPr>
              <a:t>:</a:t>
            </a:r>
          </a:p>
          <a:p>
            <a:endParaRPr lang="en-US" sz="1200" dirty="0">
              <a:latin typeface="+mn-lt"/>
            </a:endParaRPr>
          </a:p>
          <a:p>
            <a:pPr marL="228600" indent="-228600">
              <a:buAutoNum type="arabicPeriod"/>
            </a:pPr>
            <a:r>
              <a:rPr lang="en-US" sz="1200" dirty="0">
                <a:latin typeface="+mn-lt"/>
              </a:rPr>
              <a:t>A </a:t>
            </a:r>
            <a:r>
              <a:rPr lang="en-US" sz="1200" dirty="0" err="1">
                <a:latin typeface="+mn-lt"/>
              </a:rPr>
              <a:t>l’exception</a:t>
            </a:r>
            <a:r>
              <a:rPr lang="en-US" sz="1200" dirty="0">
                <a:latin typeface="+mn-lt"/>
              </a:rPr>
              <a:t> des </a:t>
            </a:r>
            <a:r>
              <a:rPr lang="en-US" sz="1200" dirty="0" err="1">
                <a:latin typeface="+mn-lt"/>
              </a:rPr>
              <a:t>extraits</a:t>
            </a:r>
            <a:r>
              <a:rPr lang="en-US" sz="1200" dirty="0">
                <a:latin typeface="+mn-lt"/>
              </a:rPr>
              <a:t> </a:t>
            </a:r>
            <a:r>
              <a:rPr lang="en-US" sz="1200" dirty="0" err="1">
                <a:latin typeface="+mn-lt"/>
              </a:rPr>
              <a:t>littéraux</a:t>
            </a:r>
            <a:r>
              <a:rPr lang="en-US" sz="1200" dirty="0">
                <a:latin typeface="+mn-lt"/>
              </a:rPr>
              <a:t> de la </a:t>
            </a:r>
            <a:r>
              <a:rPr lang="en-US" sz="1200" dirty="0" err="1">
                <a:latin typeface="+mn-lt"/>
              </a:rPr>
              <a:t>réglementation</a:t>
            </a:r>
            <a:r>
              <a:rPr lang="en-US" sz="1200" dirty="0">
                <a:latin typeface="+mn-lt"/>
              </a:rPr>
              <a:t>, le </a:t>
            </a:r>
            <a:r>
              <a:rPr lang="en-US" sz="1200" dirty="0" err="1">
                <a:latin typeface="+mn-lt"/>
              </a:rPr>
              <a:t>qualificatif</a:t>
            </a:r>
            <a:r>
              <a:rPr lang="en-US" sz="1200" dirty="0">
                <a:latin typeface="+mn-lt"/>
              </a:rPr>
              <a:t> “</a:t>
            </a:r>
            <a:r>
              <a:rPr lang="en-US" sz="1200" dirty="0" err="1">
                <a:latin typeface="+mn-lt"/>
              </a:rPr>
              <a:t>vigie</a:t>
            </a:r>
            <a:r>
              <a:rPr lang="en-US" sz="1200" dirty="0">
                <a:latin typeface="+mn-lt"/>
              </a:rPr>
              <a:t>” est </a:t>
            </a:r>
            <a:r>
              <a:rPr lang="en-US" sz="1200" dirty="0" err="1">
                <a:latin typeface="+mn-lt"/>
              </a:rPr>
              <a:t>systématiquement</a:t>
            </a:r>
            <a:r>
              <a:rPr lang="en-US" sz="1200" dirty="0">
                <a:latin typeface="+mn-lt"/>
              </a:rPr>
              <a:t> </a:t>
            </a:r>
            <a:r>
              <a:rPr lang="en-US" sz="1200" dirty="0" err="1">
                <a:latin typeface="+mn-lt"/>
              </a:rPr>
              <a:t>utilisé</a:t>
            </a:r>
            <a:r>
              <a:rPr lang="en-US" sz="1200" dirty="0">
                <a:latin typeface="+mn-lt"/>
              </a:rPr>
              <a:t> </a:t>
            </a:r>
            <a:r>
              <a:rPr lang="en-US" sz="1200" dirty="0" err="1">
                <a:latin typeface="+mn-lt"/>
              </a:rPr>
              <a:t>en</a:t>
            </a:r>
            <a:r>
              <a:rPr lang="en-US" sz="1200" dirty="0">
                <a:latin typeface="+mn-lt"/>
              </a:rPr>
              <a:t> lieu et place de “</a:t>
            </a:r>
            <a:r>
              <a:rPr lang="en-US" sz="1200" dirty="0" err="1">
                <a:latin typeface="+mn-lt"/>
              </a:rPr>
              <a:t>l’agent</a:t>
            </a:r>
            <a:r>
              <a:rPr lang="en-US" sz="1200" dirty="0">
                <a:latin typeface="+mn-lt"/>
              </a:rPr>
              <a:t> qui veille à la sécurité”.</a:t>
            </a:r>
          </a:p>
          <a:p>
            <a:pPr marL="228600" indent="-228600">
              <a:buAutoNum type="arabicPeriod"/>
            </a:pPr>
            <a:endParaRPr lang="en-US" sz="1200" dirty="0">
              <a:latin typeface="+mn-lt"/>
            </a:endParaRPr>
          </a:p>
          <a:p>
            <a:pPr marL="228600" indent="-228600">
              <a:buAutoNum type="arabicPeriod"/>
            </a:pPr>
            <a:r>
              <a:rPr lang="en-US" sz="1200" dirty="0" err="1">
                <a:latin typeface="+mn-lt"/>
              </a:rPr>
              <a:t>L’abréviation</a:t>
            </a:r>
            <a:r>
              <a:rPr lang="en-US" sz="1200" dirty="0">
                <a:latin typeface="+mn-lt"/>
              </a:rPr>
              <a:t> “RS” est </a:t>
            </a:r>
            <a:r>
              <a:rPr lang="en-US" sz="1200" dirty="0" err="1">
                <a:latin typeface="+mn-lt"/>
              </a:rPr>
              <a:t>également</a:t>
            </a:r>
            <a:r>
              <a:rPr lang="en-US" sz="1200" dirty="0">
                <a:latin typeface="+mn-lt"/>
              </a:rPr>
              <a:t> </a:t>
            </a:r>
            <a:r>
              <a:rPr lang="en-US" sz="1200" dirty="0" err="1">
                <a:latin typeface="+mn-lt"/>
              </a:rPr>
              <a:t>systématiquement</a:t>
            </a:r>
            <a:r>
              <a:rPr lang="en-US" sz="1200" dirty="0">
                <a:latin typeface="+mn-lt"/>
              </a:rPr>
              <a:t> </a:t>
            </a:r>
            <a:r>
              <a:rPr lang="en-US" sz="1200" dirty="0" err="1">
                <a:latin typeface="+mn-lt"/>
              </a:rPr>
              <a:t>utilisée</a:t>
            </a:r>
            <a:r>
              <a:rPr lang="en-US" sz="1200" dirty="0">
                <a:latin typeface="+mn-lt"/>
              </a:rPr>
              <a:t> </a:t>
            </a:r>
            <a:r>
              <a:rPr lang="en-US" sz="1200" dirty="0" err="1">
                <a:latin typeface="+mn-lt"/>
              </a:rPr>
              <a:t>en</a:t>
            </a:r>
            <a:r>
              <a:rPr lang="en-US" sz="1200" dirty="0">
                <a:latin typeface="+mn-lt"/>
              </a:rPr>
              <a:t> lieu et place de “</a:t>
            </a:r>
            <a:r>
              <a:rPr lang="en-US" sz="1200" dirty="0" err="1">
                <a:latin typeface="+mn-lt"/>
              </a:rPr>
              <a:t>Responsable</a:t>
            </a:r>
            <a:r>
              <a:rPr lang="en-US" sz="1200" dirty="0">
                <a:latin typeface="+mn-lt"/>
              </a:rPr>
              <a:t> Sécurité”.</a:t>
            </a:r>
          </a:p>
          <a:p>
            <a:pPr marL="228600" indent="-228600">
              <a:buAutoNum type="arabicPeriod"/>
            </a:pPr>
            <a:endParaRPr lang="en-US" sz="1200" dirty="0">
              <a:latin typeface="+mn-lt"/>
            </a:endParaRPr>
          </a:p>
          <a:p>
            <a:pPr marL="228600" indent="-228600">
              <a:buAutoNum type="arabicPeriod"/>
            </a:pPr>
            <a:r>
              <a:rPr lang="en-US" sz="1200" dirty="0">
                <a:latin typeface="+mn-lt"/>
              </a:rPr>
              <a:t>Il est fait </a:t>
            </a:r>
            <a:r>
              <a:rPr lang="en-US" sz="1200" dirty="0" err="1">
                <a:latin typeface="+mn-lt"/>
              </a:rPr>
              <a:t>référence</a:t>
            </a:r>
            <a:r>
              <a:rPr lang="en-US" sz="1200" dirty="0">
                <a:latin typeface="+mn-lt"/>
              </a:rPr>
              <a:t> à l’(aux) “Agent(s) au travail” pour </a:t>
            </a:r>
            <a:r>
              <a:rPr lang="en-US" sz="1200" dirty="0" err="1">
                <a:latin typeface="+mn-lt"/>
              </a:rPr>
              <a:t>désigner</a:t>
            </a:r>
            <a:r>
              <a:rPr lang="en-US" sz="1200" dirty="0">
                <a:latin typeface="+mn-lt"/>
              </a:rPr>
              <a:t> les agents au travail de </a:t>
            </a:r>
            <a:r>
              <a:rPr lang="en-US" sz="1200" dirty="0" err="1">
                <a:latin typeface="+mn-lt"/>
              </a:rPr>
              <a:t>l’entrepreneur</a:t>
            </a:r>
            <a:r>
              <a:rPr lang="en-US" sz="1200" dirty="0">
                <a:latin typeface="+mn-lt"/>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491" y="2098539"/>
            <a:ext cx="456056" cy="1151088"/>
          </a:xfrm>
          <a:prstGeom prst="rect">
            <a:avLst/>
          </a:prstGeom>
          <a:solidFill>
            <a:schemeClr val="accent1"/>
          </a:solidFill>
          <a:ln w="25400">
            <a:solidFill>
              <a:schemeClr val="tx2">
                <a:lumMod val="85000"/>
              </a:schemeClr>
            </a:solidFill>
          </a:ln>
        </p:spPr>
      </p:pic>
      <p:grpSp>
        <p:nvGrpSpPr>
          <p:cNvPr id="6" name="Group 5"/>
          <p:cNvGrpSpPr/>
          <p:nvPr/>
        </p:nvGrpSpPr>
        <p:grpSpPr>
          <a:xfrm>
            <a:off x="5292438" y="2151411"/>
            <a:ext cx="1080120" cy="1585899"/>
            <a:chOff x="8437984" y="2151411"/>
            <a:chExt cx="1080120" cy="1585899"/>
          </a:xfrm>
        </p:grpSpPr>
        <p:sp>
          <p:nvSpPr>
            <p:cNvPr id="43" name="Rechthoek 35"/>
            <p:cNvSpPr>
              <a:spLocks noChangeArrowheads="1"/>
            </p:cNvSpPr>
            <p:nvPr/>
          </p:nvSpPr>
          <p:spPr bwMode="auto">
            <a:xfrm>
              <a:off x="8437984" y="3377071"/>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CHEF DE TRAVAIL – RS ENTREPRENEUR</a:t>
              </a:r>
              <a:endParaRPr lang="nl-BE" sz="1100" b="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651" y="2151411"/>
              <a:ext cx="427665" cy="1128168"/>
            </a:xfrm>
            <a:prstGeom prst="rect">
              <a:avLst/>
            </a:prstGeom>
            <a:ln w="25400">
              <a:solidFill>
                <a:schemeClr val="tx2">
                  <a:lumMod val="85000"/>
                </a:schemeClr>
              </a:solidFill>
            </a:ln>
          </p:spPr>
        </p:pic>
      </p:grpSp>
      <p:pic>
        <p:nvPicPr>
          <p:cNvPr id="18" name="Picture 1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937504" y="1399116"/>
            <a:ext cx="474505" cy="4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og 43"/>
          <p:cNvSpPr/>
          <p:nvPr/>
        </p:nvSpPr>
        <p:spPr bwMode="auto">
          <a:xfrm rot="7668973" flipH="1">
            <a:off x="3787572" y="1601047"/>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5773" y="2075570"/>
            <a:ext cx="353772" cy="1179241"/>
          </a:xfrm>
          <a:prstGeom prst="rect">
            <a:avLst/>
          </a:prstGeom>
          <a:noFill/>
          <a:ln w="25400">
            <a:solidFill>
              <a:schemeClr val="tx2">
                <a:lumMod val="85000"/>
              </a:schemeClr>
            </a:solidFill>
          </a:ln>
        </p:spPr>
      </p:pic>
      <p:grpSp>
        <p:nvGrpSpPr>
          <p:cNvPr id="2" name="Group 1"/>
          <p:cNvGrpSpPr/>
          <p:nvPr/>
        </p:nvGrpSpPr>
        <p:grpSpPr>
          <a:xfrm>
            <a:off x="6744072" y="2075570"/>
            <a:ext cx="2922343" cy="1652239"/>
            <a:chOff x="5026752" y="2085195"/>
            <a:chExt cx="2922343" cy="1652239"/>
          </a:xfrm>
        </p:grpSpPr>
        <p:sp>
          <p:nvSpPr>
            <p:cNvPr id="36" name="Rechthoek 38"/>
            <p:cNvSpPr>
              <a:spLocks noChangeArrowheads="1"/>
            </p:cNvSpPr>
            <p:nvPr/>
          </p:nvSpPr>
          <p:spPr bwMode="auto">
            <a:xfrm>
              <a:off x="5026752" y="3377071"/>
              <a:ext cx="1152127"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1 AGENT AU TRAVAIL</a:t>
              </a:r>
            </a:p>
            <a:p>
              <a:pPr algn="ctr"/>
              <a:r>
                <a:rPr lang="nl-BE" sz="800" b="1" dirty="0">
                  <a:solidFill>
                    <a:schemeClr val="bg1"/>
                  </a:solidFill>
                </a:rPr>
                <a:t>ENTREPRENEUR</a:t>
              </a:r>
            </a:p>
          </p:txBody>
        </p:sp>
        <p:sp>
          <p:nvSpPr>
            <p:cNvPr id="40" name="Rechthoek 38"/>
            <p:cNvSpPr>
              <a:spLocks noChangeArrowheads="1"/>
            </p:cNvSpPr>
            <p:nvPr/>
          </p:nvSpPr>
          <p:spPr bwMode="auto">
            <a:xfrm>
              <a:off x="6610926" y="3377071"/>
              <a:ext cx="1296144"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2 AGENTS AU TRAVAIL ENTREPRENEUR</a:t>
              </a:r>
            </a:p>
          </p:txBody>
        </p:sp>
        <p:sp>
          <p:nvSpPr>
            <p:cNvPr id="41" name="Tekstvak 35"/>
            <p:cNvSpPr txBox="1">
              <a:spLocks noChangeArrowheads="1"/>
            </p:cNvSpPr>
            <p:nvPr/>
          </p:nvSpPr>
          <p:spPr bwMode="auto">
            <a:xfrm>
              <a:off x="6007278" y="2848013"/>
              <a:ext cx="503237" cy="369888"/>
            </a:xfrm>
            <a:prstGeom prst="rect">
              <a:avLst/>
            </a:prstGeom>
            <a:noFill/>
            <a:ln w="9525">
              <a:noFill/>
              <a:miter lim="800000"/>
              <a:headEnd/>
              <a:tailEnd/>
            </a:ln>
          </p:spPr>
          <p:txBody>
            <a:bodyPr>
              <a:spAutoFit/>
            </a:bodyPr>
            <a:lstStyle/>
            <a:p>
              <a:r>
                <a:rPr lang="nl-BE" dirty="0"/>
                <a:t>ou</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768" y="2089560"/>
              <a:ext cx="743555" cy="1123416"/>
            </a:xfrm>
            <a:prstGeom prst="rect">
              <a:avLst/>
            </a:prstGeom>
            <a:solidFill>
              <a:schemeClr val="tx2"/>
            </a:solidFill>
            <a:ln w="25400">
              <a:solidFill>
                <a:schemeClr val="tx2">
                  <a:lumMod val="85000"/>
                </a:schemeClr>
              </a:solidFill>
            </a:ln>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6587" y="2085195"/>
              <a:ext cx="1382508" cy="1127484"/>
            </a:xfrm>
            <a:prstGeom prst="rect">
              <a:avLst/>
            </a:prstGeom>
            <a:ln w="25400">
              <a:solidFill>
                <a:schemeClr val="tx2">
                  <a:lumMod val="85000"/>
                </a:schemeClr>
              </a:solidFill>
            </a:ln>
          </p:spPr>
        </p:pic>
      </p:grpSp>
      <p:sp>
        <p:nvSpPr>
          <p:cNvPr id="21" name="Text Placeholder 1"/>
          <p:cNvSpPr>
            <a:spLocks noGrp="1"/>
          </p:cNvSpPr>
          <p:nvPr>
            <p:ph type="body" sz="quarter" idx="18"/>
          </p:nvPr>
        </p:nvSpPr>
        <p:spPr>
          <a:xfrm>
            <a:off x="9673619" y="154526"/>
            <a:ext cx="2237175" cy="360363"/>
          </a:xfrm>
        </p:spPr>
        <p:txBody>
          <a:bodyPr/>
          <a:lstStyle/>
          <a:p>
            <a:r>
              <a:rPr lang="en-GB" dirty="0"/>
              <a:t>Photo de </a:t>
            </a:r>
            <a:r>
              <a:rPr lang="en-GB" dirty="0" err="1"/>
              <a:t>famille</a:t>
            </a:r>
            <a:endParaRPr lang="en-GB" dirty="0"/>
          </a:p>
        </p:txBody>
      </p:sp>
    </p:spTree>
    <p:extLst>
      <p:ext uri="{BB962C8B-B14F-4D97-AF65-F5344CB8AC3E}">
        <p14:creationId xmlns:p14="http://schemas.microsoft.com/office/powerpoint/2010/main" val="243845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solidFill>
                  <a:schemeClr val="tx1"/>
                </a:solidFill>
              </a:rPr>
              <a:t>0. 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avec vigie</a:t>
            </a:r>
          </a:p>
          <a:p>
            <a:br>
              <a:rPr lang="nl-BE" sz="2000" b="1" dirty="0">
                <a:solidFill>
                  <a:schemeClr val="tx1"/>
                </a:solidFill>
              </a:rPr>
            </a:br>
            <a:r>
              <a:rPr lang="nl-BE" sz="2000" b="1" dirty="0">
                <a:solidFill>
                  <a:schemeClr val="tx1"/>
                </a:solidFill>
              </a:rPr>
              <a:t>2. Incidents / Cas particuliers</a:t>
            </a:r>
          </a:p>
          <a:p>
            <a:endParaRPr lang="nl-BE" sz="2000" b="1" dirty="0">
              <a:solidFill>
                <a:schemeClr val="tx1"/>
              </a:solidFill>
            </a:endParaRPr>
          </a:p>
          <a:p>
            <a:r>
              <a:rPr lang="nl-BE" sz="2000" b="1" dirty="0">
                <a:solidFill>
                  <a:schemeClr val="tx1"/>
                </a:solidFill>
              </a:rPr>
              <a:t>3. Fin des travaux </a:t>
            </a:r>
          </a:p>
          <a:p>
            <a:endParaRPr lang="nl-BE" sz="2000" b="1" dirty="0">
              <a:solidFill>
                <a:schemeClr val="tx1"/>
              </a:solidFill>
            </a:endParaRPr>
          </a:p>
          <a:p>
            <a:r>
              <a:rPr lang="nl-BE" sz="2000" b="1" dirty="0"/>
              <a:t>4. Travaux </a:t>
            </a:r>
            <a:r>
              <a:rPr lang="nl-BE" sz="2000" b="1" dirty="0" err="1"/>
              <a:t>particulièrement</a:t>
            </a:r>
            <a:r>
              <a:rPr lang="nl-BE" sz="2000" b="1" dirty="0"/>
              <a:t> </a:t>
            </a:r>
            <a:r>
              <a:rPr lang="nl-BE" sz="2000" b="1" dirty="0" err="1"/>
              <a:t>bruyants</a:t>
            </a:r>
            <a:endParaRPr lang="nl-BE" sz="2000" b="1" dirty="0"/>
          </a:p>
          <a:p>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70</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3627713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764704"/>
            <a:ext cx="587375" cy="5175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480" y="2395611"/>
            <a:ext cx="1236499" cy="1110505"/>
          </a:xfrm>
          <a:prstGeom prst="rect">
            <a:avLst/>
          </a:prstGeom>
          <a:noFill/>
          <a:ln w="9525">
            <a:noFill/>
            <a:miter lim="800000"/>
            <a:headEnd/>
            <a:tailEnd/>
          </a:ln>
        </p:spPr>
      </p:pic>
      <p:cxnSp>
        <p:nvCxnSpPr>
          <p:cNvPr id="17" name="Rechte verbindingslijn 65"/>
          <p:cNvCxnSpPr>
            <a:cxnSpLocks noChangeShapeType="1"/>
          </p:cNvCxnSpPr>
          <p:nvPr/>
        </p:nvCxnSpPr>
        <p:spPr bwMode="auto">
          <a:xfrm>
            <a:off x="1518172" y="2620213"/>
            <a:ext cx="504949" cy="71884"/>
          </a:xfrm>
          <a:prstGeom prst="line">
            <a:avLst/>
          </a:prstGeom>
          <a:noFill/>
          <a:ln w="31750" algn="ctr">
            <a:solidFill>
              <a:srgbClr val="92D050"/>
            </a:solidFill>
            <a:round/>
            <a:headEnd type="arrow" w="med" len="med"/>
            <a:tailEnd type="arrow" w="med" len="med"/>
          </a:ln>
        </p:spPr>
      </p:cxnSp>
      <p:sp>
        <p:nvSpPr>
          <p:cNvPr id="20" name="Text Placeholder 1"/>
          <p:cNvSpPr>
            <a:spLocks noGrp="1"/>
          </p:cNvSpPr>
          <p:nvPr>
            <p:ph type="body" sz="quarter" idx="18"/>
          </p:nvPr>
        </p:nvSpPr>
        <p:spPr>
          <a:xfrm>
            <a:off x="9120189" y="154526"/>
            <a:ext cx="2790605" cy="360363"/>
          </a:xfrm>
        </p:spPr>
        <p:txBody>
          <a:bodyPr/>
          <a:lstStyle/>
          <a:p>
            <a:r>
              <a:rPr lang="en-GB" dirty="0"/>
              <a:t>4. </a:t>
            </a:r>
            <a:r>
              <a:rPr lang="en-GB" dirty="0" err="1"/>
              <a:t>Travaux</a:t>
            </a:r>
            <a:r>
              <a:rPr lang="en-GB" dirty="0"/>
              <a:t> </a:t>
            </a:r>
            <a:r>
              <a:rPr lang="en-GB" dirty="0" err="1"/>
              <a:t>particulièrement</a:t>
            </a:r>
            <a:r>
              <a:rPr lang="en-GB" dirty="0"/>
              <a:t> </a:t>
            </a:r>
            <a:r>
              <a:rPr lang="en-GB" dirty="0" err="1"/>
              <a:t>bruyants</a:t>
            </a:r>
            <a:endParaRPr lang="en-GB" dirty="0"/>
          </a:p>
        </p:txBody>
      </p:sp>
      <p:sp>
        <p:nvSpPr>
          <p:cNvPr id="21" name="TextBox 20"/>
          <p:cNvSpPr txBox="1"/>
          <p:nvPr/>
        </p:nvSpPr>
        <p:spPr>
          <a:xfrm>
            <a:off x="1367050" y="853206"/>
            <a:ext cx="5520994" cy="340519"/>
          </a:xfrm>
          <a:prstGeom prst="roundRect">
            <a:avLst/>
          </a:prstGeom>
          <a:noFill/>
          <a:ln w="12700">
            <a:solidFill>
              <a:srgbClr val="C00000"/>
            </a:solidFill>
            <a:prstDash val="solid"/>
          </a:ln>
        </p:spPr>
        <p:txBody>
          <a:bodyPr wrap="square" rtlCol="0">
            <a:spAutoFit/>
          </a:bodyPr>
          <a:lstStyle/>
          <a:p>
            <a:pPr algn="ctr"/>
            <a:r>
              <a:rPr lang="nl-BE" sz="1400" dirty="0" err="1">
                <a:latin typeface="+mn-lt"/>
              </a:rPr>
              <a:t>L’agent</a:t>
            </a:r>
            <a:r>
              <a:rPr lang="nl-BE" sz="1400" dirty="0">
                <a:latin typeface="+mn-lt"/>
              </a:rPr>
              <a:t> dans la </a:t>
            </a:r>
            <a:r>
              <a:rPr lang="nl-BE" sz="1400" dirty="0" err="1">
                <a:latin typeface="+mn-lt"/>
              </a:rPr>
              <a:t>voie</a:t>
            </a:r>
            <a:r>
              <a:rPr lang="nl-BE" sz="1400" dirty="0">
                <a:latin typeface="+mn-lt"/>
              </a:rPr>
              <a:t> </a:t>
            </a:r>
            <a:r>
              <a:rPr lang="nl-BE" sz="1400" dirty="0" err="1">
                <a:latin typeface="+mn-lt"/>
              </a:rPr>
              <a:t>risque</a:t>
            </a:r>
            <a:r>
              <a:rPr lang="nl-BE" sz="1400" dirty="0">
                <a:latin typeface="+mn-lt"/>
              </a:rPr>
              <a:t> ne pas </a:t>
            </a:r>
            <a:r>
              <a:rPr lang="nl-BE" sz="1400" dirty="0" err="1">
                <a:latin typeface="+mn-lt"/>
              </a:rPr>
              <a:t>entendre</a:t>
            </a:r>
            <a:r>
              <a:rPr lang="nl-BE" sz="1400" dirty="0">
                <a:latin typeface="+mn-lt"/>
              </a:rPr>
              <a:t> </a:t>
            </a:r>
            <a:r>
              <a:rPr lang="nl-BE" sz="1400" dirty="0" err="1">
                <a:latin typeface="+mn-lt"/>
              </a:rPr>
              <a:t>l’alarme</a:t>
            </a:r>
            <a:r>
              <a:rPr lang="nl-BE" sz="1400" dirty="0">
                <a:latin typeface="+mn-lt"/>
              </a:rPr>
              <a:t>.  </a:t>
            </a:r>
          </a:p>
        </p:txBody>
      </p:sp>
      <p:sp>
        <p:nvSpPr>
          <p:cNvPr id="22" name="TextBox 21"/>
          <p:cNvSpPr txBox="1"/>
          <p:nvPr/>
        </p:nvSpPr>
        <p:spPr>
          <a:xfrm>
            <a:off x="2661904" y="1946334"/>
            <a:ext cx="7704856" cy="1770698"/>
          </a:xfrm>
          <a:prstGeom prst="roundRect">
            <a:avLst/>
          </a:prstGeom>
          <a:noFill/>
          <a:ln w="12700">
            <a:solidFill>
              <a:srgbClr val="C00000"/>
            </a:solidFill>
            <a:prstDash val="solid"/>
          </a:ln>
        </p:spPr>
        <p:txBody>
          <a:bodyPr wrap="square" rtlCol="0">
            <a:spAutoFit/>
          </a:bodyPr>
          <a:lstStyle/>
          <a:p>
            <a:pPr>
              <a:defRPr/>
            </a:pPr>
            <a:r>
              <a:rPr lang="nl-BE" sz="1400" dirty="0" err="1">
                <a:latin typeface="+mn-lt"/>
              </a:rPr>
              <a:t>Lors</a:t>
            </a:r>
            <a:r>
              <a:rPr lang="nl-BE" sz="1400" dirty="0">
                <a:latin typeface="+mn-lt"/>
              </a:rPr>
              <a:t> de </a:t>
            </a:r>
            <a:r>
              <a:rPr lang="nl-BE" sz="1400" dirty="0" err="1">
                <a:latin typeface="+mn-lt"/>
              </a:rPr>
              <a:t>planification</a:t>
            </a:r>
            <a:r>
              <a:rPr lang="nl-BE" sz="1400" dirty="0">
                <a:latin typeface="+mn-lt"/>
              </a:rPr>
              <a:t> de </a:t>
            </a:r>
            <a:r>
              <a:rPr lang="nl-BE" sz="1400" dirty="0" err="1">
                <a:latin typeface="+mn-lt"/>
              </a:rPr>
              <a:t>travaux</a:t>
            </a:r>
            <a:r>
              <a:rPr lang="nl-BE" sz="1400" dirty="0">
                <a:latin typeface="+mn-lt"/>
              </a:rPr>
              <a:t> </a:t>
            </a:r>
            <a:r>
              <a:rPr lang="nl-BE" sz="1400" dirty="0" err="1">
                <a:latin typeface="+mn-lt"/>
              </a:rPr>
              <a:t>particulièrement</a:t>
            </a:r>
            <a:r>
              <a:rPr lang="nl-BE" sz="1400" dirty="0">
                <a:latin typeface="+mn-lt"/>
              </a:rPr>
              <a:t> </a:t>
            </a:r>
            <a:r>
              <a:rPr lang="nl-BE" sz="1400" dirty="0" err="1">
                <a:latin typeface="+mn-lt"/>
              </a:rPr>
              <a:t>bruyants</a:t>
            </a:r>
            <a:r>
              <a:rPr lang="nl-BE" sz="1400" dirty="0">
                <a:latin typeface="+mn-lt"/>
              </a:rPr>
              <a:t>, la </a:t>
            </a:r>
            <a:r>
              <a:rPr lang="nl-BE" sz="1400" dirty="0" err="1">
                <a:latin typeface="+mn-lt"/>
              </a:rPr>
              <a:t>ligne</a:t>
            </a:r>
            <a:r>
              <a:rPr lang="nl-BE" sz="1400" dirty="0">
                <a:latin typeface="+mn-lt"/>
              </a:rPr>
              <a:t> </a:t>
            </a:r>
            <a:r>
              <a:rPr lang="nl-BE" sz="1400" dirty="0" err="1">
                <a:latin typeface="+mn-lt"/>
              </a:rPr>
              <a:t>hiéarchique</a:t>
            </a:r>
            <a:r>
              <a:rPr lang="nl-BE" sz="1400" dirty="0">
                <a:latin typeface="+mn-lt"/>
              </a:rPr>
              <a:t> </a:t>
            </a:r>
            <a:r>
              <a:rPr lang="nl-BE" sz="1400" dirty="0" err="1">
                <a:latin typeface="+mn-lt"/>
              </a:rPr>
              <a:t>veillera</a:t>
            </a:r>
            <a:r>
              <a:rPr lang="nl-BE" sz="1400" dirty="0">
                <a:latin typeface="+mn-lt"/>
              </a:rPr>
              <a:t> à </a:t>
            </a:r>
            <a:r>
              <a:rPr lang="nl-BE" sz="1400" dirty="0" err="1">
                <a:latin typeface="+mn-lt"/>
              </a:rPr>
              <a:t>opter</a:t>
            </a:r>
            <a:r>
              <a:rPr lang="nl-BE" sz="1400" dirty="0">
                <a:latin typeface="+mn-lt"/>
              </a:rPr>
              <a:t> pour </a:t>
            </a:r>
            <a:r>
              <a:rPr lang="nl-BE" sz="1400" dirty="0" err="1">
                <a:latin typeface="+mn-lt"/>
              </a:rPr>
              <a:t>une</a:t>
            </a:r>
            <a:r>
              <a:rPr lang="nl-BE" sz="1400" dirty="0">
                <a:latin typeface="+mn-lt"/>
              </a:rPr>
              <a:t> </a:t>
            </a:r>
            <a:r>
              <a:rPr lang="nl-BE" sz="1400" dirty="0" err="1">
                <a:latin typeface="+mn-lt"/>
              </a:rPr>
              <a:t>autre</a:t>
            </a:r>
            <a:r>
              <a:rPr lang="nl-BE" sz="1400" dirty="0">
                <a:latin typeface="+mn-lt"/>
              </a:rPr>
              <a:t> méthode de </a:t>
            </a:r>
            <a:r>
              <a:rPr lang="nl-BE" sz="1400" dirty="0" err="1">
                <a:latin typeface="+mn-lt"/>
              </a:rPr>
              <a:t>protection</a:t>
            </a:r>
            <a:r>
              <a:rPr lang="nl-BE" sz="1400" dirty="0">
                <a:latin typeface="+mn-lt"/>
              </a:rPr>
              <a:t> (mise hors service </a:t>
            </a:r>
            <a:r>
              <a:rPr lang="nl-BE" sz="1400" dirty="0" err="1">
                <a:latin typeface="+mn-lt"/>
              </a:rPr>
              <a:t>ou</a:t>
            </a:r>
            <a:r>
              <a:rPr lang="nl-BE" sz="1400" dirty="0">
                <a:latin typeface="+mn-lt"/>
              </a:rPr>
              <a:t> </a:t>
            </a:r>
            <a:r>
              <a:rPr lang="nl-BE" sz="1400" dirty="0" err="1">
                <a:latin typeface="+mn-lt"/>
              </a:rPr>
              <a:t>application</a:t>
            </a:r>
            <a:r>
              <a:rPr lang="nl-BE" sz="1400" dirty="0">
                <a:latin typeface="+mn-lt"/>
              </a:rPr>
              <a:t> </a:t>
            </a:r>
            <a:r>
              <a:rPr lang="nl-BE" sz="1400" dirty="0" err="1">
                <a:latin typeface="+mn-lt"/>
              </a:rPr>
              <a:t>d’un</a:t>
            </a:r>
            <a:r>
              <a:rPr lang="nl-BE" sz="1400" dirty="0">
                <a:latin typeface="+mn-lt"/>
              </a:rPr>
              <a:t> </a:t>
            </a:r>
            <a:r>
              <a:rPr lang="nl-BE" sz="1400" dirty="0" err="1">
                <a:latin typeface="+mn-lt"/>
              </a:rPr>
              <a:t>blocage</a:t>
            </a:r>
            <a:r>
              <a:rPr lang="nl-BE" sz="1400" dirty="0">
                <a:latin typeface="+mn-lt"/>
              </a:rPr>
              <a:t> de </a:t>
            </a:r>
            <a:r>
              <a:rPr lang="nl-BE" sz="1400" dirty="0" err="1">
                <a:latin typeface="+mn-lt"/>
              </a:rPr>
              <a:t>mouvements</a:t>
            </a:r>
            <a:r>
              <a:rPr lang="nl-BE" sz="1400" dirty="0">
                <a:latin typeface="+mn-lt"/>
              </a:rPr>
              <a:t>).</a:t>
            </a:r>
          </a:p>
          <a:p>
            <a:pPr>
              <a:defRPr/>
            </a:pPr>
            <a:endParaRPr lang="nl-BE" sz="1400" dirty="0">
              <a:latin typeface="+mn-lt"/>
            </a:endParaRPr>
          </a:p>
          <a:p>
            <a:pPr>
              <a:defRPr/>
            </a:pPr>
            <a:r>
              <a:rPr lang="nl-BE" sz="1400" dirty="0">
                <a:latin typeface="+mn-lt"/>
              </a:rPr>
              <a:t>Pour des </a:t>
            </a:r>
            <a:r>
              <a:rPr lang="nl-BE" sz="1400" dirty="0" err="1">
                <a:latin typeface="+mn-lt"/>
              </a:rPr>
              <a:t>activités</a:t>
            </a:r>
            <a:r>
              <a:rPr lang="nl-BE" sz="1400" dirty="0">
                <a:latin typeface="+mn-lt"/>
              </a:rPr>
              <a:t> </a:t>
            </a:r>
            <a:r>
              <a:rPr lang="nl-BE" sz="1400" b="1" dirty="0">
                <a:solidFill>
                  <a:srgbClr val="FF0000"/>
                </a:solidFill>
                <a:latin typeface="+mn-lt"/>
              </a:rPr>
              <a:t>de </a:t>
            </a:r>
            <a:r>
              <a:rPr lang="nl-BE" sz="1400" b="1" dirty="0" err="1">
                <a:solidFill>
                  <a:srgbClr val="FF0000"/>
                </a:solidFill>
                <a:latin typeface="+mn-lt"/>
              </a:rPr>
              <a:t>courte</a:t>
            </a:r>
            <a:r>
              <a:rPr lang="nl-BE" sz="1400" b="1" dirty="0">
                <a:solidFill>
                  <a:srgbClr val="FF0000"/>
                </a:solidFill>
                <a:latin typeface="+mn-lt"/>
              </a:rPr>
              <a:t> </a:t>
            </a:r>
            <a:r>
              <a:rPr lang="nl-BE" sz="1400" b="1" dirty="0" err="1">
                <a:solidFill>
                  <a:srgbClr val="FF0000"/>
                </a:solidFill>
                <a:latin typeface="+mn-lt"/>
              </a:rPr>
              <a:t>durée</a:t>
            </a:r>
            <a:r>
              <a:rPr lang="nl-BE" sz="1400" dirty="0">
                <a:latin typeface="+mn-lt"/>
              </a:rPr>
              <a:t>:</a:t>
            </a:r>
          </a:p>
          <a:p>
            <a:pPr>
              <a:defRPr/>
            </a:pPr>
            <a:endParaRPr lang="nl-BE" sz="1400" dirty="0">
              <a:latin typeface="+mn-lt"/>
            </a:endParaRPr>
          </a:p>
          <a:p>
            <a:pPr>
              <a:defRPr/>
            </a:pPr>
            <a:r>
              <a:rPr lang="nl-BE" sz="1400" dirty="0">
                <a:latin typeface="+mn-lt"/>
              </a:rPr>
              <a:t>La </a:t>
            </a:r>
            <a:r>
              <a:rPr lang="nl-BE" sz="1400" dirty="0" err="1">
                <a:latin typeface="+mn-lt"/>
              </a:rPr>
              <a:t>vigie</a:t>
            </a:r>
            <a:r>
              <a:rPr lang="nl-BE" sz="1400" dirty="0">
                <a:latin typeface="+mn-lt"/>
              </a:rPr>
              <a:t> </a:t>
            </a:r>
            <a:r>
              <a:rPr lang="nl-BE" sz="1400" dirty="0" err="1">
                <a:latin typeface="+mn-lt"/>
              </a:rPr>
              <a:t>transmet</a:t>
            </a:r>
            <a:r>
              <a:rPr lang="nl-BE" sz="1400" dirty="0">
                <a:latin typeface="+mn-lt"/>
              </a:rPr>
              <a:t> </a:t>
            </a:r>
            <a:r>
              <a:rPr lang="nl-BE" sz="1400" dirty="0" err="1">
                <a:latin typeface="+mn-lt"/>
              </a:rPr>
              <a:t>l’alarme</a:t>
            </a:r>
            <a:r>
              <a:rPr lang="nl-BE" sz="1400" dirty="0">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 au </a:t>
            </a:r>
            <a:r>
              <a:rPr lang="nl-BE" sz="1400" dirty="0" err="1">
                <a:latin typeface="+mn-lt"/>
              </a:rPr>
              <a:t>travail</a:t>
            </a:r>
            <a:r>
              <a:rPr lang="nl-BE" sz="1400" dirty="0">
                <a:latin typeface="+mn-lt"/>
              </a:rPr>
              <a:t> en leur </a:t>
            </a:r>
            <a:r>
              <a:rPr lang="nl-BE" sz="1400" dirty="0" err="1">
                <a:latin typeface="+mn-lt"/>
              </a:rPr>
              <a:t>tirant</a:t>
            </a:r>
            <a:r>
              <a:rPr lang="nl-BE" sz="1400" dirty="0">
                <a:latin typeface="+mn-lt"/>
              </a:rPr>
              <a:t> </a:t>
            </a:r>
            <a:r>
              <a:rPr lang="nl-BE" sz="1400" dirty="0" err="1">
                <a:latin typeface="+mn-lt"/>
              </a:rPr>
              <a:t>le</a:t>
            </a:r>
            <a:r>
              <a:rPr lang="nl-BE" sz="1400" dirty="0">
                <a:latin typeface="+mn-lt"/>
              </a:rPr>
              <a:t> bras (</a:t>
            </a:r>
            <a:r>
              <a:rPr lang="nl-BE" sz="1400" dirty="0" err="1">
                <a:latin typeface="+mn-lt"/>
              </a:rPr>
              <a:t>ou</a:t>
            </a:r>
            <a:r>
              <a:rPr lang="nl-BE" sz="1400" dirty="0">
                <a:latin typeface="+mn-lt"/>
              </a:rPr>
              <a:t> </a:t>
            </a:r>
            <a:r>
              <a:rPr lang="nl-BE" sz="1400" dirty="0" err="1">
                <a:latin typeface="+mn-lt"/>
              </a:rPr>
              <a:t>tapant</a:t>
            </a:r>
            <a:r>
              <a:rPr lang="nl-BE" sz="1400" dirty="0">
                <a:latin typeface="+mn-lt"/>
              </a:rPr>
              <a:t> </a:t>
            </a:r>
            <a:r>
              <a:rPr lang="nl-BE" sz="1400" dirty="0" err="1">
                <a:latin typeface="+mn-lt"/>
              </a:rPr>
              <a:t>sur</a:t>
            </a:r>
            <a:r>
              <a:rPr lang="nl-BE" sz="1400" dirty="0">
                <a:latin typeface="+mn-lt"/>
              </a:rPr>
              <a:t> </a:t>
            </a:r>
            <a:r>
              <a:rPr lang="nl-BE" sz="1400" dirty="0" err="1">
                <a:latin typeface="+mn-lt"/>
              </a:rPr>
              <a:t>l’épaule</a:t>
            </a:r>
            <a:r>
              <a:rPr lang="nl-BE" sz="1400" dirty="0">
                <a:latin typeface="+mn-lt"/>
              </a:rPr>
              <a:t>).</a:t>
            </a:r>
          </a:p>
          <a:p>
            <a:pPr>
              <a:defRPr/>
            </a:pPr>
            <a:r>
              <a:rPr lang="nl-BE" sz="1400" dirty="0">
                <a:latin typeface="+mn-lt"/>
              </a:rPr>
              <a:t> </a:t>
            </a:r>
            <a:endParaRPr lang="fr-FR" sz="1400" dirty="0">
              <a:latin typeface="+mn-lt"/>
            </a:endParaRPr>
          </a:p>
        </p:txBody>
      </p:sp>
      <p:sp>
        <p:nvSpPr>
          <p:cNvPr id="10" name="TextBox 21"/>
          <p:cNvSpPr txBox="1"/>
          <p:nvPr/>
        </p:nvSpPr>
        <p:spPr>
          <a:xfrm>
            <a:off x="3359696" y="4469641"/>
            <a:ext cx="6999322" cy="340519"/>
          </a:xfrm>
          <a:prstGeom prst="roundRect">
            <a:avLst/>
          </a:prstGeom>
          <a:noFill/>
          <a:ln w="12700">
            <a:solidFill>
              <a:srgbClr val="C00000"/>
            </a:solidFill>
            <a:prstDash val="dash"/>
          </a:ln>
        </p:spPr>
        <p:txBody>
          <a:bodyPr wrap="square" rtlCol="0">
            <a:spAutoFit/>
          </a:bodyPr>
          <a:lstStyle/>
          <a:p>
            <a:pPr algn="ctr">
              <a:defRPr/>
            </a:pPr>
            <a:r>
              <a:rPr lang="nl-BE" sz="1400" i="1" dirty="0">
                <a:latin typeface="+mn-lt"/>
              </a:rPr>
              <a:t>La </a:t>
            </a:r>
            <a:r>
              <a:rPr lang="nl-BE" sz="1400" i="1" dirty="0" err="1">
                <a:latin typeface="+mn-lt"/>
              </a:rPr>
              <a:t>vigie</a:t>
            </a:r>
            <a:r>
              <a:rPr lang="nl-BE" sz="1400" i="1" dirty="0">
                <a:latin typeface="+mn-lt"/>
              </a:rPr>
              <a:t> fait attention de ne pas se </a:t>
            </a:r>
            <a:r>
              <a:rPr lang="nl-BE" sz="1400" i="1" dirty="0" err="1">
                <a:latin typeface="+mn-lt"/>
              </a:rPr>
              <a:t>mettre</a:t>
            </a:r>
            <a:r>
              <a:rPr lang="nl-BE" sz="1400" i="1" dirty="0">
                <a:latin typeface="+mn-lt"/>
              </a:rPr>
              <a:t> en </a:t>
            </a:r>
            <a:r>
              <a:rPr lang="nl-BE" sz="1400" i="1" dirty="0" err="1">
                <a:latin typeface="+mn-lt"/>
              </a:rPr>
              <a:t>danger</a:t>
            </a:r>
            <a:r>
              <a:rPr lang="nl-BE" sz="1400" i="1" dirty="0">
                <a:latin typeface="+mn-lt"/>
              </a:rPr>
              <a:t> en </a:t>
            </a:r>
            <a:r>
              <a:rPr lang="nl-BE" sz="1400" i="1" dirty="0" err="1">
                <a:latin typeface="+mn-lt"/>
              </a:rPr>
              <a:t>faisant</a:t>
            </a:r>
            <a:r>
              <a:rPr lang="nl-BE" sz="1400" i="1" dirty="0">
                <a:latin typeface="+mn-lt"/>
              </a:rPr>
              <a:t> </a:t>
            </a:r>
            <a:r>
              <a:rPr lang="nl-BE" sz="1400" i="1" dirty="0" err="1">
                <a:latin typeface="+mn-lt"/>
              </a:rPr>
              <a:t>ceci</a:t>
            </a:r>
            <a:r>
              <a:rPr lang="nl-BE" sz="1400" i="1" dirty="0">
                <a:latin typeface="+mn-lt"/>
              </a:rPr>
              <a:t>.</a:t>
            </a:r>
            <a:endParaRPr lang="fr-FR" sz="1400" i="1" dirty="0">
              <a:latin typeface="+mn-lt"/>
            </a:endParaRPr>
          </a:p>
        </p:txBody>
      </p:sp>
      <p:pic>
        <p:nvPicPr>
          <p:cNvPr id="2" name="Picture 1">
            <a:extLst>
              <a:ext uri="{FF2B5EF4-FFF2-40B4-BE49-F238E27FC236}">
                <a16:creationId xmlns:a16="http://schemas.microsoft.com/office/drawing/2014/main" id="{25ED82A4-FC27-4F02-A6D6-0BC128BC3AF4}"/>
              </a:ext>
            </a:extLst>
          </p:cNvPr>
          <p:cNvPicPr>
            <a:picLocks noChangeAspect="1"/>
          </p:cNvPicPr>
          <p:nvPr/>
        </p:nvPicPr>
        <p:blipFill>
          <a:blip r:embed="rId4"/>
          <a:stretch>
            <a:fillRect/>
          </a:stretch>
        </p:blipFill>
        <p:spPr>
          <a:xfrm>
            <a:off x="2999656" y="4149573"/>
            <a:ext cx="469433" cy="640135"/>
          </a:xfrm>
          <a:prstGeom prst="rect">
            <a:avLst/>
          </a:prstGeom>
        </p:spPr>
      </p:pic>
    </p:spTree>
    <p:extLst>
      <p:ext uri="{BB962C8B-B14F-4D97-AF65-F5344CB8AC3E}">
        <p14:creationId xmlns:p14="http://schemas.microsoft.com/office/powerpoint/2010/main" val="3337322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591" name="Straight Arrow Connector 287"/>
          <p:cNvCxnSpPr>
            <a:cxnSpLocks noChangeShapeType="1"/>
          </p:cNvCxnSpPr>
          <p:nvPr/>
        </p:nvCxnSpPr>
        <p:spPr bwMode="auto">
          <a:xfrm flipH="1">
            <a:off x="3575050" y="1628775"/>
            <a:ext cx="1873250" cy="1189038"/>
          </a:xfrm>
          <a:prstGeom prst="straightConnector1">
            <a:avLst/>
          </a:prstGeom>
          <a:noFill/>
          <a:ln w="12700" algn="ctr">
            <a:solidFill>
              <a:schemeClr val="tx1"/>
            </a:solidFill>
            <a:prstDash val="dash"/>
            <a:round/>
            <a:headEnd/>
            <a:tailEnd type="arrow" w="med" len="med"/>
          </a:ln>
        </p:spPr>
      </p:cxnSp>
      <p:pic>
        <p:nvPicPr>
          <p:cNvPr id="67592"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538" y="1395414"/>
            <a:ext cx="952500" cy="954087"/>
          </a:xfrm>
          <a:prstGeom prst="rect">
            <a:avLst/>
          </a:prstGeom>
          <a:noFill/>
          <a:ln w="9525">
            <a:noFill/>
            <a:miter lim="800000"/>
            <a:headEnd/>
            <a:tailEnd/>
          </a:ln>
        </p:spPr>
      </p:pic>
      <p:cxnSp>
        <p:nvCxnSpPr>
          <p:cNvPr id="67593" name="Straight Connector 16"/>
          <p:cNvCxnSpPr>
            <a:cxnSpLocks noChangeShapeType="1"/>
          </p:cNvCxnSpPr>
          <p:nvPr/>
        </p:nvCxnSpPr>
        <p:spPr bwMode="auto">
          <a:xfrm flipV="1">
            <a:off x="2135188" y="2579689"/>
            <a:ext cx="7632700" cy="3175"/>
          </a:xfrm>
          <a:prstGeom prst="line">
            <a:avLst/>
          </a:prstGeom>
          <a:noFill/>
          <a:ln w="31750" algn="ctr">
            <a:solidFill>
              <a:schemeClr val="accent2"/>
            </a:solidFill>
            <a:round/>
            <a:headEnd/>
            <a:tailEnd/>
          </a:ln>
        </p:spPr>
      </p:cxnSp>
      <p:sp>
        <p:nvSpPr>
          <p:cNvPr id="67594" name="Oval 17"/>
          <p:cNvSpPr>
            <a:spLocks noChangeArrowheads="1"/>
          </p:cNvSpPr>
          <p:nvPr/>
        </p:nvSpPr>
        <p:spPr bwMode="auto">
          <a:xfrm>
            <a:off x="3397251" y="25098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595" name="Rectangle 18"/>
          <p:cNvSpPr>
            <a:spLocks noChangeArrowheads="1"/>
          </p:cNvSpPr>
          <p:nvPr/>
        </p:nvSpPr>
        <p:spPr bwMode="auto">
          <a:xfrm>
            <a:off x="8853489" y="2519363"/>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67596" name="Straight Connector 16"/>
          <p:cNvCxnSpPr>
            <a:cxnSpLocks noChangeShapeType="1"/>
          </p:cNvCxnSpPr>
          <p:nvPr/>
        </p:nvCxnSpPr>
        <p:spPr bwMode="auto">
          <a:xfrm flipV="1">
            <a:off x="2135188" y="2916239"/>
            <a:ext cx="7632700" cy="1587"/>
          </a:xfrm>
          <a:prstGeom prst="line">
            <a:avLst/>
          </a:prstGeom>
          <a:noFill/>
          <a:ln w="31750" algn="ctr">
            <a:solidFill>
              <a:schemeClr val="accent2"/>
            </a:solidFill>
            <a:round/>
            <a:headEnd/>
            <a:tailEnd/>
          </a:ln>
        </p:spPr>
      </p:cxnSp>
      <p:sp>
        <p:nvSpPr>
          <p:cNvPr id="67597" name="Oval 17"/>
          <p:cNvSpPr>
            <a:spLocks noChangeArrowheads="1"/>
          </p:cNvSpPr>
          <p:nvPr/>
        </p:nvSpPr>
        <p:spPr bwMode="auto">
          <a:xfrm>
            <a:off x="3397251" y="28575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598" name="Rectangle 18"/>
          <p:cNvSpPr>
            <a:spLocks noChangeArrowheads="1"/>
          </p:cNvSpPr>
          <p:nvPr/>
        </p:nvSpPr>
        <p:spPr bwMode="auto">
          <a:xfrm>
            <a:off x="8853489" y="28670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7599" name="Chevron 29"/>
          <p:cNvSpPr>
            <a:spLocks noChangeArrowheads="1"/>
          </p:cNvSpPr>
          <p:nvPr/>
        </p:nvSpPr>
        <p:spPr bwMode="auto">
          <a:xfrm>
            <a:off x="2298701" y="2493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00" name="Chevron 30"/>
          <p:cNvSpPr>
            <a:spLocks noChangeAspect="1"/>
          </p:cNvSpPr>
          <p:nvPr/>
        </p:nvSpPr>
        <p:spPr bwMode="auto">
          <a:xfrm flipH="1">
            <a:off x="2298701" y="28543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01" name="TextBox 228"/>
          <p:cNvSpPr txBox="1">
            <a:spLocks noChangeArrowheads="1"/>
          </p:cNvSpPr>
          <p:nvPr/>
        </p:nvSpPr>
        <p:spPr bwMode="auto">
          <a:xfrm>
            <a:off x="1882775" y="2424113"/>
            <a:ext cx="323850" cy="246062"/>
          </a:xfrm>
          <a:prstGeom prst="rect">
            <a:avLst/>
          </a:prstGeom>
          <a:noFill/>
          <a:ln w="9525">
            <a:noFill/>
            <a:miter lim="800000"/>
            <a:headEnd/>
            <a:tailEnd/>
          </a:ln>
        </p:spPr>
        <p:txBody>
          <a:bodyPr>
            <a:spAutoFit/>
          </a:bodyPr>
          <a:lstStyle/>
          <a:p>
            <a:pPr algn="ctr"/>
            <a:r>
              <a:rPr lang="en-US" sz="1000"/>
              <a:t>A</a:t>
            </a:r>
          </a:p>
        </p:txBody>
      </p:sp>
      <p:sp>
        <p:nvSpPr>
          <p:cNvPr id="67602" name="TextBox 229"/>
          <p:cNvSpPr txBox="1">
            <a:spLocks noChangeArrowheads="1"/>
          </p:cNvSpPr>
          <p:nvPr/>
        </p:nvSpPr>
        <p:spPr bwMode="auto">
          <a:xfrm>
            <a:off x="1882775" y="2824163"/>
            <a:ext cx="323850" cy="246062"/>
          </a:xfrm>
          <a:prstGeom prst="rect">
            <a:avLst/>
          </a:prstGeom>
          <a:noFill/>
          <a:ln w="9525">
            <a:noFill/>
            <a:miter lim="800000"/>
            <a:headEnd/>
            <a:tailEnd/>
          </a:ln>
        </p:spPr>
        <p:txBody>
          <a:bodyPr>
            <a:spAutoFit/>
          </a:bodyPr>
          <a:lstStyle/>
          <a:p>
            <a:pPr algn="ctr"/>
            <a:r>
              <a:rPr lang="en-US" sz="1000"/>
              <a:t>B</a:t>
            </a:r>
          </a:p>
        </p:txBody>
      </p:sp>
      <p:sp>
        <p:nvSpPr>
          <p:cNvPr id="67603" name="Rectangle 20"/>
          <p:cNvSpPr>
            <a:spLocks noChangeArrowheads="1"/>
          </p:cNvSpPr>
          <p:nvPr/>
        </p:nvSpPr>
        <p:spPr bwMode="auto">
          <a:xfrm>
            <a:off x="5384800" y="2405063"/>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7604" name="Group 188"/>
          <p:cNvGrpSpPr>
            <a:grpSpLocks noChangeAspect="1"/>
          </p:cNvGrpSpPr>
          <p:nvPr/>
        </p:nvGrpSpPr>
        <p:grpSpPr bwMode="auto">
          <a:xfrm>
            <a:off x="5303838" y="2549526"/>
            <a:ext cx="107950" cy="73025"/>
            <a:chOff x="7956376" y="548680"/>
            <a:chExt cx="216024" cy="144016"/>
          </a:xfrm>
        </p:grpSpPr>
        <p:cxnSp>
          <p:nvCxnSpPr>
            <p:cNvPr id="6765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7605" name="Group 188"/>
          <p:cNvGrpSpPr>
            <a:grpSpLocks noChangeAspect="1"/>
          </p:cNvGrpSpPr>
          <p:nvPr/>
        </p:nvGrpSpPr>
        <p:grpSpPr bwMode="auto">
          <a:xfrm>
            <a:off x="6527800" y="2549526"/>
            <a:ext cx="107950" cy="73025"/>
            <a:chOff x="7956376" y="548680"/>
            <a:chExt cx="216024" cy="144016"/>
          </a:xfrm>
        </p:grpSpPr>
        <p:cxnSp>
          <p:nvCxnSpPr>
            <p:cNvPr id="6765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7606" name="TextBox 32"/>
          <p:cNvSpPr txBox="1">
            <a:spLocks noChangeArrowheads="1"/>
          </p:cNvSpPr>
          <p:nvPr/>
        </p:nvSpPr>
        <p:spPr bwMode="auto">
          <a:xfrm>
            <a:off x="9047164" y="1989139"/>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7607" name="TextBox 32"/>
          <p:cNvSpPr txBox="1">
            <a:spLocks noChangeArrowheads="1"/>
          </p:cNvSpPr>
          <p:nvPr/>
        </p:nvSpPr>
        <p:spPr bwMode="auto">
          <a:xfrm>
            <a:off x="1774826" y="1993901"/>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67608" name="Straight Arrow Connector 287"/>
          <p:cNvCxnSpPr>
            <a:cxnSpLocks noChangeShapeType="1"/>
          </p:cNvCxnSpPr>
          <p:nvPr/>
        </p:nvCxnSpPr>
        <p:spPr bwMode="auto">
          <a:xfrm flipH="1">
            <a:off x="3575050" y="1628776"/>
            <a:ext cx="1873250" cy="828675"/>
          </a:xfrm>
          <a:prstGeom prst="straightConnector1">
            <a:avLst/>
          </a:prstGeom>
          <a:noFill/>
          <a:ln w="12700" algn="ctr">
            <a:solidFill>
              <a:schemeClr val="tx1"/>
            </a:solidFill>
            <a:prstDash val="dash"/>
            <a:round/>
            <a:headEnd/>
            <a:tailEnd type="arrow" w="med" len="med"/>
          </a:ln>
        </p:spPr>
      </p:cxnSp>
      <p:cxnSp>
        <p:nvCxnSpPr>
          <p:cNvPr id="67611" name="Straight Arrow Connector 287"/>
          <p:cNvCxnSpPr>
            <a:cxnSpLocks noChangeShapeType="1"/>
          </p:cNvCxnSpPr>
          <p:nvPr/>
        </p:nvCxnSpPr>
        <p:spPr bwMode="auto">
          <a:xfrm>
            <a:off x="5808663" y="1628775"/>
            <a:ext cx="3022600" cy="901700"/>
          </a:xfrm>
          <a:prstGeom prst="straightConnector1">
            <a:avLst/>
          </a:prstGeom>
          <a:noFill/>
          <a:ln w="12700" algn="ctr">
            <a:solidFill>
              <a:schemeClr val="tx1"/>
            </a:solidFill>
            <a:prstDash val="dash"/>
            <a:round/>
            <a:headEnd/>
            <a:tailEnd type="arrow" w="med" len="med"/>
          </a:ln>
        </p:spPr>
      </p:cxnSp>
      <p:cxnSp>
        <p:nvCxnSpPr>
          <p:cNvPr id="67612" name="Straight Arrow Connector 287"/>
          <p:cNvCxnSpPr>
            <a:cxnSpLocks noChangeShapeType="1"/>
          </p:cNvCxnSpPr>
          <p:nvPr/>
        </p:nvCxnSpPr>
        <p:spPr bwMode="auto">
          <a:xfrm>
            <a:off x="5808663" y="1628776"/>
            <a:ext cx="3022600" cy="1262063"/>
          </a:xfrm>
          <a:prstGeom prst="straightConnector1">
            <a:avLst/>
          </a:prstGeom>
          <a:noFill/>
          <a:ln w="12700" algn="ctr">
            <a:solidFill>
              <a:schemeClr val="tx1"/>
            </a:solidFill>
            <a:prstDash val="dash"/>
            <a:round/>
            <a:headEnd/>
            <a:tailEnd type="arrow" w="med" len="med"/>
          </a:ln>
        </p:spPr>
      </p:cxnSp>
      <p:cxnSp>
        <p:nvCxnSpPr>
          <p:cNvPr id="32" name="Straight Connector 111"/>
          <p:cNvCxnSpPr/>
          <p:nvPr/>
        </p:nvCxnSpPr>
        <p:spPr bwMode="auto">
          <a:xfrm>
            <a:off x="4870450" y="21336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7615" name="Rectangle 20"/>
          <p:cNvSpPr>
            <a:spLocks noChangeArrowheads="1"/>
          </p:cNvSpPr>
          <p:nvPr/>
        </p:nvSpPr>
        <p:spPr bwMode="auto">
          <a:xfrm flipH="1">
            <a:off x="5375276" y="27098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67618" name="Straight Arrow Connector 287"/>
          <p:cNvCxnSpPr>
            <a:cxnSpLocks noChangeShapeType="1"/>
          </p:cNvCxnSpPr>
          <p:nvPr/>
        </p:nvCxnSpPr>
        <p:spPr bwMode="auto">
          <a:xfrm flipH="1">
            <a:off x="3575050" y="4076701"/>
            <a:ext cx="1944688" cy="1908175"/>
          </a:xfrm>
          <a:prstGeom prst="straightConnector1">
            <a:avLst/>
          </a:prstGeom>
          <a:noFill/>
          <a:ln w="12700" algn="ctr">
            <a:solidFill>
              <a:schemeClr val="tx1"/>
            </a:solidFill>
            <a:prstDash val="dash"/>
            <a:round/>
            <a:headEnd/>
            <a:tailEnd type="arrow" w="med" len="med"/>
          </a:ln>
        </p:spPr>
      </p:cxnSp>
      <p:pic>
        <p:nvPicPr>
          <p:cNvPr id="6761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1233" y="4443412"/>
            <a:ext cx="952500" cy="954088"/>
          </a:xfrm>
          <a:prstGeom prst="rect">
            <a:avLst/>
          </a:prstGeom>
          <a:noFill/>
          <a:ln w="9525">
            <a:noFill/>
            <a:miter lim="800000"/>
            <a:headEnd/>
            <a:tailEnd/>
          </a:ln>
        </p:spPr>
      </p:pic>
      <p:cxnSp>
        <p:nvCxnSpPr>
          <p:cNvPr id="67620" name="Straight Connector 16"/>
          <p:cNvCxnSpPr>
            <a:cxnSpLocks noChangeShapeType="1"/>
          </p:cNvCxnSpPr>
          <p:nvPr/>
        </p:nvCxnSpPr>
        <p:spPr bwMode="auto">
          <a:xfrm flipV="1">
            <a:off x="2135188" y="5746751"/>
            <a:ext cx="7632700" cy="3175"/>
          </a:xfrm>
          <a:prstGeom prst="line">
            <a:avLst/>
          </a:prstGeom>
          <a:noFill/>
          <a:ln w="31750" algn="ctr">
            <a:solidFill>
              <a:schemeClr val="accent2"/>
            </a:solidFill>
            <a:round/>
            <a:headEnd/>
            <a:tailEnd/>
          </a:ln>
        </p:spPr>
      </p:cxnSp>
      <p:sp>
        <p:nvSpPr>
          <p:cNvPr id="67621" name="Oval 17"/>
          <p:cNvSpPr>
            <a:spLocks noChangeArrowheads="1"/>
          </p:cNvSpPr>
          <p:nvPr/>
        </p:nvSpPr>
        <p:spPr bwMode="auto">
          <a:xfrm>
            <a:off x="3397251" y="5676900"/>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622" name="Rectangle 18"/>
          <p:cNvSpPr>
            <a:spLocks noChangeArrowheads="1"/>
          </p:cNvSpPr>
          <p:nvPr/>
        </p:nvSpPr>
        <p:spPr bwMode="auto">
          <a:xfrm>
            <a:off x="8853489" y="5686425"/>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67623" name="Straight Connector 16"/>
          <p:cNvCxnSpPr>
            <a:cxnSpLocks noChangeShapeType="1"/>
          </p:cNvCxnSpPr>
          <p:nvPr/>
        </p:nvCxnSpPr>
        <p:spPr bwMode="auto">
          <a:xfrm flipV="1">
            <a:off x="2135188" y="6083300"/>
            <a:ext cx="7632700" cy="1588"/>
          </a:xfrm>
          <a:prstGeom prst="line">
            <a:avLst/>
          </a:prstGeom>
          <a:noFill/>
          <a:ln w="31750" algn="ctr">
            <a:solidFill>
              <a:schemeClr val="accent2"/>
            </a:solidFill>
            <a:round/>
            <a:headEnd/>
            <a:tailEnd/>
          </a:ln>
        </p:spPr>
      </p:cxnSp>
      <p:sp>
        <p:nvSpPr>
          <p:cNvPr id="67624" name="Oval 17"/>
          <p:cNvSpPr>
            <a:spLocks noChangeArrowheads="1"/>
          </p:cNvSpPr>
          <p:nvPr/>
        </p:nvSpPr>
        <p:spPr bwMode="auto">
          <a:xfrm>
            <a:off x="3397251" y="6024563"/>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625" name="Rectangle 18"/>
          <p:cNvSpPr>
            <a:spLocks noChangeArrowheads="1"/>
          </p:cNvSpPr>
          <p:nvPr/>
        </p:nvSpPr>
        <p:spPr bwMode="auto">
          <a:xfrm>
            <a:off x="8853489" y="6034088"/>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7626" name="Chevron 29"/>
          <p:cNvSpPr>
            <a:spLocks noChangeArrowheads="1"/>
          </p:cNvSpPr>
          <p:nvPr/>
        </p:nvSpPr>
        <p:spPr bwMode="auto">
          <a:xfrm>
            <a:off x="2298701" y="56610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27" name="Chevron 30"/>
          <p:cNvSpPr>
            <a:spLocks noChangeAspect="1"/>
          </p:cNvSpPr>
          <p:nvPr/>
        </p:nvSpPr>
        <p:spPr bwMode="auto">
          <a:xfrm flipH="1">
            <a:off x="2298701" y="6021389"/>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28" name="TextBox 228"/>
          <p:cNvSpPr txBox="1">
            <a:spLocks noChangeArrowheads="1"/>
          </p:cNvSpPr>
          <p:nvPr/>
        </p:nvSpPr>
        <p:spPr bwMode="auto">
          <a:xfrm>
            <a:off x="1882775" y="5591176"/>
            <a:ext cx="323850" cy="246063"/>
          </a:xfrm>
          <a:prstGeom prst="rect">
            <a:avLst/>
          </a:prstGeom>
          <a:noFill/>
          <a:ln w="9525">
            <a:noFill/>
            <a:miter lim="800000"/>
            <a:headEnd/>
            <a:tailEnd/>
          </a:ln>
        </p:spPr>
        <p:txBody>
          <a:bodyPr>
            <a:spAutoFit/>
          </a:bodyPr>
          <a:lstStyle/>
          <a:p>
            <a:pPr algn="ctr"/>
            <a:r>
              <a:rPr lang="en-US" sz="1000"/>
              <a:t>A</a:t>
            </a:r>
          </a:p>
        </p:txBody>
      </p:sp>
      <p:sp>
        <p:nvSpPr>
          <p:cNvPr id="67629" name="TextBox 229"/>
          <p:cNvSpPr txBox="1">
            <a:spLocks noChangeArrowheads="1"/>
          </p:cNvSpPr>
          <p:nvPr/>
        </p:nvSpPr>
        <p:spPr bwMode="auto">
          <a:xfrm>
            <a:off x="1882775" y="5991226"/>
            <a:ext cx="323850" cy="246063"/>
          </a:xfrm>
          <a:prstGeom prst="rect">
            <a:avLst/>
          </a:prstGeom>
          <a:noFill/>
          <a:ln w="9525">
            <a:noFill/>
            <a:miter lim="800000"/>
            <a:headEnd/>
            <a:tailEnd/>
          </a:ln>
        </p:spPr>
        <p:txBody>
          <a:bodyPr>
            <a:spAutoFit/>
          </a:bodyPr>
          <a:lstStyle/>
          <a:p>
            <a:pPr algn="ctr"/>
            <a:r>
              <a:rPr lang="en-US" sz="1000"/>
              <a:t>B</a:t>
            </a:r>
          </a:p>
        </p:txBody>
      </p:sp>
      <p:sp>
        <p:nvSpPr>
          <p:cNvPr id="67630" name="Rectangle 20"/>
          <p:cNvSpPr>
            <a:spLocks noChangeArrowheads="1"/>
          </p:cNvSpPr>
          <p:nvPr/>
        </p:nvSpPr>
        <p:spPr bwMode="auto">
          <a:xfrm>
            <a:off x="5384800" y="5573713"/>
            <a:ext cx="1214438" cy="303212"/>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7631" name="Group 188"/>
          <p:cNvGrpSpPr>
            <a:grpSpLocks noChangeAspect="1"/>
          </p:cNvGrpSpPr>
          <p:nvPr/>
        </p:nvGrpSpPr>
        <p:grpSpPr bwMode="auto">
          <a:xfrm>
            <a:off x="5303838" y="5716589"/>
            <a:ext cx="107950" cy="73025"/>
            <a:chOff x="7956376" y="548680"/>
            <a:chExt cx="216024" cy="144016"/>
          </a:xfrm>
        </p:grpSpPr>
        <p:cxnSp>
          <p:nvCxnSpPr>
            <p:cNvPr id="676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7632" name="Group 188"/>
          <p:cNvGrpSpPr>
            <a:grpSpLocks noChangeAspect="1"/>
          </p:cNvGrpSpPr>
          <p:nvPr/>
        </p:nvGrpSpPr>
        <p:grpSpPr bwMode="auto">
          <a:xfrm>
            <a:off x="6527800" y="5716589"/>
            <a:ext cx="107950" cy="73025"/>
            <a:chOff x="7956376" y="548680"/>
            <a:chExt cx="216024" cy="144016"/>
          </a:xfrm>
        </p:grpSpPr>
        <p:cxnSp>
          <p:nvCxnSpPr>
            <p:cNvPr id="6765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7633" name="TextBox 32"/>
          <p:cNvSpPr txBox="1">
            <a:spLocks noChangeArrowheads="1"/>
          </p:cNvSpPr>
          <p:nvPr/>
        </p:nvSpPr>
        <p:spPr bwMode="auto">
          <a:xfrm>
            <a:off x="9047164" y="5156201"/>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67634" name="TextBox 32"/>
          <p:cNvSpPr txBox="1">
            <a:spLocks noChangeArrowheads="1"/>
          </p:cNvSpPr>
          <p:nvPr/>
        </p:nvSpPr>
        <p:spPr bwMode="auto">
          <a:xfrm>
            <a:off x="1774826" y="5160964"/>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67635" name="Straight Arrow Connector 287"/>
          <p:cNvCxnSpPr>
            <a:cxnSpLocks noChangeShapeType="1"/>
          </p:cNvCxnSpPr>
          <p:nvPr/>
        </p:nvCxnSpPr>
        <p:spPr bwMode="auto">
          <a:xfrm flipH="1">
            <a:off x="3575050" y="4076701"/>
            <a:ext cx="1944688" cy="1547813"/>
          </a:xfrm>
          <a:prstGeom prst="straightConnector1">
            <a:avLst/>
          </a:prstGeom>
          <a:noFill/>
          <a:ln w="12700" algn="ctr">
            <a:solidFill>
              <a:schemeClr val="tx1"/>
            </a:solidFill>
            <a:prstDash val="dash"/>
            <a:round/>
            <a:headEnd/>
            <a:tailEnd type="arrow" w="med" len="med"/>
          </a:ln>
        </p:spPr>
      </p:cxnSp>
      <p:cxnSp>
        <p:nvCxnSpPr>
          <p:cNvPr id="67638" name="Straight Arrow Connector 287"/>
          <p:cNvCxnSpPr>
            <a:cxnSpLocks noChangeShapeType="1"/>
          </p:cNvCxnSpPr>
          <p:nvPr/>
        </p:nvCxnSpPr>
        <p:spPr bwMode="auto">
          <a:xfrm>
            <a:off x="5735639" y="4076700"/>
            <a:ext cx="3095625" cy="1620838"/>
          </a:xfrm>
          <a:prstGeom prst="straightConnector1">
            <a:avLst/>
          </a:prstGeom>
          <a:noFill/>
          <a:ln w="12700" algn="ctr">
            <a:solidFill>
              <a:schemeClr val="tx1"/>
            </a:solidFill>
            <a:prstDash val="dash"/>
            <a:round/>
            <a:headEnd/>
            <a:tailEnd type="arrow" w="med" len="med"/>
          </a:ln>
        </p:spPr>
      </p:cxnSp>
      <p:cxnSp>
        <p:nvCxnSpPr>
          <p:cNvPr id="67639" name="Straight Arrow Connector 287"/>
          <p:cNvCxnSpPr>
            <a:cxnSpLocks noChangeShapeType="1"/>
          </p:cNvCxnSpPr>
          <p:nvPr/>
        </p:nvCxnSpPr>
        <p:spPr bwMode="auto">
          <a:xfrm>
            <a:off x="5735639" y="4076700"/>
            <a:ext cx="3095625" cy="1981200"/>
          </a:xfrm>
          <a:prstGeom prst="straightConnector1">
            <a:avLst/>
          </a:prstGeom>
          <a:noFill/>
          <a:ln w="12700" algn="ctr">
            <a:solidFill>
              <a:schemeClr val="tx1"/>
            </a:solidFill>
            <a:prstDash val="dash"/>
            <a:round/>
            <a:headEnd/>
            <a:tailEnd type="arrow" w="med" len="med"/>
          </a:ln>
        </p:spPr>
      </p:cxnSp>
      <p:cxnSp>
        <p:nvCxnSpPr>
          <p:cNvPr id="66" name="Straight Connector 111"/>
          <p:cNvCxnSpPr/>
          <p:nvPr/>
        </p:nvCxnSpPr>
        <p:spPr bwMode="auto">
          <a:xfrm>
            <a:off x="4870450" y="5300663"/>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7642" name="Rectangle 20"/>
          <p:cNvSpPr>
            <a:spLocks noChangeArrowheads="1"/>
          </p:cNvSpPr>
          <p:nvPr/>
        </p:nvSpPr>
        <p:spPr bwMode="auto">
          <a:xfrm flipH="1">
            <a:off x="5375276" y="5876925"/>
            <a:ext cx="1223963" cy="287338"/>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9457" name="Tekstvak 125"/>
          <p:cNvSpPr txBox="1">
            <a:spLocks noChangeArrowheads="1"/>
          </p:cNvSpPr>
          <p:nvPr/>
        </p:nvSpPr>
        <p:spPr bwMode="auto">
          <a:xfrm>
            <a:off x="5663953" y="3284984"/>
            <a:ext cx="576263" cy="3385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nl-BE" sz="1600" b="1" dirty="0"/>
              <a:t>OU</a:t>
            </a:r>
          </a:p>
        </p:txBody>
      </p:sp>
      <p:pic>
        <p:nvPicPr>
          <p:cNvPr id="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753" y="692697"/>
            <a:ext cx="1236499" cy="1110505"/>
          </a:xfrm>
          <a:prstGeom prst="rect">
            <a:avLst/>
          </a:prstGeom>
          <a:noFill/>
          <a:ln w="9525">
            <a:noFill/>
            <a:miter lim="800000"/>
            <a:headEnd/>
            <a:tailEnd/>
          </a:ln>
        </p:spPr>
      </p:pic>
      <p:cxnSp>
        <p:nvCxnSpPr>
          <p:cNvPr id="75" name="Rechte verbindingslijn 65"/>
          <p:cNvCxnSpPr>
            <a:cxnSpLocks noChangeShapeType="1"/>
          </p:cNvCxnSpPr>
          <p:nvPr/>
        </p:nvCxnSpPr>
        <p:spPr bwMode="auto">
          <a:xfrm>
            <a:off x="4007769" y="1052736"/>
            <a:ext cx="504949" cy="71884"/>
          </a:xfrm>
          <a:prstGeom prst="line">
            <a:avLst/>
          </a:prstGeom>
          <a:noFill/>
          <a:ln w="31750" algn="ctr">
            <a:solidFill>
              <a:srgbClr val="92D050"/>
            </a:solidFill>
            <a:round/>
            <a:headEnd type="arrow" w="med" len="med"/>
            <a:tailEnd type="arrow" w="med" len="med"/>
          </a:ln>
        </p:spPr>
      </p:cxnSp>
      <p:sp>
        <p:nvSpPr>
          <p:cNvPr id="78" name="Rechthoek 35"/>
          <p:cNvSpPr>
            <a:spLocks noChangeArrowheads="1"/>
          </p:cNvSpPr>
          <p:nvPr/>
        </p:nvSpPr>
        <p:spPr bwMode="auto">
          <a:xfrm>
            <a:off x="5214878" y="887586"/>
            <a:ext cx="953130"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sp>
        <p:nvSpPr>
          <p:cNvPr id="81" name="Text Placeholder 1"/>
          <p:cNvSpPr>
            <a:spLocks noGrp="1"/>
          </p:cNvSpPr>
          <p:nvPr>
            <p:ph type="body" sz="quarter" idx="18"/>
          </p:nvPr>
        </p:nvSpPr>
        <p:spPr>
          <a:xfrm>
            <a:off x="9120189" y="154526"/>
            <a:ext cx="2790605" cy="360363"/>
          </a:xfrm>
        </p:spPr>
        <p:txBody>
          <a:bodyPr/>
          <a:lstStyle/>
          <a:p>
            <a:r>
              <a:rPr lang="en-GB" dirty="0"/>
              <a:t>4. </a:t>
            </a:r>
            <a:r>
              <a:rPr lang="en-GB" dirty="0" err="1"/>
              <a:t>Travaux</a:t>
            </a:r>
            <a:r>
              <a:rPr lang="en-GB" dirty="0"/>
              <a:t> </a:t>
            </a:r>
            <a:r>
              <a:rPr lang="en-GB" dirty="0" err="1"/>
              <a:t>particulièrement</a:t>
            </a:r>
            <a:r>
              <a:rPr lang="en-GB" dirty="0"/>
              <a:t> </a:t>
            </a:r>
            <a:r>
              <a:rPr lang="en-GB" dirty="0" err="1"/>
              <a:t>bruyants</a:t>
            </a:r>
            <a:endParaRPr lang="en-GB" dirty="0"/>
          </a:p>
        </p:txBody>
      </p:sp>
      <p:sp>
        <p:nvSpPr>
          <p:cNvPr id="80" name="Rechthoek 35"/>
          <p:cNvSpPr>
            <a:spLocks noChangeArrowheads="1"/>
          </p:cNvSpPr>
          <p:nvPr/>
        </p:nvSpPr>
        <p:spPr bwMode="auto">
          <a:xfrm>
            <a:off x="4511675" y="3466481"/>
            <a:ext cx="953130"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VIGIE ENTREPRENEUR</a:t>
            </a:r>
          </a:p>
        </p:txBody>
      </p:sp>
      <p:pic>
        <p:nvPicPr>
          <p:cNvPr id="8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2735" y="1939679"/>
            <a:ext cx="208128" cy="169365"/>
          </a:xfrm>
          <a:prstGeom prst="rect">
            <a:avLst/>
          </a:prstGeom>
          <a:noFill/>
          <a:ln w="9525">
            <a:noFill/>
            <a:miter lim="800000"/>
            <a:headEnd/>
            <a:tailEnd/>
          </a:ln>
        </p:spPr>
      </p:pic>
      <p:pic>
        <p:nvPicPr>
          <p:cNvPr id="8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3652" y="2051549"/>
            <a:ext cx="208128" cy="169365"/>
          </a:xfrm>
          <a:prstGeom prst="rect">
            <a:avLst/>
          </a:prstGeom>
          <a:noFill/>
          <a:ln w="9525">
            <a:noFill/>
            <a:miter lim="800000"/>
            <a:headEnd/>
            <a:tailEnd/>
          </a:ln>
        </p:spPr>
      </p:pic>
      <p:pic>
        <p:nvPicPr>
          <p:cNvPr id="8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276" y="2085480"/>
            <a:ext cx="208128" cy="169365"/>
          </a:xfrm>
          <a:prstGeom prst="rect">
            <a:avLst/>
          </a:prstGeom>
          <a:noFill/>
          <a:ln w="9525">
            <a:noFill/>
            <a:miter lim="800000"/>
            <a:headEnd/>
            <a:tailEnd/>
          </a:ln>
        </p:spPr>
      </p:pic>
      <p:pic>
        <p:nvPicPr>
          <p:cNvPr id="89"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1742" y="2251501"/>
            <a:ext cx="208128" cy="169365"/>
          </a:xfrm>
          <a:prstGeom prst="rect">
            <a:avLst/>
          </a:prstGeom>
          <a:noFill/>
          <a:ln w="9525">
            <a:noFill/>
            <a:miter lim="800000"/>
            <a:headEnd/>
            <a:tailEnd/>
          </a:ln>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062" y="1278333"/>
            <a:ext cx="323056" cy="763192"/>
          </a:xfrm>
          <a:prstGeom prst="rect">
            <a:avLst/>
          </a:prstGeom>
        </p:spPr>
      </p:pic>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5998" y="2069919"/>
            <a:ext cx="389418" cy="598708"/>
          </a:xfrm>
          <a:prstGeom prst="rect">
            <a:avLst/>
          </a:prstGeom>
        </p:spPr>
      </p:pic>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9287" y="2055482"/>
            <a:ext cx="389418" cy="598708"/>
          </a:xfrm>
          <a:prstGeom prst="rect">
            <a:avLst/>
          </a:prstGeom>
        </p:spPr>
      </p:pic>
      <p:pic>
        <p:nvPicPr>
          <p:cNvPr id="9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4683" y="4924253"/>
            <a:ext cx="208128" cy="169365"/>
          </a:xfrm>
          <a:prstGeom prst="rect">
            <a:avLst/>
          </a:prstGeom>
          <a:noFill/>
          <a:ln w="9525">
            <a:noFill/>
            <a:miter lim="800000"/>
            <a:headEnd/>
            <a:tailEnd/>
          </a:ln>
        </p:spPr>
      </p:pic>
      <p:pic>
        <p:nvPicPr>
          <p:cNvPr id="9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3146" y="5126410"/>
            <a:ext cx="208128" cy="169365"/>
          </a:xfrm>
          <a:prstGeom prst="rect">
            <a:avLst/>
          </a:prstGeom>
          <a:noFill/>
          <a:ln w="9525">
            <a:noFill/>
            <a:miter lim="800000"/>
            <a:headEnd/>
            <a:tailEnd/>
          </a:ln>
        </p:spPr>
      </p:pic>
      <p:pic>
        <p:nvPicPr>
          <p:cNvPr id="9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0824" y="5037636"/>
            <a:ext cx="208128" cy="169365"/>
          </a:xfrm>
          <a:prstGeom prst="rect">
            <a:avLst/>
          </a:prstGeom>
          <a:noFill/>
          <a:ln w="9525">
            <a:noFill/>
            <a:miter lim="800000"/>
            <a:headEnd/>
            <a:tailEnd/>
          </a:ln>
        </p:spPr>
      </p:pic>
      <p:pic>
        <p:nvPicPr>
          <p:cNvPr id="9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4241" y="4853190"/>
            <a:ext cx="208128" cy="169365"/>
          </a:xfrm>
          <a:prstGeom prst="rect">
            <a:avLst/>
          </a:prstGeom>
          <a:noFill/>
          <a:ln w="9525">
            <a:noFill/>
            <a:miter lim="800000"/>
            <a:headEnd/>
            <a:tailEnd/>
          </a:ln>
        </p:spPr>
      </p:pic>
      <p:pic>
        <p:nvPicPr>
          <p:cNvPr id="97" name="Picture 9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062" y="3755031"/>
            <a:ext cx="323056" cy="763192"/>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1629" y="5180177"/>
            <a:ext cx="389418" cy="598708"/>
          </a:xfrm>
          <a:prstGeom prst="rect">
            <a:avLst/>
          </a:prstGeom>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3172" y="5182338"/>
            <a:ext cx="389418" cy="598708"/>
          </a:xfrm>
          <a:prstGeom prst="rect">
            <a:avLst/>
          </a:prstGeom>
        </p:spPr>
      </p:pic>
      <p:pic>
        <p:nvPicPr>
          <p:cNvPr id="100" name="Picture 99"/>
          <p:cNvPicPr>
            <a:picLocks noChangeAspect="1"/>
          </p:cNvPicPr>
          <p:nvPr/>
        </p:nvPicPr>
        <p:blipFill>
          <a:blip r:embed="rId8">
            <a:extLst>
              <a:ext uri="{BEBA8EAE-BF5A-486C-A8C5-ECC9F3942E4B}">
                <a14:imgProps xmlns:a14="http://schemas.microsoft.com/office/drawing/2010/main">
                  <a14:imgLayer r:embed="rId9">
                    <a14:imgEffect>
                      <a14:backgroundRemoval t="852" b="100000" l="4698" r="98658">
                        <a14:foregroundMark x1="30872" y1="99148" x2="32215" y2="95739"/>
                        <a14:foregroundMark x1="32215" y1="95739" x2="29530" y2="91477"/>
                        <a14:foregroundMark x1="29530" y1="91477" x2="34899" y2="72727"/>
                        <a14:foregroundMark x1="34899" y1="72727" x2="32886" y2="64205"/>
                        <a14:foregroundMark x1="33557" y1="63920" x2="24161" y2="62500"/>
                        <a14:foregroundMark x1="24161" y1="62500" x2="24161" y2="57386"/>
                        <a14:foregroundMark x1="24161" y1="57386" x2="6040" y2="44602"/>
                        <a14:foregroundMark x1="6040" y1="44602" x2="16107" y2="24148"/>
                        <a14:foregroundMark x1="16107" y1="24148" x2="40940" y2="17045"/>
                        <a14:foregroundMark x1="40940" y1="17045" x2="31544" y2="7955"/>
                        <a14:foregroundMark x1="31544" y1="7955" x2="50336" y2="0"/>
                        <a14:foregroundMark x1="54362" y1="852" x2="64430" y2="4261"/>
                        <a14:foregroundMark x1="64430" y1="4261" x2="72483" y2="6250"/>
                        <a14:foregroundMark x1="72483" y1="6250" x2="69799" y2="12784"/>
                        <a14:foregroundMark x1="69799" y1="12784" x2="63758" y2="16761"/>
                        <a14:foregroundMark x1="63758" y1="16761" x2="63087" y2="17045"/>
                        <a14:foregroundMark x1="63087" y1="17045" x2="86577" y2="25000"/>
                        <a14:foregroundMark x1="87919" y1="25000" x2="98658" y2="36648"/>
                        <a14:foregroundMark x1="98658" y1="36080" x2="98658" y2="41193"/>
                        <a14:foregroundMark x1="96644" y1="42614" x2="97987" y2="43750"/>
                        <a14:foregroundMark x1="97987" y1="43750" x2="87919" y2="45455"/>
                        <a14:foregroundMark x1="87919" y1="45455" x2="85235" y2="43750"/>
                        <a14:foregroundMark x1="85235" y1="43750" x2="85235" y2="63352"/>
                        <a14:foregroundMark x1="85235" y1="63352" x2="79866" y2="63352"/>
                        <a14:foregroundMark x1="79866" y1="63352" x2="75839" y2="80114"/>
                        <a14:foregroundMark x1="75839" y1="80114" x2="76510" y2="88920"/>
                        <a14:foregroundMark x1="76510" y1="88920" x2="77181" y2="92330"/>
                        <a14:foregroundMark x1="79866" y1="93182" x2="90604" y2="93182"/>
                        <a14:foregroundMark x1="90604" y1="93182" x2="90604" y2="96875"/>
                        <a14:foregroundMark x1="90604" y1="96875" x2="84564" y2="98011"/>
                        <a14:foregroundMark x1="84564" y1="98011" x2="71812" y2="96307"/>
                        <a14:foregroundMark x1="69799" y1="96307" x2="62416" y2="95739"/>
                        <a14:foregroundMark x1="62416" y1="95739" x2="59732" y2="90341"/>
                        <a14:foregroundMark x1="59732" y1="89773" x2="57047" y2="66477"/>
                        <a14:foregroundMark x1="56376" y1="69318" x2="52349" y2="75568"/>
                        <a14:foregroundMark x1="52349" y1="75568" x2="46309" y2="87784"/>
                        <a14:foregroundMark x1="46309" y1="88068" x2="48322" y2="92898"/>
                        <a14:foregroundMark x1="48322" y1="92045" x2="40268" y2="99148"/>
                        <a14:foregroundMark x1="57047" y1="6250" x2="40940" y2="8523"/>
                        <a14:foregroundMark x1="31544" y1="24716" x2="44295" y2="35511"/>
                        <a14:foregroundMark x1="79195" y1="25852" x2="74497" y2="35227"/>
                        <a14:foregroundMark x1="34228" y1="38920" x2="79195" y2="35511"/>
                      </a14:backgroundRemoval>
                    </a14:imgEffect>
                  </a14:imgLayer>
                </a14:imgProps>
              </a:ext>
              <a:ext uri="{28A0092B-C50C-407E-A947-70E740481C1C}">
                <a14:useLocalDpi xmlns:a14="http://schemas.microsoft.com/office/drawing/2010/main" val="0"/>
              </a:ext>
            </a:extLst>
          </a:blip>
          <a:stretch>
            <a:fillRect/>
          </a:stretch>
        </p:blipFill>
        <p:spPr>
          <a:xfrm>
            <a:off x="5302769" y="4770645"/>
            <a:ext cx="336586" cy="795155"/>
          </a:xfrm>
          <a:prstGeom prst="rect">
            <a:avLst/>
          </a:prstGeom>
        </p:spPr>
      </p:pic>
      <p:sp>
        <p:nvSpPr>
          <p:cNvPr id="101" name="TextBox 100"/>
          <p:cNvSpPr txBox="1"/>
          <p:nvPr/>
        </p:nvSpPr>
        <p:spPr>
          <a:xfrm>
            <a:off x="5477652" y="4711349"/>
            <a:ext cx="288032" cy="369332"/>
          </a:xfrm>
          <a:prstGeom prst="rect">
            <a:avLst/>
          </a:prstGeom>
          <a:noFill/>
        </p:spPr>
        <p:txBody>
          <a:bodyPr wrap="square" rtlCol="0">
            <a:spAutoFit/>
          </a:bodyPr>
          <a:lstStyle/>
          <a:p>
            <a:r>
              <a:rPr lang="fr-BE" dirty="0"/>
              <a:t>*</a:t>
            </a:r>
            <a:endParaRPr lang="fr-BE" sz="1200" dirty="0"/>
          </a:p>
        </p:txBody>
      </p:sp>
    </p:spTree>
    <p:extLst>
      <p:ext uri="{BB962C8B-B14F-4D97-AF65-F5344CB8AC3E}">
        <p14:creationId xmlns:p14="http://schemas.microsoft.com/office/powerpoint/2010/main" val="4154610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GB"/>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QUESTIONS?</a:t>
            </a:r>
            <a:endParaRPr lang="en-US" sz="6600" dirty="0">
              <a:solidFill>
                <a:srgbClr val="1660A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br>
              <a:rPr lang="nl-BE" sz="2000" b="1" dirty="0">
                <a:solidFill>
                  <a:schemeClr val="tx1"/>
                </a:solidFill>
              </a:rPr>
            </a:br>
            <a:r>
              <a:rPr lang="nl-BE" sz="2000" b="1" dirty="0">
                <a:solidFill>
                  <a:schemeClr val="tx1"/>
                </a:solidFill>
              </a:rPr>
              <a:t>Photo de famille “Entrepreneur"</a:t>
            </a:r>
            <a:br>
              <a:rPr lang="nl-BE" sz="2000" b="1" dirty="0">
                <a:solidFill>
                  <a:schemeClr val="tx1"/>
                </a:solidFill>
              </a:rPr>
            </a:br>
            <a:br>
              <a:rPr lang="nl-BE" sz="2000" b="1" dirty="0">
                <a:solidFill>
                  <a:schemeClr val="tx1"/>
                </a:solidFill>
              </a:rPr>
            </a:br>
            <a:r>
              <a:rPr lang="nl-BE" sz="2000" b="1" dirty="0"/>
              <a:t>0. 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avec vigie</a:t>
            </a:r>
          </a:p>
          <a:p>
            <a:br>
              <a:rPr lang="nl-BE" sz="2000" b="1" dirty="0">
                <a:solidFill>
                  <a:schemeClr val="tx1"/>
                </a:solidFill>
              </a:rPr>
            </a:br>
            <a:r>
              <a:rPr lang="nl-BE" sz="2000" b="1" dirty="0">
                <a:solidFill>
                  <a:schemeClr val="tx1"/>
                </a:solidFill>
              </a:rPr>
              <a:t>2. Incidents / Cas particuliers</a:t>
            </a:r>
          </a:p>
          <a:p>
            <a:endParaRPr lang="nl-BE" sz="2000" b="1" dirty="0">
              <a:solidFill>
                <a:schemeClr val="tx1"/>
              </a:solidFill>
            </a:endParaRPr>
          </a:p>
          <a:p>
            <a:r>
              <a:rPr lang="nl-BE" sz="2000" b="1" dirty="0">
                <a:solidFill>
                  <a:schemeClr val="tx1"/>
                </a:solidFill>
              </a:rPr>
              <a:t>3. Fin des travaux </a:t>
            </a:r>
          </a:p>
          <a:p>
            <a:endParaRPr lang="nl-BE" sz="2000" b="1" dirty="0">
              <a:solidFill>
                <a:schemeClr val="tx1"/>
              </a:solidFill>
            </a:endParaRPr>
          </a:p>
          <a:p>
            <a:r>
              <a:rPr lang="nl-BE" sz="2000" b="1" dirty="0">
                <a:solidFill>
                  <a:schemeClr val="tx1"/>
                </a:solidFill>
              </a:rPr>
              <a:t>4. Travaux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0244138" y="6492876"/>
            <a:ext cx="423862" cy="365125"/>
          </a:xfrm>
          <a:prstGeom prst="rect">
            <a:avLst/>
          </a:prstGeom>
        </p:spPr>
        <p:txBody>
          <a:bodyPr/>
          <a:lstStyle/>
          <a:p>
            <a:fld id="{070B80B4-B953-6547-A044-6E303DFD4AF3}" type="slidenum">
              <a:rPr lang="nl-BE" smtClean="0"/>
              <a:pPr/>
              <a:t>8</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61082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423955"/>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white"/>
                </a:solidFill>
                <a:latin typeface="+mn-lt"/>
                <a:cs typeface="Arial"/>
              </a:rPr>
              <a:t>Coupure Totale de Ligne</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white"/>
                </a:solidFill>
                <a:latin typeface="+mn-lt"/>
                <a:cs typeface="Arial"/>
              </a:rPr>
              <a:t>Mise Hors Service de la voie</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Matérialisé</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non Matérialisé</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sp>
        <p:nvSpPr>
          <p:cNvPr id="55" name="Forme libre 37"/>
          <p:cNvSpPr/>
          <p:nvPr/>
        </p:nvSpPr>
        <p:spPr>
          <a:xfrm>
            <a:off x="3364055" y="4940359"/>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fr-BE" sz="900" dirty="0"/>
              <a:t>Factionnaires</a:t>
            </a:r>
            <a:r>
              <a:rPr lang="en-GB" sz="900" dirty="0"/>
              <a:t> – Radio avec Couverture</a:t>
            </a:r>
            <a:endParaRPr lang="fr-BE" sz="900" dirty="0"/>
          </a:p>
          <a:p>
            <a:pPr marL="57150" lvl="1" indent="-57150" defTabSz="355600">
              <a:lnSpc>
                <a:spcPct val="90000"/>
              </a:lnSpc>
              <a:spcAft>
                <a:spcPct val="15000"/>
              </a:spcAft>
              <a:buChar char="••"/>
            </a:pPr>
            <a:r>
              <a:rPr lang="fr-FR" sz="900" dirty="0"/>
              <a:t>2) </a:t>
            </a:r>
            <a:r>
              <a:rPr lang="en-GB" sz="900" dirty="0"/>
              <a:t>Factionnaires – Radio sans Couverture</a:t>
            </a:r>
            <a:endParaRPr lang="fr-BE" sz="900" dirty="0"/>
          </a:p>
          <a:p>
            <a:pPr marL="57150" lvl="1" indent="-57150" defTabSz="355600">
              <a:lnSpc>
                <a:spcPct val="90000"/>
              </a:lnSpc>
              <a:spcAft>
                <a:spcPct val="15000"/>
              </a:spcAft>
              <a:buChar char="••"/>
            </a:pPr>
            <a:r>
              <a:rPr lang="fr-FR" sz="900" dirty="0"/>
              <a:t>3) </a:t>
            </a:r>
            <a:r>
              <a:rPr lang="en-GB" sz="900" dirty="0"/>
              <a:t>Système d’annonces par factionnaire(s)</a:t>
            </a:r>
          </a:p>
          <a:p>
            <a:pPr marL="57150" lvl="1" indent="-57150" defTabSz="355600">
              <a:lnSpc>
                <a:spcPct val="90000"/>
              </a:lnSpc>
              <a:spcAft>
                <a:spcPct val="15000"/>
              </a:spcAft>
              <a:buChar char="••"/>
            </a:pPr>
            <a:r>
              <a:rPr lang="en-GB" sz="900" dirty="0"/>
              <a:t>4) </a:t>
            </a:r>
            <a:r>
              <a:rPr lang="en-GB" sz="900" b="1" dirty="0">
                <a:solidFill>
                  <a:schemeClr val="accent3"/>
                </a:solidFill>
              </a:rPr>
              <a:t>VIGIE </a:t>
            </a:r>
            <a:r>
              <a:rPr lang="en-GB" sz="900" dirty="0"/>
              <a:t>/ </a:t>
            </a:r>
            <a:r>
              <a:rPr lang="en-GB" sz="900" dirty="0" err="1"/>
              <a:t>Annonceur</a:t>
            </a:r>
            <a:r>
              <a:rPr lang="en-GB" sz="900" dirty="0"/>
              <a:t> / ATWS</a:t>
            </a:r>
            <a:endParaRPr lang="fr-FR" sz="900" dirty="0"/>
          </a:p>
        </p:txBody>
      </p:sp>
      <p:sp>
        <p:nvSpPr>
          <p:cNvPr id="56" name="Forme libre 38"/>
          <p:cNvSpPr/>
          <p:nvPr/>
        </p:nvSpPr>
        <p:spPr>
          <a:xfrm>
            <a:off x="2063840" y="4829577"/>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prstClr val="white"/>
                </a:solidFill>
                <a:latin typeface="+mn-lt"/>
                <a:cs typeface="Arial"/>
              </a:rPr>
              <a:t>Séparation physique ou technique</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45644" y="5137754"/>
            <a:ext cx="770400" cy="572400"/>
          </a:xfrm>
          <a:prstGeom prst="rect">
            <a:avLst/>
          </a:prstGeom>
          <a:ln w="76200">
            <a:solidFill>
              <a:srgbClr val="FF9900"/>
            </a:solidFill>
          </a:ln>
        </p:spPr>
      </p:pic>
      <p:cxnSp>
        <p:nvCxnSpPr>
          <p:cNvPr id="61" name="Connecteur droit 42"/>
          <p:cNvCxnSpPr/>
          <p:nvPr/>
        </p:nvCxnSpPr>
        <p:spPr bwMode="auto">
          <a:xfrm flipH="1" flipV="1">
            <a:off x="6741152" y="6426700"/>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6168665"/>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defTabSz="266700">
              <a:lnSpc>
                <a:spcPct val="90000"/>
              </a:lnSpc>
              <a:spcAft>
                <a:spcPct val="15000"/>
              </a:spcAft>
              <a:buChar char="••"/>
            </a:pPr>
            <a:endParaRPr lang="fr-BE" sz="900" dirty="0">
              <a:latin typeface="+mn-lt"/>
            </a:endParaRPr>
          </a:p>
        </p:txBody>
      </p:sp>
      <p:sp>
        <p:nvSpPr>
          <p:cNvPr id="63" name="Forme libre 44"/>
          <p:cNvSpPr/>
          <p:nvPr/>
        </p:nvSpPr>
        <p:spPr>
          <a:xfrm>
            <a:off x="2087060" y="610981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defRPr/>
            </a:pPr>
            <a:r>
              <a:rPr lang="fr-FR" sz="1200" b="1" kern="0" dirty="0">
                <a:solidFill>
                  <a:schemeClr val="bg1"/>
                </a:solidFill>
                <a:latin typeface="+mn-lt"/>
                <a:cs typeface="Arial"/>
              </a:rPr>
              <a:t>Dispositifs de délimitation de la zone de chantier</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63295" y="6158747"/>
            <a:ext cx="770400" cy="566658"/>
          </a:xfrm>
          <a:prstGeom prst="rect">
            <a:avLst/>
          </a:prstGeom>
          <a:ln w="76200">
            <a:solidFill>
              <a:srgbClr val="CC6600"/>
            </a:solidFill>
          </a:ln>
        </p:spPr>
      </p:pic>
      <p:sp>
        <p:nvSpPr>
          <p:cNvPr id="73" name="Title 1"/>
          <p:cNvSpPr txBox="1">
            <a:spLocks/>
          </p:cNvSpPr>
          <p:nvPr/>
        </p:nvSpPr>
        <p:spPr bwMode="auto">
          <a:xfrm>
            <a:off x="1415480" y="228881"/>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0.1 Rappel–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sécurité</a:t>
            </a:r>
          </a:p>
        </p:txBody>
      </p:sp>
      <p:sp>
        <p:nvSpPr>
          <p:cNvPr id="54" name="Text Placeholder 2"/>
          <p:cNvSpPr>
            <a:spLocks noGrp="1"/>
          </p:cNvSpPr>
          <p:nvPr>
            <p:ph type="body" sz="quarter" idx="18"/>
          </p:nvPr>
        </p:nvSpPr>
        <p:spPr>
          <a:xfrm>
            <a:off x="10337906" y="94609"/>
            <a:ext cx="1677881" cy="360363"/>
          </a:xfrm>
        </p:spPr>
        <p:txBody>
          <a:bodyPr/>
          <a:lstStyle/>
          <a:p>
            <a:r>
              <a:rPr lang="en-GB" dirty="0"/>
              <a:t>0. Introduction</a:t>
            </a:r>
          </a:p>
        </p:txBody>
      </p:sp>
      <p:grpSp>
        <p:nvGrpSpPr>
          <p:cNvPr id="69" name="Groupe 30"/>
          <p:cNvGrpSpPr/>
          <p:nvPr/>
        </p:nvGrpSpPr>
        <p:grpSpPr>
          <a:xfrm>
            <a:off x="7262289" y="735294"/>
            <a:ext cx="3400818" cy="5872979"/>
            <a:chOff x="8414271" y="1029459"/>
            <a:chExt cx="2585094" cy="5628456"/>
          </a:xfrm>
        </p:grpSpPr>
        <p:pic>
          <p:nvPicPr>
            <p:cNvPr id="70" name="Picture 8" descr="Les diffÃ©rentes jauges pour cuve Ã  fioul"/>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0552" r="20845"/>
            <a:stretch/>
          </p:blipFill>
          <p:spPr bwMode="auto">
            <a:xfrm rot="16200000" flipV="1">
              <a:off x="6864485" y="2579245"/>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71" name="ZoneTexte 32"/>
            <p:cNvSpPr txBox="1"/>
            <p:nvPr/>
          </p:nvSpPr>
          <p:spPr>
            <a:xfrm rot="1627498">
              <a:off x="8631325" y="135799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74" name="ZoneTexte 33"/>
            <p:cNvSpPr txBox="1"/>
            <p:nvPr/>
          </p:nvSpPr>
          <p:spPr>
            <a:xfrm rot="19630101">
              <a:off x="8708901" y="596642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75" name="Rectangle 74"/>
            <p:cNvSpPr/>
            <p:nvPr/>
          </p:nvSpPr>
          <p:spPr>
            <a:xfrm rot="5400000">
              <a:off x="7332779" y="2781050"/>
              <a:ext cx="5150750" cy="2182423"/>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grpSp>
      <p:sp>
        <p:nvSpPr>
          <p:cNvPr id="2" name="Flèche droite 1"/>
          <p:cNvSpPr/>
          <p:nvPr/>
        </p:nvSpPr>
        <p:spPr>
          <a:xfrm>
            <a:off x="1029925" y="5252967"/>
            <a:ext cx="648072" cy="3801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7585874"/>
      </p:ext>
    </p:extLst>
  </p:cSld>
  <p:clrMapOvr>
    <a:masterClrMapping/>
  </p:clrMapOvr>
</p:sld>
</file>

<file path=ppt/theme/theme1.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2.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3.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Un Agent qui veille à la sécurité (Vigie)</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Props1.xml><?xml version="1.0" encoding="utf-8"?>
<ds:datastoreItem xmlns:ds="http://schemas.openxmlformats.org/officeDocument/2006/customXml" ds:itemID="{4112ED75-701D-4286-9859-3FE0431558DF}"/>
</file>

<file path=customXml/itemProps2.xml><?xml version="1.0" encoding="utf-8"?>
<ds:datastoreItem xmlns:ds="http://schemas.openxmlformats.org/officeDocument/2006/customXml" ds:itemID="{A9B9E7D3-1452-4033-9809-97E7C599E354}">
  <ds:schemaRefs>
    <ds:schemaRef ds:uri="http://schemas.microsoft.com/sharepoint/v3/contenttype/forms"/>
  </ds:schemaRefs>
</ds:datastoreItem>
</file>

<file path=customXml/itemProps3.xml><?xml version="1.0" encoding="utf-8"?>
<ds:datastoreItem xmlns:ds="http://schemas.openxmlformats.org/officeDocument/2006/customXml" ds:itemID="{C68111D0-A839-4A02-A971-10D600E49531}">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cd80e9e3-add3-4dfe-a89d-13996849c1a9"/>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4349</Words>
  <Application>Microsoft Office PowerPoint</Application>
  <PresentationFormat>Grand écran</PresentationFormat>
  <Paragraphs>1090</Paragraphs>
  <Slides>73</Slides>
  <Notes>54</Notes>
  <HiddenSlides>3</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73</vt:i4>
      </vt:variant>
    </vt:vector>
  </HeadingPairs>
  <TitlesOfParts>
    <vt:vector size="80" baseType="lpstr">
      <vt:lpstr>Arial</vt:lpstr>
      <vt:lpstr>Calibri</vt:lpstr>
      <vt:lpstr>Calibri Light</vt:lpstr>
      <vt:lpstr>Courier New</vt:lpstr>
      <vt:lpstr>Presentation Cover Slides</vt:lpstr>
      <vt:lpstr>Content Slides</vt:lpstr>
      <vt:lpstr>Closing Slide Light Blue</vt:lpstr>
      <vt:lpstr>  Direction Asset Management  SP_Unité n°68_VE Version Entrepreneur  Un Agent qui veille à la sécurité (Vigie) Protection d’un ou deux agents au travail  Empiètement type I  Version 2.0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1.2. Alarme – Annonce du (des) mouvement(s)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Campet Simon</cp:lastModifiedBy>
  <cp:revision>2278</cp:revision>
  <cp:lastPrinted>2021-07-15T13:53:23Z</cp:lastPrinted>
  <dcterms:created xsi:type="dcterms:W3CDTF">2011-12-13T08:10:21Z</dcterms:created>
  <dcterms:modified xsi:type="dcterms:W3CDTF">2021-09-15T11:53:13Z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