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 id="2147483739" r:id="rId5"/>
    <p:sldMasterId id="2147483733" r:id="rId6"/>
  </p:sldMasterIdLst>
  <p:notesMasterIdLst>
    <p:notesMasterId r:id="rId58"/>
  </p:notesMasterIdLst>
  <p:handoutMasterIdLst>
    <p:handoutMasterId r:id="rId59"/>
  </p:handoutMasterIdLst>
  <p:sldIdLst>
    <p:sldId id="694" r:id="rId7"/>
    <p:sldId id="365" r:id="rId8"/>
    <p:sldId id="674" r:id="rId9"/>
    <p:sldId id="695" r:id="rId10"/>
    <p:sldId id="696" r:id="rId11"/>
    <p:sldId id="697" r:id="rId12"/>
    <p:sldId id="698" r:id="rId13"/>
    <p:sldId id="699" r:id="rId14"/>
    <p:sldId id="730" r:id="rId15"/>
    <p:sldId id="675" r:id="rId16"/>
    <p:sldId id="700" r:id="rId17"/>
    <p:sldId id="676" r:id="rId18"/>
    <p:sldId id="731" r:id="rId19"/>
    <p:sldId id="741" r:id="rId20"/>
    <p:sldId id="712" r:id="rId21"/>
    <p:sldId id="713" r:id="rId22"/>
    <p:sldId id="714" r:id="rId23"/>
    <p:sldId id="715" r:id="rId24"/>
    <p:sldId id="716" r:id="rId25"/>
    <p:sldId id="717" r:id="rId26"/>
    <p:sldId id="720" r:id="rId27"/>
    <p:sldId id="732" r:id="rId28"/>
    <p:sldId id="635" r:id="rId29"/>
    <p:sldId id="740" r:id="rId30"/>
    <p:sldId id="842" r:id="rId31"/>
    <p:sldId id="636" r:id="rId32"/>
    <p:sldId id="569" r:id="rId33"/>
    <p:sldId id="739" r:id="rId34"/>
    <p:sldId id="637" r:id="rId35"/>
    <p:sldId id="733" r:id="rId36"/>
    <p:sldId id="570" r:id="rId37"/>
    <p:sldId id="734" r:id="rId38"/>
    <p:sldId id="672" r:id="rId39"/>
    <p:sldId id="721" r:id="rId40"/>
    <p:sldId id="843" r:id="rId41"/>
    <p:sldId id="642" r:id="rId42"/>
    <p:sldId id="679" r:id="rId43"/>
    <p:sldId id="680" r:id="rId44"/>
    <p:sldId id="681" r:id="rId45"/>
    <p:sldId id="682" r:id="rId46"/>
    <p:sldId id="738" r:id="rId47"/>
    <p:sldId id="735" r:id="rId48"/>
    <p:sldId id="647" r:id="rId49"/>
    <p:sldId id="736" r:id="rId50"/>
    <p:sldId id="571" r:id="rId51"/>
    <p:sldId id="737" r:id="rId52"/>
    <p:sldId id="844" r:id="rId53"/>
    <p:sldId id="845" r:id="rId54"/>
    <p:sldId id="846" r:id="rId55"/>
    <p:sldId id="847" r:id="rId56"/>
    <p:sldId id="595" r:id="rId57"/>
  </p:sldIdLst>
  <p:sldSz cx="12192000" cy="6858000"/>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AES" cryptAlgorithmClass="hash" cryptAlgorithmType="typeAny" cryptAlgorithmSid="14" spinCount="100000" saltData="8nIUEcmbtjv+ByRZk7id5w==" hashData="dZxfJ1SN2zbEgJg7+pIczvk59gT30zo0LcBVeyRkX2UADCNhr5cYdU7eZ8PtERa45MW0eYUEiHwvR4WkVomTNw=="/>
  <p:extLst>
    <p:ext uri="{EFAFB233-063F-42B5-8137-9DF3F51BA10A}">
      <p15:sldGuideLst xmlns:p15="http://schemas.microsoft.com/office/powerpoint/2012/main">
        <p15:guide id="1" orient="horz" pos="2160"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45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Ilse Festjens" initials="IF" lastIdx="17" clrIdx="0">
    <p:extLst>
      <p:ext uri="{19B8F6BF-5375-455C-9EA6-DF929625EA0E}">
        <p15:presenceInfo xmlns:p15="http://schemas.microsoft.com/office/powerpoint/2012/main" userId="S-1-5-21-3675852479-2980802970-892884109-284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80808"/>
    <a:srgbClr val="111111"/>
    <a:srgbClr val="00B0F0"/>
    <a:srgbClr val="EEA512"/>
    <a:srgbClr val="1EE269"/>
    <a:srgbClr val="009900"/>
    <a:srgbClr val="97DA00"/>
    <a:srgbClr val="7DAE50"/>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5194" autoAdjust="0"/>
  </p:normalViewPr>
  <p:slideViewPr>
    <p:cSldViewPr>
      <p:cViewPr varScale="1">
        <p:scale>
          <a:sx n="63" d="100"/>
          <a:sy n="63" d="100"/>
        </p:scale>
        <p:origin x="668" y="64"/>
      </p:cViewPr>
      <p:guideLst>
        <p:guide orient="horz" pos="2160"/>
        <p:guide orient="horz" pos="1207"/>
        <p:guide orient="horz" pos="3838"/>
        <p:guide orient="horz" pos="618"/>
        <p:guide pos="3840"/>
        <p:guide pos="453"/>
        <p:guide pos="7227"/>
      </p:guideLst>
    </p:cSldViewPr>
  </p:slideViewPr>
  <p:outlineViewPr>
    <p:cViewPr>
      <p:scale>
        <a:sx n="33" d="100"/>
        <a:sy n="33" d="100"/>
      </p:scale>
      <p:origin x="48" y="36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454" y="-64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593727" y="9321802"/>
            <a:ext cx="1501775"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15378" name="Rectangle 18"/>
          <p:cNvSpPr>
            <a:spLocks noChangeArrowheads="1"/>
          </p:cNvSpPr>
          <p:nvPr/>
        </p:nvSpPr>
        <p:spPr bwMode="auto">
          <a:xfrm>
            <a:off x="2454276" y="9321802"/>
            <a:ext cx="1751013"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15379" name="Rectangle 19"/>
          <p:cNvSpPr>
            <a:spLocks noChangeArrowheads="1"/>
          </p:cNvSpPr>
          <p:nvPr/>
        </p:nvSpPr>
        <p:spPr bwMode="auto">
          <a:xfrm>
            <a:off x="5761040" y="9321802"/>
            <a:ext cx="307975" cy="274638"/>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a:t>
            </a:fld>
            <a:endParaRPr lang="en-GB" sz="1000" b="1"/>
          </a:p>
        </p:txBody>
      </p:sp>
    </p:spTree>
    <p:extLst>
      <p:ext uri="{BB962C8B-B14F-4D97-AF65-F5344CB8AC3E}">
        <p14:creationId xmlns:p14="http://schemas.microsoft.com/office/powerpoint/2010/main" val="1340411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66750" y="4714877"/>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752476" y="9321802"/>
            <a:ext cx="1416050"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5132" name="Rectangle 12"/>
          <p:cNvSpPr>
            <a:spLocks noChangeArrowheads="1"/>
          </p:cNvSpPr>
          <p:nvPr/>
        </p:nvSpPr>
        <p:spPr bwMode="auto">
          <a:xfrm>
            <a:off x="2506663" y="9321802"/>
            <a:ext cx="1651000"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5133" name="Rectangle 13"/>
          <p:cNvSpPr>
            <a:spLocks noChangeArrowheads="1"/>
          </p:cNvSpPr>
          <p:nvPr/>
        </p:nvSpPr>
        <p:spPr bwMode="auto">
          <a:xfrm>
            <a:off x="5624513" y="9321802"/>
            <a:ext cx="290512" cy="274638"/>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a:t>
            </a:fld>
            <a:endParaRPr lang="en-GB" sz="1000" b="1"/>
          </a:p>
        </p:txBody>
      </p:sp>
    </p:spTree>
    <p:extLst>
      <p:ext uri="{BB962C8B-B14F-4D97-AF65-F5344CB8AC3E}">
        <p14:creationId xmlns:p14="http://schemas.microsoft.com/office/powerpoint/2010/main" val="628384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01633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BE" baseline="0" noProof="0" dirty="0" err="1"/>
              <a:t>Uitleggen</a:t>
            </a:r>
            <a:r>
              <a:rPr lang="fr-BE" baseline="0" noProof="0" dirty="0"/>
              <a:t> </a:t>
            </a:r>
            <a:r>
              <a:rPr lang="fr-BE" baseline="0" noProof="0" dirty="0" err="1"/>
              <a:t>dat</a:t>
            </a:r>
            <a:r>
              <a:rPr lang="fr-BE" baseline="0" noProof="0" dirty="0"/>
              <a:t> de </a:t>
            </a:r>
            <a:r>
              <a:rPr lang="fr-BE" baseline="0" noProof="0" dirty="0" err="1"/>
              <a:t>maatregelen</a:t>
            </a:r>
            <a:r>
              <a:rPr lang="fr-BE" baseline="0" noProof="0" dirty="0"/>
              <a:t> </a:t>
            </a:r>
            <a:r>
              <a:rPr lang="fr-BE" baseline="0" noProof="0" dirty="0" err="1"/>
              <a:t>afhangen</a:t>
            </a:r>
            <a:r>
              <a:rPr lang="fr-BE" baseline="0" noProof="0" dirty="0"/>
              <a:t> van het </a:t>
            </a:r>
            <a:r>
              <a:rPr lang="fr-BE" baseline="0" noProof="0" dirty="0" err="1"/>
              <a:t>risiconiveau</a:t>
            </a:r>
            <a:r>
              <a:rPr lang="fr-BE" baseline="0" noProof="0" dirty="0"/>
              <a:t> (</a:t>
            </a:r>
            <a:r>
              <a:rPr lang="fr-BE" noProof="0" dirty="0" err="1"/>
              <a:t>risk</a:t>
            </a:r>
            <a:r>
              <a:rPr lang="fr-BE" noProof="0" dirty="0"/>
              <a:t> </a:t>
            </a:r>
            <a:r>
              <a:rPr lang="fr-BE" noProof="0" dirty="0" err="1"/>
              <a:t>based</a:t>
            </a:r>
            <a:r>
              <a:rPr lang="fr-BE" noProof="0" dirty="0"/>
              <a:t> </a:t>
            </a:r>
            <a:r>
              <a:rPr lang="fr-BE" noProof="0" dirty="0" err="1"/>
              <a:t>aanpak</a:t>
            </a:r>
            <a:r>
              <a:rPr lang="fr-BE" noProof="0"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BE" noProof="0" dirty="0" err="1"/>
              <a:t>Hoe</a:t>
            </a:r>
            <a:r>
              <a:rPr lang="fr-BE" noProof="0" dirty="0"/>
              <a:t> </a:t>
            </a:r>
            <a:r>
              <a:rPr lang="fr-BE" noProof="0" dirty="0" err="1"/>
              <a:t>hoger</a:t>
            </a:r>
            <a:r>
              <a:rPr lang="fr-BE" noProof="0" dirty="0"/>
              <a:t> het </a:t>
            </a:r>
            <a:r>
              <a:rPr lang="fr-BE" noProof="0" dirty="0" err="1"/>
              <a:t>risico</a:t>
            </a:r>
            <a:r>
              <a:rPr lang="fr-BE" noProof="0" dirty="0"/>
              <a:t>, </a:t>
            </a:r>
            <a:r>
              <a:rPr lang="fr-BE" noProof="0" dirty="0" err="1"/>
              <a:t>hoe</a:t>
            </a:r>
            <a:r>
              <a:rPr lang="fr-BE" noProof="0" dirty="0"/>
              <a:t> </a:t>
            </a:r>
            <a:r>
              <a:rPr lang="fr-BE" noProof="0" dirty="0" err="1"/>
              <a:t>hoger</a:t>
            </a:r>
            <a:r>
              <a:rPr lang="fr-BE" noProof="0" dirty="0"/>
              <a:t> het </a:t>
            </a:r>
            <a:r>
              <a:rPr lang="fr-BE" noProof="0" dirty="0" err="1"/>
              <a:t>beschermingsniveau</a:t>
            </a:r>
            <a:r>
              <a:rPr lang="fr-BE" noProof="0" dirty="0"/>
              <a:t> van de </a:t>
            </a:r>
            <a:r>
              <a:rPr lang="fr-BE" noProof="0" dirty="0" err="1"/>
              <a:t>veiligheidsmaatregel</a:t>
            </a:r>
            <a:r>
              <a:rPr lang="fr-BE" noProof="0" dirty="0"/>
              <a:t> </a:t>
            </a:r>
            <a:r>
              <a:rPr lang="fr-BE" noProof="0" dirty="0" err="1"/>
              <a:t>moet</a:t>
            </a:r>
            <a:r>
              <a:rPr lang="fr-BE" noProof="0" dirty="0"/>
              <a:t> </a:t>
            </a:r>
            <a:r>
              <a:rPr lang="fr-BE" noProof="0" dirty="0" err="1"/>
              <a:t>zijn</a:t>
            </a:r>
            <a:r>
              <a:rPr lang="fr-BE" noProof="0" dirty="0"/>
              <a:t>.</a:t>
            </a:r>
          </a:p>
          <a:p>
            <a:r>
              <a:rPr lang="fr-FR" dirty="0" err="1"/>
              <a:t>Deze</a:t>
            </a:r>
            <a:r>
              <a:rPr lang="fr-FR" dirty="0"/>
              <a:t> </a:t>
            </a:r>
            <a:r>
              <a:rPr lang="fr-FR" dirty="0" err="1"/>
              <a:t>veiligheidsmaatregelen</a:t>
            </a:r>
            <a:r>
              <a:rPr lang="fr-FR" dirty="0"/>
              <a:t> </a:t>
            </a:r>
            <a:r>
              <a:rPr lang="fr-FR" dirty="0" err="1"/>
              <a:t>kunnen</a:t>
            </a:r>
            <a:r>
              <a:rPr lang="fr-FR" dirty="0"/>
              <a:t> </a:t>
            </a:r>
            <a:r>
              <a:rPr lang="fr-FR" dirty="0" err="1"/>
              <a:t>gecombineerd</a:t>
            </a:r>
            <a:r>
              <a:rPr lang="fr-FR" dirty="0"/>
              <a:t> </a:t>
            </a:r>
            <a:r>
              <a:rPr lang="fr-FR" dirty="0" err="1"/>
              <a:t>worden</a:t>
            </a:r>
            <a:r>
              <a:rPr lang="fr-FR" dirty="0"/>
              <a:t>.</a:t>
            </a:r>
          </a:p>
        </p:txBody>
      </p:sp>
    </p:spTree>
    <p:extLst>
      <p:ext uri="{BB962C8B-B14F-4D97-AF65-F5344CB8AC3E}">
        <p14:creationId xmlns:p14="http://schemas.microsoft.com/office/powerpoint/2010/main" val="8982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000" b="1" kern="1200" dirty="0">
                <a:solidFill>
                  <a:schemeClr val="tx1"/>
                </a:solidFill>
                <a:effectLst/>
                <a:latin typeface="Arial" charset="0"/>
                <a:ea typeface="+mn-ea"/>
                <a:cs typeface="Arial" charset="0"/>
              </a:rPr>
              <a:t>Het buiten dienststellen </a:t>
            </a:r>
            <a:r>
              <a:rPr lang="nl-BE" sz="1000" kern="1200" dirty="0">
                <a:solidFill>
                  <a:schemeClr val="tx1"/>
                </a:solidFill>
                <a:effectLst/>
                <a:latin typeface="Arial" charset="0"/>
                <a:ea typeface="+mn-ea"/>
                <a:cs typeface="Arial" charset="0"/>
              </a:rPr>
              <a:t>van één of meerdere sporen betekent dat het spoor (de sporen) tijdelijk gesloten is (zijn) voor de (commerciële) exploitatie van het spoor (de sporen) en alleen ter beschikking wordt (worden) gesteld aan de technische diensten voor de uitvoering van hun werken. Enkel technische spoorvoertuigen en werktreinen die op de werf moeten rijden zijn nog toegelaten </a:t>
            </a:r>
            <a:r>
              <a:rPr lang="en-GB" sz="1000" kern="1200" dirty="0">
                <a:solidFill>
                  <a:schemeClr val="tx1"/>
                </a:solidFill>
                <a:effectLst/>
                <a:latin typeface="Arial" charset="0"/>
                <a:ea typeface="+mn-ea"/>
                <a:cs typeface="Arial" charset="0"/>
              </a:rPr>
              <a:t>met</a:t>
            </a:r>
            <a:r>
              <a:rPr lang="en-GB" sz="1000" kern="1200" baseline="0" dirty="0">
                <a:solidFill>
                  <a:schemeClr val="tx1"/>
                </a:solidFill>
                <a:effectLst/>
                <a:latin typeface="Arial" charset="0"/>
                <a:ea typeface="+mn-ea"/>
                <a:cs typeface="Arial" charset="0"/>
              </a:rPr>
              <a:t> de </a:t>
            </a:r>
            <a:r>
              <a:rPr lang="en-GB" sz="1000" kern="1200" baseline="0" dirty="0" err="1">
                <a:solidFill>
                  <a:schemeClr val="tx1"/>
                </a:solidFill>
                <a:effectLst/>
                <a:latin typeface="Arial" charset="0"/>
                <a:ea typeface="+mn-ea"/>
                <a:cs typeface="Arial" charset="0"/>
              </a:rPr>
              <a:t>verplichting</a:t>
            </a:r>
            <a:r>
              <a:rPr lang="en-GB" sz="1000" kern="1200" baseline="0" dirty="0">
                <a:solidFill>
                  <a:schemeClr val="tx1"/>
                </a:solidFill>
                <a:effectLst/>
                <a:latin typeface="Arial" charset="0"/>
                <a:ea typeface="+mn-ea"/>
                <a:cs typeface="Arial" charset="0"/>
              </a:rPr>
              <a:t> van </a:t>
            </a:r>
            <a:r>
              <a:rPr lang="en-GB" sz="1000" kern="1200" baseline="0" dirty="0" err="1">
                <a:solidFill>
                  <a:schemeClr val="tx1"/>
                </a:solidFill>
                <a:effectLst/>
                <a:latin typeface="Arial" charset="0"/>
                <a:ea typeface="+mn-ea"/>
                <a:cs typeface="Arial" charset="0"/>
              </a:rPr>
              <a:t>rijden</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aan</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beperkte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snelheid</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rit</a:t>
            </a:r>
            <a:r>
              <a:rPr lang="en-GB" sz="1000" kern="1200" baseline="0" dirty="0">
                <a:solidFill>
                  <a:schemeClr val="tx1"/>
                </a:solidFill>
                <a:effectLst/>
                <a:latin typeface="Arial" charset="0"/>
                <a:ea typeface="+mn-ea"/>
                <a:cs typeface="Arial" charset="0"/>
              </a:rPr>
              <a:t> op </a:t>
            </a:r>
            <a:r>
              <a:rPr lang="en-GB" sz="1000" kern="1200" baseline="0" dirty="0" err="1">
                <a:solidFill>
                  <a:schemeClr val="tx1"/>
                </a:solidFill>
                <a:effectLst/>
                <a:latin typeface="Arial" charset="0"/>
                <a:ea typeface="+mn-ea"/>
                <a:cs typeface="Arial" charset="0"/>
              </a:rPr>
              <a:t>zicht</a:t>
            </a:r>
            <a:r>
              <a:rPr lang="en-GB" sz="1000" kern="1200" baseline="0" dirty="0">
                <a:solidFill>
                  <a:schemeClr val="tx1"/>
                </a:solidFill>
                <a:effectLst/>
                <a:latin typeface="Arial" charset="0"/>
                <a:ea typeface="+mn-ea"/>
                <a:cs typeface="Arial" charset="0"/>
              </a:rPr>
              <a:t>)</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Het buiten dienststellen van één of meerdere sporen (zone) is de meest veilige maatregel voor het uitvoeren van werken.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Werken, die aanleiding geven tot een wijziging van de veiligheidsvoorwaarden of exploitatiemogelijkheden, moeten steeds, volgens de betrokken technische voorschriften, uitgevoerd worden op het spoor buiten dienst.</a:t>
            </a:r>
            <a:endParaRPr lang="en-GB" sz="10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endParaRPr lang="fr-FR" dirty="0"/>
          </a:p>
        </p:txBody>
      </p:sp>
    </p:spTree>
    <p:extLst>
      <p:ext uri="{BB962C8B-B14F-4D97-AF65-F5344CB8AC3E}">
        <p14:creationId xmlns:p14="http://schemas.microsoft.com/office/powerpoint/2010/main" val="409342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000" kern="1200" dirty="0">
                <a:solidFill>
                  <a:schemeClr val="tx1"/>
                </a:solidFill>
                <a:effectLst/>
                <a:latin typeface="Arial" charset="0"/>
                <a:ea typeface="+mn-ea"/>
                <a:cs typeface="Arial" charset="0"/>
              </a:rPr>
              <a:t>Men verstaat onder een </a:t>
            </a:r>
            <a:r>
              <a:rPr lang="nl-BE" sz="1000" b="1" kern="1200" dirty="0">
                <a:solidFill>
                  <a:schemeClr val="tx1"/>
                </a:solidFill>
                <a:effectLst/>
                <a:latin typeface="Arial" charset="0"/>
                <a:ea typeface="+mn-ea"/>
                <a:cs typeface="Arial" charset="0"/>
              </a:rPr>
              <a:t>fysieke of technische afscherming </a:t>
            </a:r>
            <a:r>
              <a:rPr lang="nl-BE" sz="1000" kern="1200" dirty="0">
                <a:solidFill>
                  <a:schemeClr val="tx1"/>
                </a:solidFill>
                <a:effectLst/>
                <a:latin typeface="Arial" charset="0"/>
                <a:ea typeface="+mn-ea"/>
                <a:cs typeface="Arial" charset="0"/>
              </a:rPr>
              <a:t>een beveiligingsmethode die een scheiding garandeert tussen enerzijds het gevarenzone/vrijeruimteprofiel van een spoor in dienst en anderzijds het personeel, het materieel (gemanipuleerd door het personeel), de voertuigen en de lasten (gemanipuleerd door de voertuigen).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Deze afscherming kan gegarandeerd worden door:</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pPr lvl="0"/>
            <a:r>
              <a:rPr lang="nl-BE" sz="1000" kern="1200" dirty="0">
                <a:solidFill>
                  <a:schemeClr val="tx1"/>
                </a:solidFill>
                <a:effectLst/>
                <a:latin typeface="Arial" charset="0"/>
                <a:ea typeface="+mn-ea"/>
                <a:cs typeface="Arial" charset="0"/>
              </a:rPr>
              <a:t>- ofwel fysieke maatregelen ter voorkoming van een indringing door het personeel, materieel, voertuig en de lasten (maar ook het vallen van gereedschap of van materiaal) op het nevenliggend spoor met behulp van een doorlopende en ondoordringbare </a:t>
            </a:r>
            <a:r>
              <a:rPr lang="nl-BE" sz="1000" b="1" kern="1200" dirty="0">
                <a:solidFill>
                  <a:schemeClr val="tx1"/>
                </a:solidFill>
                <a:effectLst/>
                <a:latin typeface="Arial" charset="0"/>
                <a:ea typeface="+mn-ea"/>
                <a:cs typeface="Arial" charset="0"/>
              </a:rPr>
              <a:t>fysieke afscherming</a:t>
            </a:r>
            <a:r>
              <a:rPr lang="nl-BE" sz="1000" kern="1200" dirty="0">
                <a:solidFill>
                  <a:schemeClr val="tx1"/>
                </a:solidFill>
                <a:effectLst/>
                <a:latin typeface="Arial" charset="0"/>
                <a:ea typeface="+mn-ea"/>
                <a:cs typeface="Arial" charset="0"/>
              </a:rPr>
              <a:t> (scherm);</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pPr lvl="0"/>
            <a:r>
              <a:rPr lang="nl-BE" sz="1000" kern="1200" dirty="0">
                <a:solidFill>
                  <a:schemeClr val="tx1"/>
                </a:solidFill>
                <a:effectLst/>
                <a:latin typeface="Arial" charset="0"/>
                <a:ea typeface="+mn-ea"/>
                <a:cs typeface="Arial" charset="0"/>
              </a:rPr>
              <a:t>- ofwel maatregelen ter voorkoming van (onvrijwillige) bewegingen van machines, werkend op het nevenliggend spoor, zoals </a:t>
            </a:r>
            <a:r>
              <a:rPr lang="nl-BE" sz="1000" kern="1200" dirty="0" err="1">
                <a:solidFill>
                  <a:schemeClr val="tx1"/>
                </a:solidFill>
                <a:effectLst/>
                <a:latin typeface="Arial" charset="0"/>
                <a:ea typeface="+mn-ea"/>
                <a:cs typeface="Arial" charset="0"/>
              </a:rPr>
              <a:t>bewegingsbeperkende</a:t>
            </a:r>
            <a:r>
              <a:rPr lang="nl-BE" sz="1000" kern="1200" dirty="0">
                <a:solidFill>
                  <a:schemeClr val="tx1"/>
                </a:solidFill>
                <a:effectLst/>
                <a:latin typeface="Arial" charset="0"/>
                <a:ea typeface="+mn-ea"/>
                <a:cs typeface="Arial" charset="0"/>
              </a:rPr>
              <a:t> systemen (</a:t>
            </a:r>
            <a:r>
              <a:rPr lang="nl-BE" sz="1000" b="1" kern="1200" dirty="0">
                <a:solidFill>
                  <a:schemeClr val="tx1"/>
                </a:solidFill>
                <a:effectLst/>
                <a:latin typeface="Arial" charset="0"/>
                <a:ea typeface="+mn-ea"/>
                <a:cs typeface="Arial" charset="0"/>
              </a:rPr>
              <a:t>technische afscherming</a:t>
            </a:r>
            <a:r>
              <a:rPr lang="nl-BE" sz="1000" kern="1200" dirty="0">
                <a:solidFill>
                  <a:schemeClr val="tx1"/>
                </a:solidFill>
                <a:effectLst/>
                <a:latin typeface="Arial" charset="0"/>
                <a:ea typeface="+mn-ea"/>
                <a:cs typeface="Arial" charset="0"/>
              </a:rPr>
              <a:t>).</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Deze veiligheidsmaatregel mag niet toegepast worden bij werken met een voorziene indringing type II.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NL" sz="1000" b="1" kern="1200" cap="all" dirty="0">
                <a:solidFill>
                  <a:schemeClr val="tx1"/>
                </a:solidFill>
                <a:effectLst/>
                <a:latin typeface="Arial" charset="0"/>
                <a:ea typeface="+mn-ea"/>
                <a:cs typeface="Arial" charset="0"/>
              </a:rPr>
              <a:t>A. Fysieke afscherming</a:t>
            </a:r>
            <a:endParaRPr lang="en-GB" sz="1000" b="1" kern="1200" cap="all"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 fysieke afscherming moet voldoen aan volgende vereisten:</a:t>
            </a:r>
            <a:endParaRPr lang="en-GB" sz="1000" kern="1200" dirty="0">
              <a:solidFill>
                <a:schemeClr val="tx1"/>
              </a:solidFill>
              <a:effectLst/>
              <a:latin typeface="Arial" charset="0"/>
              <a:ea typeface="+mn-ea"/>
              <a:cs typeface="Arial" charset="0"/>
            </a:endParaRPr>
          </a:p>
          <a:p>
            <a:pPr lvl="0"/>
            <a:r>
              <a:rPr lang="nl-BE" sz="1000" kern="1200" dirty="0">
                <a:solidFill>
                  <a:schemeClr val="tx1"/>
                </a:solidFill>
                <a:effectLst/>
                <a:latin typeface="Arial" charset="0"/>
                <a:ea typeface="+mn-ea"/>
                <a:cs typeface="Arial" charset="0"/>
              </a:rPr>
              <a:t>- beschikken over voldoende weerstand (breuk, permanente vervorming) in geval van botsing met gemanipuleerde of geprojecteerde elementen;</a:t>
            </a:r>
            <a:endParaRPr lang="en-GB" sz="1000" kern="1200" dirty="0">
              <a:solidFill>
                <a:schemeClr val="tx1"/>
              </a:solidFill>
              <a:effectLst/>
              <a:latin typeface="Arial" charset="0"/>
              <a:ea typeface="+mn-ea"/>
              <a:cs typeface="Arial" charset="0"/>
            </a:endParaRPr>
          </a:p>
          <a:p>
            <a:pPr lvl="0"/>
            <a:r>
              <a:rPr lang="nl-BE" sz="1000" kern="1200" dirty="0">
                <a:solidFill>
                  <a:schemeClr val="tx1"/>
                </a:solidFill>
                <a:effectLst/>
                <a:latin typeface="Arial" charset="0"/>
                <a:ea typeface="+mn-ea"/>
                <a:cs typeface="Arial" charset="0"/>
              </a:rPr>
              <a:t>- beschikken over voldoende verankering (in de grond of op een ander bevestigingselement) om de stabiliteit van de afscherming te garanderen in geval van botsing met gemanipuleerde of geprojecteerde elementen;</a:t>
            </a:r>
            <a:endParaRPr lang="en-GB" sz="1000" kern="1200" dirty="0">
              <a:solidFill>
                <a:schemeClr val="tx1"/>
              </a:solidFill>
              <a:effectLst/>
              <a:latin typeface="Arial" charset="0"/>
              <a:ea typeface="+mn-ea"/>
              <a:cs typeface="Arial" charset="0"/>
            </a:endParaRPr>
          </a:p>
          <a:p>
            <a:pPr lvl="0"/>
            <a:r>
              <a:rPr lang="nl-BE" sz="1000" kern="1200" dirty="0">
                <a:solidFill>
                  <a:schemeClr val="tx1"/>
                </a:solidFill>
                <a:effectLst/>
                <a:latin typeface="Arial" charset="0"/>
                <a:ea typeface="+mn-ea"/>
                <a:cs typeface="Arial" charset="0"/>
              </a:rPr>
              <a:t>- ofwel volledig dicht zijn ofwel een maaswijdte hebben die kleiner is dan de diameter van de geprojecteerde of gemanipuleerde elementen;</a:t>
            </a:r>
            <a:endParaRPr lang="en-GB" sz="1000" kern="1200" dirty="0">
              <a:solidFill>
                <a:schemeClr val="tx1"/>
              </a:solidFill>
              <a:effectLst/>
              <a:latin typeface="Arial" charset="0"/>
              <a:ea typeface="+mn-ea"/>
              <a:cs typeface="Arial" charset="0"/>
            </a:endParaRPr>
          </a:p>
          <a:p>
            <a:pPr lvl="0"/>
            <a:r>
              <a:rPr lang="nl-BE" sz="1000" kern="1200" dirty="0">
                <a:solidFill>
                  <a:schemeClr val="tx1"/>
                </a:solidFill>
                <a:effectLst/>
                <a:latin typeface="Arial" charset="0"/>
                <a:ea typeface="+mn-ea"/>
                <a:cs typeface="Arial" charset="0"/>
              </a:rPr>
              <a:t>- voldoende hoog zijn om een effectieve bescherming te garanderen tegen het geheel van gemanipuleerde of geprojecteerde elementen in het kader van de uitvoering van de werken. Deze hoogte mag nooit lager zijn dan 1,00 meter, gemeten ten opzichte van het niveau van het werkplatform;</a:t>
            </a:r>
            <a:endParaRPr lang="en-GB" sz="1000" kern="1200" dirty="0">
              <a:solidFill>
                <a:schemeClr val="tx1"/>
              </a:solidFill>
              <a:effectLst/>
              <a:latin typeface="Arial" charset="0"/>
              <a:ea typeface="+mn-ea"/>
              <a:cs typeface="Arial" charset="0"/>
            </a:endParaRPr>
          </a:p>
          <a:p>
            <a:pPr lvl="0"/>
            <a:r>
              <a:rPr lang="nl-BE" sz="1000" kern="1200" dirty="0">
                <a:solidFill>
                  <a:schemeClr val="tx1"/>
                </a:solidFill>
                <a:effectLst/>
                <a:latin typeface="Arial" charset="0"/>
                <a:ea typeface="+mn-ea"/>
                <a:cs typeface="Arial" charset="0"/>
              </a:rPr>
              <a:t>- doorlopend geplaatst worden over de gehele lengte van de werfzone waar een risico op indringing type II aanwezig is;</a:t>
            </a:r>
            <a:endParaRPr lang="en-GB" sz="1000" kern="1200" dirty="0">
              <a:solidFill>
                <a:schemeClr val="tx1"/>
              </a:solidFill>
              <a:effectLst/>
              <a:latin typeface="Arial" charset="0"/>
              <a:ea typeface="+mn-ea"/>
              <a:cs typeface="Arial" charset="0"/>
            </a:endParaRPr>
          </a:p>
          <a:p>
            <a:pPr lvl="0"/>
            <a:r>
              <a:rPr lang="nl-BE" sz="1000" kern="1200" dirty="0">
                <a:solidFill>
                  <a:schemeClr val="tx1"/>
                </a:solidFill>
                <a:effectLst/>
                <a:latin typeface="Arial" charset="0"/>
                <a:ea typeface="+mn-ea"/>
                <a:cs typeface="Arial" charset="0"/>
              </a:rPr>
              <a:t>- de afstand waarop deze fysieke afscherming geplaatst wordt, ten opzichte van het vrijeruimteprofiel van het spoor in dienst, zal bepaald worden, rekening houdend met eventuele elastische vervormingen van de onderdelen van deze afscherming in geval van botsing met de gemanipuleerde of geprojecteerde elementen.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en-GB" sz="1000" b="1" kern="1200" cap="all" dirty="0">
                <a:solidFill>
                  <a:schemeClr val="tx1"/>
                </a:solidFill>
                <a:effectLst/>
                <a:latin typeface="Arial" charset="0"/>
                <a:ea typeface="+mn-ea"/>
                <a:cs typeface="Arial" charset="0"/>
              </a:rPr>
              <a:t>B.</a:t>
            </a:r>
            <a:r>
              <a:rPr lang="en-GB" sz="1000" b="1" kern="1200" cap="all" baseline="0" dirty="0">
                <a:solidFill>
                  <a:schemeClr val="tx1"/>
                </a:solidFill>
                <a:effectLst/>
                <a:latin typeface="Arial" charset="0"/>
                <a:ea typeface="+mn-ea"/>
                <a:cs typeface="Arial" charset="0"/>
              </a:rPr>
              <a:t> </a:t>
            </a:r>
            <a:r>
              <a:rPr lang="nl-NL" sz="1000" b="1" kern="1200" cap="all" dirty="0">
                <a:solidFill>
                  <a:schemeClr val="tx1"/>
                </a:solidFill>
                <a:effectLst/>
                <a:latin typeface="Arial" charset="0"/>
                <a:ea typeface="+mn-ea"/>
                <a:cs typeface="Arial" charset="0"/>
              </a:rPr>
              <a:t>Technische afscherming</a:t>
            </a:r>
            <a:endParaRPr lang="en-GB" sz="1000" b="1" kern="1200" cap="all"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 technische afscherming is een technische oplossing (mechanisch, elektromechanisch en/of elektronisch systeem) die de verplaatsing (doorbuiging) van de bewegende delen of van de structurele onderdelen van de werfvoertuigen beperken (zwenk- of hoogtebegrenzer), wanneer deze: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werken op het spoor (bijvoorbeeld spoorwegkraan, machines voor het onderhoud van het spoor);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werken vanop een wagon (bijvoorbeeld portieken);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werken vanop een kraanbaan, aangelegd langs de sporen;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zich niet kunnen verplaatsen ten opzichte van het spoor in dienst (bijvoorbeeld torenkraan).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De </a:t>
            </a:r>
            <a:r>
              <a:rPr lang="fr-FR" sz="1000" kern="1200" dirty="0" err="1">
                <a:solidFill>
                  <a:schemeClr val="tx1"/>
                </a:solidFill>
                <a:effectLst/>
                <a:latin typeface="Arial" charset="0"/>
                <a:ea typeface="+mn-ea"/>
                <a:cs typeface="Arial" charset="0"/>
              </a:rPr>
              <a:t>technische</a:t>
            </a:r>
            <a:r>
              <a:rPr lang="fr-FR" sz="1000" kern="1200" dirty="0">
                <a:solidFill>
                  <a:schemeClr val="tx1"/>
                </a:solidFill>
                <a:effectLst/>
                <a:latin typeface="Arial" charset="0"/>
                <a:ea typeface="+mn-ea"/>
                <a:cs typeface="Arial" charset="0"/>
              </a:rPr>
              <a:t> </a:t>
            </a:r>
            <a:r>
              <a:rPr lang="fr-FR" sz="1000" kern="1200" dirty="0" err="1">
                <a:solidFill>
                  <a:schemeClr val="tx1"/>
                </a:solidFill>
                <a:effectLst/>
                <a:latin typeface="Arial" charset="0"/>
                <a:ea typeface="+mn-ea"/>
                <a:cs typeface="Arial" charset="0"/>
              </a:rPr>
              <a:t>afscherming</a:t>
            </a:r>
            <a:r>
              <a:rPr lang="fr-FR" sz="1000" kern="1200" dirty="0">
                <a:solidFill>
                  <a:schemeClr val="tx1"/>
                </a:solidFill>
                <a:effectLst/>
                <a:latin typeface="Arial" charset="0"/>
                <a:ea typeface="+mn-ea"/>
                <a:cs typeface="Arial" charset="0"/>
              </a:rPr>
              <a:t>:</a:t>
            </a:r>
            <a:endParaRPr lang="en-GB"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 </a:t>
            </a:r>
            <a:r>
              <a:rPr lang="nl-BE" sz="1000" kern="1200" dirty="0">
                <a:solidFill>
                  <a:schemeClr val="tx1"/>
                </a:solidFill>
                <a:effectLst/>
                <a:latin typeface="Arial" charset="0"/>
                <a:ea typeface="+mn-ea"/>
                <a:cs typeface="Arial" charset="0"/>
              </a:rPr>
              <a:t>moet getest worden bij de aanvang van de prestatie;</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kan niet uitgeschakeld worden zonder gerichte actie van de operator (geen uitschakeling mogelijk tijdens de normale uitvoering van de werken). Bij voorkeur worden oplossingen gebruikt die het mogelijk maken om de bediening van de bewegingsbegrenzer te vergrendelen.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moet onderworpen worden aan een periodieke technische controle om een goede werking te garanderen;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moet garanderen dat het vrijeruimteprofiel van een spoor in dienst wordt gerespecteerd over de gehele lengte van de werfzone waar de voertuigen werkzaam zijn. De technische afscherming moet ingesteld worden op basis van de meest ongunstige situatie in de werfzone.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Het instellen van deze technische afscherming, ten opzichte van het vrijeruimteprofiel van het spoor in dienst, zal worden uitgevoerd, rekening houdend met de gemanipuleerde onderdelen en/of de hulpstukken, bevestigd aan de werkorganen en aan de bewegende onderdelen van de voertuigen.</a:t>
            </a:r>
            <a:endParaRPr lang="en-GB" sz="8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Geen enkele bijkomende veiligheidsmaatregel ten opzichte van het treinverkeer is noodzakelijk, op voorwaarde dat:</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geen enkele indringing type II kan veroorzaakt worden door de, tijdens de uitvoering van de werken, gemanipuleerde lasten en onderdelen;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de stabiliteit van het voertuig, werkzaam op het spoor of op kraanbaan kan gegarandeerd worden tijdens de uitvoering van de werken.</a:t>
            </a:r>
            <a:endParaRPr lang="en-GB" sz="1000"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274893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Principe </a:t>
            </a:r>
            <a:r>
              <a:rPr lang="fr-FR" b="1" dirty="0" err="1"/>
              <a:t>sperren</a:t>
            </a:r>
            <a:r>
              <a:rPr lang="fr-FR" b="1" dirty="0"/>
              <a:t> van de </a:t>
            </a:r>
            <a:r>
              <a:rPr lang="fr-FR" b="1" dirty="0" err="1"/>
              <a:t>bewegingen</a:t>
            </a:r>
            <a:endParaRPr lang="fr-FR" b="1" dirty="0"/>
          </a:p>
          <a:p>
            <a:r>
              <a:rPr lang="nl-BE" sz="1000" kern="1200" dirty="0">
                <a:solidFill>
                  <a:schemeClr val="tx1"/>
                </a:solidFill>
                <a:effectLst/>
                <a:latin typeface="Arial" charset="0"/>
                <a:ea typeface="+mn-ea"/>
                <a:cs typeface="Arial" charset="0"/>
              </a:rPr>
              <a:t>Onder sperren van de bewegingen verstaat men een beveiligingsmethode dat de tijdelijke onderbreking van het spoorverkeer mogelijk maakt ter hoogte van de werkzone, door het gesloten houden van de seinen, die de werkzone omkaderen.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 activiteiten met een voorziene of een niet-voorziene indringing type I en/of</a:t>
            </a:r>
            <a:r>
              <a:rPr lang="nl-BE" sz="1000" kern="1200" baseline="0" dirty="0">
                <a:solidFill>
                  <a:schemeClr val="tx1"/>
                </a:solidFill>
                <a:effectLst/>
                <a:latin typeface="Arial" charset="0"/>
                <a:ea typeface="+mn-ea"/>
                <a:cs typeface="Arial" charset="0"/>
              </a:rPr>
              <a:t> type</a:t>
            </a:r>
            <a:r>
              <a:rPr lang="nl-BE" sz="1000" kern="1200" dirty="0">
                <a:solidFill>
                  <a:schemeClr val="tx1"/>
                </a:solidFill>
                <a:effectLst/>
                <a:latin typeface="Arial" charset="0"/>
                <a:ea typeface="+mn-ea"/>
                <a:cs typeface="Arial" charset="0"/>
              </a:rPr>
              <a:t> II in het vrijeruimteprofiel van het spoor in dienst worden uitgevoerd tijdens de onderbrekingen van het treinverkeer op dit spoor.</a:t>
            </a:r>
            <a:endParaRPr lang="en-GB" sz="1000" kern="1200" dirty="0">
              <a:solidFill>
                <a:schemeClr val="tx1"/>
              </a:solidFill>
              <a:effectLst/>
              <a:latin typeface="Arial" charset="0"/>
              <a:ea typeface="+mn-ea"/>
              <a:cs typeface="Arial" charset="0"/>
            </a:endParaRPr>
          </a:p>
          <a:p>
            <a:endParaRPr lang="fr-FR" dirty="0"/>
          </a:p>
          <a:p>
            <a:r>
              <a:rPr lang="nl-BE" sz="1000" kern="1200" dirty="0">
                <a:solidFill>
                  <a:schemeClr val="tx1"/>
                </a:solidFill>
                <a:effectLst/>
                <a:latin typeface="Arial" charset="0"/>
                <a:ea typeface="+mn-ea"/>
                <a:cs typeface="Arial" charset="0"/>
              </a:rPr>
              <a:t>Bij de beveiligingsmethoden van </a:t>
            </a:r>
            <a:r>
              <a:rPr lang="nl-BE" sz="1000" b="1" kern="1200" dirty="0">
                <a:solidFill>
                  <a:schemeClr val="tx1"/>
                </a:solidFill>
                <a:effectLst/>
                <a:latin typeface="Arial" charset="0"/>
                <a:ea typeface="+mn-ea"/>
                <a:cs typeface="Arial" charset="0"/>
              </a:rPr>
              <a:t>gematerialiseerd sperren van de bewegingen</a:t>
            </a:r>
            <a:r>
              <a:rPr lang="nl-BE" sz="1000" kern="1200" dirty="0">
                <a:solidFill>
                  <a:schemeClr val="tx1"/>
                </a:solidFill>
                <a:effectLst/>
                <a:latin typeface="Arial" charset="0"/>
                <a:ea typeface="+mn-ea"/>
                <a:cs typeface="Arial" charset="0"/>
              </a:rPr>
              <a:t>, wordt het gesloten houden van de seinen, die de werkzone omkaderen, verzekerd door: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hetzij rechtstreeks en uitsluitend nemen van technische maatregelen door de leider van het werk of zijn afgevaardigde, aanwezig op het terrein;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hetzij het nemen van technische maatregelen door de leider van het werk of zijn afgevaardigde, aanwezig op het terrein ter ondersteuning van de veiligheidsmaatregelen  die worden genomen op het seinhuis.</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endParaRPr lang="fr-FR" dirty="0"/>
          </a:p>
        </p:txBody>
      </p:sp>
    </p:spTree>
    <p:extLst>
      <p:ext uri="{BB962C8B-B14F-4D97-AF65-F5344CB8AC3E}">
        <p14:creationId xmlns:p14="http://schemas.microsoft.com/office/powerpoint/2010/main" val="81178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Principe </a:t>
            </a:r>
            <a:r>
              <a:rPr lang="fr-FR" b="1" dirty="0" err="1"/>
              <a:t>sperren</a:t>
            </a:r>
            <a:r>
              <a:rPr lang="fr-FR" b="1" dirty="0"/>
              <a:t> van de </a:t>
            </a:r>
            <a:r>
              <a:rPr lang="fr-FR" b="1" dirty="0" err="1"/>
              <a:t>bewegingen</a:t>
            </a:r>
            <a:endParaRPr lang="fr-FR" b="1" dirty="0"/>
          </a:p>
          <a:p>
            <a:r>
              <a:rPr lang="nl-BE" sz="1000" kern="1200" dirty="0">
                <a:solidFill>
                  <a:schemeClr val="tx1"/>
                </a:solidFill>
                <a:effectLst/>
                <a:latin typeface="Arial" charset="0"/>
                <a:ea typeface="+mn-ea"/>
                <a:cs typeface="Arial" charset="0"/>
              </a:rPr>
              <a:t>Onder sperren van de bewegingen verstaat men een beveiligingsmethode dat de tijdelijke onderbreking van het spoorverkeer mogelijk maakt ter hoogte van de werkzone, door het gesloten houden van de seinen, die de werkzone omkaderen.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 activiteiten met een voorziene of een niet-voorziene indringing type II in het vrijeruimteprofiel van het spoor in dienst worden uitgevoerd tijdens de onderbrekingen van het treinverkeer op dit spoor.</a:t>
            </a:r>
            <a:endParaRPr lang="en-GB" sz="1000" kern="1200" dirty="0">
              <a:solidFill>
                <a:schemeClr val="tx1"/>
              </a:solidFill>
              <a:effectLst/>
              <a:latin typeface="Arial" charset="0"/>
              <a:ea typeface="+mn-ea"/>
              <a:cs typeface="Arial" charset="0"/>
            </a:endParaRPr>
          </a:p>
          <a:p>
            <a:endParaRPr lang="fr-FR"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BE" sz="1000" kern="1200" dirty="0">
                <a:solidFill>
                  <a:schemeClr val="tx1"/>
                </a:solidFill>
                <a:effectLst/>
                <a:latin typeface="Arial" charset="0"/>
                <a:ea typeface="+mn-ea"/>
                <a:cs typeface="Arial" charset="0"/>
              </a:rPr>
              <a:t>Bij de beveiligingsmethoden van </a:t>
            </a:r>
            <a:r>
              <a:rPr lang="nl-BE" sz="1000" b="1" kern="1200" dirty="0">
                <a:solidFill>
                  <a:schemeClr val="tx1"/>
                </a:solidFill>
                <a:effectLst/>
                <a:latin typeface="Arial" charset="0"/>
                <a:ea typeface="+mn-ea"/>
                <a:cs typeface="Arial" charset="0"/>
              </a:rPr>
              <a:t>niet-gematerialiseerd sperren van de bewegingen</a:t>
            </a:r>
            <a:r>
              <a:rPr lang="nl-BE" sz="1000" kern="1200" cap="small" dirty="0">
                <a:solidFill>
                  <a:schemeClr val="tx1"/>
                </a:solidFill>
                <a:effectLst/>
                <a:latin typeface="Arial" charset="0"/>
                <a:ea typeface="+mn-ea"/>
                <a:cs typeface="Arial" charset="0"/>
              </a:rPr>
              <a:t>,</a:t>
            </a:r>
            <a:r>
              <a:rPr lang="nl-BE" sz="1000" kern="1200" dirty="0">
                <a:solidFill>
                  <a:schemeClr val="tx1"/>
                </a:solidFill>
                <a:effectLst/>
                <a:latin typeface="Arial" charset="0"/>
                <a:ea typeface="+mn-ea"/>
                <a:cs typeface="Arial" charset="0"/>
              </a:rPr>
              <a:t> wordt het gesloten houden van de seinen, die de werkzone omkaderen, gegarandeerd door het nemen van technische maatregelen door een bediende, aanwezig in het seinhuis. Het opheffen van deze maatregelen (teneinde het spoorverkeer toe te laten) vindt plaats na uitwisseling van telegrammen tussen de leider van het werk (Verantwoordelijke Bediende voor de Uitvoering van Werken) of zijn afgevaardigde, aanwezig op het terrein, en de bediende op het seinhuis.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endParaRPr lang="fr-FR" dirty="0"/>
          </a:p>
        </p:txBody>
      </p:sp>
    </p:spTree>
    <p:extLst>
      <p:ext uri="{BB962C8B-B14F-4D97-AF65-F5344CB8AC3E}">
        <p14:creationId xmlns:p14="http://schemas.microsoft.com/office/powerpoint/2010/main" val="408504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nl-NL" sz="1000" b="1" kern="1200" cap="all" dirty="0">
                <a:solidFill>
                  <a:schemeClr val="tx1"/>
                </a:solidFill>
                <a:effectLst/>
                <a:latin typeface="Arial" charset="0"/>
                <a:ea typeface="+mn-ea"/>
                <a:cs typeface="Arial" charset="0"/>
              </a:rPr>
              <a:t>Principe</a:t>
            </a:r>
            <a:endParaRPr lang="en-GB" sz="1000" b="1" kern="1200" cap="all"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In het kader van de beveiliging van werven die een risico op indringing type II veroorzaken, is een beveiligingssysteem door middel van een aankondigingssysteem een systeem waarbij elke beweging (door een spoorvoertuig) naar een werfzone voldoende op voorhand wordt aangekondigd om:</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elke activiteit met een indringing type I en/of</a:t>
            </a:r>
            <a:r>
              <a:rPr lang="nl-BE" sz="1000" kern="1200" baseline="0" dirty="0">
                <a:solidFill>
                  <a:schemeClr val="tx1"/>
                </a:solidFill>
                <a:effectLst/>
                <a:latin typeface="Arial" charset="0"/>
                <a:ea typeface="+mn-ea"/>
                <a:cs typeface="Arial" charset="0"/>
              </a:rPr>
              <a:t> type</a:t>
            </a:r>
            <a:r>
              <a:rPr lang="nl-BE" sz="1000" kern="1200" dirty="0">
                <a:solidFill>
                  <a:schemeClr val="tx1"/>
                </a:solidFill>
                <a:effectLst/>
                <a:latin typeface="Arial" charset="0"/>
                <a:ea typeface="+mn-ea"/>
                <a:cs typeface="Arial" charset="0"/>
              </a:rPr>
              <a:t> II (ten gevolge van een verlies aan waakzaamheid door het personeel, ten gevolge van een vergissing van de operator, ten gevolge van een manipulatie van het materieel, ten gevolge van een verplaatsing van een last,…) te stoppen;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de waakzaamheid van het personeel en van de operatoren te behouden gedurende de doorrit van een beweging;</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in geval van indringing (ten gevolge van een accidentele gebeurtenis), het vrijeruimteprofiel van het spoor vrij te maken en zo nodig de beweging naar de werfzone te stoppen.</a:t>
            </a:r>
          </a:p>
          <a:p>
            <a:endParaRPr lang="nl-BE"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 werking van een aankondigingssysteem bestaat uit de volgende opeenvolgende stappen: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de detectie van de bewegingen die de werfzone naderen;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het doorgeven van deze detectie (waarschuwing) aan de operatoren van de voertuigen en/of aan de ploegen aan het werk;</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het geven van het bevel tot stoppen van de voertuigen en/of de activiteiten die een risico op indringing type II veroorzaken;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r>
              <a:rPr lang="nl-BE" sz="1000" kern="1200" baseline="0" dirty="0">
                <a:solidFill>
                  <a:schemeClr val="tx1"/>
                </a:solidFill>
                <a:effectLst/>
                <a:latin typeface="Arial" charset="0"/>
                <a:ea typeface="+mn-ea"/>
                <a:cs typeface="Arial" charset="0"/>
              </a:rPr>
              <a:t> </a:t>
            </a:r>
            <a:r>
              <a:rPr lang="nl-BE" sz="1000" kern="1200" dirty="0">
                <a:solidFill>
                  <a:schemeClr val="tx1"/>
                </a:solidFill>
                <a:effectLst/>
                <a:latin typeface="Arial" charset="0"/>
                <a:ea typeface="+mn-ea"/>
                <a:cs typeface="Arial" charset="0"/>
              </a:rPr>
              <a:t>eventueel, het vertonen van mobiele stopseinen of de activering van een systeem dat een stilstand en/of een remming uitlokt bij de bewegingen die de werfzone naderen (enkel in geval van een accidentele gebeurtenis).</a:t>
            </a:r>
          </a:p>
          <a:p>
            <a:endParaRPr lang="nl-BE"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Er wordt</a:t>
            </a:r>
            <a:r>
              <a:rPr lang="nl-BE" sz="1000" kern="1200" baseline="0" dirty="0">
                <a:solidFill>
                  <a:schemeClr val="tx1"/>
                </a:solidFill>
                <a:effectLst/>
                <a:latin typeface="Arial" charset="0"/>
                <a:ea typeface="+mn-ea"/>
                <a:cs typeface="Arial" charset="0"/>
              </a:rPr>
              <a:t> een onderscheid gemaakt tussen de verschillende beveiligingsmethoden door middel van aankondigingssystemen: </a:t>
            </a:r>
          </a:p>
          <a:p>
            <a:r>
              <a:rPr lang="nl-BE" sz="1000" kern="1200" baseline="0" dirty="0">
                <a:solidFill>
                  <a:schemeClr val="tx1"/>
                </a:solidFill>
                <a:effectLst/>
                <a:latin typeface="Arial" charset="0"/>
                <a:ea typeface="+mn-ea"/>
                <a:cs typeface="Arial" charset="0"/>
              </a:rPr>
              <a:t>-aankondigingssystemen door en met personeel (schildwachten, kijkuit en aankondiger) </a:t>
            </a:r>
          </a:p>
          <a:p>
            <a:r>
              <a:rPr lang="nl-BE" sz="1000" kern="1200" baseline="0" dirty="0">
                <a:solidFill>
                  <a:schemeClr val="tx1"/>
                </a:solidFill>
                <a:effectLst/>
                <a:latin typeface="Arial" charset="0"/>
                <a:ea typeface="+mn-ea"/>
                <a:cs typeface="Arial" charset="0"/>
              </a:rPr>
              <a:t>-automatisch aankondigingssysteem (ATWS – Automatic Track </a:t>
            </a:r>
            <a:r>
              <a:rPr lang="nl-BE" sz="1000" kern="1200" baseline="0" dirty="0" err="1">
                <a:solidFill>
                  <a:schemeClr val="tx1"/>
                </a:solidFill>
                <a:effectLst/>
                <a:latin typeface="Arial" charset="0"/>
                <a:ea typeface="+mn-ea"/>
                <a:cs typeface="Arial" charset="0"/>
              </a:rPr>
              <a:t>Warning</a:t>
            </a:r>
            <a:r>
              <a:rPr lang="nl-BE" sz="1000" kern="1200" baseline="0">
                <a:solidFill>
                  <a:schemeClr val="tx1"/>
                </a:solidFill>
                <a:effectLst/>
                <a:latin typeface="Arial" charset="0"/>
                <a:ea typeface="+mn-ea"/>
                <a:cs typeface="Arial" charset="0"/>
              </a:rPr>
              <a:t> System). </a:t>
            </a:r>
          </a:p>
          <a:p>
            <a:endParaRPr lang="nl-BE"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Deze beveiligingsmethode kan toegepast worden als aanvulling van een andere veiligheidsmaatregel, namelijk:</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een systeem van technische of fysieke afscheiding;</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een systeem voor sperren van de bewegingen;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een systeem voor afbakening van de werfzone.</a:t>
            </a:r>
          </a:p>
          <a:p>
            <a:endParaRPr lang="nl-BE" sz="10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BE" sz="1000" kern="1200" dirty="0">
                <a:solidFill>
                  <a:schemeClr val="tx1"/>
                </a:solidFill>
                <a:effectLst/>
                <a:latin typeface="Arial" charset="0"/>
                <a:ea typeface="+mn-ea"/>
                <a:cs typeface="Arial" charset="0"/>
              </a:rPr>
              <a:t>Bij gebrek aan een specifieke werkinstructie bedraagt de aankondigingstijd </a:t>
            </a:r>
            <a:r>
              <a:rPr lang="nl-BE" sz="1000" b="1" kern="1200" dirty="0">
                <a:solidFill>
                  <a:schemeClr val="tx1"/>
                </a:solidFill>
                <a:effectLst/>
                <a:latin typeface="Arial" charset="0"/>
                <a:ea typeface="+mn-ea"/>
                <a:cs typeface="Arial" charset="0"/>
              </a:rPr>
              <a:t>minimaal 15 seconden</a:t>
            </a:r>
            <a:r>
              <a:rPr lang="nl-BE" sz="1000" kern="1200" dirty="0">
                <a:solidFill>
                  <a:schemeClr val="tx1"/>
                </a:solidFill>
                <a:effectLst/>
                <a:latin typeface="Arial" charset="0"/>
                <a:ea typeface="+mn-ea"/>
                <a:cs typeface="Arial" charset="0"/>
              </a:rPr>
              <a:t>. (radiobeveiliging met afdekking:</a:t>
            </a:r>
            <a:r>
              <a:rPr lang="nl-BE" sz="1000" kern="1200" baseline="0" dirty="0">
                <a:solidFill>
                  <a:schemeClr val="tx1"/>
                </a:solidFill>
                <a:effectLst/>
                <a:latin typeface="Arial" charset="0"/>
                <a:ea typeface="+mn-ea"/>
                <a:cs typeface="Arial" charset="0"/>
              </a:rPr>
              <a:t> minimaal 25 sec)</a:t>
            </a:r>
            <a:endParaRPr lang="en-GB" sz="1000" kern="1200" dirty="0">
              <a:solidFill>
                <a:schemeClr val="tx1"/>
              </a:solidFill>
              <a:effectLst/>
              <a:latin typeface="Arial" charset="0"/>
              <a:ea typeface="+mn-ea"/>
              <a:cs typeface="Arial" charset="0"/>
            </a:endParaRPr>
          </a:p>
          <a:p>
            <a:endParaRPr lang="en-GB" sz="1000" kern="1200" dirty="0">
              <a:solidFill>
                <a:schemeClr val="tx1"/>
              </a:solidFill>
              <a:effectLst/>
              <a:latin typeface="Arial" charset="0"/>
              <a:ea typeface="+mn-ea"/>
              <a:cs typeface="Arial" charset="0"/>
            </a:endParaRPr>
          </a:p>
          <a:p>
            <a:endParaRPr lang="en-GB" sz="1000" kern="1200" dirty="0">
              <a:solidFill>
                <a:schemeClr val="tx1"/>
              </a:solidFill>
              <a:effectLst/>
              <a:latin typeface="Arial" charset="0"/>
              <a:ea typeface="+mn-ea"/>
              <a:cs typeface="Arial" charset="0"/>
            </a:endParaRPr>
          </a:p>
          <a:p>
            <a:endParaRPr lang="en-GB" sz="1000" kern="1200" dirty="0">
              <a:solidFill>
                <a:schemeClr val="tx1"/>
              </a:solidFill>
              <a:effectLst/>
              <a:latin typeface="Arial" charset="0"/>
              <a:ea typeface="+mn-ea"/>
              <a:cs typeface="Arial" charset="0"/>
            </a:endParaRPr>
          </a:p>
          <a:p>
            <a:endParaRPr lang="fr-FR" dirty="0"/>
          </a:p>
        </p:txBody>
      </p:sp>
    </p:spTree>
    <p:extLst>
      <p:ext uri="{BB962C8B-B14F-4D97-AF65-F5344CB8AC3E}">
        <p14:creationId xmlns:p14="http://schemas.microsoft.com/office/powerpoint/2010/main" val="1166190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000" b="0" i="0" u="none" strike="noStrike" kern="1200" baseline="0" dirty="0">
                <a:solidFill>
                  <a:schemeClr val="tx1"/>
                </a:solidFill>
                <a:latin typeface="Arial" charset="0"/>
                <a:ea typeface="+mn-ea"/>
                <a:cs typeface="Arial" charset="0"/>
              </a:rPr>
              <a:t>Principe </a:t>
            </a:r>
            <a:r>
              <a:rPr lang="fr-BE" sz="1000" b="1" i="0" u="none" strike="noStrike" kern="1200" baseline="0" dirty="0" err="1">
                <a:solidFill>
                  <a:schemeClr val="tx1"/>
                </a:solidFill>
                <a:latin typeface="Arial" charset="0"/>
                <a:ea typeface="+mn-ea"/>
                <a:cs typeface="Arial" charset="0"/>
              </a:rPr>
              <a:t>afbakening</a:t>
            </a:r>
            <a:r>
              <a:rPr lang="fr-BE" sz="1000" b="1" i="0" u="none" strike="noStrike" kern="1200" baseline="0" dirty="0">
                <a:solidFill>
                  <a:schemeClr val="tx1"/>
                </a:solidFill>
                <a:latin typeface="Arial" charset="0"/>
                <a:ea typeface="+mn-ea"/>
                <a:cs typeface="Arial" charset="0"/>
              </a:rPr>
              <a:t> van de </a:t>
            </a:r>
            <a:r>
              <a:rPr lang="fr-BE" sz="1000" b="1" i="0" u="none" strike="noStrike" kern="1200" baseline="0" dirty="0" err="1">
                <a:solidFill>
                  <a:schemeClr val="tx1"/>
                </a:solidFill>
                <a:latin typeface="Arial" charset="0"/>
                <a:ea typeface="+mn-ea"/>
                <a:cs typeface="Arial" charset="0"/>
              </a:rPr>
              <a:t>werfzone</a:t>
            </a:r>
            <a:r>
              <a:rPr lang="fr-BE" sz="1000" b="1" i="0" u="none" strike="noStrike" kern="1200" baseline="0" dirty="0">
                <a:solidFill>
                  <a:schemeClr val="tx1"/>
                </a:solidFill>
                <a:latin typeface="Arial" charset="0"/>
                <a:ea typeface="+mn-ea"/>
                <a:cs typeface="Arial" charset="0"/>
              </a:rPr>
              <a:t> </a:t>
            </a:r>
          </a:p>
          <a:p>
            <a:endParaRPr lang="fr-BE" sz="1000" b="1" i="0" u="none" strike="noStrike" kern="1200" baseline="0" dirty="0">
              <a:solidFill>
                <a:schemeClr val="tx1"/>
              </a:solidFill>
              <a:latin typeface="Arial" charset="0"/>
              <a:ea typeface="+mn-ea"/>
              <a:cs typeface="Arial" charset="0"/>
            </a:endParaRPr>
          </a:p>
          <a:p>
            <a:r>
              <a:rPr lang="nl-BE" sz="1000" kern="1200" dirty="0">
                <a:solidFill>
                  <a:schemeClr val="tx1"/>
                </a:solidFill>
                <a:effectLst/>
                <a:latin typeface="Arial" charset="0"/>
                <a:ea typeface="+mn-ea"/>
                <a:cs typeface="Arial" charset="0"/>
              </a:rPr>
              <a:t>Men verstaat onder « systeem voor afbakening van de werfzone » een systeem dat de aandacht van het personeel vestigt op de locatie van de grens van de werfzone, teneinde dat het personeel, het materieel (gemanipuleerd door het personeel), de voertuigen of de lasten (gemanipuleerd door de voertuigen) deze grens niet overschrijden.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Deze afbakening kan de vorm aannemen van:</a:t>
            </a:r>
          </a:p>
          <a:p>
            <a:r>
              <a:rPr lang="nl-BE" sz="1000" kern="1200" dirty="0">
                <a:solidFill>
                  <a:schemeClr val="tx1"/>
                </a:solidFill>
                <a:effectLst/>
                <a:latin typeface="Arial" charset="0"/>
                <a:ea typeface="+mn-ea"/>
                <a:cs typeface="Arial" charset="0"/>
              </a:rPr>
              <a:t>- </a:t>
            </a:r>
            <a:r>
              <a:rPr lang="nl-BE" sz="1000" b="1" kern="1200" dirty="0">
                <a:solidFill>
                  <a:schemeClr val="tx1"/>
                </a:solidFill>
                <a:effectLst/>
                <a:latin typeface="Arial" charset="0"/>
                <a:ea typeface="+mn-ea"/>
                <a:cs typeface="Arial" charset="0"/>
              </a:rPr>
              <a:t>een</a:t>
            </a:r>
            <a:r>
              <a:rPr lang="nl-BE" sz="1000" kern="1200" dirty="0">
                <a:solidFill>
                  <a:schemeClr val="tx1"/>
                </a:solidFill>
                <a:effectLst/>
                <a:latin typeface="Arial" charset="0"/>
                <a:ea typeface="+mn-ea"/>
                <a:cs typeface="Arial" charset="0"/>
              </a:rPr>
              <a:t> </a:t>
            </a:r>
            <a:r>
              <a:rPr lang="nl-BE" sz="1000" b="1" kern="1200" dirty="0">
                <a:solidFill>
                  <a:schemeClr val="tx1"/>
                </a:solidFill>
                <a:effectLst/>
                <a:latin typeface="Arial" charset="0"/>
                <a:ea typeface="+mn-ea"/>
                <a:cs typeface="Arial" charset="0"/>
              </a:rPr>
              <a:t>materiële afbakening</a:t>
            </a:r>
            <a:r>
              <a:rPr lang="nl-BE" sz="1000" kern="1200" dirty="0">
                <a:solidFill>
                  <a:schemeClr val="tx1"/>
                </a:solidFill>
                <a:effectLst/>
                <a:latin typeface="Arial" charset="0"/>
                <a:ea typeface="+mn-ea"/>
                <a:cs typeface="Arial" charset="0"/>
              </a:rPr>
              <a:t> (fysieke uitrusting of structuurelementen) die een afbakening (markering) van de werfzone garandeert, zoals het oranje net of de een lint;</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a:t>
            </a:r>
            <a:r>
              <a:rPr lang="nl-BE" sz="1000" b="1" kern="1200" dirty="0">
                <a:solidFill>
                  <a:schemeClr val="tx1"/>
                </a:solidFill>
                <a:effectLst/>
                <a:latin typeface="Arial" charset="0"/>
                <a:ea typeface="+mn-ea"/>
                <a:cs typeface="Arial" charset="0"/>
              </a:rPr>
              <a:t>een immateriële afbakening</a:t>
            </a:r>
            <a:r>
              <a:rPr lang="nl-BE" sz="1000" kern="1200" dirty="0">
                <a:solidFill>
                  <a:schemeClr val="tx1"/>
                </a:solidFill>
                <a:effectLst/>
                <a:latin typeface="Arial" charset="0"/>
                <a:ea typeface="+mn-ea"/>
                <a:cs typeface="Arial" charset="0"/>
              </a:rPr>
              <a:t> (technologisch systeem) die de waarschuwing van het personeel waarborgt en/of de leider van het werk verwittigt indien het personeel, het materieel (gemanipuleerd door het personeel), de voertuigen of de lasten (gemanipuleerd door de voertuigen) de grens van de werfzone naderen of overschrijden.</a:t>
            </a:r>
          </a:p>
          <a:p>
            <a:endParaRPr lang="nl-BE" sz="1000" kern="1200" dirty="0">
              <a:solidFill>
                <a:schemeClr val="tx1"/>
              </a:solidFill>
              <a:effectLst/>
              <a:latin typeface="Arial" charset="0"/>
              <a:ea typeface="+mn-ea"/>
              <a:cs typeface="Arial" charset="0"/>
            </a:endParaRPr>
          </a:p>
          <a:p>
            <a:r>
              <a:rPr lang="nl-BE" sz="1000" b="1" kern="1200" dirty="0">
                <a:solidFill>
                  <a:schemeClr val="tx1"/>
                </a:solidFill>
                <a:effectLst/>
                <a:latin typeface="Arial" charset="0"/>
                <a:ea typeface="+mn-ea"/>
                <a:cs typeface="Arial" charset="0"/>
              </a:rPr>
              <a:t>1. Materiële afbakening</a:t>
            </a:r>
            <a:r>
              <a:rPr lang="nl-BE" sz="1000" b="1" kern="1200" baseline="0" dirty="0">
                <a:solidFill>
                  <a:schemeClr val="tx1"/>
                </a:solidFill>
                <a:effectLst/>
                <a:latin typeface="Arial" charset="0"/>
                <a:ea typeface="+mn-ea"/>
                <a:cs typeface="Arial" charset="0"/>
              </a:rPr>
              <a:t> - scheiding</a:t>
            </a:r>
            <a:endParaRPr lang="nl-BE" sz="1000" b="1"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Deze “materiële afbakening” kan verzekerd worden door:</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oranje netten, verankerd in de grond;</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een hek (plastic of HERAS) of vaste structuur, verankerd in de grond;</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een lint (geel/zwart lint) voor interventies die beperkt zijn in de tijd (punctueel of van korte duur).</a:t>
            </a:r>
            <a:endParaRPr lang="en-GB" sz="1000" kern="1200" dirty="0">
              <a:solidFill>
                <a:schemeClr val="tx1"/>
              </a:solidFill>
              <a:effectLst/>
              <a:latin typeface="Arial" charset="0"/>
              <a:ea typeface="+mn-ea"/>
              <a:cs typeface="Arial" charset="0"/>
            </a:endParaRPr>
          </a:p>
          <a:p>
            <a:r>
              <a:rPr lang="nl-BE" sz="1000" u="none" strike="noStrike"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 hoogte van deze materiële afbakening bedraagt minstens 1 m, gemeten vanaf het grondniveau.</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Deze afbakening kan ook verzekerd worden door bepaalde vaste infrastructuurelementen, bestaande uit een ononderbroken en niet-overschrijdbare barrière voor de voertuigen die werkzaam zijn op het terrein.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Een periodieke controle moet worden uitgevoerd om de continuïteit en de staat van de materiële scheiding over de gehele lengte van de werfzone en voor de gehele duur van de werkprestaties te verifiëren.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Bij het uitvoeren van werken in de nabijheid van sporen zonder voorziene indringing type II moet het opstellen van een materiële afbakening steeds worden overwogen.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Als deze werken in de oranje zone worden uitgevoerd, mag de opstelling van een materiële afbakening niet alleen worden gebruikt, maar moet deze steeds worden gecombineerd met: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ofwel een beveiligingsmethode voor het sperren van de bewegingen;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ofwel een aankondigingssysteem.</a:t>
            </a:r>
            <a:endParaRPr lang="en-GB" sz="1000" kern="1200" dirty="0">
              <a:solidFill>
                <a:schemeClr val="tx1"/>
              </a:solidFill>
              <a:effectLst/>
              <a:latin typeface="Arial" charset="0"/>
              <a:ea typeface="+mn-ea"/>
              <a:cs typeface="Arial" charset="0"/>
            </a:endParaRPr>
          </a:p>
          <a:p>
            <a:endParaRPr lang="en-GB" sz="1000" b="1" kern="1200" cap="none" dirty="0">
              <a:solidFill>
                <a:schemeClr val="tx1"/>
              </a:solidFill>
              <a:effectLst/>
              <a:latin typeface="Arial" charset="0"/>
              <a:ea typeface="+mn-ea"/>
              <a:cs typeface="Arial" charset="0"/>
            </a:endParaRPr>
          </a:p>
          <a:p>
            <a:r>
              <a:rPr lang="en-GB" sz="1000" b="1" kern="1200" cap="none" dirty="0">
                <a:solidFill>
                  <a:schemeClr val="tx1"/>
                </a:solidFill>
                <a:effectLst/>
                <a:latin typeface="Arial" charset="0"/>
                <a:ea typeface="+mn-ea"/>
                <a:cs typeface="Arial" charset="0"/>
              </a:rPr>
              <a:t>2. </a:t>
            </a:r>
            <a:r>
              <a:rPr lang="en-GB" sz="1000" b="1" kern="1200" cap="none" dirty="0" err="1">
                <a:solidFill>
                  <a:schemeClr val="tx1"/>
                </a:solidFill>
                <a:effectLst/>
                <a:latin typeface="Arial" charset="0"/>
                <a:ea typeface="+mn-ea"/>
                <a:cs typeface="Arial" charset="0"/>
              </a:rPr>
              <a:t>immateriële</a:t>
            </a:r>
            <a:r>
              <a:rPr lang="en-GB" sz="1000" b="1" kern="1200" cap="none" dirty="0">
                <a:solidFill>
                  <a:schemeClr val="tx1"/>
                </a:solidFill>
                <a:effectLst/>
                <a:latin typeface="Arial" charset="0"/>
                <a:ea typeface="+mn-ea"/>
                <a:cs typeface="Arial" charset="0"/>
              </a:rPr>
              <a:t> </a:t>
            </a:r>
            <a:r>
              <a:rPr lang="en-GB" sz="1000" b="1" kern="1200" cap="none" dirty="0" err="1">
                <a:solidFill>
                  <a:schemeClr val="tx1"/>
                </a:solidFill>
                <a:effectLst/>
                <a:latin typeface="Arial" charset="0"/>
                <a:ea typeface="+mn-ea"/>
                <a:cs typeface="Arial" charset="0"/>
              </a:rPr>
              <a:t>afbakening</a:t>
            </a:r>
            <a:endParaRPr lang="en-GB" sz="1000" b="1" kern="1200" cap="none"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Deze “immateriële afbakening” kan verzekerd worden door:</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een collectief systeem dat een akoestisch en optisch alarm geeft;</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een individueel systeem (geconnecteerd uurwerk of armband,…) dat een vibrerend, akoestisch en/of optisch alarm geeft;</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een combinatie van beiden.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Het gegenereerde alarm moet gelijktijdig worden doorgestuurd aan: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het personeel, belast met het toezicht op de werken (leider van de werk of bediende, speciaal hiervoor aangeduid);</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de operator van het voertuig dat een indringing type II kan veroorzaken.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en-GB" sz="1000" b="1" kern="1200" dirty="0" err="1">
                <a:solidFill>
                  <a:schemeClr val="tx1"/>
                </a:solidFill>
                <a:effectLst/>
                <a:latin typeface="Arial" charset="0"/>
                <a:ea typeface="+mn-ea"/>
                <a:cs typeface="Arial" charset="0"/>
              </a:rPr>
              <a:t>Scheidingsafstand</a:t>
            </a:r>
            <a:endParaRPr lang="en-GB" sz="1000" b="1"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Een scheidingsafstand moet voorzien worden tussen de werfzone en de gevarenzone.</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Deze wordt vastgelegd in functie van: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de aard van de uit te voeren werken (verplaatsingen of werken, manipulatie van lange voorwerpen, manipulatie van onstabiele lasten, risico op bewegingen van het personeel of van voertuigen in de richting van de gevarenzone, risico op vallen naar de gevarenzone,…);</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de configuratie van de werfzone (positionering van het personeel en de voertuigen);</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 het type van de toegepaste veiligheidsmaatregelen (materiële afbakening, immateriële afbakening).</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BE" sz="1000" kern="1200" dirty="0">
                <a:solidFill>
                  <a:schemeClr val="tx1"/>
                </a:solidFill>
                <a:effectLst/>
                <a:latin typeface="Arial" charset="0"/>
                <a:ea typeface="+mn-ea"/>
                <a:cs typeface="Arial" charset="0"/>
              </a:rPr>
              <a:t>Deze scheidingsafstand mag nooit kleiner zijn dan 25 cm.</a:t>
            </a:r>
            <a:endParaRPr lang="en-GB" sz="1000" kern="1200" dirty="0">
              <a:solidFill>
                <a:schemeClr val="tx1"/>
              </a:solidFill>
              <a:effectLst/>
              <a:latin typeface="Arial" charset="0"/>
              <a:ea typeface="+mn-ea"/>
              <a:cs typeface="Arial" charset="0"/>
            </a:endParaRPr>
          </a:p>
          <a:p>
            <a:endParaRPr lang="en-GB" sz="1000" kern="1200" dirty="0">
              <a:solidFill>
                <a:schemeClr val="tx1"/>
              </a:solidFill>
              <a:effectLst/>
              <a:latin typeface="Arial" charset="0"/>
              <a:ea typeface="+mn-ea"/>
              <a:cs typeface="Arial" charset="0"/>
            </a:endParaRPr>
          </a:p>
          <a:p>
            <a:endParaRPr lang="fr-FR" dirty="0"/>
          </a:p>
        </p:txBody>
      </p:sp>
    </p:spTree>
    <p:extLst>
      <p:ext uri="{BB962C8B-B14F-4D97-AF65-F5344CB8AC3E}">
        <p14:creationId xmlns:p14="http://schemas.microsoft.com/office/powerpoint/2010/main" val="378988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441334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321326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59763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afbeelding 1"/>
          <p:cNvSpPr>
            <a:spLocks noGrp="1" noRot="1" noChangeAspect="1" noTextEdit="1"/>
          </p:cNvSpPr>
          <p:nvPr>
            <p:ph type="sldImg"/>
          </p:nvPr>
        </p:nvSpPr>
        <p:spPr>
          <a:xfrm>
            <a:off x="26988" y="744538"/>
            <a:ext cx="6615112" cy="3722687"/>
          </a:xfrm>
          <a:ln/>
        </p:spPr>
      </p:sp>
      <p:sp>
        <p:nvSpPr>
          <p:cNvPr id="73731" name="Tijdelijke aanduiding voor notities 2"/>
          <p:cNvSpPr>
            <a:spLocks noGrp="1"/>
          </p:cNvSpPr>
          <p:nvPr>
            <p:ph type="body" idx="1"/>
          </p:nvPr>
        </p:nvSpPr>
        <p:spPr>
          <a:noFill/>
          <a:ln/>
        </p:spPr>
        <p:txBody>
          <a:bodyPr/>
          <a:lstStyle/>
          <a:p>
            <a:pPr eaLnBrk="1" hangingPunct="1"/>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601748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2558087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358415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015344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171702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282221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1874953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314908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268872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4007211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r>
              <a:rPr lang="en-US" dirty="0"/>
              <a:t>z</a:t>
            </a:r>
          </a:p>
        </p:txBody>
      </p:sp>
    </p:spTree>
    <p:extLst>
      <p:ext uri="{BB962C8B-B14F-4D97-AF65-F5344CB8AC3E}">
        <p14:creationId xmlns:p14="http://schemas.microsoft.com/office/powerpoint/2010/main" val="114567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76208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439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7061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9177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25383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35781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6"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370675766"/>
      </p:ext>
    </p:extLst>
  </p:cSld>
  <p:clrMapOvr>
    <a:masterClrMapping/>
  </p:clrMapOvr>
  <p:extLst>
    <p:ext uri="{DCECCB84-F9BA-43D5-87BE-67443E8EF086}">
      <p15:sldGuideLst xmlns:p15="http://schemas.microsoft.com/office/powerpoint/2012/main">
        <p15:guide id="1" orient="horz" pos="223">
          <p15:clr>
            <a:srgbClr val="FBAE40"/>
          </p15:clr>
        </p15:guide>
        <p15:guide id="2" pos="9928">
          <p15:clr>
            <a:srgbClr val="FBAE40"/>
          </p15:clr>
        </p15:guide>
        <p15:guide id="3" orient="horz" pos="3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113805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3"/>
            <a:ext cx="9180612" cy="1847917"/>
          </a:xfrm>
          <a:prstGeom prst="rect">
            <a:avLst/>
          </a:prstGeom>
        </p:spPr>
        <p:txBody>
          <a:bodyPr anchor="ctr">
            <a:noAutofit/>
          </a:bodyPr>
          <a:lstStyle>
            <a:lvl1pPr>
              <a:defRPr sz="5625"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87354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4268152422"/>
      </p:ext>
    </p:extLst>
  </p:cSld>
  <p:clrMapOvr>
    <a:masterClrMapping/>
  </p:clrMapOvr>
  <p:extLst>
    <p:ext uri="{DCECCB84-F9BA-43D5-87BE-67443E8EF086}">
      <p15:sldGuideLst xmlns:p15="http://schemas.microsoft.com/office/powerpoint/2012/main">
        <p15:guide id="1" orient="horz" pos="223">
          <p15:clr>
            <a:srgbClr val="FBAE40"/>
          </p15:clr>
        </p15:guide>
        <p15:guide id="2" pos="9928">
          <p15:clr>
            <a:srgbClr val="FBAE40"/>
          </p15:clr>
        </p15:guide>
        <p15:guide id="3" orient="horz" pos="3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2" y="1779342"/>
            <a:ext cx="10858859" cy="4518909"/>
          </a:xfrm>
          <a:prstGeom prst="rect">
            <a:avLst/>
          </a:prstGeom>
        </p:spPr>
        <p:txBody>
          <a:bodyPr/>
          <a:lstStyle>
            <a:lvl1pPr marL="0" indent="0" algn="l">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421084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27660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916113"/>
            <a:ext cx="10752667" cy="4176712"/>
          </a:xfrm>
        </p:spPr>
        <p:txBody>
          <a:bodyPr/>
          <a:lstStyle>
            <a:lvl1pPr>
              <a:buFontTx/>
              <a:buNone/>
              <a:defRPr sz="2000"/>
            </a:lvl1pPr>
            <a:lvl2pPr>
              <a:defRPr sz="2000"/>
            </a:lvl2pPr>
            <a:lvl4pPr>
              <a:defRPr sz="2000" i="0"/>
            </a:lvl4pPr>
            <a:lvl5pPr>
              <a:defRPr sz="2000"/>
            </a:lvl5pPr>
            <a:lvl6pPr>
              <a:defRPr/>
            </a:lvl6pPr>
            <a:lvl7pPr>
              <a:buFont typeface="Arial" pitchFamily="34" charset="0"/>
              <a:buChar cha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el 10"/>
          <p:cNvSpPr>
            <a:spLocks noGrp="1"/>
          </p:cNvSpPr>
          <p:nvPr>
            <p:ph type="title"/>
          </p:nvPr>
        </p:nvSpPr>
        <p:spPr/>
        <p:txBody>
          <a:bodyPr/>
          <a:lstStyle/>
          <a:p>
            <a:r>
              <a:rPr lang="nl-NL"/>
              <a:t>Klik om de stijl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r>
              <a:rPr lang="fr-FR"/>
              <a:t>I-AM.53 / VP_E2_VA - V1.01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nl-NL"/>
              <a:t>Bediende aan het werk / lid van de ploeg aan het werk</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B3F286-761E-42D2-9394-CC16C0F1ABCC}" type="slidenum">
              <a:rPr lang="en-GB" smtClean="0"/>
              <a:pPr>
                <a:defRPr/>
              </a:pPr>
              <a:t>‹#›</a:t>
            </a:fld>
            <a:r>
              <a:rPr lang="en-GB"/>
              <a:t>/67</a:t>
            </a:r>
            <a:endParaRPr lang="en-GB" dirty="0"/>
          </a:p>
        </p:txBody>
      </p:sp>
    </p:spTree>
    <p:extLst>
      <p:ext uri="{BB962C8B-B14F-4D97-AF65-F5344CB8AC3E}">
        <p14:creationId xmlns:p14="http://schemas.microsoft.com/office/powerpoint/2010/main" val="117227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78840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3"/>
            <a:ext cx="9180612" cy="1847917"/>
          </a:xfrm>
          <a:prstGeom prst="rect">
            <a:avLst/>
          </a:prstGeom>
        </p:spPr>
        <p:txBody>
          <a:bodyPr anchor="ctr">
            <a:noAutofit/>
          </a:bodyPr>
          <a:lstStyle>
            <a:lvl1pPr>
              <a:defRPr sz="5625"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181657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2" y="1779342"/>
            <a:ext cx="10858859" cy="4518909"/>
          </a:xfrm>
          <a:prstGeom prst="rect">
            <a:avLst/>
          </a:prstGeom>
        </p:spPr>
        <p:txBody>
          <a:bodyPr/>
          <a:lstStyle>
            <a:lvl1pPr marL="0" indent="0" algn="l">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172812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89886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83174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57298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86599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4259861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84454" y="76924"/>
            <a:ext cx="698887" cy="318079"/>
          </a:xfrm>
          <a:prstGeom prst="rect">
            <a:avLst/>
          </a:prstGeom>
        </p:spPr>
      </p:pic>
    </p:spTree>
    <p:extLst>
      <p:ext uri="{BB962C8B-B14F-4D97-AF65-F5344CB8AC3E}">
        <p14:creationId xmlns:p14="http://schemas.microsoft.com/office/powerpoint/2010/main" val="371184797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6"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9955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24315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3.sv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7.pn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4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8.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6.png"/><Relationship Id="rId7" Type="http://schemas.openxmlformats.org/officeDocument/2006/relationships/image" Target="../media/image72.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88.pn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11601" y="1268760"/>
            <a:ext cx="5268913" cy="2343711"/>
          </a:xfrm>
        </p:spPr>
        <p:txBody>
          <a:bodyPr>
            <a:noAutofit/>
          </a:bodyPr>
          <a:lstStyle/>
          <a:p>
            <a:br>
              <a:rPr lang="fr-FR" sz="2400" dirty="0"/>
            </a:br>
            <a:br>
              <a:rPr lang="fr-FR" sz="2400" dirty="0"/>
            </a:br>
            <a:r>
              <a:rPr lang="fr-FR" sz="2400" dirty="0" err="1"/>
              <a:t>Directie</a:t>
            </a:r>
            <a:r>
              <a:rPr lang="fr-FR" sz="2400" dirty="0"/>
              <a:t> </a:t>
            </a:r>
            <a:r>
              <a:rPr lang="fr-FR" sz="2400" dirty="0" err="1"/>
              <a:t>Asset</a:t>
            </a:r>
            <a:r>
              <a:rPr lang="fr-FR" sz="2400" dirty="0"/>
              <a:t> Management</a:t>
            </a:r>
            <a:br>
              <a:rPr lang="fr-FR" sz="2400" dirty="0"/>
            </a:br>
            <a:br>
              <a:rPr lang="fr-FR" sz="2400" dirty="0"/>
            </a:br>
            <a:r>
              <a:rPr lang="fr-FR" sz="2400" dirty="0" err="1">
                <a:solidFill>
                  <a:srgbClr val="FF0000"/>
                </a:solidFill>
              </a:rPr>
              <a:t>Veiligheid</a:t>
            </a:r>
            <a:r>
              <a:rPr lang="fr-FR" sz="2400" dirty="0">
                <a:solidFill>
                  <a:srgbClr val="FF0000"/>
                </a:solidFill>
              </a:rPr>
              <a:t> van het </a:t>
            </a:r>
            <a:r>
              <a:rPr lang="fr-FR" sz="2400" dirty="0" err="1">
                <a:solidFill>
                  <a:srgbClr val="FF0000"/>
                </a:solidFill>
              </a:rPr>
              <a:t>personeel</a:t>
            </a:r>
            <a:endParaRPr lang="fr-BE" sz="2400" dirty="0"/>
          </a:p>
        </p:txBody>
      </p:sp>
      <p:sp>
        <p:nvSpPr>
          <p:cNvPr id="3" name="Espace réservé du texte 2"/>
          <p:cNvSpPr>
            <a:spLocks noGrp="1"/>
          </p:cNvSpPr>
          <p:nvPr>
            <p:ph type="body" sz="quarter" idx="12"/>
          </p:nvPr>
        </p:nvSpPr>
        <p:spPr>
          <a:xfrm>
            <a:off x="6411601" y="3789040"/>
            <a:ext cx="5268913" cy="354013"/>
          </a:xfrm>
        </p:spPr>
        <p:txBody>
          <a:bodyPr/>
          <a:lstStyle/>
          <a:p>
            <a:r>
              <a:rPr lang="fr-BE" sz="2000" dirty="0" err="1">
                <a:solidFill>
                  <a:srgbClr val="FF0000"/>
                </a:solidFill>
              </a:rPr>
              <a:t>Eenheid</a:t>
            </a:r>
            <a:r>
              <a:rPr lang="fr-BE" sz="2000" dirty="0">
                <a:solidFill>
                  <a:srgbClr val="FF0000"/>
                </a:solidFill>
              </a:rPr>
              <a:t> 62_VA</a:t>
            </a:r>
          </a:p>
          <a:p>
            <a:r>
              <a:rPr lang="fr-FR" sz="2000" dirty="0" err="1">
                <a:solidFill>
                  <a:srgbClr val="FF0000"/>
                </a:solidFill>
              </a:rPr>
              <a:t>Bediende</a:t>
            </a:r>
            <a:r>
              <a:rPr lang="fr-FR" sz="2000" dirty="0">
                <a:solidFill>
                  <a:srgbClr val="FF0000"/>
                </a:solidFill>
              </a:rPr>
              <a:t> </a:t>
            </a:r>
            <a:r>
              <a:rPr lang="fr-FR" sz="2000" dirty="0" err="1">
                <a:solidFill>
                  <a:srgbClr val="FF0000"/>
                </a:solidFill>
              </a:rPr>
              <a:t>aan</a:t>
            </a:r>
            <a:r>
              <a:rPr lang="fr-FR" sz="2000" dirty="0">
                <a:solidFill>
                  <a:srgbClr val="FF0000"/>
                </a:solidFill>
              </a:rPr>
              <a:t> het </a:t>
            </a:r>
            <a:r>
              <a:rPr lang="fr-FR" sz="2000" dirty="0" err="1">
                <a:solidFill>
                  <a:srgbClr val="FF0000"/>
                </a:solidFill>
              </a:rPr>
              <a:t>werk</a:t>
            </a:r>
            <a:r>
              <a:rPr lang="fr-FR" sz="2000" dirty="0">
                <a:solidFill>
                  <a:srgbClr val="FF0000"/>
                </a:solidFill>
              </a:rPr>
              <a:t> / </a:t>
            </a:r>
            <a:r>
              <a:rPr lang="fr-FR" sz="2000" dirty="0" err="1">
                <a:solidFill>
                  <a:srgbClr val="FF0000"/>
                </a:solidFill>
              </a:rPr>
              <a:t>lid</a:t>
            </a:r>
            <a:r>
              <a:rPr lang="fr-FR" sz="2000" dirty="0">
                <a:solidFill>
                  <a:srgbClr val="FF0000"/>
                </a:solidFill>
              </a:rPr>
              <a:t> van de </a:t>
            </a:r>
            <a:r>
              <a:rPr lang="fr-FR" sz="2000" dirty="0" err="1">
                <a:solidFill>
                  <a:srgbClr val="FF0000"/>
                </a:solidFill>
              </a:rPr>
              <a:t>ploeg</a:t>
            </a:r>
            <a:r>
              <a:rPr lang="fr-FR" sz="2000" dirty="0">
                <a:solidFill>
                  <a:srgbClr val="FF0000"/>
                </a:solidFill>
              </a:rPr>
              <a:t> </a:t>
            </a:r>
            <a:r>
              <a:rPr lang="fr-FR" sz="2000" dirty="0" err="1">
                <a:solidFill>
                  <a:srgbClr val="FF0000"/>
                </a:solidFill>
              </a:rPr>
              <a:t>aan</a:t>
            </a:r>
            <a:r>
              <a:rPr lang="fr-FR" sz="2000" dirty="0">
                <a:solidFill>
                  <a:srgbClr val="FF0000"/>
                </a:solidFill>
              </a:rPr>
              <a:t> het </a:t>
            </a:r>
            <a:r>
              <a:rPr lang="fr-FR" sz="2000" dirty="0" err="1">
                <a:solidFill>
                  <a:srgbClr val="FF0000"/>
                </a:solidFill>
              </a:rPr>
              <a:t>werk</a:t>
            </a:r>
            <a:r>
              <a:rPr lang="fr-FR" sz="2000" dirty="0">
                <a:solidFill>
                  <a:srgbClr val="FF0000"/>
                </a:solidFill>
              </a:rPr>
              <a:t> in de </a:t>
            </a:r>
            <a:r>
              <a:rPr lang="fr-FR" sz="2000" dirty="0" err="1">
                <a:solidFill>
                  <a:srgbClr val="FF0000"/>
                </a:solidFill>
              </a:rPr>
              <a:t>verschillende</a:t>
            </a:r>
            <a:r>
              <a:rPr lang="fr-FR" sz="2000" dirty="0">
                <a:solidFill>
                  <a:srgbClr val="FF0000"/>
                </a:solidFill>
              </a:rPr>
              <a:t> </a:t>
            </a:r>
            <a:r>
              <a:rPr lang="fr-FR" sz="2000" dirty="0" err="1">
                <a:solidFill>
                  <a:srgbClr val="FF0000"/>
                </a:solidFill>
              </a:rPr>
              <a:t>beveiligingssystemen</a:t>
            </a:r>
            <a:endParaRPr lang="fr-FR" sz="2000" dirty="0">
              <a:solidFill>
                <a:srgbClr val="FF0000"/>
              </a:solidFill>
            </a:endParaRPr>
          </a:p>
          <a:p>
            <a:r>
              <a:rPr lang="en-US" sz="2000" dirty="0">
                <a:solidFill>
                  <a:srgbClr val="FF0000"/>
                </a:solidFill>
              </a:rPr>
              <a:t>(V3.0)</a:t>
            </a:r>
            <a:endParaRPr lang="fr-FR" sz="2000" dirty="0">
              <a:solidFill>
                <a:srgbClr val="FF0000"/>
              </a:solidFill>
            </a:endParaRPr>
          </a:p>
        </p:txBody>
      </p:sp>
      <p:sp>
        <p:nvSpPr>
          <p:cNvPr id="6" name="TextBox 4"/>
          <p:cNvSpPr txBox="1"/>
          <p:nvPr/>
        </p:nvSpPr>
        <p:spPr>
          <a:xfrm>
            <a:off x="2179027" y="6416920"/>
            <a:ext cx="7272338" cy="276999"/>
          </a:xfrm>
          <a:prstGeom prst="rect">
            <a:avLst/>
          </a:prstGeom>
          <a:solidFill>
            <a:schemeClr val="bg1">
              <a:lumMod val="85000"/>
            </a:schemeClr>
          </a:solidFill>
          <a:ln>
            <a:noFill/>
          </a:ln>
        </p:spPr>
        <p:txBody>
          <a:bodyPr>
            <a:spAutoFit/>
          </a:bodyPr>
          <a:lstStyle/>
          <a:p>
            <a:pPr>
              <a:defRPr/>
            </a:pPr>
            <a:r>
              <a:rPr lang="fr-FR" sz="1200" b="1" dirty="0"/>
              <a:t>Dit document </a:t>
            </a:r>
            <a:r>
              <a:rPr lang="fr-FR" sz="1200" b="1" dirty="0" err="1"/>
              <a:t>vervangt</a:t>
            </a:r>
            <a:r>
              <a:rPr lang="fr-FR" sz="1200" b="1" dirty="0"/>
              <a:t> niet de </a:t>
            </a:r>
            <a:r>
              <a:rPr lang="fr-FR" sz="1200" b="1" dirty="0" err="1"/>
              <a:t>geldende</a:t>
            </a:r>
            <a:r>
              <a:rPr lang="fr-FR" sz="1200" b="1" dirty="0"/>
              <a:t> </a:t>
            </a:r>
            <a:r>
              <a:rPr lang="fr-FR" sz="1200" b="1" dirty="0" err="1"/>
              <a:t>reglementering</a:t>
            </a:r>
            <a:r>
              <a:rPr lang="fr-FR" sz="1200" b="1" dirty="0"/>
              <a:t>!</a:t>
            </a:r>
            <a:endParaRPr lang="fr-BE" sz="1200" b="1" dirty="0"/>
          </a:p>
        </p:txBody>
      </p:sp>
    </p:spTree>
    <p:extLst>
      <p:ext uri="{BB962C8B-B14F-4D97-AF65-F5344CB8AC3E}">
        <p14:creationId xmlns:p14="http://schemas.microsoft.com/office/powerpoint/2010/main" val="309086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0. </a:t>
            </a:r>
            <a:r>
              <a:rPr lang="en-GB" dirty="0" err="1"/>
              <a:t>Inleiding</a:t>
            </a:r>
            <a:endParaRPr lang="en-GB" dirty="0"/>
          </a:p>
        </p:txBody>
      </p:sp>
      <p:sp>
        <p:nvSpPr>
          <p:cNvPr id="7" name="Rectangle 6"/>
          <p:cNvSpPr/>
          <p:nvPr/>
        </p:nvSpPr>
        <p:spPr bwMode="auto">
          <a:xfrm>
            <a:off x="1631504" y="1340769"/>
            <a:ext cx="9001000" cy="4608511"/>
          </a:xfrm>
          <a:prstGeom prst="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nl-BE" sz="1400" dirty="0">
                <a:latin typeface="+mn-lt"/>
              </a:rPr>
              <a:t>De aannemer of dienstverlener bepaalt de gepaste veiligheidsmaatregelen ten einde zijn eigen veiligheid, deze van zijn werknemers, van zijn eventuele </a:t>
            </a:r>
            <a:r>
              <a:rPr lang="nl-BE" sz="1400" dirty="0" err="1">
                <a:latin typeface="+mn-lt"/>
              </a:rPr>
              <a:t>aangestelden</a:t>
            </a:r>
            <a:r>
              <a:rPr lang="nl-BE" sz="1400" dirty="0">
                <a:latin typeface="+mn-lt"/>
              </a:rPr>
              <a:t> en gebeurlijk hun werknemers te garanderen. </a:t>
            </a:r>
            <a:endParaRPr lang="en-GB" sz="1400" dirty="0">
              <a:latin typeface="+mn-lt"/>
            </a:endParaRPr>
          </a:p>
          <a:p>
            <a:pPr algn="just"/>
            <a:r>
              <a:rPr lang="nl-BE" sz="1400" dirty="0">
                <a:latin typeface="+mn-lt"/>
              </a:rPr>
              <a:t> </a:t>
            </a:r>
            <a:endParaRPr lang="en-GB" sz="1400" dirty="0">
              <a:latin typeface="+mn-lt"/>
            </a:endParaRPr>
          </a:p>
          <a:p>
            <a:pPr algn="just"/>
            <a:r>
              <a:rPr lang="nl-BE" sz="1400" dirty="0">
                <a:solidFill>
                  <a:srgbClr val="FF0000"/>
                </a:solidFill>
                <a:latin typeface="+mn-lt"/>
              </a:rPr>
              <a:t>Indien de veiligheidsmaatregelen door Infrabel worden toegepast, gaat de aannemer/dienstverlener:</a:t>
            </a:r>
            <a:endParaRPr lang="en-GB" sz="1400" dirty="0">
              <a:solidFill>
                <a:srgbClr val="FF0000"/>
              </a:solidFill>
              <a:latin typeface="+mn-lt"/>
            </a:endParaRPr>
          </a:p>
          <a:p>
            <a:pPr algn="just"/>
            <a:r>
              <a:rPr lang="nl-BE" sz="1400" dirty="0">
                <a:solidFill>
                  <a:srgbClr val="FF0000"/>
                </a:solidFill>
                <a:latin typeface="+mn-lt"/>
              </a:rPr>
              <a:t> </a:t>
            </a:r>
            <a:endParaRPr lang="en-GB" sz="1400" dirty="0">
              <a:solidFill>
                <a:srgbClr val="FF0000"/>
              </a:solidFill>
              <a:latin typeface="+mn-lt"/>
            </a:endParaRPr>
          </a:p>
          <a:p>
            <a:pPr marL="285750" indent="-285750" algn="just">
              <a:buFont typeface="Arial" panose="020B0604020202020204" pitchFamily="34" charset="0"/>
              <a:buChar char="•"/>
            </a:pPr>
            <a:r>
              <a:rPr lang="nl-BE" sz="1400" dirty="0">
                <a:solidFill>
                  <a:srgbClr val="FF0000"/>
                </a:solidFill>
                <a:latin typeface="+mn-lt"/>
              </a:rPr>
              <a:t>bepalen welke veiligheidsmaatregelen gepast zijn om zijn eigen veiligheid, deze van zijn werknemers, van zijn     </a:t>
            </a:r>
            <a:r>
              <a:rPr lang="nl-BE" sz="1400" dirty="0" err="1">
                <a:solidFill>
                  <a:srgbClr val="FF0000"/>
                </a:solidFill>
                <a:latin typeface="+mn-lt"/>
              </a:rPr>
              <a:t>aangestelden</a:t>
            </a:r>
            <a:r>
              <a:rPr lang="nl-BE" sz="1400" dirty="0">
                <a:solidFill>
                  <a:srgbClr val="FF0000"/>
                </a:solidFill>
                <a:latin typeface="+mn-lt"/>
              </a:rPr>
              <a:t> en gebeurlijk hun werknemers te garanderen, hierbij rekening houdend met de veiligheidsmaatregelen van Infrabel; en/of</a:t>
            </a:r>
          </a:p>
          <a:p>
            <a:pPr algn="just"/>
            <a:endParaRPr lang="en-GB" sz="1400" dirty="0">
              <a:solidFill>
                <a:srgbClr val="FF0000"/>
              </a:solidFill>
              <a:latin typeface="+mn-lt"/>
            </a:endParaRPr>
          </a:p>
          <a:p>
            <a:pPr marL="285750" indent="-285750" algn="just">
              <a:buFont typeface="Arial" panose="020B0604020202020204" pitchFamily="34" charset="0"/>
              <a:buChar char="•"/>
            </a:pPr>
            <a:r>
              <a:rPr lang="nl-BE" sz="1400" dirty="0">
                <a:solidFill>
                  <a:srgbClr val="FF0000"/>
                </a:solidFill>
                <a:latin typeface="+mn-lt"/>
              </a:rPr>
              <a:t>zich de veiligheidsmaatregelen van Infrabel volledig eigen maken. </a:t>
            </a:r>
          </a:p>
          <a:p>
            <a:pPr algn="just"/>
            <a:endParaRPr lang="en-GB" sz="1400" dirty="0">
              <a:latin typeface="+mn-lt"/>
            </a:endParaRPr>
          </a:p>
          <a:p>
            <a:r>
              <a:rPr lang="nl-BE" sz="1400" b="1" dirty="0">
                <a:latin typeface="+mn-lt"/>
              </a:rPr>
              <a:t>In alle gevallen blijft de aannemer/dienstverlener volledig verantwoordelijk voor zijn eigen veiligheid, deze van zijn werknemers, van zijn </a:t>
            </a:r>
            <a:r>
              <a:rPr lang="nl-BE" sz="1400" b="1" dirty="0" err="1">
                <a:latin typeface="+mn-lt"/>
              </a:rPr>
              <a:t>aangestelden</a:t>
            </a:r>
            <a:r>
              <a:rPr lang="nl-BE" sz="1400" b="1" dirty="0">
                <a:latin typeface="+mn-lt"/>
              </a:rPr>
              <a:t> en gebeurlijk hun werknemers.</a:t>
            </a:r>
            <a:endParaRPr lang="en-GB" sz="1400" b="1" dirty="0">
              <a:latin typeface="+mn-lt"/>
            </a:endParaRPr>
          </a:p>
          <a:p>
            <a:pPr algn="just"/>
            <a:endParaRPr lang="en-US" sz="1200" dirty="0">
              <a:latin typeface="+mn-lt"/>
            </a:endParaRPr>
          </a:p>
          <a:p>
            <a:pPr algn="just"/>
            <a:endParaRPr lang="en-US" sz="1200" dirty="0">
              <a:latin typeface="+mn-lt"/>
            </a:endParaRPr>
          </a:p>
        </p:txBody>
      </p:sp>
    </p:spTree>
    <p:extLst>
      <p:ext uri="{BB962C8B-B14F-4D97-AF65-F5344CB8AC3E}">
        <p14:creationId xmlns:p14="http://schemas.microsoft.com/office/powerpoint/2010/main" val="421251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222049" y="1340768"/>
            <a:ext cx="9224626" cy="3354765"/>
          </a:xfrm>
          <a:prstGeom prst="rect">
            <a:avLst/>
          </a:prstGeom>
        </p:spPr>
        <p:txBody>
          <a:bodyPr wrap="square">
            <a:spAutoFit/>
          </a:bodyPr>
          <a:lstStyle/>
          <a:p>
            <a:r>
              <a:rPr lang="nl-NL" sz="2000" b="1" dirty="0">
                <a:latin typeface="+mn-lt"/>
                <a:cs typeface="Arial" panose="020B0604020202020204" pitchFamily="34" charset="0"/>
              </a:rPr>
              <a:t>0.     Inleiding</a:t>
            </a:r>
          </a:p>
          <a:p>
            <a:pPr marL="457200" indent="-457200">
              <a:buFontTx/>
              <a:buAutoNum type="arabicPeriod"/>
            </a:pPr>
            <a:r>
              <a:rPr lang="nl-NL" sz="2000" b="1" dirty="0">
                <a:solidFill>
                  <a:schemeClr val="bg1"/>
                </a:solidFill>
                <a:latin typeface="+mn-lt"/>
                <a:cs typeface="Arial" panose="020B0604020202020204" pitchFamily="34" charset="0"/>
              </a:rPr>
              <a:t>Familiefoto</a:t>
            </a:r>
          </a:p>
          <a:p>
            <a:pPr marL="457200" indent="-457200">
              <a:buFontTx/>
              <a:buAutoNum type="arabicPeriod"/>
            </a:pPr>
            <a:r>
              <a:rPr lang="nl-NL" sz="2000" b="1" dirty="0">
                <a:solidFill>
                  <a:schemeClr val="accent2"/>
                </a:solidFill>
                <a:latin typeface="+mn-lt"/>
                <a:cs typeface="Arial" panose="020B0604020202020204" pitchFamily="34" charset="0"/>
              </a:rPr>
              <a:t>Hiërarchie van de veiligheidsmaatregelen </a:t>
            </a:r>
          </a:p>
          <a:p>
            <a:pPr marL="457200" indent="-457200">
              <a:buFontTx/>
              <a:buAutoNum type="arabicPeriod"/>
            </a:pPr>
            <a:r>
              <a:rPr lang="nl-NL" sz="2000" b="1" dirty="0">
                <a:solidFill>
                  <a:schemeClr val="accent2"/>
                </a:solidFill>
                <a:latin typeface="+mn-lt"/>
                <a:cs typeface="Arial" panose="020B0604020202020204" pitchFamily="34" charset="0"/>
              </a:rPr>
              <a:t>Vóór het werk	</a:t>
            </a:r>
          </a:p>
          <a:p>
            <a:pPr marL="0" indent="0">
              <a:buNone/>
            </a:pPr>
            <a:r>
              <a:rPr lang="nl-NL" sz="2000" b="1" dirty="0">
                <a:solidFill>
                  <a:schemeClr val="accent2"/>
                </a:solidFill>
                <a:latin typeface="+mn-lt"/>
                <a:cs typeface="Arial" panose="020B0604020202020204" pitchFamily="34" charset="0"/>
              </a:rPr>
              <a:t>4.     Het begin van het werk</a:t>
            </a:r>
          </a:p>
          <a:p>
            <a:pPr defTabSz="266700">
              <a:tabLst>
                <a:tab pos="266700" algn="l"/>
              </a:tabLst>
            </a:pPr>
            <a:r>
              <a:rPr lang="nl-NL" sz="2000" b="1" dirty="0">
                <a:solidFill>
                  <a:schemeClr val="accent2"/>
                </a:solidFill>
                <a:latin typeface="+mn-lt"/>
                <a:cs typeface="Arial" panose="020B0604020202020204" pitchFamily="34" charset="0"/>
              </a:rPr>
              <a:t>5.     Alarm – Definitie</a:t>
            </a:r>
          </a:p>
          <a:p>
            <a:pPr defTabSz="266700"/>
            <a:r>
              <a:rPr lang="nl-NL" sz="2000" b="1" dirty="0">
                <a:solidFill>
                  <a:schemeClr val="accent2"/>
                </a:solidFill>
                <a:latin typeface="+mn-lt"/>
                <a:cs typeface="Arial" panose="020B0604020202020204" pitchFamily="34" charset="0"/>
              </a:rPr>
              <a:t>6.     Hernemen van het werk na doorrit van de trein</a:t>
            </a:r>
            <a:br>
              <a:rPr lang="nl-NL" sz="2000" b="1" dirty="0">
                <a:solidFill>
                  <a:schemeClr val="accent2"/>
                </a:solidFill>
                <a:latin typeface="+mn-lt"/>
                <a:cs typeface="Arial" panose="020B0604020202020204" pitchFamily="34" charset="0"/>
              </a:rPr>
            </a:br>
            <a:r>
              <a:rPr lang="nl-NL" sz="2000" b="1" dirty="0">
                <a:solidFill>
                  <a:schemeClr val="accent2"/>
                </a:solidFill>
                <a:latin typeface="+mn-lt"/>
                <a:cs typeface="Arial" panose="020B0604020202020204" pitchFamily="34" charset="0"/>
              </a:rPr>
              <a:t>7.     Het einde van het werk	</a:t>
            </a:r>
          </a:p>
          <a:p>
            <a:r>
              <a:rPr lang="nl-NL" sz="2000" b="1" dirty="0">
                <a:solidFill>
                  <a:schemeClr val="accent2"/>
                </a:solidFill>
                <a:latin typeface="+mn-lt"/>
                <a:cs typeface="Arial" panose="020B0604020202020204" pitchFamily="34" charset="0"/>
              </a:rPr>
              <a:t>8.     Overzicht</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219598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1. </a:t>
            </a:r>
            <a:r>
              <a:rPr lang="en-GB" dirty="0" err="1"/>
              <a:t>Familiefoto</a:t>
            </a:r>
            <a:endParaRPr lang="en-GB" dirty="0"/>
          </a:p>
        </p:txBody>
      </p:sp>
      <p:sp>
        <p:nvSpPr>
          <p:cNvPr id="11" name="Rechthoek 38"/>
          <p:cNvSpPr>
            <a:spLocks noChangeArrowheads="1"/>
          </p:cNvSpPr>
          <p:nvPr/>
        </p:nvSpPr>
        <p:spPr bwMode="auto">
          <a:xfrm>
            <a:off x="6698864" y="4282240"/>
            <a:ext cx="1114910" cy="276389"/>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dirty="0">
                <a:solidFill>
                  <a:prstClr val="white"/>
                </a:solidFill>
              </a:rPr>
              <a:t>2 BEDIENDEN AAN HET WERK</a:t>
            </a:r>
          </a:p>
        </p:txBody>
      </p:sp>
      <p:sp>
        <p:nvSpPr>
          <p:cNvPr id="13" name="Rechthoek 38"/>
          <p:cNvSpPr>
            <a:spLocks noChangeArrowheads="1"/>
          </p:cNvSpPr>
          <p:nvPr/>
        </p:nvSpPr>
        <p:spPr bwMode="auto">
          <a:xfrm>
            <a:off x="6276019" y="6063888"/>
            <a:ext cx="1944216" cy="157647"/>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a:solidFill>
                  <a:prstClr val="white"/>
                </a:solidFill>
              </a:rPr>
              <a:t>PLOEG</a:t>
            </a:r>
            <a:endParaRPr lang="nl-BE" sz="700" b="1" kern="0" dirty="0">
              <a:solidFill>
                <a:prstClr val="white"/>
              </a:solidFill>
            </a:endParaRPr>
          </a:p>
        </p:txBody>
      </p:sp>
      <p:sp>
        <p:nvSpPr>
          <p:cNvPr id="14" name="Rechthoek 38"/>
          <p:cNvSpPr>
            <a:spLocks noChangeArrowheads="1"/>
          </p:cNvSpPr>
          <p:nvPr/>
        </p:nvSpPr>
        <p:spPr bwMode="auto">
          <a:xfrm>
            <a:off x="8703863" y="4282240"/>
            <a:ext cx="1188132" cy="26003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LEIDER VAN HET WERK</a:t>
            </a:r>
          </a:p>
          <a:p>
            <a:pPr algn="ctr" fontAlgn="auto">
              <a:spcBef>
                <a:spcPts val="0"/>
              </a:spcBef>
              <a:spcAft>
                <a:spcPts val="0"/>
              </a:spcAft>
            </a:pPr>
            <a:r>
              <a:rPr lang="nl-BE" sz="700" b="1" kern="0" dirty="0">
                <a:solidFill>
                  <a:prstClr val="white"/>
                </a:solidFill>
              </a:rPr>
              <a:t>AANNEMER</a:t>
            </a:r>
          </a:p>
        </p:txBody>
      </p:sp>
      <p:sp>
        <p:nvSpPr>
          <p:cNvPr id="15" name="Rechthoek 38"/>
          <p:cNvSpPr>
            <a:spLocks noChangeArrowheads="1"/>
          </p:cNvSpPr>
          <p:nvPr/>
        </p:nvSpPr>
        <p:spPr bwMode="auto">
          <a:xfrm>
            <a:off x="6835766" y="2541208"/>
            <a:ext cx="824727" cy="239720"/>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a:solidFill>
                  <a:prstClr val="white"/>
                </a:solidFill>
              </a:rPr>
              <a:t>1 BEDIENDE AAN HET WERK</a:t>
            </a:r>
            <a:endParaRPr lang="nl-BE" sz="700" b="1" kern="0" dirty="0">
              <a:solidFill>
                <a:prstClr val="white"/>
              </a:solidFill>
            </a:endParaRPr>
          </a:p>
        </p:txBody>
      </p:sp>
      <p:sp>
        <p:nvSpPr>
          <p:cNvPr id="18" name="Rechthoek 38"/>
          <p:cNvSpPr>
            <a:spLocks noChangeArrowheads="1"/>
          </p:cNvSpPr>
          <p:nvPr/>
        </p:nvSpPr>
        <p:spPr bwMode="auto">
          <a:xfrm>
            <a:off x="8867663" y="6061068"/>
            <a:ext cx="816235" cy="242011"/>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KIJKUIT AANNEMER</a:t>
            </a:r>
          </a:p>
        </p:txBody>
      </p:sp>
      <p:sp>
        <p:nvSpPr>
          <p:cNvPr id="19" name="TextBox 18"/>
          <p:cNvSpPr txBox="1"/>
          <p:nvPr/>
        </p:nvSpPr>
        <p:spPr>
          <a:xfrm>
            <a:off x="8400256" y="1295182"/>
            <a:ext cx="360040" cy="261610"/>
          </a:xfrm>
          <a:prstGeom prst="rect">
            <a:avLst/>
          </a:prstGeom>
          <a:noFill/>
        </p:spPr>
        <p:txBody>
          <a:bodyPr wrap="square" rtlCol="0">
            <a:spAutoFit/>
          </a:bodyPr>
          <a:lstStyle/>
          <a:p>
            <a:r>
              <a:rPr lang="en-US" sz="1050"/>
              <a:t>(1)</a:t>
            </a:r>
            <a:endParaRPr lang="fr-FR" sz="1050"/>
          </a:p>
        </p:txBody>
      </p:sp>
      <p:sp>
        <p:nvSpPr>
          <p:cNvPr id="20" name="TextBox 19"/>
          <p:cNvSpPr txBox="1"/>
          <p:nvPr/>
        </p:nvSpPr>
        <p:spPr>
          <a:xfrm>
            <a:off x="9661761" y="3143984"/>
            <a:ext cx="360040" cy="261610"/>
          </a:xfrm>
          <a:prstGeom prst="rect">
            <a:avLst/>
          </a:prstGeom>
          <a:noFill/>
        </p:spPr>
        <p:txBody>
          <a:bodyPr wrap="square" rtlCol="0">
            <a:spAutoFit/>
          </a:bodyPr>
          <a:lstStyle/>
          <a:p>
            <a:r>
              <a:rPr lang="en-US" sz="1050" dirty="0"/>
              <a:t>(2)</a:t>
            </a:r>
            <a:endParaRPr lang="fr-FR" sz="1050" dirty="0"/>
          </a:p>
        </p:txBody>
      </p:sp>
      <p:sp>
        <p:nvSpPr>
          <p:cNvPr id="21" name="TextBox 20"/>
          <p:cNvSpPr txBox="1"/>
          <p:nvPr/>
        </p:nvSpPr>
        <p:spPr>
          <a:xfrm>
            <a:off x="9731251" y="4752412"/>
            <a:ext cx="506361" cy="253916"/>
          </a:xfrm>
          <a:prstGeom prst="rect">
            <a:avLst/>
          </a:prstGeom>
          <a:noFill/>
        </p:spPr>
        <p:txBody>
          <a:bodyPr wrap="square" rtlCol="0">
            <a:spAutoFit/>
          </a:bodyPr>
          <a:lstStyle/>
          <a:p>
            <a:r>
              <a:rPr lang="en-US" sz="1050" dirty="0"/>
              <a:t>(3)</a:t>
            </a:r>
            <a:endParaRPr lang="fr-FR" sz="1050" dirty="0"/>
          </a:p>
        </p:txBody>
      </p:sp>
      <p:sp>
        <p:nvSpPr>
          <p:cNvPr id="23" name="Rectangle 22"/>
          <p:cNvSpPr/>
          <p:nvPr/>
        </p:nvSpPr>
        <p:spPr bwMode="auto">
          <a:xfrm>
            <a:off x="4808813" y="1295182"/>
            <a:ext cx="7101980" cy="5116226"/>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sp>
        <p:nvSpPr>
          <p:cNvPr id="24" name="Rectangle 23"/>
          <p:cNvSpPr/>
          <p:nvPr/>
        </p:nvSpPr>
        <p:spPr bwMode="auto">
          <a:xfrm>
            <a:off x="5633092" y="1157305"/>
            <a:ext cx="1399012" cy="27575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b="1"/>
              <a:t>AANNEMER</a:t>
            </a:r>
            <a:endParaRPr lang="fr-FR" b="1"/>
          </a:p>
        </p:txBody>
      </p:sp>
      <p:sp>
        <p:nvSpPr>
          <p:cNvPr id="25" name="TextBox 24"/>
          <p:cNvSpPr txBox="1"/>
          <p:nvPr/>
        </p:nvSpPr>
        <p:spPr>
          <a:xfrm>
            <a:off x="369072" y="4941168"/>
            <a:ext cx="4439741" cy="1361911"/>
          </a:xfrm>
          <a:prstGeom prst="rect">
            <a:avLst/>
          </a:prstGeom>
          <a:noFill/>
        </p:spPr>
        <p:txBody>
          <a:bodyPr wrap="square" rtlCol="0">
            <a:spAutoFit/>
          </a:bodyPr>
          <a:lstStyle/>
          <a:p>
            <a:pPr algn="just"/>
            <a:r>
              <a:rPr lang="en-US" sz="1050" u="sng" dirty="0" err="1">
                <a:latin typeface="+mn-lt"/>
              </a:rPr>
              <a:t>Opmerkingen</a:t>
            </a:r>
            <a:r>
              <a:rPr lang="en-US" sz="1050" u="sng" dirty="0">
                <a:latin typeface="+mn-lt"/>
              </a:rPr>
              <a:t>:</a:t>
            </a:r>
          </a:p>
          <a:p>
            <a:pPr algn="just"/>
            <a:endParaRPr lang="en-US" sz="1050" u="sng" dirty="0">
              <a:latin typeface="+mn-lt"/>
            </a:endParaRPr>
          </a:p>
          <a:p>
            <a:pPr marL="228600" indent="-228600" algn="just">
              <a:buAutoNum type="arabicParenBoth"/>
            </a:pPr>
            <a:r>
              <a:rPr lang="en-US" sz="1050" dirty="0" err="1">
                <a:latin typeface="+mn-lt"/>
              </a:rPr>
              <a:t>Opgeleid</a:t>
            </a:r>
            <a:r>
              <a:rPr lang="en-US" sz="1050" dirty="0">
                <a:latin typeface="+mn-lt"/>
              </a:rPr>
              <a:t> personeel in de zin van </a:t>
            </a:r>
            <a:r>
              <a:rPr lang="en-US" sz="1050" dirty="0" err="1">
                <a:latin typeface="+mn-lt"/>
              </a:rPr>
              <a:t>bundel</a:t>
            </a:r>
            <a:r>
              <a:rPr lang="en-US" sz="1050" dirty="0">
                <a:latin typeface="+mn-lt"/>
              </a:rPr>
              <a:t> 63 – Versie 2.1</a:t>
            </a:r>
          </a:p>
          <a:p>
            <a:pPr marL="228600" indent="-228600" algn="just">
              <a:buAutoNum type="arabicParenBoth"/>
            </a:pPr>
            <a:r>
              <a:rPr lang="en-US" sz="1050" dirty="0" err="1">
                <a:latin typeface="+mn-lt"/>
              </a:rPr>
              <a:t>Leider</a:t>
            </a:r>
            <a:r>
              <a:rPr lang="en-US" sz="1050" dirty="0">
                <a:latin typeface="+mn-lt"/>
              </a:rPr>
              <a:t> van het </a:t>
            </a:r>
            <a:r>
              <a:rPr lang="en-US" sz="1050" dirty="0" err="1">
                <a:latin typeface="+mn-lt"/>
              </a:rPr>
              <a:t>werk</a:t>
            </a:r>
            <a:r>
              <a:rPr lang="en-US" sz="1050" dirty="0">
                <a:latin typeface="+mn-lt"/>
              </a:rPr>
              <a:t> in de zin van </a:t>
            </a:r>
            <a:r>
              <a:rPr lang="en-US" sz="1050" dirty="0" err="1">
                <a:latin typeface="+mn-lt"/>
              </a:rPr>
              <a:t>bundel</a:t>
            </a:r>
            <a:r>
              <a:rPr lang="en-US" sz="1050" dirty="0">
                <a:latin typeface="+mn-lt"/>
              </a:rPr>
              <a:t> 63 – </a:t>
            </a:r>
            <a:r>
              <a:rPr lang="en-US" sz="1050" dirty="0" err="1">
                <a:latin typeface="+mn-lt"/>
              </a:rPr>
              <a:t>Versie</a:t>
            </a:r>
            <a:r>
              <a:rPr lang="en-US" sz="1050" dirty="0">
                <a:latin typeface="+mn-lt"/>
              </a:rPr>
              <a:t> 2.1</a:t>
            </a:r>
          </a:p>
          <a:p>
            <a:pPr marL="228600" indent="-228600" algn="just">
              <a:buFontTx/>
              <a:buAutoNum type="arabicParenBoth"/>
            </a:pPr>
            <a:r>
              <a:rPr lang="en-US" sz="1050" dirty="0" err="1">
                <a:latin typeface="+mn-lt"/>
              </a:rPr>
              <a:t>Kijkuit</a:t>
            </a:r>
            <a:r>
              <a:rPr lang="en-US" sz="1050" dirty="0">
                <a:latin typeface="+mn-lt"/>
              </a:rPr>
              <a:t> in de zin van </a:t>
            </a:r>
            <a:r>
              <a:rPr lang="en-US" sz="1050" dirty="0" err="1">
                <a:latin typeface="+mn-lt"/>
              </a:rPr>
              <a:t>bundel</a:t>
            </a:r>
            <a:r>
              <a:rPr lang="en-US" sz="1050" dirty="0">
                <a:latin typeface="+mn-lt"/>
              </a:rPr>
              <a:t> 63 – </a:t>
            </a:r>
            <a:r>
              <a:rPr lang="en-US" sz="1050" dirty="0" err="1">
                <a:latin typeface="+mn-lt"/>
              </a:rPr>
              <a:t>Versie</a:t>
            </a:r>
            <a:r>
              <a:rPr lang="en-US" sz="1050" dirty="0">
                <a:latin typeface="+mn-lt"/>
              </a:rPr>
              <a:t> 2.1</a:t>
            </a:r>
          </a:p>
          <a:p>
            <a:pPr marL="228600" indent="-228600" algn="just">
              <a:buFontTx/>
              <a:buAutoNum type="arabicParenBoth"/>
            </a:pPr>
            <a:r>
              <a:rPr lang="en-US" sz="1050" dirty="0" err="1">
                <a:latin typeface="+mn-lt"/>
              </a:rPr>
              <a:t>Aankondiger</a:t>
            </a:r>
            <a:r>
              <a:rPr lang="en-US" sz="1050" dirty="0">
                <a:latin typeface="+mn-lt"/>
              </a:rPr>
              <a:t> in de zin van </a:t>
            </a:r>
            <a:r>
              <a:rPr lang="en-US" sz="1050" dirty="0" err="1">
                <a:latin typeface="+mn-lt"/>
              </a:rPr>
              <a:t>bundel</a:t>
            </a:r>
            <a:r>
              <a:rPr lang="en-US" sz="1050" dirty="0">
                <a:latin typeface="+mn-lt"/>
              </a:rPr>
              <a:t> 63 – </a:t>
            </a:r>
            <a:r>
              <a:rPr lang="en-US" sz="1050" dirty="0" err="1">
                <a:latin typeface="+mn-lt"/>
              </a:rPr>
              <a:t>Versie</a:t>
            </a:r>
            <a:r>
              <a:rPr lang="en-US" sz="1050" dirty="0">
                <a:latin typeface="+mn-lt"/>
              </a:rPr>
              <a:t> 2.1</a:t>
            </a:r>
          </a:p>
          <a:p>
            <a:pPr marL="228600" indent="-228600" algn="just">
              <a:buFontTx/>
              <a:buAutoNum type="arabicParenBoth"/>
            </a:pPr>
            <a:r>
              <a:rPr lang="en-US" sz="1050" dirty="0" err="1">
                <a:latin typeface="+mn-lt"/>
              </a:rPr>
              <a:t>Grenswachter</a:t>
            </a:r>
            <a:r>
              <a:rPr lang="en-US" sz="1050" dirty="0">
                <a:latin typeface="+mn-lt"/>
              </a:rPr>
              <a:t> in de zin van </a:t>
            </a:r>
            <a:r>
              <a:rPr lang="en-US" sz="1050" dirty="0" err="1">
                <a:latin typeface="+mn-lt"/>
              </a:rPr>
              <a:t>bundel</a:t>
            </a:r>
            <a:r>
              <a:rPr lang="en-US" sz="1050" dirty="0">
                <a:latin typeface="+mn-lt"/>
              </a:rPr>
              <a:t> 63 – </a:t>
            </a:r>
            <a:r>
              <a:rPr lang="en-US" sz="1050" dirty="0" err="1">
                <a:latin typeface="+mn-lt"/>
              </a:rPr>
              <a:t>Versie</a:t>
            </a:r>
            <a:r>
              <a:rPr lang="en-US" sz="1050" dirty="0">
                <a:latin typeface="+mn-lt"/>
              </a:rPr>
              <a:t> 2.1</a:t>
            </a:r>
          </a:p>
          <a:p>
            <a:pPr marL="228600" indent="-228600" algn="just">
              <a:buFontTx/>
              <a:buAutoNum type="arabicParenBoth"/>
            </a:pPr>
            <a:endParaRPr lang="en-US" sz="900" dirty="0"/>
          </a:p>
        </p:txBody>
      </p:sp>
      <p:sp>
        <p:nvSpPr>
          <p:cNvPr id="28" name="Rechthoek 38"/>
          <p:cNvSpPr>
            <a:spLocks noChangeArrowheads="1"/>
          </p:cNvSpPr>
          <p:nvPr/>
        </p:nvSpPr>
        <p:spPr bwMode="auto">
          <a:xfrm>
            <a:off x="10570875" y="2540062"/>
            <a:ext cx="816235" cy="242011"/>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AANKONDIGER AANNEMER</a:t>
            </a:r>
          </a:p>
        </p:txBody>
      </p:sp>
      <p:sp>
        <p:nvSpPr>
          <p:cNvPr id="29" name="Rechthoek 38"/>
          <p:cNvSpPr>
            <a:spLocks noChangeArrowheads="1"/>
          </p:cNvSpPr>
          <p:nvPr/>
        </p:nvSpPr>
        <p:spPr bwMode="auto">
          <a:xfrm>
            <a:off x="10344472" y="4282240"/>
            <a:ext cx="1188132" cy="26003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GRENSWACHTER</a:t>
            </a:r>
          </a:p>
          <a:p>
            <a:pPr algn="ctr" fontAlgn="auto">
              <a:spcBef>
                <a:spcPts val="0"/>
              </a:spcBef>
              <a:spcAft>
                <a:spcPts val="0"/>
              </a:spcAft>
            </a:pPr>
            <a:r>
              <a:rPr lang="nl-BE" sz="700" b="1" kern="0" dirty="0">
                <a:solidFill>
                  <a:prstClr val="white"/>
                </a:solidFill>
              </a:rPr>
              <a:t>AANNEMER</a:t>
            </a:r>
          </a:p>
        </p:txBody>
      </p:sp>
      <p:sp>
        <p:nvSpPr>
          <p:cNvPr id="30" name="TextBox 29"/>
          <p:cNvSpPr txBox="1"/>
          <p:nvPr/>
        </p:nvSpPr>
        <p:spPr>
          <a:xfrm>
            <a:off x="11425108" y="1323156"/>
            <a:ext cx="506361" cy="253916"/>
          </a:xfrm>
          <a:prstGeom prst="rect">
            <a:avLst/>
          </a:prstGeom>
          <a:noFill/>
        </p:spPr>
        <p:txBody>
          <a:bodyPr wrap="square" rtlCol="0">
            <a:spAutoFit/>
          </a:bodyPr>
          <a:lstStyle/>
          <a:p>
            <a:r>
              <a:rPr lang="en-US" sz="1050" dirty="0"/>
              <a:t>(4)</a:t>
            </a:r>
            <a:endParaRPr lang="fr-FR" sz="1050" dirty="0"/>
          </a:p>
        </p:txBody>
      </p:sp>
      <p:sp>
        <p:nvSpPr>
          <p:cNvPr id="31" name="TextBox 30"/>
          <p:cNvSpPr txBox="1"/>
          <p:nvPr/>
        </p:nvSpPr>
        <p:spPr>
          <a:xfrm>
            <a:off x="11387110" y="2932365"/>
            <a:ext cx="506361" cy="253916"/>
          </a:xfrm>
          <a:prstGeom prst="rect">
            <a:avLst/>
          </a:prstGeom>
          <a:noFill/>
        </p:spPr>
        <p:txBody>
          <a:bodyPr wrap="square" rtlCol="0">
            <a:spAutoFit/>
          </a:bodyPr>
          <a:lstStyle/>
          <a:p>
            <a:r>
              <a:rPr lang="en-US" sz="1050" dirty="0"/>
              <a:t>(5)</a:t>
            </a:r>
            <a:endParaRPr lang="fr-FR" sz="1050" dirty="0"/>
          </a:p>
        </p:txBody>
      </p:sp>
      <p:pic>
        <p:nvPicPr>
          <p:cNvPr id="4" name="Picture 3"/>
          <p:cNvPicPr>
            <a:picLocks noChangeAspect="1"/>
          </p:cNvPicPr>
          <p:nvPr/>
        </p:nvPicPr>
        <p:blipFill>
          <a:blip r:embed="rId2"/>
          <a:stretch>
            <a:fillRect/>
          </a:stretch>
        </p:blipFill>
        <p:spPr>
          <a:xfrm>
            <a:off x="6943301" y="1558241"/>
            <a:ext cx="609653" cy="902286"/>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818" y="3143037"/>
            <a:ext cx="1432617" cy="1069117"/>
          </a:xfrm>
          <a:prstGeom prst="rect">
            <a:avLst/>
          </a:prstGeom>
          <a:ln w="25400">
            <a:solidFill>
              <a:schemeClr val="tx1"/>
            </a:solidFill>
          </a:ln>
        </p:spPr>
      </p:pic>
      <p:pic>
        <p:nvPicPr>
          <p:cNvPr id="5" name="Picture 4"/>
          <p:cNvPicPr>
            <a:picLocks noChangeAspect="1"/>
          </p:cNvPicPr>
          <p:nvPr/>
        </p:nvPicPr>
        <p:blipFill>
          <a:blip r:embed="rId4"/>
          <a:stretch>
            <a:fillRect/>
          </a:stretch>
        </p:blipFill>
        <p:spPr>
          <a:xfrm>
            <a:off x="6391565" y="4941168"/>
            <a:ext cx="1713124" cy="993734"/>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376" y="3174934"/>
            <a:ext cx="393189" cy="1037220"/>
          </a:xfrm>
          <a:prstGeom prst="rect">
            <a:avLst/>
          </a:prstGeom>
          <a:ln w="25400">
            <a:solidFill>
              <a:srgbClr val="000000"/>
            </a:solidFill>
          </a:ln>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9284" y="4752412"/>
            <a:ext cx="517291" cy="1220040"/>
          </a:xfrm>
          <a:prstGeom prst="rect">
            <a:avLst/>
          </a:prstGeom>
          <a:ln w="25400">
            <a:solidFill>
              <a:srgbClr val="000000"/>
            </a:solidFill>
          </a:ln>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2205" y="2997207"/>
            <a:ext cx="467810" cy="1220040"/>
          </a:xfrm>
          <a:prstGeom prst="rect">
            <a:avLst/>
          </a:prstGeom>
          <a:ln w="25400">
            <a:solidFill>
              <a:schemeClr val="tx1"/>
            </a:solidFill>
          </a:ln>
        </p:spPr>
      </p:pic>
      <p:pic>
        <p:nvPicPr>
          <p:cNvPr id="6" name="Picture 5"/>
          <p:cNvPicPr>
            <a:picLocks noChangeAspect="1"/>
          </p:cNvPicPr>
          <p:nvPr/>
        </p:nvPicPr>
        <p:blipFill>
          <a:blip r:embed="rId8"/>
          <a:stretch>
            <a:fillRect/>
          </a:stretch>
        </p:blipFill>
        <p:spPr>
          <a:xfrm>
            <a:off x="9211555" y="1410219"/>
            <a:ext cx="321132" cy="1070439"/>
          </a:xfrm>
          <a:prstGeom prst="rect">
            <a:avLst/>
          </a:prstGeom>
          <a:ln w="22225" cmpd="sng">
            <a:solidFill>
              <a:schemeClr val="tx1"/>
            </a:solidFill>
          </a:ln>
        </p:spPr>
      </p:pic>
      <p:sp>
        <p:nvSpPr>
          <p:cNvPr id="36" name="Rechthoek 38"/>
          <p:cNvSpPr>
            <a:spLocks noChangeArrowheads="1"/>
          </p:cNvSpPr>
          <p:nvPr/>
        </p:nvSpPr>
        <p:spPr bwMode="auto">
          <a:xfrm>
            <a:off x="8931172" y="2540062"/>
            <a:ext cx="816235" cy="242011"/>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HIËRARCHISCHE LIJN AANNEMER</a:t>
            </a:r>
          </a:p>
        </p:txBody>
      </p:sp>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48256" y="1384881"/>
            <a:ext cx="461472" cy="1090188"/>
          </a:xfrm>
          <a:prstGeom prst="rect">
            <a:avLst/>
          </a:prstGeom>
          <a:ln w="25400">
            <a:solidFill>
              <a:schemeClr val="tx1"/>
            </a:solidFill>
          </a:ln>
        </p:spPr>
      </p:pic>
    </p:spTree>
    <p:extLst>
      <p:ext uri="{BB962C8B-B14F-4D97-AF65-F5344CB8AC3E}">
        <p14:creationId xmlns:p14="http://schemas.microsoft.com/office/powerpoint/2010/main" val="123519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222049" y="1340768"/>
            <a:ext cx="9224626" cy="3323987"/>
          </a:xfrm>
          <a:prstGeom prst="rect">
            <a:avLst/>
          </a:prstGeom>
        </p:spPr>
        <p:txBody>
          <a:bodyPr wrap="square">
            <a:spAutoFit/>
          </a:bodyPr>
          <a:lstStyle/>
          <a:p>
            <a:pPr marL="0" indent="0">
              <a:buNone/>
              <a:tabLst>
                <a:tab pos="180975" algn="l"/>
              </a:tabLst>
            </a:pPr>
            <a:r>
              <a:rPr lang="nl-NL" sz="1600" b="1" dirty="0">
                <a:cs typeface="Arial" panose="020B0604020202020204" pitchFamily="34" charset="0"/>
              </a:rPr>
              <a:t>0.     </a:t>
            </a:r>
            <a:r>
              <a:rPr lang="nl-NL" sz="2000" b="1" dirty="0">
                <a:latin typeface="+mn-lt"/>
                <a:cs typeface="Arial" panose="020B0604020202020204" pitchFamily="34" charset="0"/>
              </a:rPr>
              <a:t>Inleiding</a:t>
            </a:r>
          </a:p>
          <a:p>
            <a:pPr marL="457200" indent="-457200">
              <a:buFontTx/>
              <a:buAutoNum type="arabicPeriod"/>
            </a:pPr>
            <a:r>
              <a:rPr lang="nl-NL" sz="2000" b="1" dirty="0">
                <a:latin typeface="+mn-lt"/>
                <a:cs typeface="Arial" panose="020B0604020202020204" pitchFamily="34" charset="0"/>
              </a:rPr>
              <a:t>Familiefoto</a:t>
            </a:r>
          </a:p>
          <a:p>
            <a:pPr marL="457200" indent="-457200">
              <a:buFontTx/>
              <a:buAutoNum type="arabicPeriod"/>
            </a:pPr>
            <a:r>
              <a:rPr lang="nl-NL" sz="2000" b="1" dirty="0">
                <a:solidFill>
                  <a:schemeClr val="bg1"/>
                </a:solidFill>
                <a:latin typeface="+mn-lt"/>
                <a:cs typeface="Arial" panose="020B0604020202020204" pitchFamily="34" charset="0"/>
              </a:rPr>
              <a:t>Hiërarchie van de veiligheidsmaatregelen </a:t>
            </a:r>
          </a:p>
          <a:p>
            <a:pPr marL="457200" indent="-457200">
              <a:buFontTx/>
              <a:buAutoNum type="arabicPeriod"/>
            </a:pPr>
            <a:r>
              <a:rPr lang="nl-NL" sz="2000" b="1" dirty="0">
                <a:solidFill>
                  <a:schemeClr val="accent2"/>
                </a:solidFill>
                <a:latin typeface="+mn-lt"/>
                <a:cs typeface="Arial" panose="020B0604020202020204" pitchFamily="34" charset="0"/>
              </a:rPr>
              <a:t>Vóór het werk	</a:t>
            </a:r>
          </a:p>
          <a:p>
            <a:pPr marL="0" indent="0">
              <a:buNone/>
            </a:pPr>
            <a:r>
              <a:rPr lang="nl-NL" sz="2000" b="1" dirty="0">
                <a:solidFill>
                  <a:schemeClr val="accent2"/>
                </a:solidFill>
                <a:latin typeface="+mn-lt"/>
                <a:cs typeface="Arial" panose="020B0604020202020204" pitchFamily="34" charset="0"/>
              </a:rPr>
              <a:t>4.     Het begin van het werk</a:t>
            </a:r>
          </a:p>
          <a:p>
            <a:pPr defTabSz="266700">
              <a:tabLst>
                <a:tab pos="266700" algn="l"/>
              </a:tabLst>
            </a:pPr>
            <a:r>
              <a:rPr lang="nl-NL" sz="2000" b="1" dirty="0">
                <a:solidFill>
                  <a:schemeClr val="accent2"/>
                </a:solidFill>
                <a:latin typeface="+mn-lt"/>
                <a:cs typeface="Arial" panose="020B0604020202020204" pitchFamily="34" charset="0"/>
              </a:rPr>
              <a:t>5.     Alarm – Definitie</a:t>
            </a:r>
          </a:p>
          <a:p>
            <a:pPr defTabSz="266700"/>
            <a:r>
              <a:rPr lang="nl-NL" sz="2000" b="1" dirty="0">
                <a:solidFill>
                  <a:schemeClr val="accent2"/>
                </a:solidFill>
                <a:latin typeface="+mn-lt"/>
                <a:cs typeface="Arial" panose="020B0604020202020204" pitchFamily="34" charset="0"/>
              </a:rPr>
              <a:t>6.     Hernemen van het werk na doorrit van de trein</a:t>
            </a:r>
            <a:br>
              <a:rPr lang="nl-NL" sz="2000" b="1" dirty="0">
                <a:solidFill>
                  <a:schemeClr val="accent2"/>
                </a:solidFill>
                <a:latin typeface="+mn-lt"/>
                <a:cs typeface="Arial" panose="020B0604020202020204" pitchFamily="34" charset="0"/>
              </a:rPr>
            </a:br>
            <a:r>
              <a:rPr lang="nl-NL" sz="2000" b="1" dirty="0">
                <a:solidFill>
                  <a:schemeClr val="accent2"/>
                </a:solidFill>
                <a:latin typeface="+mn-lt"/>
                <a:cs typeface="Arial" panose="020B0604020202020204" pitchFamily="34" charset="0"/>
              </a:rPr>
              <a:t>7.     Het einde van het werk	</a:t>
            </a:r>
          </a:p>
          <a:p>
            <a:r>
              <a:rPr lang="nl-NL" sz="2000" b="1" dirty="0">
                <a:solidFill>
                  <a:schemeClr val="accent2"/>
                </a:solidFill>
                <a:latin typeface="+mn-lt"/>
                <a:cs typeface="Arial" panose="020B0604020202020204" pitchFamily="34" charset="0"/>
              </a:rPr>
              <a:t>8.     Overzicht</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112930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BA28D4EB-0ED3-4C03-9A8C-078E2537B54D}"/>
              </a:ext>
            </a:extLst>
          </p:cNvPr>
          <p:cNvSpPr txBox="1">
            <a:spLocks/>
          </p:cNvSpPr>
          <p:nvPr/>
        </p:nvSpPr>
        <p:spPr>
          <a:xfrm>
            <a:off x="1025026" y="701073"/>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err="1">
                <a:solidFill>
                  <a:schemeClr val="accent2"/>
                </a:solidFill>
                <a:cs typeface="Arial" panose="020B0604020202020204" pitchFamily="34" charset="0"/>
              </a:rPr>
              <a:t>Risico</a:t>
            </a:r>
            <a:r>
              <a:rPr lang="fr-BE" sz="2700" b="1" dirty="0">
                <a:solidFill>
                  <a:schemeClr val="accent2"/>
                </a:solidFill>
                <a:cs typeface="Arial" panose="020B0604020202020204" pitchFamily="34" charset="0"/>
              </a:rPr>
              <a:t> in scope?</a:t>
            </a:r>
          </a:p>
          <a:p>
            <a:pPr marL="0" indent="0" fontAlgn="auto">
              <a:spcAft>
                <a:spcPts val="0"/>
              </a:spcAft>
              <a:buNone/>
            </a:pPr>
            <a:endParaRPr lang="fr-FR" dirty="0"/>
          </a:p>
        </p:txBody>
      </p:sp>
      <p:sp>
        <p:nvSpPr>
          <p:cNvPr id="8" name="Espace réservé du texte 3">
            <a:extLst>
              <a:ext uri="{FF2B5EF4-FFF2-40B4-BE49-F238E27FC236}">
                <a16:creationId xmlns:a16="http://schemas.microsoft.com/office/drawing/2014/main" id="{F8214689-D3FF-4FC1-9207-8580A07D5B91}"/>
              </a:ext>
            </a:extLst>
          </p:cNvPr>
          <p:cNvSpPr>
            <a:spLocks noGrp="1"/>
          </p:cNvSpPr>
          <p:nvPr>
            <p:ph type="body" sz="quarter" idx="18"/>
          </p:nvPr>
        </p:nvSpPr>
        <p:spPr>
          <a:xfrm>
            <a:off x="8412758" y="154524"/>
            <a:ext cx="3498036" cy="360363"/>
          </a:xfrm>
        </p:spPr>
        <p:txBody>
          <a:bodyPr/>
          <a:lstStyle/>
          <a:p>
            <a:r>
              <a:rPr lang="fr-FR" dirty="0"/>
              <a:t>2. </a:t>
            </a:r>
            <a:r>
              <a:rPr lang="fr-FR" dirty="0" err="1"/>
              <a:t>Hiërarchie</a:t>
            </a:r>
            <a:r>
              <a:rPr lang="fr-FR" dirty="0"/>
              <a:t> van de </a:t>
            </a:r>
            <a:r>
              <a:rPr lang="fr-FR" dirty="0" err="1"/>
              <a:t>veiligheidsmaatregelen</a:t>
            </a:r>
            <a:endParaRPr lang="fr-FR" dirty="0"/>
          </a:p>
          <a:p>
            <a:endParaRPr lang="fr-FR" dirty="0"/>
          </a:p>
        </p:txBody>
      </p:sp>
      <p:sp>
        <p:nvSpPr>
          <p:cNvPr id="9" name="Rounded Rectangle 12">
            <a:extLst>
              <a:ext uri="{FF2B5EF4-FFF2-40B4-BE49-F238E27FC236}">
                <a16:creationId xmlns:a16="http://schemas.microsoft.com/office/drawing/2014/main" id="{16B31F27-CD6A-46FA-B3CB-42F38038994A}"/>
              </a:ext>
            </a:extLst>
          </p:cNvPr>
          <p:cNvSpPr/>
          <p:nvPr/>
        </p:nvSpPr>
        <p:spPr bwMode="auto">
          <a:xfrm>
            <a:off x="983432" y="1412776"/>
            <a:ext cx="10369152" cy="3384376"/>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err="1">
                <a:latin typeface="+mn-lt"/>
              </a:rPr>
              <a:t>Risico’s</a:t>
            </a:r>
            <a:r>
              <a:rPr lang="fr-BE" sz="1600" dirty="0">
                <a:latin typeface="+mn-lt"/>
              </a:rPr>
              <a:t> </a:t>
            </a:r>
            <a:r>
              <a:rPr lang="fr-BE" sz="1600" dirty="0" err="1">
                <a:latin typeface="+mn-lt"/>
              </a:rPr>
              <a:t>teweeggebracht</a:t>
            </a:r>
            <a:r>
              <a:rPr lang="fr-BE" sz="1600" dirty="0">
                <a:latin typeface="+mn-lt"/>
              </a:rPr>
              <a:t> </a:t>
            </a:r>
            <a:r>
              <a:rPr lang="fr-BE" sz="1600" b="1" dirty="0" err="1">
                <a:latin typeface="+mn-lt"/>
              </a:rPr>
              <a:t>door</a:t>
            </a:r>
            <a:r>
              <a:rPr lang="fr-BE" sz="1600" b="1" dirty="0">
                <a:latin typeface="+mn-lt"/>
              </a:rPr>
              <a:t> </a:t>
            </a:r>
            <a:r>
              <a:rPr lang="fr-BE" sz="1600" b="1" dirty="0" err="1">
                <a:latin typeface="+mn-lt"/>
              </a:rPr>
              <a:t>spoorvoertuig</a:t>
            </a:r>
            <a:r>
              <a:rPr lang="fr-BE" sz="1600" b="1" dirty="0">
                <a:latin typeface="+mn-lt"/>
              </a:rPr>
              <a:t>(en) in </a:t>
            </a:r>
            <a:r>
              <a:rPr lang="fr-BE" sz="1600" b="1" dirty="0" err="1">
                <a:latin typeface="+mn-lt"/>
              </a:rPr>
              <a:t>beweging</a:t>
            </a:r>
            <a:r>
              <a:rPr lang="fr-BE" sz="1600" dirty="0">
                <a:latin typeface="+mn-lt"/>
              </a:rPr>
              <a:t>:</a:t>
            </a:r>
          </a:p>
          <a:p>
            <a:pPr lvl="0" algn="just">
              <a:defRPr/>
            </a:pPr>
            <a:endParaRPr lang="fr-BE" sz="1600" dirty="0">
              <a:latin typeface="+mn-lt"/>
            </a:endParaRPr>
          </a:p>
          <a:p>
            <a:pPr marL="285750" lvl="0" indent="-285750" algn="just">
              <a:buFont typeface="Arial" panose="020B0604020202020204" pitchFamily="34" charset="0"/>
              <a:buChar char="•"/>
              <a:defRPr/>
            </a:pPr>
            <a:r>
              <a:rPr lang="fr-BE" sz="1600" dirty="0">
                <a:latin typeface="+mn-lt"/>
              </a:rPr>
              <a:t>het </a:t>
            </a:r>
            <a:r>
              <a:rPr lang="fr-BE" sz="1600" dirty="0" err="1">
                <a:latin typeface="+mn-lt"/>
              </a:rPr>
              <a:t>risico</a:t>
            </a:r>
            <a:r>
              <a:rPr lang="fr-BE" sz="1600" dirty="0">
                <a:latin typeface="+mn-lt"/>
              </a:rPr>
              <a:t> </a:t>
            </a:r>
            <a:r>
              <a:rPr lang="fr-BE" sz="1600" dirty="0" err="1">
                <a:latin typeface="+mn-lt"/>
              </a:rPr>
              <a:t>geraakt</a:t>
            </a:r>
            <a:r>
              <a:rPr lang="fr-BE" sz="1600" dirty="0">
                <a:latin typeface="+mn-lt"/>
              </a:rPr>
              <a:t> of </a:t>
            </a:r>
            <a:r>
              <a:rPr lang="fr-BE" sz="1600" dirty="0" err="1">
                <a:latin typeface="+mn-lt"/>
              </a:rPr>
              <a:t>verpletterd</a:t>
            </a:r>
            <a:r>
              <a:rPr lang="fr-BE" sz="1600" dirty="0">
                <a:latin typeface="+mn-lt"/>
              </a:rPr>
              <a:t> te </a:t>
            </a:r>
            <a:r>
              <a:rPr lang="fr-BE" sz="1600" dirty="0" err="1">
                <a:latin typeface="+mn-lt"/>
              </a:rPr>
              <a:t>worden</a:t>
            </a:r>
            <a:r>
              <a:rPr lang="fr-BE" sz="1600" dirty="0">
                <a:latin typeface="+mn-lt"/>
              </a:rPr>
              <a:t> </a:t>
            </a:r>
            <a:r>
              <a:rPr lang="fr-BE" sz="1600" dirty="0" err="1">
                <a:latin typeface="+mn-lt"/>
              </a:rPr>
              <a:t>door</a:t>
            </a:r>
            <a:r>
              <a:rPr lang="fr-BE" sz="1600" dirty="0">
                <a:latin typeface="+mn-lt"/>
              </a:rPr>
              <a:t> </a:t>
            </a:r>
            <a:r>
              <a:rPr lang="fr-BE" sz="1600" dirty="0" err="1">
                <a:latin typeface="+mn-lt"/>
              </a:rPr>
              <a:t>een</a:t>
            </a:r>
            <a:r>
              <a:rPr lang="fr-BE" sz="1600" dirty="0">
                <a:latin typeface="+mn-lt"/>
              </a:rPr>
              <a:t> </a:t>
            </a:r>
            <a:r>
              <a:rPr lang="fr-BE" sz="1600" dirty="0" err="1">
                <a:latin typeface="+mn-lt"/>
              </a:rPr>
              <a:t>spoorvoertuig</a:t>
            </a:r>
            <a:r>
              <a:rPr lang="fr-BE" sz="1600" dirty="0">
                <a:latin typeface="+mn-lt"/>
              </a:rPr>
              <a:t> in </a:t>
            </a:r>
            <a:r>
              <a:rPr lang="fr-BE" sz="1600" dirty="0" err="1">
                <a:latin typeface="+mn-lt"/>
              </a:rPr>
              <a:t>beweging</a:t>
            </a:r>
            <a:r>
              <a:rPr lang="fr-BE" sz="1600" dirty="0">
                <a:latin typeface="+mn-lt"/>
              </a:rPr>
              <a:t>, </a:t>
            </a:r>
            <a:r>
              <a:rPr lang="fr-BE" sz="1600" dirty="0" err="1">
                <a:latin typeface="+mn-lt"/>
              </a:rPr>
              <a:t>rijdend</a:t>
            </a:r>
            <a:r>
              <a:rPr lang="fr-BE" sz="1600" dirty="0">
                <a:latin typeface="+mn-lt"/>
              </a:rPr>
              <a:t> op </a:t>
            </a:r>
            <a:r>
              <a:rPr lang="fr-BE" sz="1600" dirty="0" err="1">
                <a:latin typeface="+mn-lt"/>
              </a:rPr>
              <a:t>een</a:t>
            </a:r>
            <a:r>
              <a:rPr lang="fr-BE" sz="1600" dirty="0">
                <a:latin typeface="+mn-lt"/>
              </a:rPr>
              <a:t> </a:t>
            </a:r>
            <a:r>
              <a:rPr lang="fr-BE" sz="1600" dirty="0" err="1">
                <a:latin typeface="+mn-lt"/>
              </a:rPr>
              <a:t>spoor</a:t>
            </a:r>
            <a:r>
              <a:rPr lang="fr-BE" sz="1600" dirty="0">
                <a:latin typeface="+mn-lt"/>
              </a:rPr>
              <a:t> in </a:t>
            </a:r>
            <a:r>
              <a:rPr lang="fr-BE" sz="1600" dirty="0" err="1">
                <a:latin typeface="+mn-lt"/>
              </a:rPr>
              <a:t>dienst</a:t>
            </a:r>
            <a:r>
              <a:rPr lang="fr-BE" sz="1600" dirty="0">
                <a:latin typeface="+mn-lt"/>
              </a:rPr>
              <a:t>;</a:t>
            </a:r>
          </a:p>
          <a:p>
            <a:pPr marL="285750" lvl="0" indent="-285750" algn="just">
              <a:buFont typeface="Arial" panose="020B0604020202020204" pitchFamily="34" charset="0"/>
              <a:buChar char="•"/>
              <a:defRPr/>
            </a:pPr>
            <a:endParaRPr lang="fr-BE" sz="1600" dirty="0">
              <a:latin typeface="+mn-lt"/>
            </a:endParaRPr>
          </a:p>
          <a:p>
            <a:pPr marL="285750" lvl="0" indent="-285750" algn="just">
              <a:buFont typeface="Arial" panose="020B0604020202020204" pitchFamily="34" charset="0"/>
              <a:buChar char="•"/>
              <a:defRPr/>
            </a:pPr>
            <a:r>
              <a:rPr lang="fr-BE" sz="1600" dirty="0">
                <a:latin typeface="+mn-lt"/>
              </a:rPr>
              <a:t>het </a:t>
            </a:r>
            <a:r>
              <a:rPr lang="fr-BE" sz="1600" dirty="0" err="1">
                <a:latin typeface="+mn-lt"/>
              </a:rPr>
              <a:t>risico</a:t>
            </a:r>
            <a:r>
              <a:rPr lang="fr-BE" sz="1600" dirty="0">
                <a:latin typeface="+mn-lt"/>
              </a:rPr>
              <a:t> om </a:t>
            </a:r>
            <a:r>
              <a:rPr lang="fr-BE" sz="1600" dirty="0" err="1">
                <a:latin typeface="+mn-lt"/>
              </a:rPr>
              <a:t>uit</a:t>
            </a:r>
            <a:r>
              <a:rPr lang="fr-BE" sz="1600" dirty="0">
                <a:latin typeface="+mn-lt"/>
              </a:rPr>
              <a:t> </a:t>
            </a:r>
            <a:r>
              <a:rPr lang="fr-BE" sz="1600" dirty="0" err="1">
                <a:latin typeface="+mn-lt"/>
              </a:rPr>
              <a:t>evenwicht</a:t>
            </a:r>
            <a:r>
              <a:rPr lang="fr-BE" sz="1600" dirty="0">
                <a:latin typeface="+mn-lt"/>
              </a:rPr>
              <a:t> te </a:t>
            </a:r>
            <a:r>
              <a:rPr lang="fr-BE" sz="1600" dirty="0" err="1">
                <a:latin typeface="+mn-lt"/>
              </a:rPr>
              <a:t>geraken</a:t>
            </a:r>
            <a:r>
              <a:rPr lang="fr-BE" sz="1600" dirty="0">
                <a:latin typeface="+mn-lt"/>
              </a:rPr>
              <a:t> </a:t>
            </a:r>
            <a:r>
              <a:rPr lang="fr-BE" sz="1600" dirty="0" err="1">
                <a:latin typeface="+mn-lt"/>
              </a:rPr>
              <a:t>door</a:t>
            </a:r>
            <a:r>
              <a:rPr lang="fr-BE" sz="1600" dirty="0">
                <a:latin typeface="+mn-lt"/>
              </a:rPr>
              <a:t> de </a:t>
            </a:r>
            <a:r>
              <a:rPr lang="fr-BE" sz="1600" dirty="0" err="1">
                <a:latin typeface="+mn-lt"/>
              </a:rPr>
              <a:t>luchtverplaatsing</a:t>
            </a:r>
            <a:r>
              <a:rPr lang="fr-BE" sz="1600" dirty="0">
                <a:latin typeface="+mn-lt"/>
              </a:rPr>
              <a:t> (</a:t>
            </a:r>
            <a:r>
              <a:rPr lang="fr-BE" sz="1600" dirty="0" err="1">
                <a:latin typeface="+mn-lt"/>
              </a:rPr>
              <a:t>blaas</a:t>
            </a:r>
            <a:r>
              <a:rPr lang="fr-BE" sz="1600" dirty="0">
                <a:latin typeface="+mn-lt"/>
              </a:rPr>
              <a:t>/</a:t>
            </a:r>
            <a:r>
              <a:rPr lang="fr-BE" sz="1600" dirty="0" err="1">
                <a:latin typeface="+mn-lt"/>
              </a:rPr>
              <a:t>zuigeffect</a:t>
            </a:r>
            <a:r>
              <a:rPr lang="fr-BE" sz="1600" dirty="0">
                <a:latin typeface="+mn-lt"/>
              </a:rPr>
              <a:t>), </a:t>
            </a:r>
            <a:r>
              <a:rPr lang="fr-BE" sz="1600" dirty="0" err="1">
                <a:latin typeface="+mn-lt"/>
              </a:rPr>
              <a:t>teweeggebracht</a:t>
            </a:r>
            <a:r>
              <a:rPr lang="fr-BE" sz="1600" dirty="0">
                <a:latin typeface="+mn-lt"/>
              </a:rPr>
              <a:t> </a:t>
            </a:r>
            <a:r>
              <a:rPr lang="fr-BE" sz="1600" dirty="0" err="1">
                <a:latin typeface="+mn-lt"/>
              </a:rPr>
              <a:t>door</a:t>
            </a:r>
            <a:r>
              <a:rPr lang="fr-BE" sz="1600" dirty="0">
                <a:latin typeface="+mn-lt"/>
              </a:rPr>
              <a:t> </a:t>
            </a:r>
            <a:r>
              <a:rPr lang="fr-BE" sz="1600" dirty="0" err="1">
                <a:latin typeface="+mn-lt"/>
              </a:rPr>
              <a:t>een</a:t>
            </a:r>
            <a:r>
              <a:rPr lang="fr-BE" sz="1600" dirty="0">
                <a:latin typeface="+mn-lt"/>
              </a:rPr>
              <a:t> </a:t>
            </a:r>
            <a:r>
              <a:rPr lang="fr-BE" sz="1600" dirty="0" err="1">
                <a:latin typeface="+mn-lt"/>
              </a:rPr>
              <a:t>spoorvoertuig</a:t>
            </a:r>
            <a:r>
              <a:rPr lang="fr-BE" sz="1600" dirty="0">
                <a:latin typeface="+mn-lt"/>
              </a:rPr>
              <a:t> in </a:t>
            </a:r>
            <a:r>
              <a:rPr lang="fr-BE" sz="1600" dirty="0" err="1">
                <a:latin typeface="+mn-lt"/>
              </a:rPr>
              <a:t>beweging</a:t>
            </a:r>
            <a:r>
              <a:rPr lang="fr-BE" sz="1600" dirty="0">
                <a:latin typeface="+mn-lt"/>
              </a:rPr>
              <a:t> </a:t>
            </a:r>
            <a:r>
              <a:rPr lang="fr-BE" sz="1600" dirty="0" err="1">
                <a:latin typeface="+mn-lt"/>
              </a:rPr>
              <a:t>rijdend</a:t>
            </a:r>
            <a:r>
              <a:rPr lang="fr-BE" sz="1600" dirty="0">
                <a:latin typeface="+mn-lt"/>
              </a:rPr>
              <a:t> op </a:t>
            </a:r>
            <a:r>
              <a:rPr lang="fr-BE" sz="1600" dirty="0" err="1">
                <a:latin typeface="+mn-lt"/>
              </a:rPr>
              <a:t>een</a:t>
            </a:r>
            <a:r>
              <a:rPr lang="fr-BE" sz="1600" dirty="0">
                <a:latin typeface="+mn-lt"/>
              </a:rPr>
              <a:t> </a:t>
            </a:r>
            <a:r>
              <a:rPr lang="fr-BE" sz="1600" dirty="0" err="1">
                <a:latin typeface="+mn-lt"/>
              </a:rPr>
              <a:t>spoor</a:t>
            </a:r>
            <a:r>
              <a:rPr lang="fr-BE" sz="1600" dirty="0">
                <a:latin typeface="+mn-lt"/>
              </a:rPr>
              <a:t> in </a:t>
            </a:r>
            <a:r>
              <a:rPr lang="fr-BE" sz="1600" dirty="0" err="1">
                <a:latin typeface="+mn-lt"/>
              </a:rPr>
              <a:t>dienst</a:t>
            </a:r>
            <a:r>
              <a:rPr lang="fr-BE" sz="1600" dirty="0">
                <a:latin typeface="+mn-lt"/>
              </a:rPr>
              <a:t>;</a:t>
            </a:r>
          </a:p>
          <a:p>
            <a:pPr marL="285750" lvl="0" indent="-285750" algn="just">
              <a:buFont typeface="Arial" panose="020B0604020202020204" pitchFamily="34" charset="0"/>
              <a:buChar char="•"/>
              <a:defRPr/>
            </a:pPr>
            <a:endParaRPr lang="fr-BE" sz="1600" dirty="0">
              <a:latin typeface="+mn-lt"/>
            </a:endParaRPr>
          </a:p>
          <a:p>
            <a:pPr marL="285750" lvl="0" indent="-285750" algn="just">
              <a:buFont typeface="Arial" panose="020B0604020202020204" pitchFamily="34" charset="0"/>
              <a:buChar char="•"/>
              <a:defRPr/>
            </a:pPr>
            <a:r>
              <a:rPr lang="fr-BE" sz="1600" dirty="0">
                <a:latin typeface="+mn-lt"/>
              </a:rPr>
              <a:t>het </a:t>
            </a:r>
            <a:r>
              <a:rPr lang="fr-BE" sz="1600" dirty="0" err="1">
                <a:latin typeface="+mn-lt"/>
              </a:rPr>
              <a:t>risico</a:t>
            </a:r>
            <a:r>
              <a:rPr lang="fr-BE" sz="1600" dirty="0">
                <a:latin typeface="+mn-lt"/>
              </a:rPr>
              <a:t> </a:t>
            </a:r>
            <a:r>
              <a:rPr lang="fr-BE" sz="1600" dirty="0" err="1">
                <a:latin typeface="+mn-lt"/>
              </a:rPr>
              <a:t>geraakt</a:t>
            </a:r>
            <a:r>
              <a:rPr lang="fr-BE" sz="1600" dirty="0">
                <a:latin typeface="+mn-lt"/>
              </a:rPr>
              <a:t> of </a:t>
            </a:r>
            <a:r>
              <a:rPr lang="fr-BE" sz="1600" dirty="0" err="1">
                <a:latin typeface="+mn-lt"/>
              </a:rPr>
              <a:t>verpletterd</a:t>
            </a:r>
            <a:r>
              <a:rPr lang="fr-BE" sz="1600" dirty="0">
                <a:latin typeface="+mn-lt"/>
              </a:rPr>
              <a:t> te </a:t>
            </a:r>
            <a:r>
              <a:rPr lang="fr-BE" sz="1600" dirty="0" err="1">
                <a:latin typeface="+mn-lt"/>
              </a:rPr>
              <a:t>worden</a:t>
            </a:r>
            <a:r>
              <a:rPr lang="fr-BE" sz="1600" dirty="0">
                <a:latin typeface="+mn-lt"/>
              </a:rPr>
              <a:t> </a:t>
            </a:r>
            <a:r>
              <a:rPr lang="fr-BE" sz="1600" dirty="0" err="1">
                <a:latin typeface="+mn-lt"/>
              </a:rPr>
              <a:t>door</a:t>
            </a:r>
            <a:r>
              <a:rPr lang="fr-BE" sz="1600" dirty="0">
                <a:latin typeface="+mn-lt"/>
              </a:rPr>
              <a:t> </a:t>
            </a:r>
            <a:r>
              <a:rPr lang="fr-BE" sz="1600" dirty="0" err="1">
                <a:latin typeface="+mn-lt"/>
              </a:rPr>
              <a:t>een</a:t>
            </a:r>
            <a:r>
              <a:rPr lang="fr-BE" sz="1600" dirty="0">
                <a:latin typeface="+mn-lt"/>
              </a:rPr>
              <a:t> </a:t>
            </a:r>
            <a:r>
              <a:rPr lang="fr-BE" sz="1600" dirty="0" err="1">
                <a:latin typeface="+mn-lt"/>
              </a:rPr>
              <a:t>spoorvoertuig</a:t>
            </a:r>
            <a:r>
              <a:rPr lang="fr-BE" sz="1600" dirty="0">
                <a:latin typeface="+mn-lt"/>
              </a:rPr>
              <a:t> in </a:t>
            </a:r>
            <a:r>
              <a:rPr lang="fr-BE" sz="1600" dirty="0" err="1">
                <a:latin typeface="+mn-lt"/>
              </a:rPr>
              <a:t>beweging</a:t>
            </a:r>
            <a:r>
              <a:rPr lang="fr-BE" sz="1600" dirty="0">
                <a:latin typeface="+mn-lt"/>
              </a:rPr>
              <a:t> (</a:t>
            </a:r>
            <a:r>
              <a:rPr lang="fr-BE" sz="1600" dirty="0" err="1">
                <a:latin typeface="+mn-lt"/>
              </a:rPr>
              <a:t>werktrein</a:t>
            </a:r>
            <a:r>
              <a:rPr lang="fr-BE" sz="1600" dirty="0">
                <a:latin typeface="+mn-lt"/>
              </a:rPr>
              <a:t>, </a:t>
            </a:r>
            <a:r>
              <a:rPr lang="fr-BE" sz="1600" dirty="0" err="1">
                <a:latin typeface="+mn-lt"/>
              </a:rPr>
              <a:t>werfvoertuig</a:t>
            </a:r>
            <a:r>
              <a:rPr lang="fr-BE" sz="1600" dirty="0">
                <a:latin typeface="+mn-lt"/>
              </a:rPr>
              <a:t>) </a:t>
            </a:r>
            <a:r>
              <a:rPr lang="fr-BE" sz="1600" dirty="0" err="1">
                <a:latin typeface="+mn-lt"/>
              </a:rPr>
              <a:t>rijdend</a:t>
            </a:r>
            <a:r>
              <a:rPr lang="fr-BE" sz="1600" dirty="0">
                <a:latin typeface="+mn-lt"/>
              </a:rPr>
              <a:t> op </a:t>
            </a:r>
            <a:r>
              <a:rPr lang="fr-BE" sz="1600" dirty="0" err="1">
                <a:latin typeface="+mn-lt"/>
              </a:rPr>
              <a:t>een</a:t>
            </a:r>
            <a:r>
              <a:rPr lang="fr-BE" sz="1600" dirty="0">
                <a:latin typeface="+mn-lt"/>
              </a:rPr>
              <a:t> </a:t>
            </a:r>
            <a:r>
              <a:rPr lang="fr-BE" sz="1600" dirty="0" err="1">
                <a:latin typeface="+mn-lt"/>
              </a:rPr>
              <a:t>spoor</a:t>
            </a:r>
            <a:r>
              <a:rPr lang="fr-BE" sz="1600" dirty="0">
                <a:latin typeface="+mn-lt"/>
              </a:rPr>
              <a:t> </a:t>
            </a:r>
            <a:r>
              <a:rPr lang="fr-BE" sz="1600" dirty="0" err="1">
                <a:latin typeface="+mn-lt"/>
              </a:rPr>
              <a:t>buiten</a:t>
            </a:r>
            <a:r>
              <a:rPr lang="fr-BE" sz="1600" dirty="0">
                <a:latin typeface="+mn-lt"/>
              </a:rPr>
              <a:t> </a:t>
            </a:r>
            <a:r>
              <a:rPr lang="fr-BE" sz="1600" dirty="0" err="1">
                <a:latin typeface="+mn-lt"/>
              </a:rPr>
              <a:t>dienst</a:t>
            </a:r>
            <a:r>
              <a:rPr lang="fr-BE" sz="1600" dirty="0">
                <a:latin typeface="+mn-lt"/>
              </a:rPr>
              <a:t>;</a:t>
            </a:r>
          </a:p>
          <a:p>
            <a:pPr marL="285750" lvl="0" indent="-285750" algn="just">
              <a:buFont typeface="Arial" panose="020B0604020202020204" pitchFamily="34" charset="0"/>
              <a:buChar char="•"/>
              <a:defRPr/>
            </a:pPr>
            <a:endParaRPr lang="fr-BE" sz="1600" dirty="0">
              <a:latin typeface="+mn-lt"/>
            </a:endParaRPr>
          </a:p>
          <a:p>
            <a:pPr marL="285750" lvl="0" indent="-285750" algn="just">
              <a:buFont typeface="Arial" panose="020B0604020202020204" pitchFamily="34" charset="0"/>
              <a:buChar char="•"/>
              <a:defRPr/>
            </a:pPr>
            <a:r>
              <a:rPr lang="fr-BE" sz="1600" dirty="0">
                <a:latin typeface="+mn-lt"/>
              </a:rPr>
              <a:t>het </a:t>
            </a:r>
            <a:r>
              <a:rPr lang="fr-BE" sz="1600" dirty="0" err="1">
                <a:latin typeface="+mn-lt"/>
              </a:rPr>
              <a:t>risico</a:t>
            </a:r>
            <a:r>
              <a:rPr lang="fr-BE" sz="1600" dirty="0">
                <a:latin typeface="+mn-lt"/>
              </a:rPr>
              <a:t> </a:t>
            </a:r>
            <a:r>
              <a:rPr lang="fr-BE" sz="1600" dirty="0" err="1">
                <a:latin typeface="+mn-lt"/>
              </a:rPr>
              <a:t>geraakt</a:t>
            </a:r>
            <a:r>
              <a:rPr lang="fr-BE" sz="1600" dirty="0">
                <a:latin typeface="+mn-lt"/>
              </a:rPr>
              <a:t> of </a:t>
            </a:r>
            <a:r>
              <a:rPr lang="fr-BE" sz="1600" dirty="0" err="1">
                <a:latin typeface="+mn-lt"/>
              </a:rPr>
              <a:t>verpletterd</a:t>
            </a:r>
            <a:r>
              <a:rPr lang="fr-BE" sz="1600" dirty="0">
                <a:latin typeface="+mn-lt"/>
              </a:rPr>
              <a:t> te </a:t>
            </a:r>
            <a:r>
              <a:rPr lang="fr-BE" sz="1600" dirty="0" err="1">
                <a:latin typeface="+mn-lt"/>
              </a:rPr>
              <a:t>worden</a:t>
            </a:r>
            <a:r>
              <a:rPr lang="fr-BE" sz="1600" dirty="0">
                <a:latin typeface="+mn-lt"/>
              </a:rPr>
              <a:t> </a:t>
            </a:r>
            <a:r>
              <a:rPr lang="fr-BE" sz="1600" dirty="0" err="1">
                <a:latin typeface="+mn-lt"/>
              </a:rPr>
              <a:t>door</a:t>
            </a:r>
            <a:r>
              <a:rPr lang="fr-BE" sz="1600" dirty="0">
                <a:latin typeface="+mn-lt"/>
              </a:rPr>
              <a:t> </a:t>
            </a:r>
            <a:r>
              <a:rPr lang="fr-BE" sz="1600" dirty="0" err="1">
                <a:latin typeface="+mn-lt"/>
              </a:rPr>
              <a:t>materiaal</a:t>
            </a:r>
            <a:r>
              <a:rPr lang="fr-BE" sz="1600" dirty="0">
                <a:latin typeface="+mn-lt"/>
              </a:rPr>
              <a:t> of </a:t>
            </a:r>
            <a:r>
              <a:rPr lang="fr-BE" sz="1600" dirty="0" err="1">
                <a:latin typeface="+mn-lt"/>
              </a:rPr>
              <a:t>uitrusting</a:t>
            </a:r>
            <a:r>
              <a:rPr lang="fr-BE" sz="1600" dirty="0">
                <a:latin typeface="+mn-lt"/>
              </a:rPr>
              <a:t>, </a:t>
            </a:r>
            <a:r>
              <a:rPr lang="fr-BE" sz="1600" dirty="0" err="1">
                <a:latin typeface="+mn-lt"/>
              </a:rPr>
              <a:t>geraakt</a:t>
            </a:r>
            <a:r>
              <a:rPr lang="fr-BE" sz="1600" dirty="0">
                <a:latin typeface="+mn-lt"/>
              </a:rPr>
              <a:t> </a:t>
            </a:r>
            <a:r>
              <a:rPr lang="fr-BE" sz="1600" dirty="0" err="1">
                <a:latin typeface="+mn-lt"/>
              </a:rPr>
              <a:t>door</a:t>
            </a:r>
            <a:r>
              <a:rPr lang="fr-BE" sz="1600" dirty="0">
                <a:latin typeface="+mn-lt"/>
              </a:rPr>
              <a:t> </a:t>
            </a:r>
            <a:r>
              <a:rPr lang="fr-BE" sz="1600" dirty="0" err="1">
                <a:latin typeface="+mn-lt"/>
              </a:rPr>
              <a:t>een</a:t>
            </a:r>
            <a:r>
              <a:rPr lang="fr-BE" sz="1600" dirty="0">
                <a:latin typeface="+mn-lt"/>
              </a:rPr>
              <a:t> </a:t>
            </a:r>
            <a:r>
              <a:rPr lang="fr-BE" sz="1600" dirty="0" err="1">
                <a:latin typeface="+mn-lt"/>
              </a:rPr>
              <a:t>spoorvoertuig</a:t>
            </a:r>
            <a:r>
              <a:rPr lang="fr-BE" sz="1600" dirty="0">
                <a:latin typeface="+mn-lt"/>
              </a:rPr>
              <a:t> in </a:t>
            </a:r>
            <a:r>
              <a:rPr lang="fr-BE" sz="1600" dirty="0" err="1">
                <a:latin typeface="+mn-lt"/>
              </a:rPr>
              <a:t>beweging</a:t>
            </a:r>
            <a:r>
              <a:rPr lang="fr-BE" sz="1600" dirty="0">
                <a:latin typeface="+mn-lt"/>
              </a:rPr>
              <a:t>.</a:t>
            </a:r>
          </a:p>
          <a:p>
            <a:pPr marL="285750" lvl="0" indent="-285750" algn="just">
              <a:buFont typeface="Arial" panose="020B0604020202020204" pitchFamily="34" charset="0"/>
              <a:buChar char="•"/>
              <a:defRPr/>
            </a:pPr>
            <a:endParaRPr lang="fr-BE" sz="1600" dirty="0">
              <a:latin typeface="+mn-lt"/>
            </a:endParaRPr>
          </a:p>
        </p:txBody>
      </p:sp>
      <p:sp>
        <p:nvSpPr>
          <p:cNvPr id="10" name="Rounded Rectangle 12">
            <a:extLst>
              <a:ext uri="{FF2B5EF4-FFF2-40B4-BE49-F238E27FC236}">
                <a16:creationId xmlns:a16="http://schemas.microsoft.com/office/drawing/2014/main" id="{B44F0C0E-AE72-4346-8E47-9F820C21D8B2}"/>
              </a:ext>
            </a:extLst>
          </p:cNvPr>
          <p:cNvSpPr/>
          <p:nvPr/>
        </p:nvSpPr>
        <p:spPr bwMode="auto">
          <a:xfrm>
            <a:off x="1127448" y="5373216"/>
            <a:ext cx="10369152" cy="1008112"/>
          </a:xfrm>
          <a:prstGeom prst="round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fr-BE" sz="1600" dirty="0">
              <a:latin typeface="+mn-lt"/>
            </a:endParaRPr>
          </a:p>
          <a:p>
            <a:pPr lvl="0" algn="just">
              <a:defRPr/>
            </a:pPr>
            <a:r>
              <a:rPr lang="fr-BE" sz="1600" dirty="0" err="1">
                <a:latin typeface="+mn-lt"/>
              </a:rPr>
              <a:t>Hiervoor</a:t>
            </a:r>
            <a:r>
              <a:rPr lang="fr-BE" sz="1600" dirty="0">
                <a:latin typeface="+mn-lt"/>
              </a:rPr>
              <a:t> </a:t>
            </a:r>
            <a:r>
              <a:rPr lang="fr-BE" sz="1600" dirty="0" err="1">
                <a:latin typeface="+mn-lt"/>
              </a:rPr>
              <a:t>moeten</a:t>
            </a:r>
            <a:r>
              <a:rPr lang="fr-BE" sz="1600" dirty="0">
                <a:latin typeface="+mn-lt"/>
              </a:rPr>
              <a:t> </a:t>
            </a:r>
            <a:r>
              <a:rPr lang="fr-BE" sz="1600" dirty="0" err="1">
                <a:latin typeface="+mn-lt"/>
              </a:rPr>
              <a:t>steeds</a:t>
            </a:r>
            <a:r>
              <a:rPr lang="fr-BE" sz="1600" dirty="0">
                <a:latin typeface="+mn-lt"/>
              </a:rPr>
              <a:t> de </a:t>
            </a:r>
            <a:r>
              <a:rPr lang="fr-BE" sz="1600" dirty="0" err="1">
                <a:latin typeface="+mn-lt"/>
              </a:rPr>
              <a:t>gepaste</a:t>
            </a:r>
            <a:r>
              <a:rPr lang="fr-BE" sz="1600" dirty="0">
                <a:latin typeface="+mn-lt"/>
              </a:rPr>
              <a:t> </a:t>
            </a:r>
            <a:r>
              <a:rPr lang="fr-BE" sz="1600" dirty="0" err="1">
                <a:latin typeface="+mn-lt"/>
              </a:rPr>
              <a:t>veiligheidsmaatregelen</a:t>
            </a:r>
            <a:r>
              <a:rPr lang="fr-BE" sz="1600" dirty="0">
                <a:latin typeface="+mn-lt"/>
              </a:rPr>
              <a:t> </a:t>
            </a:r>
            <a:r>
              <a:rPr lang="fr-BE" sz="1600" dirty="0" err="1">
                <a:latin typeface="+mn-lt"/>
              </a:rPr>
              <a:t>worden</a:t>
            </a:r>
            <a:r>
              <a:rPr lang="fr-BE" sz="1600" dirty="0">
                <a:latin typeface="+mn-lt"/>
              </a:rPr>
              <a:t> </a:t>
            </a:r>
            <a:r>
              <a:rPr lang="fr-BE" sz="1600" dirty="0" err="1">
                <a:latin typeface="+mn-lt"/>
              </a:rPr>
              <a:t>toegepast</a:t>
            </a:r>
            <a:r>
              <a:rPr lang="fr-BE" sz="1600" dirty="0">
                <a:latin typeface="+mn-lt"/>
              </a:rPr>
              <a:t>!</a:t>
            </a:r>
          </a:p>
          <a:p>
            <a:pPr marL="285750" lvl="0" indent="-285750" algn="just">
              <a:buFont typeface="Arial" panose="020B0604020202020204" pitchFamily="34" charset="0"/>
              <a:buChar char="•"/>
              <a:defRPr/>
            </a:pPr>
            <a:endParaRPr lang="fr-BE" sz="1600" dirty="0">
              <a:latin typeface="+mn-lt"/>
            </a:endParaRPr>
          </a:p>
          <a:p>
            <a:pPr marL="285750" lvl="0" indent="-285750" algn="just">
              <a:buFont typeface="Arial" panose="020B0604020202020204" pitchFamily="34" charset="0"/>
              <a:buChar char="•"/>
              <a:defRPr/>
            </a:pPr>
            <a:endParaRPr lang="fr-BE" sz="1600" dirty="0">
              <a:latin typeface="+mn-lt"/>
            </a:endParaRPr>
          </a:p>
        </p:txBody>
      </p:sp>
    </p:spTree>
    <p:extLst>
      <p:ext uri="{BB962C8B-B14F-4D97-AF65-F5344CB8AC3E}">
        <p14:creationId xmlns:p14="http://schemas.microsoft.com/office/powerpoint/2010/main" val="198714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Connecteur droit 41"/>
          <p:cNvCxnSpPr/>
          <p:nvPr/>
        </p:nvCxnSpPr>
        <p:spPr bwMode="auto">
          <a:xfrm flipH="1" flipV="1">
            <a:off x="7029906" y="5299376"/>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41" name="Connecteur droit 40"/>
          <p:cNvCxnSpPr/>
          <p:nvPr/>
        </p:nvCxnSpPr>
        <p:spPr bwMode="auto">
          <a:xfrm flipH="1">
            <a:off x="7024943" y="2867487"/>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15</a:t>
            </a:fld>
            <a:endParaRPr lang="nl-BE" dirty="0"/>
          </a:p>
        </p:txBody>
      </p:sp>
      <p:sp>
        <p:nvSpPr>
          <p:cNvPr id="11" name="Espace réservé du texte 3"/>
          <p:cNvSpPr>
            <a:spLocks noGrp="1"/>
          </p:cNvSpPr>
          <p:nvPr>
            <p:ph type="body" sz="quarter" idx="18"/>
          </p:nvPr>
        </p:nvSpPr>
        <p:spPr>
          <a:xfrm>
            <a:off x="8412758" y="154524"/>
            <a:ext cx="3498036" cy="360363"/>
          </a:xfrm>
        </p:spPr>
        <p:txBody>
          <a:bodyPr/>
          <a:lstStyle/>
          <a:p>
            <a:r>
              <a:rPr lang="fr-FR" dirty="0"/>
              <a:t>2. </a:t>
            </a:r>
            <a:r>
              <a:rPr lang="fr-FR" dirty="0" err="1"/>
              <a:t>Hiërarchie</a:t>
            </a:r>
            <a:r>
              <a:rPr lang="fr-FR" dirty="0"/>
              <a:t> van de </a:t>
            </a:r>
            <a:r>
              <a:rPr lang="fr-FR" dirty="0" err="1"/>
              <a:t>veiligheidsmaatregelen</a:t>
            </a:r>
            <a:endParaRPr lang="fr-FR" dirty="0"/>
          </a:p>
          <a:p>
            <a:endParaRPr lang="fr-FR" dirty="0"/>
          </a:p>
        </p:txBody>
      </p:sp>
      <p:sp>
        <p:nvSpPr>
          <p:cNvPr id="12" name="Espace réservé du numéro de diapositive 3"/>
          <p:cNvSpPr txBox="1">
            <a:spLocks/>
          </p:cNvSpPr>
          <p:nvPr/>
        </p:nvSpPr>
        <p:spPr>
          <a:xfrm>
            <a:off x="11464965" y="6492877"/>
            <a:ext cx="565240" cy="365125"/>
          </a:xfrm>
          <a:prstGeom prst="rect">
            <a:avLst/>
          </a:prstGeom>
        </p:spPr>
        <p:txBody>
          <a:bodyPr vert="horz" lIns="91440" tIns="45720" rIns="91440" bIns="45720" rtlCol="0" anchor="ctr"/>
          <a:lstStyle>
            <a:defPPr>
              <a:defRPr lang="en-GB"/>
            </a:defPPr>
            <a:lvl1pPr algn="l" rtl="0" fontAlgn="base">
              <a:spcBef>
                <a:spcPct val="0"/>
              </a:spcBef>
              <a:spcAft>
                <a:spcPct val="0"/>
              </a:spcAft>
              <a:defRPr sz="975" b="0" i="0" kern="1200">
                <a:solidFill>
                  <a:schemeClr val="accent2"/>
                </a:solidFill>
                <a:latin typeface="Calibri Light" panose="020F0302020204030204" pitchFamily="34" charset="0"/>
                <a:ea typeface="+mn-ea"/>
                <a:cs typeface="Calibri Light" panose="020F0302020204030204" pitchFamily="34"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070B80B4-B953-6547-A044-6E303DFD4AF3}" type="slidenum">
              <a:rPr lang="nl-BE" smtClean="0"/>
              <a:pPr/>
              <a:t>15</a:t>
            </a:fld>
            <a:endParaRPr lang="nl-BE" dirty="0"/>
          </a:p>
        </p:txBody>
      </p:sp>
      <p:cxnSp>
        <p:nvCxnSpPr>
          <p:cNvPr id="13" name="Connecteur droit 12"/>
          <p:cNvCxnSpPr/>
          <p:nvPr/>
        </p:nvCxnSpPr>
        <p:spPr bwMode="auto">
          <a:xfrm flipH="1">
            <a:off x="6828581" y="1225438"/>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14" name="Connecteur droit 13"/>
          <p:cNvCxnSpPr/>
          <p:nvPr/>
        </p:nvCxnSpPr>
        <p:spPr bwMode="auto">
          <a:xfrm flipH="1">
            <a:off x="6828581" y="1971914"/>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15" name="Connecteur droit 14"/>
          <p:cNvCxnSpPr/>
          <p:nvPr/>
        </p:nvCxnSpPr>
        <p:spPr bwMode="auto">
          <a:xfrm flipH="1">
            <a:off x="6523796" y="3549636"/>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16" name="Connecteur droit 15"/>
          <p:cNvCxnSpPr/>
          <p:nvPr/>
        </p:nvCxnSpPr>
        <p:spPr bwMode="auto">
          <a:xfrm flipH="1" flipV="1">
            <a:off x="7020745" y="4375720"/>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18" name="Forme libre 17"/>
          <p:cNvSpPr/>
          <p:nvPr/>
        </p:nvSpPr>
        <p:spPr>
          <a:xfrm>
            <a:off x="3668596" y="944104"/>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FR"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sp>
        <p:nvSpPr>
          <p:cNvPr id="19" name="Forme libre 18"/>
          <p:cNvSpPr/>
          <p:nvPr/>
        </p:nvSpPr>
        <p:spPr>
          <a:xfrm>
            <a:off x="2368957" y="858175"/>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mn-lt"/>
                <a:ea typeface="+mn-ea"/>
                <a:cs typeface="Arial"/>
              </a:rPr>
              <a:t>Totale </a:t>
            </a:r>
            <a:r>
              <a:rPr kumimoji="0" lang="fr-FR" sz="1200" b="1" i="0" u="none" strike="noStrike" kern="0" cap="none" spc="0" normalizeH="0" baseline="0" noProof="0" dirty="0" err="1">
                <a:ln>
                  <a:noFill/>
                </a:ln>
                <a:solidFill>
                  <a:prstClr val="white"/>
                </a:solidFill>
                <a:effectLst/>
                <a:uLnTx/>
                <a:uFillTx/>
                <a:latin typeface="+mn-lt"/>
                <a:ea typeface="+mn-ea"/>
                <a:cs typeface="Arial"/>
              </a:rPr>
              <a:t>lijnsonder-breking</a:t>
            </a:r>
            <a:endParaRPr kumimoji="0" lang="fr-FR" sz="1200" b="1" i="0" u="none" strike="noStrike" kern="0" cap="none" spc="0" normalizeH="0" baseline="0" noProof="0" dirty="0">
              <a:ln>
                <a:noFill/>
              </a:ln>
              <a:solidFill>
                <a:prstClr val="white"/>
              </a:solidFill>
              <a:effectLst/>
              <a:uLnTx/>
              <a:uFillTx/>
              <a:latin typeface="+mn-lt"/>
              <a:ea typeface="+mn-ea"/>
              <a:cs typeface="Arial"/>
            </a:endParaRPr>
          </a:p>
        </p:txBody>
      </p:sp>
      <p:sp>
        <p:nvSpPr>
          <p:cNvPr id="20" name="Forme libre 19"/>
          <p:cNvSpPr/>
          <p:nvPr/>
        </p:nvSpPr>
        <p:spPr>
          <a:xfrm>
            <a:off x="3670035" y="169058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sp>
        <p:nvSpPr>
          <p:cNvPr id="21" name="Forme libre 20"/>
          <p:cNvSpPr/>
          <p:nvPr/>
        </p:nvSpPr>
        <p:spPr>
          <a:xfrm>
            <a:off x="2368094" y="1628800"/>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prstClr val="white"/>
                </a:solidFill>
                <a:effectLst/>
                <a:uLnTx/>
                <a:uFillTx/>
                <a:latin typeface="+mn-lt"/>
                <a:ea typeface="+mn-ea"/>
                <a:cs typeface="Arial"/>
              </a:rPr>
              <a:t>Spoor</a:t>
            </a:r>
            <a:r>
              <a:rPr kumimoji="0" lang="fr-FR" sz="1200" b="1" i="0" u="none" strike="noStrike" kern="0" cap="none" spc="0" normalizeH="0" baseline="0" noProof="0" dirty="0">
                <a:ln>
                  <a:noFill/>
                </a:ln>
                <a:solidFill>
                  <a:prstClr val="white"/>
                </a:solidFill>
                <a:effectLst/>
                <a:uLnTx/>
                <a:uFillTx/>
                <a:latin typeface="+mn-lt"/>
                <a:ea typeface="+mn-ea"/>
                <a:cs typeface="Arial"/>
              </a:rPr>
              <a:t> </a:t>
            </a:r>
            <a:r>
              <a:rPr kumimoji="0" lang="fr-FR" sz="1200" b="1" i="0" u="none" strike="noStrike" kern="0" cap="none" spc="0" normalizeH="0" baseline="0" noProof="0" dirty="0" err="1">
                <a:ln>
                  <a:noFill/>
                </a:ln>
                <a:solidFill>
                  <a:prstClr val="white"/>
                </a:solidFill>
                <a:effectLst/>
                <a:uLnTx/>
                <a:uFillTx/>
                <a:latin typeface="+mn-lt"/>
                <a:ea typeface="+mn-ea"/>
                <a:cs typeface="Arial"/>
              </a:rPr>
              <a:t>buiten</a:t>
            </a:r>
            <a:r>
              <a:rPr kumimoji="0" lang="fr-FR" sz="1200" b="1" i="0" u="none" strike="noStrike" kern="0" cap="none" spc="0" normalizeH="0" baseline="0" noProof="0" dirty="0">
                <a:ln>
                  <a:noFill/>
                </a:ln>
                <a:solidFill>
                  <a:prstClr val="white"/>
                </a:solidFill>
                <a:effectLst/>
                <a:uLnTx/>
                <a:uFillTx/>
                <a:latin typeface="+mn-lt"/>
                <a:ea typeface="+mn-ea"/>
                <a:cs typeface="Arial"/>
              </a:rPr>
              <a:t> </a:t>
            </a:r>
            <a:r>
              <a:rPr kumimoji="0" lang="fr-FR" sz="1200" b="1" i="0" u="none" strike="noStrike" kern="0" cap="none" spc="0" normalizeH="0" baseline="0" noProof="0" dirty="0" err="1">
                <a:ln>
                  <a:noFill/>
                </a:ln>
                <a:solidFill>
                  <a:prstClr val="white"/>
                </a:solidFill>
                <a:effectLst/>
                <a:uLnTx/>
                <a:uFillTx/>
                <a:latin typeface="+mn-lt"/>
                <a:ea typeface="+mn-ea"/>
                <a:cs typeface="Arial"/>
              </a:rPr>
              <a:t>dienst</a:t>
            </a:r>
            <a:endParaRPr kumimoji="0" lang="fr-BE" sz="1200" b="1" i="0" u="none" strike="noStrike" kern="0" cap="none" spc="0" normalizeH="0" baseline="0" noProof="0" dirty="0">
              <a:ln>
                <a:noFill/>
              </a:ln>
              <a:solidFill>
                <a:prstClr val="white"/>
              </a:solidFill>
              <a:effectLst/>
              <a:uLnTx/>
              <a:uFillTx/>
              <a:latin typeface="+mn-lt"/>
              <a:ea typeface="+mn-ea"/>
              <a:cs typeface="Arial"/>
            </a:endParaRPr>
          </a:p>
        </p:txBody>
      </p:sp>
      <p:sp>
        <p:nvSpPr>
          <p:cNvPr id="22" name="Forme libre 21"/>
          <p:cNvSpPr/>
          <p:nvPr/>
        </p:nvSpPr>
        <p:spPr>
          <a:xfrm>
            <a:off x="3680452" y="326830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dirty="0">
              <a:ln>
                <a:noFill/>
              </a:ln>
              <a:solidFill>
                <a:prstClr val="black">
                  <a:hueOff val="0"/>
                  <a:satOff val="0"/>
                  <a:lumOff val="0"/>
                  <a:alphaOff val="0"/>
                </a:prstClr>
              </a:solidFill>
              <a:effectLst/>
              <a:uLnTx/>
              <a:uFillTx/>
              <a:latin typeface="+mn-lt"/>
              <a:ea typeface="+mn-ea"/>
              <a:cs typeface="Arial"/>
            </a:endParaRPr>
          </a:p>
        </p:txBody>
      </p:sp>
      <p:sp>
        <p:nvSpPr>
          <p:cNvPr id="23" name="Forme libre 22"/>
          <p:cNvSpPr/>
          <p:nvPr/>
        </p:nvSpPr>
        <p:spPr>
          <a:xfrm>
            <a:off x="2378511" y="3206521"/>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prstClr val="black"/>
                </a:solidFill>
                <a:effectLst/>
                <a:uLnTx/>
                <a:uFillTx/>
                <a:latin typeface="+mn-lt"/>
                <a:ea typeface="+mn-ea"/>
                <a:cs typeface="Arial"/>
              </a:rPr>
              <a:t>Gematerialiseerd</a:t>
            </a:r>
            <a:r>
              <a:rPr kumimoji="0" lang="fr-FR" sz="1200" b="1" i="0" u="none" strike="noStrike" kern="0" cap="none" spc="0" normalizeH="0" baseline="0" noProof="0" dirty="0">
                <a:ln>
                  <a:noFill/>
                </a:ln>
                <a:solidFill>
                  <a:prstClr val="black"/>
                </a:solidFill>
                <a:effectLst/>
                <a:uLnTx/>
                <a:uFillTx/>
                <a:latin typeface="+mn-lt"/>
                <a:ea typeface="+mn-ea"/>
                <a:cs typeface="Arial"/>
              </a:rPr>
              <a:t> </a:t>
            </a:r>
            <a:r>
              <a:rPr kumimoji="0" lang="fr-FR" sz="1200" b="1" i="0" u="none" strike="noStrike" kern="0" cap="none" spc="0" normalizeH="0" baseline="0" noProof="0" dirty="0" err="1">
                <a:ln>
                  <a:noFill/>
                </a:ln>
                <a:solidFill>
                  <a:prstClr val="black"/>
                </a:solidFill>
                <a:effectLst/>
                <a:uLnTx/>
                <a:uFillTx/>
                <a:latin typeface="+mn-lt"/>
                <a:ea typeface="+mn-ea"/>
                <a:cs typeface="Arial"/>
              </a:rPr>
              <a:t>sperren</a:t>
            </a:r>
            <a:r>
              <a:rPr kumimoji="0" lang="fr-FR" sz="1200" b="1" i="0" u="none" strike="noStrike" kern="0" cap="none" spc="0" normalizeH="0" baseline="0" noProof="0" dirty="0">
                <a:ln>
                  <a:noFill/>
                </a:ln>
                <a:solidFill>
                  <a:prstClr val="black"/>
                </a:solidFill>
                <a:effectLst/>
                <a:uLnTx/>
                <a:uFillTx/>
                <a:latin typeface="+mn-lt"/>
                <a:ea typeface="+mn-ea"/>
                <a:cs typeface="Arial"/>
              </a:rPr>
              <a:t> van de </a:t>
            </a:r>
            <a:r>
              <a:rPr kumimoji="0" lang="fr-FR" sz="1200" b="1" i="0" u="none" strike="noStrike" kern="0" cap="none" spc="0" normalizeH="0" baseline="0" noProof="0" dirty="0" err="1">
                <a:ln>
                  <a:noFill/>
                </a:ln>
                <a:solidFill>
                  <a:prstClr val="black"/>
                </a:solidFill>
                <a:effectLst/>
                <a:uLnTx/>
                <a:uFillTx/>
                <a:latin typeface="+mn-lt"/>
                <a:ea typeface="+mn-ea"/>
                <a:cs typeface="Arial"/>
              </a:rPr>
              <a:t>bewegingen</a:t>
            </a:r>
            <a:endParaRPr kumimoji="0" lang="fr-BE" sz="1200" b="1" i="0" u="none" strike="noStrike" kern="0" cap="none" spc="0" normalizeH="0" baseline="0" noProof="0" dirty="0">
              <a:ln>
                <a:noFill/>
              </a:ln>
              <a:solidFill>
                <a:prstClr val="black"/>
              </a:solidFill>
              <a:effectLst/>
              <a:uLnTx/>
              <a:uFillTx/>
              <a:latin typeface="+mn-lt"/>
              <a:ea typeface="+mn-ea"/>
              <a:cs typeface="Arial"/>
            </a:endParaRPr>
          </a:p>
        </p:txBody>
      </p:sp>
      <p:sp>
        <p:nvSpPr>
          <p:cNvPr id="24" name="Forme libre 23"/>
          <p:cNvSpPr/>
          <p:nvPr/>
        </p:nvSpPr>
        <p:spPr>
          <a:xfrm>
            <a:off x="3668595" y="411506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dirty="0">
              <a:ln>
                <a:noFill/>
              </a:ln>
              <a:solidFill>
                <a:prstClr val="black">
                  <a:hueOff val="0"/>
                  <a:satOff val="0"/>
                  <a:lumOff val="0"/>
                  <a:alphaOff val="0"/>
                </a:prstClr>
              </a:solidFill>
              <a:effectLst/>
              <a:uLnTx/>
              <a:uFillTx/>
              <a:latin typeface="+mn-lt"/>
              <a:ea typeface="+mn-ea"/>
              <a:cs typeface="Arial"/>
            </a:endParaRPr>
          </a:p>
        </p:txBody>
      </p:sp>
      <p:sp>
        <p:nvSpPr>
          <p:cNvPr id="25" name="Forme libre 24"/>
          <p:cNvSpPr/>
          <p:nvPr/>
        </p:nvSpPr>
        <p:spPr>
          <a:xfrm>
            <a:off x="2366654" y="4058834"/>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mn-lt"/>
                <a:ea typeface="+mn-ea"/>
                <a:cs typeface="Arial"/>
              </a:rPr>
              <a:t>Niet-</a:t>
            </a:r>
            <a:r>
              <a:rPr kumimoji="0" lang="fr-FR" sz="1200" b="1" i="0" u="none" strike="noStrike" kern="0" cap="none" spc="0" normalizeH="0" baseline="0" noProof="0" dirty="0" err="1">
                <a:ln>
                  <a:noFill/>
                </a:ln>
                <a:solidFill>
                  <a:prstClr val="black"/>
                </a:solidFill>
                <a:effectLst/>
                <a:uLnTx/>
                <a:uFillTx/>
                <a:latin typeface="+mn-lt"/>
                <a:ea typeface="+mn-ea"/>
                <a:cs typeface="Arial"/>
              </a:rPr>
              <a:t>gematerialiseerd</a:t>
            </a:r>
            <a:r>
              <a:rPr kumimoji="0" lang="fr-FR" sz="1200" b="1" i="0" u="none" strike="noStrike" kern="0" cap="none" spc="0" normalizeH="0" baseline="0" noProof="0" dirty="0">
                <a:ln>
                  <a:noFill/>
                </a:ln>
                <a:solidFill>
                  <a:prstClr val="black"/>
                </a:solidFill>
                <a:effectLst/>
                <a:uLnTx/>
                <a:uFillTx/>
                <a:latin typeface="+mn-lt"/>
                <a:ea typeface="+mn-ea"/>
                <a:cs typeface="Arial"/>
              </a:rPr>
              <a:t> </a:t>
            </a:r>
            <a:r>
              <a:rPr kumimoji="0" lang="fr-FR" sz="1200" b="1" i="0" u="none" strike="noStrike" kern="0" cap="none" spc="0" normalizeH="0" baseline="0" noProof="0" dirty="0" err="1">
                <a:ln>
                  <a:noFill/>
                </a:ln>
                <a:solidFill>
                  <a:prstClr val="black"/>
                </a:solidFill>
                <a:effectLst/>
                <a:uLnTx/>
                <a:uFillTx/>
                <a:latin typeface="+mn-lt"/>
                <a:ea typeface="+mn-ea"/>
                <a:cs typeface="Arial"/>
              </a:rPr>
              <a:t>sperren</a:t>
            </a:r>
            <a:r>
              <a:rPr kumimoji="0" lang="fr-FR" sz="1200" b="1" i="0" u="none" strike="noStrike" kern="0" cap="none" spc="0" normalizeH="0" baseline="0" noProof="0" dirty="0">
                <a:ln>
                  <a:noFill/>
                </a:ln>
                <a:solidFill>
                  <a:prstClr val="black"/>
                </a:solidFill>
                <a:effectLst/>
                <a:uLnTx/>
                <a:uFillTx/>
                <a:latin typeface="+mn-lt"/>
                <a:ea typeface="+mn-ea"/>
                <a:cs typeface="Arial"/>
              </a:rPr>
              <a:t> van de </a:t>
            </a:r>
            <a:r>
              <a:rPr kumimoji="0" lang="fr-FR" sz="1200" b="1" i="0" u="none" strike="noStrike" kern="0" cap="none" spc="0" normalizeH="0" baseline="0" noProof="0" dirty="0" err="1">
                <a:ln>
                  <a:noFill/>
                </a:ln>
                <a:solidFill>
                  <a:prstClr val="black"/>
                </a:solidFill>
                <a:effectLst/>
                <a:uLnTx/>
                <a:uFillTx/>
                <a:latin typeface="+mn-lt"/>
                <a:ea typeface="+mn-ea"/>
                <a:cs typeface="Arial"/>
              </a:rPr>
              <a:t>bewegingen</a:t>
            </a:r>
            <a:endParaRPr kumimoji="0" lang="fr-BE" sz="1200" b="1" i="0" u="none" strike="noStrike" kern="0" cap="none" spc="0" normalizeH="0" baseline="0" noProof="0" dirty="0">
              <a:ln>
                <a:noFill/>
              </a:ln>
              <a:solidFill>
                <a:prstClr val="black"/>
              </a:solidFill>
              <a:effectLst/>
              <a:uLnTx/>
              <a:uFillTx/>
              <a:latin typeface="+mn-lt"/>
              <a:ea typeface="+mn-ea"/>
              <a:cs typeface="Arial"/>
            </a:endParaRPr>
          </a:p>
        </p:txBody>
      </p:sp>
      <p:pic>
        <p:nvPicPr>
          <p:cNvPr id="27" name="Image 26"/>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242889" y="919497"/>
            <a:ext cx="771250" cy="571674"/>
          </a:xfrm>
          <a:prstGeom prst="rect">
            <a:avLst/>
          </a:prstGeom>
          <a:solidFill>
            <a:schemeClr val="bg1"/>
          </a:solidFill>
          <a:ln w="76200">
            <a:solidFill>
              <a:srgbClr val="00843C"/>
            </a:solidFill>
          </a:ln>
        </p:spPr>
      </p:pic>
      <p:pic>
        <p:nvPicPr>
          <p:cNvPr id="28" name="Image 27"/>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248746" y="1685714"/>
            <a:ext cx="770400" cy="572400"/>
          </a:xfrm>
          <a:prstGeom prst="rect">
            <a:avLst/>
          </a:prstGeom>
          <a:ln w="76200">
            <a:solidFill>
              <a:srgbClr val="92D050"/>
            </a:solidFill>
          </a:ln>
        </p:spPr>
      </p:pic>
      <p:pic>
        <p:nvPicPr>
          <p:cNvPr id="29" name="Image 28"/>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6242889" y="3263436"/>
            <a:ext cx="770400" cy="572400"/>
          </a:xfrm>
          <a:prstGeom prst="rect">
            <a:avLst/>
          </a:prstGeom>
          <a:ln w="76200">
            <a:solidFill>
              <a:srgbClr val="FFFF00"/>
            </a:solidFill>
          </a:ln>
        </p:spPr>
      </p:pic>
      <p:pic>
        <p:nvPicPr>
          <p:cNvPr id="30" name="Image 29"/>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6242889" y="4104897"/>
            <a:ext cx="770400" cy="572400"/>
          </a:xfrm>
          <a:prstGeom prst="rect">
            <a:avLst/>
          </a:prstGeom>
          <a:ln w="76200">
            <a:solidFill>
              <a:srgbClr val="FFD040"/>
            </a:solidFill>
          </a:ln>
        </p:spPr>
      </p:pic>
      <p:sp>
        <p:nvSpPr>
          <p:cNvPr id="38" name="Forme libre 37"/>
          <p:cNvSpPr/>
          <p:nvPr/>
        </p:nvSpPr>
        <p:spPr>
          <a:xfrm>
            <a:off x="3667156" y="4961822"/>
            <a:ext cx="2314565" cy="654826"/>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algn="l" defTabSz="355600" rtl="0">
              <a:lnSpc>
                <a:spcPct val="90000"/>
              </a:lnSpc>
              <a:spcBef>
                <a:spcPct val="0"/>
              </a:spcBef>
              <a:spcAft>
                <a:spcPct val="15000"/>
              </a:spcAft>
              <a:buChar char="••"/>
            </a:pPr>
            <a:endParaRPr lang="fr-FR" sz="900" dirty="0"/>
          </a:p>
        </p:txBody>
      </p:sp>
      <p:sp>
        <p:nvSpPr>
          <p:cNvPr id="39" name="Forme libre 38"/>
          <p:cNvSpPr/>
          <p:nvPr/>
        </p:nvSpPr>
        <p:spPr>
          <a:xfrm>
            <a:off x="2366942" y="4851040"/>
            <a:ext cx="1301942" cy="850639"/>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fr-FR" sz="1200" b="1" kern="0" dirty="0" err="1">
                <a:solidFill>
                  <a:schemeClr val="bg1"/>
                </a:solidFill>
                <a:latin typeface="+mn-lt"/>
                <a:cs typeface="Arial"/>
              </a:rPr>
              <a:t>Aankondigings-systemen</a:t>
            </a:r>
            <a:endParaRPr lang="fr-BE" sz="1200" b="1" kern="0" dirty="0">
              <a:solidFill>
                <a:schemeClr val="bg1"/>
              </a:solidFill>
              <a:latin typeface="+mn-lt"/>
              <a:cs typeface="Arial"/>
            </a:endParaRPr>
          </a:p>
        </p:txBody>
      </p:sp>
      <p:sp>
        <p:nvSpPr>
          <p:cNvPr id="37" name="Forme libre 36"/>
          <p:cNvSpPr/>
          <p:nvPr/>
        </p:nvSpPr>
        <p:spPr>
          <a:xfrm>
            <a:off x="3680452" y="2477769"/>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sp>
        <p:nvSpPr>
          <p:cNvPr id="40" name="Forme libre 39"/>
          <p:cNvSpPr/>
          <p:nvPr/>
        </p:nvSpPr>
        <p:spPr>
          <a:xfrm>
            <a:off x="2378511" y="2415989"/>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prstClr val="white"/>
                </a:solidFill>
                <a:effectLst/>
                <a:uLnTx/>
                <a:uFillTx/>
                <a:latin typeface="+mn-lt"/>
                <a:ea typeface="+mn-ea"/>
                <a:cs typeface="Arial"/>
              </a:rPr>
              <a:t>Fysieke</a:t>
            </a:r>
            <a:r>
              <a:rPr kumimoji="0" lang="fr-FR" sz="1200" b="1" i="0" u="none" strike="noStrike" kern="0" cap="none" spc="0" normalizeH="0" baseline="0" noProof="0" dirty="0">
                <a:ln>
                  <a:noFill/>
                </a:ln>
                <a:solidFill>
                  <a:prstClr val="white"/>
                </a:solidFill>
                <a:effectLst/>
                <a:uLnTx/>
                <a:uFillTx/>
                <a:latin typeface="+mn-lt"/>
                <a:ea typeface="+mn-ea"/>
                <a:cs typeface="Arial"/>
              </a:rPr>
              <a:t> of </a:t>
            </a:r>
            <a:r>
              <a:rPr kumimoji="0" lang="fr-FR" sz="1200" b="1" i="0" u="none" strike="noStrike" kern="0" cap="none" spc="0" normalizeH="0" baseline="0" noProof="0" dirty="0" err="1">
                <a:ln>
                  <a:noFill/>
                </a:ln>
                <a:solidFill>
                  <a:prstClr val="white"/>
                </a:solidFill>
                <a:effectLst/>
                <a:uLnTx/>
                <a:uFillTx/>
                <a:latin typeface="+mn-lt"/>
                <a:ea typeface="+mn-ea"/>
                <a:cs typeface="Arial"/>
              </a:rPr>
              <a:t>technische</a:t>
            </a:r>
            <a:r>
              <a:rPr kumimoji="0" lang="fr-FR" sz="1200" b="1" i="0" u="none" strike="noStrike" kern="0" cap="none" spc="0" normalizeH="0" baseline="0" noProof="0" dirty="0">
                <a:ln>
                  <a:noFill/>
                </a:ln>
                <a:solidFill>
                  <a:prstClr val="white"/>
                </a:solidFill>
                <a:effectLst/>
                <a:uLnTx/>
                <a:uFillTx/>
                <a:latin typeface="+mn-lt"/>
                <a:ea typeface="+mn-ea"/>
                <a:cs typeface="Arial"/>
              </a:rPr>
              <a:t> </a:t>
            </a:r>
            <a:r>
              <a:rPr kumimoji="0" lang="fr-FR" sz="1200" b="1" i="0" u="none" strike="noStrike" kern="0" cap="none" spc="0" normalizeH="0" baseline="0" noProof="0" dirty="0" err="1">
                <a:ln>
                  <a:noFill/>
                </a:ln>
                <a:solidFill>
                  <a:prstClr val="white"/>
                </a:solidFill>
                <a:effectLst/>
                <a:uLnTx/>
                <a:uFillTx/>
                <a:latin typeface="+mn-lt"/>
                <a:ea typeface="+mn-ea"/>
                <a:cs typeface="Arial"/>
              </a:rPr>
              <a:t>afscherming</a:t>
            </a:r>
            <a:endParaRPr kumimoji="0" lang="fr-BE" sz="1200" b="1" i="0" u="none" strike="noStrike" kern="0" cap="none" spc="0" normalizeH="0" baseline="0" noProof="0" dirty="0">
              <a:ln>
                <a:noFill/>
              </a:ln>
              <a:solidFill>
                <a:prstClr val="white"/>
              </a:solidFill>
              <a:effectLst/>
              <a:uLnTx/>
              <a:uFillTx/>
              <a:latin typeface="+mn-lt"/>
              <a:ea typeface="+mn-ea"/>
              <a:cs typeface="Arial"/>
            </a:endParaRPr>
          </a:p>
        </p:txBody>
      </p:sp>
      <p:pic>
        <p:nvPicPr>
          <p:cNvPr id="2"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6242889" y="2484214"/>
            <a:ext cx="770400" cy="572400"/>
          </a:xfrm>
          <a:prstGeom prst="rect">
            <a:avLst/>
          </a:prstGeom>
          <a:ln w="76200">
            <a:solidFill>
              <a:srgbClr val="BAE18F"/>
            </a:solidFill>
          </a:ln>
        </p:spPr>
      </p:pic>
      <p:pic>
        <p:nvPicPr>
          <p:cNvPr id="8"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6248746" y="5013176"/>
            <a:ext cx="770400" cy="572400"/>
          </a:xfrm>
          <a:prstGeom prst="rect">
            <a:avLst/>
          </a:prstGeom>
          <a:ln w="76200">
            <a:solidFill>
              <a:srgbClr val="FF9900"/>
            </a:solidFill>
          </a:ln>
        </p:spPr>
      </p:pic>
      <p:cxnSp>
        <p:nvCxnSpPr>
          <p:cNvPr id="43" name="Connecteur droit 42"/>
          <p:cNvCxnSpPr/>
          <p:nvPr/>
        </p:nvCxnSpPr>
        <p:spPr bwMode="auto">
          <a:xfrm flipH="1" flipV="1">
            <a:off x="7044253" y="6217232"/>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44" name="Forme libre 43"/>
          <p:cNvSpPr/>
          <p:nvPr/>
        </p:nvSpPr>
        <p:spPr>
          <a:xfrm>
            <a:off x="3692103" y="593350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42863" lvl="1" indent="-42863" algn="l" defTabSz="266700">
              <a:lnSpc>
                <a:spcPct val="90000"/>
              </a:lnSpc>
              <a:spcAft>
                <a:spcPct val="15000"/>
              </a:spcAft>
              <a:buChar char="••"/>
            </a:pPr>
            <a:endParaRPr lang="fr-BE" sz="900" dirty="0">
              <a:latin typeface="+mn-lt"/>
            </a:endParaRPr>
          </a:p>
        </p:txBody>
      </p:sp>
      <p:sp>
        <p:nvSpPr>
          <p:cNvPr id="45" name="Forme libre 44"/>
          <p:cNvSpPr/>
          <p:nvPr/>
        </p:nvSpPr>
        <p:spPr>
          <a:xfrm>
            <a:off x="2390162" y="5877272"/>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schemeClr val="bg1"/>
                </a:solidFill>
                <a:effectLst/>
                <a:uLnTx/>
                <a:uFillTx/>
                <a:latin typeface="+mn-lt"/>
                <a:ea typeface="+mn-ea"/>
                <a:cs typeface="Arial"/>
              </a:rPr>
              <a:t>Systemen</a:t>
            </a:r>
            <a:r>
              <a:rPr kumimoji="0" lang="fr-FR" sz="1200" b="1" i="0" u="none" strike="noStrike" kern="0" cap="none" spc="0" normalizeH="0" baseline="0" noProof="0" dirty="0">
                <a:ln>
                  <a:noFill/>
                </a:ln>
                <a:solidFill>
                  <a:schemeClr val="bg1"/>
                </a:solidFill>
                <a:effectLst/>
                <a:uLnTx/>
                <a:uFillTx/>
                <a:latin typeface="+mn-lt"/>
                <a:ea typeface="+mn-ea"/>
                <a:cs typeface="Arial"/>
              </a:rPr>
              <a:t> </a:t>
            </a:r>
            <a:r>
              <a:rPr kumimoji="0" lang="fr-FR" sz="1200" b="1" i="0" u="none" strike="noStrike" kern="0" cap="none" spc="0" normalizeH="0" baseline="0" noProof="0" dirty="0" err="1">
                <a:ln>
                  <a:noFill/>
                </a:ln>
                <a:solidFill>
                  <a:schemeClr val="bg1"/>
                </a:solidFill>
                <a:effectLst/>
                <a:uLnTx/>
                <a:uFillTx/>
                <a:latin typeface="+mn-lt"/>
                <a:ea typeface="+mn-ea"/>
                <a:cs typeface="Arial"/>
              </a:rPr>
              <a:t>voo</a:t>
            </a:r>
            <a:r>
              <a:rPr lang="fr-FR" sz="1200" b="1" kern="0" dirty="0">
                <a:solidFill>
                  <a:schemeClr val="bg1"/>
                </a:solidFill>
                <a:latin typeface="+mn-lt"/>
                <a:cs typeface="Arial"/>
              </a:rPr>
              <a:t>r de </a:t>
            </a:r>
            <a:r>
              <a:rPr lang="fr-FR" sz="1200" b="1" kern="0" dirty="0" err="1">
                <a:solidFill>
                  <a:schemeClr val="bg1"/>
                </a:solidFill>
                <a:latin typeface="+mn-lt"/>
                <a:cs typeface="Arial"/>
              </a:rPr>
              <a:t>afbakening</a:t>
            </a:r>
            <a:r>
              <a:rPr lang="fr-FR" sz="1200" b="1" kern="0" dirty="0">
                <a:solidFill>
                  <a:schemeClr val="bg1"/>
                </a:solidFill>
                <a:latin typeface="+mn-lt"/>
                <a:cs typeface="Arial"/>
              </a:rPr>
              <a:t> van de </a:t>
            </a:r>
            <a:r>
              <a:rPr lang="fr-FR" sz="1200" b="1" kern="0" dirty="0" err="1">
                <a:solidFill>
                  <a:schemeClr val="bg1"/>
                </a:solidFill>
                <a:latin typeface="+mn-lt"/>
                <a:cs typeface="Arial"/>
              </a:rPr>
              <a:t>werfzone</a:t>
            </a:r>
            <a:endParaRPr kumimoji="0" lang="fr-BE" sz="1200" b="1" i="0" u="none" strike="noStrike" kern="0" cap="none" spc="0" normalizeH="0" baseline="0" noProof="0" dirty="0">
              <a:ln>
                <a:noFill/>
              </a:ln>
              <a:solidFill>
                <a:schemeClr val="bg1"/>
              </a:solidFill>
              <a:effectLst/>
              <a:uLnTx/>
              <a:uFillTx/>
              <a:latin typeface="+mn-lt"/>
              <a:ea typeface="+mn-ea"/>
              <a:cs typeface="Arial"/>
            </a:endParaRPr>
          </a:p>
        </p:txBody>
      </p:sp>
      <p:pic>
        <p:nvPicPr>
          <p:cNvPr id="46"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6266397" y="5949280"/>
            <a:ext cx="770400" cy="566658"/>
          </a:xfrm>
          <a:prstGeom prst="rect">
            <a:avLst/>
          </a:prstGeom>
          <a:ln w="76200">
            <a:solidFill>
              <a:srgbClr val="CC6600"/>
            </a:solidFill>
          </a:ln>
        </p:spPr>
      </p:pic>
      <p:pic>
        <p:nvPicPr>
          <p:cNvPr id="6" name="Picture 5"/>
          <p:cNvPicPr>
            <a:picLocks noChangeAspect="1"/>
          </p:cNvPicPr>
          <p:nvPr/>
        </p:nvPicPr>
        <p:blipFill>
          <a:blip r:embed="rId10"/>
          <a:stretch>
            <a:fillRect/>
          </a:stretch>
        </p:blipFill>
        <p:spPr>
          <a:xfrm>
            <a:off x="6501829" y="814946"/>
            <a:ext cx="4938188" cy="5931922"/>
          </a:xfrm>
          <a:prstGeom prst="rect">
            <a:avLst/>
          </a:prstGeom>
        </p:spPr>
      </p:pic>
    </p:spTree>
    <p:extLst>
      <p:ext uri="{BB962C8B-B14F-4D97-AF65-F5344CB8AC3E}">
        <p14:creationId xmlns:p14="http://schemas.microsoft.com/office/powerpoint/2010/main" val="17992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832304" y="154524"/>
            <a:ext cx="3078489" cy="360363"/>
          </a:xfrm>
        </p:spPr>
        <p:txBody>
          <a:bodyPr/>
          <a:lstStyle/>
          <a:p>
            <a:r>
              <a:rPr lang="fr-FR" dirty="0"/>
              <a:t>2. </a:t>
            </a:r>
            <a:r>
              <a:rPr lang="fr-FR" dirty="0" err="1"/>
              <a:t>Hiërarchie</a:t>
            </a:r>
            <a:r>
              <a:rPr lang="fr-FR" dirty="0"/>
              <a:t> van de </a:t>
            </a:r>
            <a:r>
              <a:rPr lang="fr-FR" dirty="0" err="1"/>
              <a:t>veiligheidsmaatregelen</a:t>
            </a:r>
            <a:endParaRPr lang="fr-FR" dirty="0"/>
          </a:p>
          <a:p>
            <a:endParaRPr lang="fr-FR" dirty="0"/>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16</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err="1"/>
              <a:t>Buiten</a:t>
            </a:r>
            <a:r>
              <a:rPr lang="fr-FR" dirty="0"/>
              <a:t> </a:t>
            </a:r>
            <a:r>
              <a:rPr lang="fr-FR" dirty="0" err="1"/>
              <a:t>dienststelling</a:t>
            </a:r>
            <a:endParaRPr lang="fr-FR" dirty="0"/>
          </a:p>
        </p:txBody>
      </p:sp>
      <p:sp>
        <p:nvSpPr>
          <p:cNvPr id="42" name="Rounded Rectangle 41"/>
          <p:cNvSpPr/>
          <p:nvPr/>
        </p:nvSpPr>
        <p:spPr bwMode="auto">
          <a:xfrm>
            <a:off x="122245" y="3279731"/>
            <a:ext cx="2367323" cy="1429439"/>
          </a:xfrm>
          <a:prstGeom prst="roundRect">
            <a:avLst/>
          </a:prstGeom>
          <a:solidFill>
            <a:schemeClr val="bg1"/>
          </a:solidFill>
          <a:ln w="28575" cap="flat" cmpd="sng" algn="ctr">
            <a:gradFill>
              <a:gsLst>
                <a:gs pos="0">
                  <a:srgbClr val="FFC000"/>
                </a:gs>
                <a:gs pos="100000">
                  <a:srgbClr val="FF0000"/>
                </a:gs>
              </a:gsLst>
              <a:lin ang="5400000" scaled="0"/>
            </a:gradFill>
            <a:prstDash val="dash"/>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en-US"/>
          </a:p>
        </p:txBody>
      </p:sp>
      <p:sp>
        <p:nvSpPr>
          <p:cNvPr id="43" name="TextBox 36"/>
          <p:cNvSpPr txBox="1"/>
          <p:nvPr/>
        </p:nvSpPr>
        <p:spPr>
          <a:xfrm>
            <a:off x="224286" y="3351498"/>
            <a:ext cx="2170915" cy="461665"/>
          </a:xfrm>
          <a:prstGeom prst="rect">
            <a:avLst/>
          </a:prstGeom>
          <a:noFill/>
        </p:spPr>
        <p:txBody>
          <a:bodyPr wrap="square" rtlCol="0">
            <a:spAutoFit/>
          </a:bodyPr>
          <a:lstStyle/>
          <a:p>
            <a:pPr algn="ctr"/>
            <a:r>
              <a:rPr lang="en-US" sz="1200" b="1" dirty="0" err="1">
                <a:latin typeface="+mn-lt"/>
              </a:rPr>
              <a:t>Buiten</a:t>
            </a:r>
            <a:r>
              <a:rPr lang="en-US" sz="1200" b="1" dirty="0">
                <a:latin typeface="+mn-lt"/>
              </a:rPr>
              <a:t> </a:t>
            </a:r>
            <a:r>
              <a:rPr lang="en-US" sz="1200" b="1" dirty="0" err="1">
                <a:latin typeface="+mn-lt"/>
              </a:rPr>
              <a:t>dienststelling</a:t>
            </a:r>
            <a:r>
              <a:rPr lang="en-US" sz="1200" b="1" dirty="0">
                <a:latin typeface="+mn-lt"/>
              </a:rPr>
              <a:t> </a:t>
            </a:r>
          </a:p>
          <a:p>
            <a:pPr algn="ctr"/>
            <a:r>
              <a:rPr lang="en-US" sz="1200" b="1" dirty="0">
                <a:latin typeface="+mn-lt"/>
              </a:rPr>
              <a:t>van </a:t>
            </a:r>
            <a:r>
              <a:rPr lang="en-US" sz="1200" b="1" dirty="0" err="1">
                <a:latin typeface="+mn-lt"/>
              </a:rPr>
              <a:t>een</a:t>
            </a:r>
            <a:r>
              <a:rPr lang="en-US" sz="1200" b="1" dirty="0">
                <a:latin typeface="+mn-lt"/>
              </a:rPr>
              <a:t> spoor</a:t>
            </a:r>
          </a:p>
        </p:txBody>
      </p:sp>
      <p:pic>
        <p:nvPicPr>
          <p:cNvPr id="44"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86782" y="4278665"/>
            <a:ext cx="2241000" cy="38474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5" name="Forme libre 44"/>
          <p:cNvSpPr/>
          <p:nvPr/>
        </p:nvSpPr>
        <p:spPr>
          <a:xfrm>
            <a:off x="1463071" y="1066416"/>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FR"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sp>
        <p:nvSpPr>
          <p:cNvPr id="47" name="Forme libre 46"/>
          <p:cNvSpPr/>
          <p:nvPr/>
        </p:nvSpPr>
        <p:spPr>
          <a:xfrm>
            <a:off x="1464510" y="181289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pic>
        <p:nvPicPr>
          <p:cNvPr id="50" name="Image 49"/>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037364" y="1041809"/>
            <a:ext cx="771250" cy="571674"/>
          </a:xfrm>
          <a:prstGeom prst="rect">
            <a:avLst/>
          </a:prstGeom>
          <a:solidFill>
            <a:schemeClr val="bg1"/>
          </a:solidFill>
          <a:ln w="76200">
            <a:solidFill>
              <a:srgbClr val="00843C"/>
            </a:solidFill>
          </a:ln>
        </p:spPr>
      </p:pic>
      <p:pic>
        <p:nvPicPr>
          <p:cNvPr id="51" name="Image 50"/>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4043221" y="1808026"/>
            <a:ext cx="770400" cy="572400"/>
          </a:xfrm>
          <a:prstGeom prst="rect">
            <a:avLst/>
          </a:prstGeom>
          <a:ln w="76200">
            <a:solidFill>
              <a:srgbClr val="92D050"/>
            </a:solidFill>
          </a:ln>
        </p:spPr>
      </p:pic>
      <p:sp>
        <p:nvSpPr>
          <p:cNvPr id="25" name="Forme libre 18"/>
          <p:cNvSpPr/>
          <p:nvPr/>
        </p:nvSpPr>
        <p:spPr>
          <a:xfrm>
            <a:off x="139194" y="97824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mn-lt"/>
                <a:ea typeface="+mn-ea"/>
                <a:cs typeface="Arial"/>
              </a:rPr>
              <a:t>Totale </a:t>
            </a:r>
            <a:r>
              <a:rPr kumimoji="0" lang="fr-FR" sz="1200" b="1" i="0" u="none" strike="noStrike" kern="0" cap="none" spc="0" normalizeH="0" baseline="0" noProof="0" dirty="0" err="1">
                <a:ln>
                  <a:noFill/>
                </a:ln>
                <a:solidFill>
                  <a:prstClr val="white"/>
                </a:solidFill>
                <a:effectLst/>
                <a:uLnTx/>
                <a:uFillTx/>
                <a:latin typeface="+mn-lt"/>
                <a:ea typeface="+mn-ea"/>
                <a:cs typeface="Arial"/>
              </a:rPr>
              <a:t>lijnsonder-breking</a:t>
            </a:r>
            <a:endParaRPr kumimoji="0" lang="fr-FR" sz="1200" b="1" i="0" u="none" strike="noStrike" kern="0" cap="none" spc="0" normalizeH="0" baseline="0" noProof="0" dirty="0">
              <a:ln>
                <a:noFill/>
              </a:ln>
              <a:solidFill>
                <a:prstClr val="white"/>
              </a:solidFill>
              <a:effectLst/>
              <a:uLnTx/>
              <a:uFillTx/>
              <a:latin typeface="+mn-lt"/>
              <a:ea typeface="+mn-ea"/>
              <a:cs typeface="Arial"/>
            </a:endParaRPr>
          </a:p>
        </p:txBody>
      </p:sp>
      <p:sp>
        <p:nvSpPr>
          <p:cNvPr id="26" name="Forme libre 20"/>
          <p:cNvSpPr/>
          <p:nvPr/>
        </p:nvSpPr>
        <p:spPr>
          <a:xfrm>
            <a:off x="156330" y="174255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prstClr val="white"/>
                </a:solidFill>
                <a:effectLst/>
                <a:uLnTx/>
                <a:uFillTx/>
                <a:latin typeface="+mn-lt"/>
                <a:ea typeface="+mn-ea"/>
                <a:cs typeface="Arial"/>
              </a:rPr>
              <a:t>Spoor</a:t>
            </a:r>
            <a:r>
              <a:rPr kumimoji="0" lang="fr-FR" sz="1200" b="1" i="0" u="none" strike="noStrike" kern="0" cap="none" spc="0" normalizeH="0" baseline="0" noProof="0" dirty="0">
                <a:ln>
                  <a:noFill/>
                </a:ln>
                <a:solidFill>
                  <a:prstClr val="white"/>
                </a:solidFill>
                <a:effectLst/>
                <a:uLnTx/>
                <a:uFillTx/>
                <a:latin typeface="+mn-lt"/>
                <a:ea typeface="+mn-ea"/>
                <a:cs typeface="Arial"/>
              </a:rPr>
              <a:t> </a:t>
            </a:r>
            <a:r>
              <a:rPr kumimoji="0" lang="fr-FR" sz="1200" b="1" i="0" u="none" strike="noStrike" kern="0" cap="none" spc="0" normalizeH="0" baseline="0" noProof="0" dirty="0" err="1">
                <a:ln>
                  <a:noFill/>
                </a:ln>
                <a:solidFill>
                  <a:prstClr val="white"/>
                </a:solidFill>
                <a:effectLst/>
                <a:uLnTx/>
                <a:uFillTx/>
                <a:latin typeface="+mn-lt"/>
                <a:ea typeface="+mn-ea"/>
                <a:cs typeface="Arial"/>
              </a:rPr>
              <a:t>buiten</a:t>
            </a:r>
            <a:r>
              <a:rPr kumimoji="0" lang="fr-FR" sz="1200" b="1" i="0" u="none" strike="noStrike" kern="0" cap="none" spc="0" normalizeH="0" baseline="0" noProof="0" dirty="0">
                <a:ln>
                  <a:noFill/>
                </a:ln>
                <a:solidFill>
                  <a:prstClr val="white"/>
                </a:solidFill>
                <a:effectLst/>
                <a:uLnTx/>
                <a:uFillTx/>
                <a:latin typeface="+mn-lt"/>
                <a:ea typeface="+mn-ea"/>
                <a:cs typeface="Arial"/>
              </a:rPr>
              <a:t> </a:t>
            </a:r>
            <a:r>
              <a:rPr kumimoji="0" lang="fr-FR" sz="1200" b="1" i="0" u="none" strike="noStrike" kern="0" cap="none" spc="0" normalizeH="0" baseline="0" noProof="0" dirty="0" err="1">
                <a:ln>
                  <a:noFill/>
                </a:ln>
                <a:solidFill>
                  <a:prstClr val="white"/>
                </a:solidFill>
                <a:effectLst/>
                <a:uLnTx/>
                <a:uFillTx/>
                <a:latin typeface="+mn-lt"/>
                <a:ea typeface="+mn-ea"/>
                <a:cs typeface="Arial"/>
              </a:rPr>
              <a:t>dienst</a:t>
            </a:r>
            <a:endParaRPr kumimoji="0" lang="fr-BE" sz="1200" b="1" i="0" u="none" strike="noStrike" kern="0" cap="none" spc="0" normalizeH="0" baseline="0" noProof="0" dirty="0">
              <a:ln>
                <a:noFill/>
              </a:ln>
              <a:solidFill>
                <a:prstClr val="white"/>
              </a:solidFill>
              <a:effectLst/>
              <a:uLnTx/>
              <a:uFillTx/>
              <a:latin typeface="+mn-lt"/>
              <a:ea typeface="+mn-ea"/>
              <a:cs typeface="Arial"/>
            </a:endParaRPr>
          </a:p>
        </p:txBody>
      </p:sp>
      <p:sp>
        <p:nvSpPr>
          <p:cNvPr id="30" name="Rounded Rectangle 12"/>
          <p:cNvSpPr/>
          <p:nvPr/>
        </p:nvSpPr>
        <p:spPr bwMode="auto">
          <a:xfrm>
            <a:off x="2992735" y="3197226"/>
            <a:ext cx="4680000" cy="1594448"/>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285750" lvl="0" indent="-285750" algn="just">
              <a:buFontTx/>
              <a:buChar char="-"/>
              <a:defRPr/>
            </a:pPr>
            <a:r>
              <a:rPr lang="fr-BE" sz="1600" dirty="0" err="1">
                <a:latin typeface="+mn-lt"/>
              </a:rPr>
              <a:t>spoor</a:t>
            </a:r>
            <a:r>
              <a:rPr lang="fr-BE" sz="1600" dirty="0">
                <a:latin typeface="+mn-lt"/>
              </a:rPr>
              <a:t> (</a:t>
            </a:r>
            <a:r>
              <a:rPr lang="fr-BE" sz="1600" dirty="0" err="1">
                <a:latin typeface="+mn-lt"/>
              </a:rPr>
              <a:t>sporen</a:t>
            </a:r>
            <a:r>
              <a:rPr lang="fr-BE" sz="1600" dirty="0">
                <a:latin typeface="+mn-lt"/>
              </a:rPr>
              <a:t>) </a:t>
            </a:r>
            <a:r>
              <a:rPr lang="fr-BE" sz="1600" dirty="0" err="1">
                <a:latin typeface="+mn-lt"/>
              </a:rPr>
              <a:t>is</a:t>
            </a:r>
            <a:r>
              <a:rPr lang="fr-BE" sz="1600" dirty="0">
                <a:latin typeface="+mn-lt"/>
              </a:rPr>
              <a:t> (</a:t>
            </a:r>
            <a:r>
              <a:rPr lang="fr-BE" sz="1600" dirty="0" err="1">
                <a:latin typeface="+mn-lt"/>
              </a:rPr>
              <a:t>zijn</a:t>
            </a:r>
            <a:r>
              <a:rPr lang="fr-BE" sz="1600" dirty="0">
                <a:latin typeface="+mn-lt"/>
              </a:rPr>
              <a:t>) </a:t>
            </a:r>
            <a:r>
              <a:rPr lang="fr-BE" sz="1600" dirty="0" err="1">
                <a:latin typeface="+mn-lt"/>
              </a:rPr>
              <a:t>tijdelijk</a:t>
            </a:r>
            <a:r>
              <a:rPr lang="fr-BE" sz="1600" dirty="0">
                <a:latin typeface="+mn-lt"/>
              </a:rPr>
              <a:t> </a:t>
            </a:r>
            <a:r>
              <a:rPr lang="fr-BE" sz="1600" dirty="0" err="1">
                <a:latin typeface="+mn-lt"/>
              </a:rPr>
              <a:t>gesloten</a:t>
            </a:r>
            <a:r>
              <a:rPr lang="fr-BE" sz="1600" dirty="0">
                <a:latin typeface="+mn-lt"/>
              </a:rPr>
              <a:t> </a:t>
            </a:r>
            <a:r>
              <a:rPr lang="fr-BE" sz="1600" dirty="0" err="1">
                <a:latin typeface="+mn-lt"/>
              </a:rPr>
              <a:t>voor</a:t>
            </a:r>
            <a:r>
              <a:rPr lang="fr-BE" sz="1600" dirty="0">
                <a:latin typeface="+mn-lt"/>
              </a:rPr>
              <a:t> </a:t>
            </a:r>
            <a:r>
              <a:rPr lang="fr-BE" sz="1600" dirty="0" err="1">
                <a:latin typeface="+mn-lt"/>
              </a:rPr>
              <a:t>commerciële</a:t>
            </a:r>
            <a:r>
              <a:rPr lang="fr-BE" sz="1600" dirty="0">
                <a:latin typeface="+mn-lt"/>
              </a:rPr>
              <a:t> </a:t>
            </a:r>
            <a:r>
              <a:rPr lang="fr-BE" sz="1600" dirty="0" err="1">
                <a:latin typeface="+mn-lt"/>
              </a:rPr>
              <a:t>exploitatie</a:t>
            </a:r>
            <a:r>
              <a:rPr lang="fr-BE" sz="1600" dirty="0">
                <a:latin typeface="+mn-lt"/>
              </a:rPr>
              <a:t>;</a:t>
            </a:r>
          </a:p>
          <a:p>
            <a:pPr marL="285750" lvl="0" indent="-285750" algn="just">
              <a:buFontTx/>
              <a:buChar char="-"/>
              <a:defRPr/>
            </a:pPr>
            <a:endParaRPr lang="fr-BE" sz="1600" dirty="0">
              <a:latin typeface="+mn-lt"/>
            </a:endParaRPr>
          </a:p>
          <a:p>
            <a:pPr marL="285750" lvl="0" indent="-285750" algn="just">
              <a:buFontTx/>
              <a:buChar char="-"/>
              <a:defRPr/>
            </a:pPr>
            <a:r>
              <a:rPr lang="fr-BE" sz="1600" dirty="0" err="1">
                <a:latin typeface="+mn-lt"/>
              </a:rPr>
              <a:t>enkel</a:t>
            </a:r>
            <a:r>
              <a:rPr lang="fr-BE" sz="1600" dirty="0">
                <a:latin typeface="+mn-lt"/>
              </a:rPr>
              <a:t> </a:t>
            </a:r>
            <a:r>
              <a:rPr lang="fr-BE" sz="1600" dirty="0" err="1">
                <a:latin typeface="+mn-lt"/>
              </a:rPr>
              <a:t>technische</a:t>
            </a:r>
            <a:r>
              <a:rPr lang="fr-BE" sz="1600" dirty="0">
                <a:latin typeface="+mn-lt"/>
              </a:rPr>
              <a:t> </a:t>
            </a:r>
            <a:r>
              <a:rPr lang="fr-BE" sz="1600" dirty="0" err="1">
                <a:latin typeface="+mn-lt"/>
              </a:rPr>
              <a:t>voertuigen</a:t>
            </a:r>
            <a:r>
              <a:rPr lang="fr-BE" sz="1600" dirty="0">
                <a:latin typeface="+mn-lt"/>
              </a:rPr>
              <a:t> en </a:t>
            </a:r>
            <a:r>
              <a:rPr lang="fr-BE" sz="1600" dirty="0" err="1">
                <a:latin typeface="+mn-lt"/>
              </a:rPr>
              <a:t>werktreinen</a:t>
            </a:r>
            <a:r>
              <a:rPr lang="fr-BE" sz="1600" dirty="0">
                <a:latin typeface="+mn-lt"/>
              </a:rPr>
              <a:t> </a:t>
            </a:r>
            <a:r>
              <a:rPr lang="fr-BE" sz="1600" dirty="0" err="1">
                <a:latin typeface="+mn-lt"/>
              </a:rPr>
              <a:t>nog</a:t>
            </a:r>
            <a:r>
              <a:rPr lang="fr-BE" sz="1600" dirty="0">
                <a:latin typeface="+mn-lt"/>
              </a:rPr>
              <a:t> </a:t>
            </a:r>
            <a:r>
              <a:rPr lang="fr-BE" sz="1600" dirty="0" err="1">
                <a:latin typeface="+mn-lt"/>
              </a:rPr>
              <a:t>toegelaten</a:t>
            </a:r>
            <a:r>
              <a:rPr lang="fr-BE" sz="1600" dirty="0">
                <a:latin typeface="+mn-lt"/>
              </a:rPr>
              <a:t>.  </a:t>
            </a:r>
            <a:endParaRPr kumimoji="0" lang="fr-BE" sz="1600" b="0" i="0" u="none" strike="noStrike" kern="1200" cap="none" spc="0" normalizeH="0" baseline="0" noProof="0" dirty="0">
              <a:ln>
                <a:noFill/>
              </a:ln>
              <a:solidFill>
                <a:srgbClr val="000000"/>
              </a:solidFill>
              <a:effectLst/>
              <a:uLnTx/>
              <a:uFillTx/>
              <a:latin typeface="+mn-lt"/>
            </a:endParaRPr>
          </a:p>
        </p:txBody>
      </p:sp>
      <p:pic>
        <p:nvPicPr>
          <p:cNvPr id="2" name="Picture 1"/>
          <p:cNvPicPr>
            <a:picLocks noChangeAspect="1"/>
          </p:cNvPicPr>
          <p:nvPr/>
        </p:nvPicPr>
        <p:blipFill>
          <a:blip r:embed="rId6"/>
          <a:stretch>
            <a:fillRect/>
          </a:stretch>
        </p:blipFill>
        <p:spPr>
          <a:xfrm>
            <a:off x="6938361" y="461724"/>
            <a:ext cx="4938188" cy="5931922"/>
          </a:xfrm>
          <a:prstGeom prst="rect">
            <a:avLst/>
          </a:prstGeom>
        </p:spPr>
      </p:pic>
    </p:spTree>
    <p:extLst>
      <p:ext uri="{BB962C8B-B14F-4D97-AF65-F5344CB8AC3E}">
        <p14:creationId xmlns:p14="http://schemas.microsoft.com/office/powerpoint/2010/main" val="311328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60"/>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20021" t="2072" r="20408"/>
          <a:stretch/>
        </p:blipFill>
        <p:spPr>
          <a:xfrm rot="16200000" flipV="1">
            <a:off x="7617438" y="2605295"/>
            <a:ext cx="5630400" cy="2466688"/>
          </a:xfrm>
          <a:prstGeom prst="rect">
            <a:avLst/>
          </a:prstGeom>
        </p:spPr>
      </p:pic>
      <p:sp>
        <p:nvSpPr>
          <p:cNvPr id="28" name="ZoneTexte 27"/>
          <p:cNvSpPr txBox="1"/>
          <p:nvPr/>
        </p:nvSpPr>
        <p:spPr>
          <a:xfrm rot="1627498">
            <a:off x="9503528" y="1283780"/>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29" name="ZoneTexte 28"/>
          <p:cNvSpPr txBox="1"/>
          <p:nvPr/>
        </p:nvSpPr>
        <p:spPr>
          <a:xfrm rot="19630101">
            <a:off x="9581104" y="5892213"/>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
        <p:nvSpPr>
          <p:cNvPr id="4" name="Espace réservé du texte 3"/>
          <p:cNvSpPr>
            <a:spLocks noGrp="1"/>
          </p:cNvSpPr>
          <p:nvPr>
            <p:ph type="body" sz="quarter" idx="18"/>
          </p:nvPr>
        </p:nvSpPr>
        <p:spPr>
          <a:xfrm>
            <a:off x="8976320" y="154524"/>
            <a:ext cx="2934473" cy="360363"/>
          </a:xfrm>
        </p:spPr>
        <p:txBody>
          <a:bodyPr/>
          <a:lstStyle/>
          <a:p>
            <a:r>
              <a:rPr lang="fr-FR" dirty="0"/>
              <a:t>3. </a:t>
            </a:r>
            <a:r>
              <a:rPr lang="fr-FR" dirty="0" err="1"/>
              <a:t>Hiërarchie</a:t>
            </a:r>
            <a:r>
              <a:rPr lang="fr-FR" dirty="0"/>
              <a:t> van de </a:t>
            </a:r>
            <a:r>
              <a:rPr lang="fr-FR" dirty="0" err="1"/>
              <a:t>veiligheidsmaatregelen</a:t>
            </a:r>
            <a:endParaRPr lang="fr-FR" dirty="0"/>
          </a:p>
          <a:p>
            <a:endParaRPr lang="fr-FR" dirty="0"/>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17</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err="1"/>
              <a:t>Plaatsen</a:t>
            </a:r>
            <a:r>
              <a:rPr lang="fr-FR" dirty="0"/>
              <a:t> van </a:t>
            </a:r>
            <a:r>
              <a:rPr lang="fr-FR" dirty="0" err="1"/>
              <a:t>een</a:t>
            </a:r>
            <a:r>
              <a:rPr lang="fr-FR" dirty="0"/>
              <a:t> </a:t>
            </a:r>
            <a:r>
              <a:rPr lang="fr-FR" dirty="0" err="1"/>
              <a:t>fysieke</a:t>
            </a:r>
            <a:r>
              <a:rPr lang="fr-FR" dirty="0"/>
              <a:t> of </a:t>
            </a:r>
            <a:r>
              <a:rPr lang="fr-FR" dirty="0" err="1"/>
              <a:t>technische</a:t>
            </a:r>
            <a:r>
              <a:rPr lang="fr-FR" dirty="0"/>
              <a:t> </a:t>
            </a:r>
            <a:r>
              <a:rPr lang="fr-FR" dirty="0" err="1"/>
              <a:t>afscherming</a:t>
            </a:r>
            <a:endParaRPr lang="fr-FR" dirty="0"/>
          </a:p>
        </p:txBody>
      </p:sp>
      <p:sp>
        <p:nvSpPr>
          <p:cNvPr id="52" name="Forme libre 51"/>
          <p:cNvSpPr/>
          <p:nvPr/>
        </p:nvSpPr>
        <p:spPr>
          <a:xfrm>
            <a:off x="1465373" y="1023439"/>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pic>
        <p:nvPicPr>
          <p:cNvPr id="54" name="Image 53"/>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027810" y="1029884"/>
            <a:ext cx="770400" cy="572400"/>
          </a:xfrm>
          <a:prstGeom prst="rect">
            <a:avLst/>
          </a:prstGeom>
          <a:ln w="76200">
            <a:solidFill>
              <a:srgbClr val="BAE18F"/>
            </a:solidFill>
          </a:ln>
        </p:spPr>
      </p:pic>
      <p:sp>
        <p:nvSpPr>
          <p:cNvPr id="13" name="Forme libre 39"/>
          <p:cNvSpPr/>
          <p:nvPr/>
        </p:nvSpPr>
        <p:spPr>
          <a:xfrm>
            <a:off x="128966" y="964416"/>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prstClr val="white"/>
                </a:solidFill>
                <a:effectLst/>
                <a:uLnTx/>
                <a:uFillTx/>
                <a:latin typeface="+mn-lt"/>
                <a:ea typeface="+mn-ea"/>
                <a:cs typeface="Arial"/>
              </a:rPr>
              <a:t>Fysieke</a:t>
            </a:r>
            <a:r>
              <a:rPr kumimoji="0" lang="fr-FR" sz="1200" b="1" i="0" u="none" strike="noStrike" kern="0" cap="none" spc="0" normalizeH="0" baseline="0" noProof="0" dirty="0">
                <a:ln>
                  <a:noFill/>
                </a:ln>
                <a:solidFill>
                  <a:prstClr val="white"/>
                </a:solidFill>
                <a:effectLst/>
                <a:uLnTx/>
                <a:uFillTx/>
                <a:latin typeface="+mn-lt"/>
                <a:ea typeface="+mn-ea"/>
                <a:cs typeface="Arial"/>
              </a:rPr>
              <a:t> of </a:t>
            </a:r>
            <a:r>
              <a:rPr kumimoji="0" lang="fr-FR" sz="1200" b="1" i="0" u="none" strike="noStrike" kern="0" cap="none" spc="0" normalizeH="0" baseline="0" noProof="0" dirty="0" err="1">
                <a:ln>
                  <a:noFill/>
                </a:ln>
                <a:solidFill>
                  <a:prstClr val="white"/>
                </a:solidFill>
                <a:effectLst/>
                <a:uLnTx/>
                <a:uFillTx/>
                <a:latin typeface="+mn-lt"/>
                <a:ea typeface="+mn-ea"/>
                <a:cs typeface="Arial"/>
              </a:rPr>
              <a:t>technische</a:t>
            </a:r>
            <a:r>
              <a:rPr kumimoji="0" lang="fr-FR" sz="1200" b="1" i="0" u="none" strike="noStrike" kern="0" cap="none" spc="0" normalizeH="0" baseline="0" noProof="0" dirty="0">
                <a:ln>
                  <a:noFill/>
                </a:ln>
                <a:solidFill>
                  <a:prstClr val="white"/>
                </a:solidFill>
                <a:effectLst/>
                <a:uLnTx/>
                <a:uFillTx/>
                <a:latin typeface="+mn-lt"/>
                <a:ea typeface="+mn-ea"/>
                <a:cs typeface="Arial"/>
              </a:rPr>
              <a:t> </a:t>
            </a:r>
            <a:r>
              <a:rPr kumimoji="0" lang="fr-FR" sz="1200" b="1" i="0" u="none" strike="noStrike" kern="0" cap="none" spc="0" normalizeH="0" baseline="0" noProof="0" dirty="0" err="1">
                <a:ln>
                  <a:noFill/>
                </a:ln>
                <a:solidFill>
                  <a:prstClr val="white"/>
                </a:solidFill>
                <a:effectLst/>
                <a:uLnTx/>
                <a:uFillTx/>
                <a:latin typeface="+mn-lt"/>
                <a:ea typeface="+mn-ea"/>
                <a:cs typeface="Arial"/>
              </a:rPr>
              <a:t>afscherming</a:t>
            </a:r>
            <a:endParaRPr kumimoji="0" lang="fr-BE" sz="1200" b="1" i="0" u="none" strike="noStrike" kern="0" cap="none" spc="0" normalizeH="0" baseline="0" noProof="0" dirty="0">
              <a:ln>
                <a:noFill/>
              </a:ln>
              <a:solidFill>
                <a:prstClr val="white"/>
              </a:solidFill>
              <a:effectLst/>
              <a:uLnTx/>
              <a:uFillTx/>
              <a:latin typeface="+mn-lt"/>
              <a:ea typeface="+mn-ea"/>
              <a:cs typeface="Arial"/>
            </a:endParaRPr>
          </a:p>
        </p:txBody>
      </p:sp>
      <p:pic>
        <p:nvPicPr>
          <p:cNvPr id="5" name="Picture 4"/>
          <p:cNvPicPr>
            <a:picLocks noChangeAspect="1"/>
          </p:cNvPicPr>
          <p:nvPr/>
        </p:nvPicPr>
        <p:blipFill>
          <a:blip r:embed="rId5"/>
          <a:stretch>
            <a:fillRect/>
          </a:stretch>
        </p:blipFill>
        <p:spPr>
          <a:xfrm>
            <a:off x="7515196" y="956315"/>
            <a:ext cx="4395597" cy="5681964"/>
          </a:xfrm>
          <a:prstGeom prst="rect">
            <a:avLst/>
          </a:prstGeom>
        </p:spPr>
      </p:pic>
      <p:sp>
        <p:nvSpPr>
          <p:cNvPr id="15" name="Rounded Rectangle 12"/>
          <p:cNvSpPr/>
          <p:nvPr/>
        </p:nvSpPr>
        <p:spPr bwMode="auto">
          <a:xfrm>
            <a:off x="126851" y="4345207"/>
            <a:ext cx="4680000" cy="2414263"/>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285750" lvl="0" indent="-285750" algn="just">
              <a:buFontTx/>
              <a:buChar char="-"/>
              <a:defRPr/>
            </a:pPr>
            <a:r>
              <a:rPr lang="fr-BE" sz="1600" dirty="0" err="1">
                <a:latin typeface="+mn-lt"/>
              </a:rPr>
              <a:t>fysieke</a:t>
            </a:r>
            <a:r>
              <a:rPr lang="fr-BE" sz="1600" dirty="0">
                <a:latin typeface="+mn-lt"/>
              </a:rPr>
              <a:t> </a:t>
            </a:r>
            <a:r>
              <a:rPr lang="fr-BE" sz="1600" dirty="0" err="1">
                <a:latin typeface="+mn-lt"/>
              </a:rPr>
              <a:t>scheiding</a:t>
            </a:r>
            <a:r>
              <a:rPr lang="fr-BE" sz="1600" dirty="0">
                <a:latin typeface="+mn-lt"/>
              </a:rPr>
              <a:t> </a:t>
            </a:r>
            <a:r>
              <a:rPr lang="fr-BE" sz="1600" dirty="0" err="1">
                <a:latin typeface="+mn-lt"/>
              </a:rPr>
              <a:t>tussen</a:t>
            </a:r>
            <a:r>
              <a:rPr lang="fr-BE" sz="1600" dirty="0">
                <a:latin typeface="+mn-lt"/>
              </a:rPr>
              <a:t> </a:t>
            </a:r>
            <a:r>
              <a:rPr lang="fr-BE" sz="1600" dirty="0" err="1">
                <a:latin typeface="+mn-lt"/>
              </a:rPr>
              <a:t>spoor</a:t>
            </a:r>
            <a:r>
              <a:rPr lang="fr-BE" sz="1600" dirty="0">
                <a:latin typeface="+mn-lt"/>
              </a:rPr>
              <a:t> en </a:t>
            </a:r>
            <a:r>
              <a:rPr lang="fr-BE" sz="1600" dirty="0" err="1">
                <a:latin typeface="+mn-lt"/>
              </a:rPr>
              <a:t>werfzone</a:t>
            </a:r>
            <a:r>
              <a:rPr lang="fr-BE" sz="1600" dirty="0">
                <a:latin typeface="+mn-lt"/>
              </a:rPr>
              <a:t>;</a:t>
            </a:r>
          </a:p>
          <a:p>
            <a:pPr marL="285750" lvl="0" indent="-285750" algn="just">
              <a:buFontTx/>
              <a:buChar char="-"/>
              <a:defRPr/>
            </a:pPr>
            <a:endParaRPr lang="fr-BE" sz="1600" dirty="0">
              <a:latin typeface="+mn-lt"/>
            </a:endParaRPr>
          </a:p>
          <a:p>
            <a:pPr marL="285750" lvl="0" indent="-285750" algn="just">
              <a:buFontTx/>
              <a:buChar char="-"/>
              <a:defRPr/>
            </a:pPr>
            <a:r>
              <a:rPr lang="fr-BE" sz="1600" dirty="0" err="1">
                <a:latin typeface="+mn-lt"/>
              </a:rPr>
              <a:t>zorgt</a:t>
            </a:r>
            <a:r>
              <a:rPr lang="fr-BE" sz="1600" dirty="0">
                <a:latin typeface="+mn-lt"/>
              </a:rPr>
              <a:t> </a:t>
            </a:r>
            <a:r>
              <a:rPr lang="fr-BE" sz="1600" dirty="0" err="1">
                <a:latin typeface="+mn-lt"/>
              </a:rPr>
              <a:t>dat</a:t>
            </a:r>
            <a:r>
              <a:rPr lang="fr-BE" sz="1600" dirty="0">
                <a:latin typeface="+mn-lt"/>
              </a:rPr>
              <a:t> personeel, </a:t>
            </a:r>
            <a:r>
              <a:rPr lang="fr-BE" sz="1600" dirty="0" err="1">
                <a:latin typeface="+mn-lt"/>
              </a:rPr>
              <a:t>materiaal</a:t>
            </a:r>
            <a:r>
              <a:rPr lang="fr-BE" sz="1600" dirty="0">
                <a:latin typeface="+mn-lt"/>
              </a:rPr>
              <a:t> (</a:t>
            </a:r>
            <a:r>
              <a:rPr lang="fr-BE" sz="1600" dirty="0" err="1">
                <a:latin typeface="+mn-lt"/>
              </a:rPr>
              <a:t>gemanipuleerd</a:t>
            </a:r>
            <a:r>
              <a:rPr lang="fr-BE" sz="1600" dirty="0">
                <a:latin typeface="+mn-lt"/>
              </a:rPr>
              <a:t> </a:t>
            </a:r>
            <a:r>
              <a:rPr lang="fr-BE" sz="1600" dirty="0" err="1">
                <a:latin typeface="+mn-lt"/>
              </a:rPr>
              <a:t>door</a:t>
            </a:r>
            <a:r>
              <a:rPr lang="fr-BE" sz="1600" dirty="0">
                <a:latin typeface="+mn-lt"/>
              </a:rPr>
              <a:t> personeel), </a:t>
            </a:r>
            <a:r>
              <a:rPr lang="fr-BE" sz="1600" dirty="0" err="1">
                <a:latin typeface="+mn-lt"/>
              </a:rPr>
              <a:t>voertuigen</a:t>
            </a:r>
            <a:r>
              <a:rPr lang="fr-BE" sz="1600" dirty="0">
                <a:latin typeface="+mn-lt"/>
              </a:rPr>
              <a:t> en </a:t>
            </a:r>
            <a:r>
              <a:rPr lang="fr-BE" sz="1600" dirty="0" err="1">
                <a:latin typeface="+mn-lt"/>
              </a:rPr>
              <a:t>lasten</a:t>
            </a:r>
            <a:r>
              <a:rPr lang="fr-BE" sz="1600" dirty="0">
                <a:latin typeface="+mn-lt"/>
              </a:rPr>
              <a:t> niet </a:t>
            </a:r>
            <a:r>
              <a:rPr lang="fr-BE" sz="1600" dirty="0" err="1">
                <a:latin typeface="+mn-lt"/>
              </a:rPr>
              <a:t>kunnen</a:t>
            </a:r>
            <a:r>
              <a:rPr lang="fr-BE" sz="1600" dirty="0">
                <a:latin typeface="+mn-lt"/>
              </a:rPr>
              <a:t> </a:t>
            </a:r>
            <a:r>
              <a:rPr lang="fr-BE" sz="1600" dirty="0" err="1">
                <a:latin typeface="+mn-lt"/>
              </a:rPr>
              <a:t>indringen</a:t>
            </a:r>
            <a:r>
              <a:rPr lang="fr-BE" sz="1600" dirty="0">
                <a:latin typeface="+mn-lt"/>
              </a:rPr>
              <a:t> in </a:t>
            </a:r>
            <a:r>
              <a:rPr lang="fr-BE" sz="1600" dirty="0" err="1">
                <a:latin typeface="+mn-lt"/>
              </a:rPr>
              <a:t>nevenliggend</a:t>
            </a:r>
            <a:r>
              <a:rPr lang="fr-BE" sz="1600" dirty="0">
                <a:latin typeface="+mn-lt"/>
              </a:rPr>
              <a:t> </a:t>
            </a:r>
            <a:r>
              <a:rPr lang="fr-BE" sz="1600" dirty="0" err="1">
                <a:latin typeface="+mn-lt"/>
              </a:rPr>
              <a:t>spoor</a:t>
            </a:r>
            <a:r>
              <a:rPr lang="fr-BE" sz="1600" dirty="0">
                <a:latin typeface="+mn-lt"/>
              </a:rPr>
              <a:t> in </a:t>
            </a:r>
            <a:r>
              <a:rPr lang="fr-BE" sz="1600" dirty="0" err="1">
                <a:latin typeface="+mn-lt"/>
              </a:rPr>
              <a:t>dienst</a:t>
            </a:r>
            <a:r>
              <a:rPr lang="fr-BE" sz="1600" dirty="0">
                <a:latin typeface="+mn-lt"/>
              </a:rPr>
              <a:t>;</a:t>
            </a:r>
          </a:p>
          <a:p>
            <a:pPr marL="285750" lvl="0" indent="-285750" algn="just">
              <a:buFontTx/>
              <a:buChar char="-"/>
              <a:defRPr/>
            </a:pPr>
            <a:endParaRPr lang="fr-BE" sz="1600" dirty="0">
              <a:latin typeface="+mn-lt"/>
            </a:endParaRPr>
          </a:p>
          <a:p>
            <a:pPr marL="285750" lvl="0" indent="-285750" algn="just">
              <a:buFontTx/>
              <a:buChar char="-"/>
              <a:defRPr/>
            </a:pPr>
            <a:r>
              <a:rPr lang="fr-BE" sz="1600" dirty="0" err="1">
                <a:latin typeface="+mn-lt"/>
              </a:rPr>
              <a:t>enkel</a:t>
            </a:r>
            <a:r>
              <a:rPr lang="fr-BE" sz="1600" dirty="0">
                <a:latin typeface="+mn-lt"/>
              </a:rPr>
              <a:t> </a:t>
            </a:r>
            <a:r>
              <a:rPr lang="fr-BE" sz="1600" dirty="0" err="1">
                <a:latin typeface="+mn-lt"/>
              </a:rPr>
              <a:t>toegelaten</a:t>
            </a:r>
            <a:r>
              <a:rPr lang="fr-BE" sz="1600" dirty="0">
                <a:latin typeface="+mn-lt"/>
              </a:rPr>
              <a:t> </a:t>
            </a:r>
            <a:r>
              <a:rPr lang="fr-BE" sz="1600" dirty="0" err="1">
                <a:latin typeface="+mn-lt"/>
              </a:rPr>
              <a:t>bij</a:t>
            </a:r>
            <a:r>
              <a:rPr lang="fr-BE" sz="1600" dirty="0">
                <a:latin typeface="+mn-lt"/>
              </a:rPr>
              <a:t> </a:t>
            </a:r>
            <a:r>
              <a:rPr lang="fr-BE" sz="1600" dirty="0" err="1">
                <a:latin typeface="+mn-lt"/>
              </a:rPr>
              <a:t>werken</a:t>
            </a:r>
            <a:r>
              <a:rPr lang="fr-BE" sz="1600" dirty="0">
                <a:latin typeface="+mn-lt"/>
              </a:rPr>
              <a:t> </a:t>
            </a:r>
            <a:r>
              <a:rPr lang="fr-BE" sz="1600" dirty="0" err="1">
                <a:latin typeface="+mn-lt"/>
              </a:rPr>
              <a:t>zonder</a:t>
            </a:r>
            <a:r>
              <a:rPr lang="fr-BE" sz="1600" dirty="0">
                <a:latin typeface="+mn-lt"/>
              </a:rPr>
              <a:t> </a:t>
            </a:r>
            <a:r>
              <a:rPr lang="fr-BE" sz="1600" dirty="0" err="1">
                <a:latin typeface="+mn-lt"/>
              </a:rPr>
              <a:t>voorziene</a:t>
            </a:r>
            <a:r>
              <a:rPr lang="fr-BE" sz="1600" dirty="0">
                <a:latin typeface="+mn-lt"/>
              </a:rPr>
              <a:t> </a:t>
            </a:r>
            <a:r>
              <a:rPr lang="fr-BE" sz="1600" dirty="0" err="1">
                <a:latin typeface="+mn-lt"/>
              </a:rPr>
              <a:t>indringing</a:t>
            </a:r>
            <a:r>
              <a:rPr lang="fr-BE" sz="1600" dirty="0">
                <a:latin typeface="+mn-lt"/>
              </a:rPr>
              <a:t>.  </a:t>
            </a:r>
            <a:endParaRPr kumimoji="0" lang="fr-BE" sz="1600" b="0" i="0" u="none" strike="noStrike" kern="1200" cap="none" spc="0" normalizeH="0" baseline="0" noProof="0" dirty="0">
              <a:ln>
                <a:noFill/>
              </a:ln>
              <a:solidFill>
                <a:srgbClr val="000000"/>
              </a:solidFill>
              <a:effectLst/>
              <a:uLnTx/>
              <a:uFillTx/>
              <a:latin typeface="+mn-lt"/>
            </a:endParaRPr>
          </a:p>
        </p:txBody>
      </p:sp>
      <p:sp>
        <p:nvSpPr>
          <p:cNvPr id="16" name="Rounded Rectangle 12"/>
          <p:cNvSpPr/>
          <p:nvPr/>
        </p:nvSpPr>
        <p:spPr bwMode="auto">
          <a:xfrm>
            <a:off x="1498823" y="1765616"/>
            <a:ext cx="1967128" cy="39286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err="1">
                <a:solidFill>
                  <a:schemeClr val="accent1"/>
                </a:solidFill>
                <a:latin typeface="+mn-lt"/>
              </a:rPr>
              <a:t>Fysieke</a:t>
            </a:r>
            <a:r>
              <a:rPr lang="fr-BE" sz="1600" b="1" dirty="0">
                <a:solidFill>
                  <a:schemeClr val="accent1"/>
                </a:solidFill>
                <a:latin typeface="+mn-lt"/>
              </a:rPr>
              <a:t> </a:t>
            </a:r>
            <a:r>
              <a:rPr lang="fr-BE" sz="1600" b="1" dirty="0" err="1">
                <a:solidFill>
                  <a:schemeClr val="accent1"/>
                </a:solidFill>
                <a:latin typeface="+mn-lt"/>
              </a:rPr>
              <a:t>afscherming</a:t>
            </a:r>
            <a:endParaRPr lang="fr-BE" sz="1600" b="1" dirty="0">
              <a:solidFill>
                <a:schemeClr val="accent1"/>
              </a:solidFill>
              <a:latin typeface="+mn-lt"/>
            </a:endParaRPr>
          </a:p>
          <a:p>
            <a:pPr marL="285750" lvl="0" indent="-285750" algn="just">
              <a:buFontTx/>
              <a:buChar char="-"/>
              <a:defRPr/>
            </a:pPr>
            <a:endParaRPr lang="fr-BE" sz="1600" dirty="0">
              <a:latin typeface="+mn-lt"/>
            </a:endParaRPr>
          </a:p>
        </p:txBody>
      </p:sp>
      <p:pic>
        <p:nvPicPr>
          <p:cNvPr id="6" name="Picture 5"/>
          <p:cNvPicPr>
            <a:picLocks noChangeAspect="1"/>
          </p:cNvPicPr>
          <p:nvPr/>
        </p:nvPicPr>
        <p:blipFill>
          <a:blip r:embed="rId6"/>
          <a:stretch>
            <a:fillRect/>
          </a:stretch>
        </p:blipFill>
        <p:spPr>
          <a:xfrm>
            <a:off x="1282182" y="2415118"/>
            <a:ext cx="2264982" cy="1809671"/>
          </a:xfrm>
          <a:prstGeom prst="rect">
            <a:avLst/>
          </a:prstGeom>
        </p:spPr>
      </p:pic>
      <p:sp>
        <p:nvSpPr>
          <p:cNvPr id="19" name="Rounded Rectangle 12"/>
          <p:cNvSpPr/>
          <p:nvPr/>
        </p:nvSpPr>
        <p:spPr bwMode="auto">
          <a:xfrm>
            <a:off x="5600434" y="1738455"/>
            <a:ext cx="2337179" cy="39286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err="1">
                <a:solidFill>
                  <a:schemeClr val="accent1"/>
                </a:solidFill>
                <a:latin typeface="+mn-lt"/>
              </a:rPr>
              <a:t>Technische</a:t>
            </a:r>
            <a:r>
              <a:rPr lang="fr-BE" sz="1600" b="1" dirty="0">
                <a:solidFill>
                  <a:schemeClr val="accent1"/>
                </a:solidFill>
                <a:latin typeface="+mn-lt"/>
              </a:rPr>
              <a:t>  </a:t>
            </a:r>
            <a:r>
              <a:rPr lang="fr-BE" sz="1600" b="1" dirty="0" err="1">
                <a:solidFill>
                  <a:schemeClr val="accent1"/>
                </a:solidFill>
                <a:latin typeface="+mn-lt"/>
              </a:rPr>
              <a:t>afscherming</a:t>
            </a:r>
            <a:endParaRPr lang="fr-BE" sz="1600" b="1" dirty="0">
              <a:solidFill>
                <a:schemeClr val="accent1"/>
              </a:solidFill>
              <a:latin typeface="+mn-lt"/>
            </a:endParaRPr>
          </a:p>
          <a:p>
            <a:pPr marL="285750" lvl="0" indent="-285750" algn="just">
              <a:buFontTx/>
              <a:buChar char="-"/>
              <a:defRPr/>
            </a:pPr>
            <a:endParaRPr lang="fr-BE" sz="1600" dirty="0">
              <a:latin typeface="+mn-lt"/>
            </a:endParaRPr>
          </a:p>
        </p:txBody>
      </p:sp>
      <p:sp>
        <p:nvSpPr>
          <p:cNvPr id="21" name="Rounded Rectangle 12"/>
          <p:cNvSpPr/>
          <p:nvPr/>
        </p:nvSpPr>
        <p:spPr bwMode="auto">
          <a:xfrm>
            <a:off x="4919102" y="4322223"/>
            <a:ext cx="4386082" cy="2437247"/>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285750" lvl="0" indent="-285750" algn="just">
              <a:buFontTx/>
              <a:buChar char="-"/>
              <a:defRPr/>
            </a:pPr>
            <a:r>
              <a:rPr lang="fr-BE" sz="1600" dirty="0" err="1">
                <a:latin typeface="+mn-lt"/>
              </a:rPr>
              <a:t>technisch</a:t>
            </a:r>
            <a:r>
              <a:rPr lang="fr-BE" sz="1600" dirty="0">
                <a:latin typeface="+mn-lt"/>
              </a:rPr>
              <a:t> </a:t>
            </a:r>
            <a:r>
              <a:rPr lang="fr-BE" sz="1600" dirty="0" err="1">
                <a:latin typeface="+mn-lt"/>
              </a:rPr>
              <a:t>systeem</a:t>
            </a:r>
            <a:r>
              <a:rPr lang="fr-BE" sz="1600" dirty="0">
                <a:latin typeface="+mn-lt"/>
              </a:rPr>
              <a:t> in machine/</a:t>
            </a:r>
            <a:r>
              <a:rPr lang="fr-BE" sz="1600" dirty="0" err="1">
                <a:latin typeface="+mn-lt"/>
              </a:rPr>
              <a:t>voertuig</a:t>
            </a:r>
            <a:r>
              <a:rPr lang="fr-BE" sz="1600" dirty="0">
                <a:latin typeface="+mn-lt"/>
              </a:rPr>
              <a:t>;</a:t>
            </a:r>
          </a:p>
          <a:p>
            <a:pPr marL="285750" lvl="0" indent="-285750" algn="just">
              <a:buFontTx/>
              <a:buChar char="-"/>
              <a:defRPr/>
            </a:pPr>
            <a:endParaRPr lang="fr-BE" sz="1600" dirty="0">
              <a:latin typeface="+mn-lt"/>
            </a:endParaRPr>
          </a:p>
          <a:p>
            <a:pPr marL="285750" lvl="0" indent="-285750" algn="just">
              <a:buFontTx/>
              <a:buChar char="-"/>
              <a:defRPr/>
            </a:pPr>
            <a:r>
              <a:rPr lang="fr-BE" sz="1600" dirty="0" err="1">
                <a:latin typeface="+mn-lt"/>
              </a:rPr>
              <a:t>beperkt</a:t>
            </a:r>
            <a:r>
              <a:rPr lang="fr-BE" sz="1600" dirty="0">
                <a:latin typeface="+mn-lt"/>
              </a:rPr>
              <a:t> de </a:t>
            </a:r>
            <a:r>
              <a:rPr lang="fr-BE" sz="1600" dirty="0" err="1">
                <a:latin typeface="+mn-lt"/>
              </a:rPr>
              <a:t>beweging</a:t>
            </a:r>
            <a:r>
              <a:rPr lang="fr-BE" sz="1600" dirty="0">
                <a:latin typeface="+mn-lt"/>
              </a:rPr>
              <a:t> van machine/</a:t>
            </a:r>
            <a:r>
              <a:rPr lang="fr-BE" sz="1600" dirty="0" err="1">
                <a:latin typeface="+mn-lt"/>
              </a:rPr>
              <a:t>voertuig</a:t>
            </a:r>
            <a:r>
              <a:rPr lang="fr-BE" sz="1600" dirty="0">
                <a:latin typeface="+mn-lt"/>
              </a:rPr>
              <a:t>;</a:t>
            </a:r>
          </a:p>
          <a:p>
            <a:pPr marL="285750" lvl="0" indent="-285750" algn="just">
              <a:buFontTx/>
              <a:buChar char="-"/>
              <a:defRPr/>
            </a:pPr>
            <a:endParaRPr lang="fr-BE" sz="1600" dirty="0">
              <a:latin typeface="+mn-lt"/>
            </a:endParaRPr>
          </a:p>
          <a:p>
            <a:pPr marL="285750" lvl="0" indent="-285750" algn="just">
              <a:buFontTx/>
              <a:buChar char="-"/>
              <a:defRPr/>
            </a:pPr>
            <a:r>
              <a:rPr lang="fr-BE" sz="1600" dirty="0" err="1">
                <a:latin typeface="+mn-lt"/>
              </a:rPr>
              <a:t>enkel</a:t>
            </a:r>
            <a:r>
              <a:rPr lang="fr-BE" sz="1600" dirty="0">
                <a:latin typeface="+mn-lt"/>
              </a:rPr>
              <a:t> </a:t>
            </a:r>
            <a:r>
              <a:rPr lang="fr-BE" sz="1600" dirty="0" err="1">
                <a:latin typeface="+mn-lt"/>
              </a:rPr>
              <a:t>toegelaten</a:t>
            </a:r>
            <a:r>
              <a:rPr lang="fr-BE" sz="1600" dirty="0">
                <a:latin typeface="+mn-lt"/>
              </a:rPr>
              <a:t> </a:t>
            </a:r>
            <a:r>
              <a:rPr lang="fr-BE" sz="1600" dirty="0" err="1">
                <a:latin typeface="+mn-lt"/>
              </a:rPr>
              <a:t>bij</a:t>
            </a:r>
            <a:r>
              <a:rPr lang="fr-BE" sz="1600" dirty="0">
                <a:latin typeface="+mn-lt"/>
              </a:rPr>
              <a:t> </a:t>
            </a:r>
            <a:r>
              <a:rPr lang="fr-BE" sz="1600" dirty="0" err="1">
                <a:latin typeface="+mn-lt"/>
              </a:rPr>
              <a:t>werken</a:t>
            </a:r>
            <a:r>
              <a:rPr lang="fr-BE" sz="1600" dirty="0">
                <a:latin typeface="+mn-lt"/>
              </a:rPr>
              <a:t> </a:t>
            </a:r>
            <a:r>
              <a:rPr lang="fr-BE" sz="1600" dirty="0" err="1">
                <a:latin typeface="+mn-lt"/>
              </a:rPr>
              <a:t>zonder</a:t>
            </a:r>
            <a:r>
              <a:rPr lang="fr-BE" sz="1600" dirty="0">
                <a:latin typeface="+mn-lt"/>
              </a:rPr>
              <a:t> </a:t>
            </a:r>
            <a:r>
              <a:rPr lang="fr-BE" sz="1600" dirty="0" err="1">
                <a:latin typeface="+mn-lt"/>
              </a:rPr>
              <a:t>voorziene</a:t>
            </a:r>
            <a:r>
              <a:rPr lang="fr-BE" sz="1600" dirty="0">
                <a:latin typeface="+mn-lt"/>
              </a:rPr>
              <a:t> </a:t>
            </a:r>
            <a:r>
              <a:rPr lang="fr-BE" sz="1600" dirty="0" err="1">
                <a:latin typeface="+mn-lt"/>
              </a:rPr>
              <a:t>indringing</a:t>
            </a:r>
            <a:r>
              <a:rPr lang="fr-BE" sz="1600" dirty="0">
                <a:latin typeface="+mn-lt"/>
              </a:rPr>
              <a:t>.  </a:t>
            </a:r>
            <a:endParaRPr kumimoji="0" lang="fr-BE" sz="1600" b="0" i="0" u="none" strike="noStrike" kern="1200" cap="none" spc="0" normalizeH="0" baseline="0" noProof="0" dirty="0">
              <a:ln>
                <a:noFill/>
              </a:ln>
              <a:solidFill>
                <a:srgbClr val="000000"/>
              </a:solidFill>
              <a:effectLst/>
              <a:uLnTx/>
              <a:uFillTx/>
              <a:latin typeface="+mn-lt"/>
            </a:endParaRPr>
          </a:p>
        </p:txBody>
      </p:sp>
      <p:pic>
        <p:nvPicPr>
          <p:cNvPr id="2" name="Picture 1"/>
          <p:cNvPicPr>
            <a:picLocks noChangeAspect="1"/>
          </p:cNvPicPr>
          <p:nvPr/>
        </p:nvPicPr>
        <p:blipFill>
          <a:blip r:embed="rId7"/>
          <a:stretch>
            <a:fillRect/>
          </a:stretch>
        </p:blipFill>
        <p:spPr>
          <a:xfrm>
            <a:off x="5737919" y="2107865"/>
            <a:ext cx="2104785" cy="2116924"/>
          </a:xfrm>
          <a:prstGeom prst="rect">
            <a:avLst/>
          </a:prstGeom>
        </p:spPr>
      </p:pic>
      <p:pic>
        <p:nvPicPr>
          <p:cNvPr id="8" name="Picture 7"/>
          <p:cNvPicPr>
            <a:picLocks noChangeAspect="1"/>
          </p:cNvPicPr>
          <p:nvPr/>
        </p:nvPicPr>
        <p:blipFill>
          <a:blip r:embed="rId8"/>
          <a:stretch>
            <a:fillRect/>
          </a:stretch>
        </p:blipFill>
        <p:spPr>
          <a:xfrm>
            <a:off x="4960519" y="950291"/>
            <a:ext cx="932769" cy="731583"/>
          </a:xfrm>
          <a:prstGeom prst="rect">
            <a:avLst/>
          </a:prstGeom>
        </p:spPr>
      </p:pic>
    </p:spTree>
    <p:extLst>
      <p:ext uri="{BB962C8B-B14F-4D97-AF65-F5344CB8AC3E}">
        <p14:creationId xmlns:p14="http://schemas.microsoft.com/office/powerpoint/2010/main" val="24047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p:cNvPicPr preferRelativeResize="0">
            <a:picLocks/>
          </p:cNvPicPr>
          <p:nvPr/>
        </p:nvPicPr>
        <p:blipFill rotWithShape="1">
          <a:blip r:embed="rId3" cstate="screen">
            <a:extLst>
              <a:ext uri="{28A0092B-C50C-407E-A947-70E740481C1C}">
                <a14:useLocalDpi xmlns:a14="http://schemas.microsoft.com/office/drawing/2010/main"/>
              </a:ext>
            </a:extLst>
          </a:blip>
          <a:srcRect l="20703" t="4015" r="20700" b="1141"/>
          <a:stretch/>
        </p:blipFill>
        <p:spPr>
          <a:xfrm rot="16200000" flipV="1">
            <a:off x="7617438" y="2605638"/>
            <a:ext cx="5630400" cy="2466000"/>
          </a:xfrm>
          <a:prstGeom prst="rect">
            <a:avLst/>
          </a:prstGeom>
        </p:spPr>
      </p:pic>
      <p:sp>
        <p:nvSpPr>
          <p:cNvPr id="13" name="Forme libre 12"/>
          <p:cNvSpPr/>
          <p:nvPr/>
        </p:nvSpPr>
        <p:spPr>
          <a:xfrm>
            <a:off x="1465373" y="1017426"/>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dirty="0">
              <a:ln>
                <a:noFill/>
              </a:ln>
              <a:solidFill>
                <a:prstClr val="black">
                  <a:hueOff val="0"/>
                  <a:satOff val="0"/>
                  <a:lumOff val="0"/>
                  <a:alphaOff val="0"/>
                </a:prstClr>
              </a:solidFill>
              <a:effectLst/>
              <a:uLnTx/>
              <a:uFillTx/>
              <a:latin typeface="+mn-lt"/>
              <a:ea typeface="+mn-ea"/>
              <a:cs typeface="Arial"/>
            </a:endParaRPr>
          </a:p>
        </p:txBody>
      </p:sp>
      <p:pic>
        <p:nvPicPr>
          <p:cNvPr id="15" name="Image 14"/>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027810" y="1012560"/>
            <a:ext cx="770400" cy="572400"/>
          </a:xfrm>
          <a:prstGeom prst="rect">
            <a:avLst/>
          </a:prstGeom>
          <a:ln w="76200">
            <a:solidFill>
              <a:srgbClr val="FFFF00"/>
            </a:solidFill>
          </a:ln>
        </p:spPr>
      </p:pic>
      <p:sp>
        <p:nvSpPr>
          <p:cNvPr id="28" name="ZoneTexte 27"/>
          <p:cNvSpPr txBox="1"/>
          <p:nvPr/>
        </p:nvSpPr>
        <p:spPr>
          <a:xfrm rot="1627498">
            <a:off x="9503528" y="1283780"/>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29" name="ZoneTexte 28"/>
          <p:cNvSpPr txBox="1"/>
          <p:nvPr/>
        </p:nvSpPr>
        <p:spPr>
          <a:xfrm rot="19630101">
            <a:off x="9581104" y="5892213"/>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
        <p:nvSpPr>
          <p:cNvPr id="4" name="Espace réservé du texte 3"/>
          <p:cNvSpPr>
            <a:spLocks noGrp="1"/>
          </p:cNvSpPr>
          <p:nvPr>
            <p:ph type="body" sz="quarter" idx="18"/>
          </p:nvPr>
        </p:nvSpPr>
        <p:spPr>
          <a:xfrm>
            <a:off x="8688288" y="154524"/>
            <a:ext cx="3222505" cy="360363"/>
          </a:xfrm>
        </p:spPr>
        <p:txBody>
          <a:bodyPr/>
          <a:lstStyle/>
          <a:p>
            <a:r>
              <a:rPr lang="fr-FR" dirty="0"/>
              <a:t>2. </a:t>
            </a:r>
            <a:r>
              <a:rPr lang="fr-FR" dirty="0" err="1"/>
              <a:t>Hiërarchie</a:t>
            </a:r>
            <a:r>
              <a:rPr lang="fr-FR" dirty="0"/>
              <a:t> van de </a:t>
            </a:r>
            <a:r>
              <a:rPr lang="fr-FR" dirty="0" err="1"/>
              <a:t>veiligheidsmaatregelen</a:t>
            </a:r>
            <a:endParaRPr lang="fr-FR" dirty="0"/>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18</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err="1"/>
              <a:t>Gematerialiseerd</a:t>
            </a:r>
            <a:r>
              <a:rPr lang="fr-FR" dirty="0"/>
              <a:t> </a:t>
            </a:r>
            <a:r>
              <a:rPr lang="fr-FR" dirty="0" err="1"/>
              <a:t>sperren</a:t>
            </a:r>
            <a:r>
              <a:rPr lang="fr-FR" dirty="0"/>
              <a:t> van de </a:t>
            </a:r>
            <a:r>
              <a:rPr lang="fr-FR" dirty="0" err="1"/>
              <a:t>bewegingen</a:t>
            </a:r>
            <a:endParaRPr lang="fr-FR" dirty="0"/>
          </a:p>
        </p:txBody>
      </p:sp>
      <p:sp>
        <p:nvSpPr>
          <p:cNvPr id="26" name="Forme libre 22"/>
          <p:cNvSpPr/>
          <p:nvPr/>
        </p:nvSpPr>
        <p:spPr>
          <a:xfrm>
            <a:off x="109871" y="967497"/>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prstClr val="black"/>
                </a:solidFill>
                <a:effectLst/>
                <a:uLnTx/>
                <a:uFillTx/>
                <a:latin typeface="+mn-lt"/>
                <a:ea typeface="+mn-ea"/>
                <a:cs typeface="Arial"/>
              </a:rPr>
              <a:t>Gematerialiseerd</a:t>
            </a:r>
            <a:r>
              <a:rPr kumimoji="0" lang="fr-FR" sz="1200" b="1" i="0" u="none" strike="noStrike" kern="0" cap="none" spc="0" normalizeH="0" baseline="0" noProof="0" dirty="0">
                <a:ln>
                  <a:noFill/>
                </a:ln>
                <a:solidFill>
                  <a:prstClr val="black"/>
                </a:solidFill>
                <a:effectLst/>
                <a:uLnTx/>
                <a:uFillTx/>
                <a:latin typeface="+mn-lt"/>
                <a:ea typeface="+mn-ea"/>
                <a:cs typeface="Arial"/>
              </a:rPr>
              <a:t> </a:t>
            </a:r>
            <a:r>
              <a:rPr kumimoji="0" lang="fr-FR" sz="1200" b="1" i="0" u="none" strike="noStrike" kern="0" cap="none" spc="0" normalizeH="0" baseline="0" noProof="0" dirty="0" err="1">
                <a:ln>
                  <a:noFill/>
                </a:ln>
                <a:solidFill>
                  <a:prstClr val="black"/>
                </a:solidFill>
                <a:effectLst/>
                <a:uLnTx/>
                <a:uFillTx/>
                <a:latin typeface="+mn-lt"/>
                <a:ea typeface="+mn-ea"/>
                <a:cs typeface="Arial"/>
              </a:rPr>
              <a:t>sperren</a:t>
            </a:r>
            <a:r>
              <a:rPr kumimoji="0" lang="fr-FR" sz="1200" b="1" i="0" u="none" strike="noStrike" kern="0" cap="none" spc="0" normalizeH="0" baseline="0" noProof="0" dirty="0">
                <a:ln>
                  <a:noFill/>
                </a:ln>
                <a:solidFill>
                  <a:prstClr val="black"/>
                </a:solidFill>
                <a:effectLst/>
                <a:uLnTx/>
                <a:uFillTx/>
                <a:latin typeface="+mn-lt"/>
                <a:ea typeface="+mn-ea"/>
                <a:cs typeface="Arial"/>
              </a:rPr>
              <a:t> van de </a:t>
            </a:r>
            <a:r>
              <a:rPr kumimoji="0" lang="fr-FR" sz="1200" b="1" i="0" u="none" strike="noStrike" kern="0" cap="none" spc="0" normalizeH="0" baseline="0" noProof="0" dirty="0" err="1">
                <a:ln>
                  <a:noFill/>
                </a:ln>
                <a:solidFill>
                  <a:prstClr val="black"/>
                </a:solidFill>
                <a:effectLst/>
                <a:uLnTx/>
                <a:uFillTx/>
                <a:latin typeface="+mn-lt"/>
                <a:ea typeface="+mn-ea"/>
                <a:cs typeface="Arial"/>
              </a:rPr>
              <a:t>bewegingen</a:t>
            </a:r>
            <a:endParaRPr kumimoji="0" lang="fr-BE" sz="1200" b="1" i="0" u="none" strike="noStrike" kern="0" cap="none" spc="0" normalizeH="0" baseline="0" noProof="0" dirty="0">
              <a:ln>
                <a:noFill/>
              </a:ln>
              <a:solidFill>
                <a:prstClr val="black"/>
              </a:solidFill>
              <a:effectLst/>
              <a:uLnTx/>
              <a:uFillTx/>
              <a:latin typeface="+mn-lt"/>
              <a:ea typeface="+mn-ea"/>
              <a:cs typeface="Arial"/>
            </a:endParaRPr>
          </a:p>
        </p:txBody>
      </p:sp>
      <p:sp>
        <p:nvSpPr>
          <p:cNvPr id="19" name="Rounded Rectangle 12"/>
          <p:cNvSpPr/>
          <p:nvPr/>
        </p:nvSpPr>
        <p:spPr bwMode="auto">
          <a:xfrm>
            <a:off x="666572" y="3501008"/>
            <a:ext cx="8021716" cy="2592288"/>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err="1">
                <a:latin typeface="+mn-lt"/>
              </a:rPr>
              <a:t>Bij</a:t>
            </a:r>
            <a:r>
              <a:rPr lang="fr-BE" sz="1600" dirty="0">
                <a:latin typeface="+mn-lt"/>
              </a:rPr>
              <a:t> </a:t>
            </a:r>
            <a:r>
              <a:rPr lang="fr-BE" sz="1600" b="1" dirty="0" err="1">
                <a:latin typeface="+mn-lt"/>
              </a:rPr>
              <a:t>gematerialiseerd</a:t>
            </a:r>
            <a:r>
              <a:rPr lang="fr-BE" sz="1600" b="1" dirty="0">
                <a:latin typeface="+mn-lt"/>
              </a:rPr>
              <a:t> </a:t>
            </a:r>
            <a:r>
              <a:rPr lang="fr-BE" sz="1600" b="1" dirty="0" err="1">
                <a:latin typeface="+mn-lt"/>
              </a:rPr>
              <a:t>sperren</a:t>
            </a:r>
            <a:r>
              <a:rPr lang="fr-BE" sz="1600" b="1" dirty="0">
                <a:latin typeface="+mn-lt"/>
              </a:rPr>
              <a:t> van de </a:t>
            </a:r>
            <a:r>
              <a:rPr lang="fr-BE" sz="1600" b="1" dirty="0" err="1">
                <a:latin typeface="+mn-lt"/>
              </a:rPr>
              <a:t>bewegingen</a:t>
            </a:r>
            <a:r>
              <a:rPr lang="fr-BE" sz="1600" b="1" dirty="0">
                <a:latin typeface="+mn-lt"/>
              </a:rPr>
              <a:t> </a:t>
            </a:r>
            <a:r>
              <a:rPr lang="fr-BE" sz="1600" dirty="0" err="1">
                <a:latin typeface="+mn-lt"/>
              </a:rPr>
              <a:t>wordt</a:t>
            </a:r>
            <a:r>
              <a:rPr lang="fr-BE" sz="1600" dirty="0">
                <a:latin typeface="+mn-lt"/>
              </a:rPr>
              <a:t> het </a:t>
            </a:r>
            <a:r>
              <a:rPr lang="fr-BE" sz="1600" dirty="0" err="1">
                <a:latin typeface="+mn-lt"/>
              </a:rPr>
              <a:t>gesloten</a:t>
            </a:r>
            <a:r>
              <a:rPr lang="fr-BE" sz="1600" dirty="0">
                <a:latin typeface="+mn-lt"/>
              </a:rPr>
              <a:t> </a:t>
            </a:r>
            <a:r>
              <a:rPr lang="fr-BE" sz="1600" dirty="0" err="1">
                <a:latin typeface="+mn-lt"/>
              </a:rPr>
              <a:t>houden</a:t>
            </a:r>
            <a:r>
              <a:rPr lang="fr-BE" sz="1600" dirty="0">
                <a:latin typeface="+mn-lt"/>
              </a:rPr>
              <a:t> van de </a:t>
            </a:r>
            <a:r>
              <a:rPr lang="fr-BE" sz="1600" dirty="0" err="1">
                <a:latin typeface="+mn-lt"/>
              </a:rPr>
              <a:t>seinen</a:t>
            </a:r>
            <a:r>
              <a:rPr lang="fr-BE" sz="1600" dirty="0">
                <a:latin typeface="+mn-lt"/>
              </a:rPr>
              <a:t>, die de </a:t>
            </a:r>
            <a:r>
              <a:rPr lang="fr-BE" sz="1600" dirty="0" err="1">
                <a:latin typeface="+mn-lt"/>
              </a:rPr>
              <a:t>werkzone</a:t>
            </a:r>
            <a:r>
              <a:rPr lang="fr-BE" sz="1600" dirty="0">
                <a:latin typeface="+mn-lt"/>
              </a:rPr>
              <a:t> </a:t>
            </a:r>
            <a:r>
              <a:rPr lang="fr-BE" sz="1600" dirty="0" err="1">
                <a:latin typeface="+mn-lt"/>
              </a:rPr>
              <a:t>omkaderen</a:t>
            </a:r>
            <a:r>
              <a:rPr lang="fr-BE" sz="1600" dirty="0">
                <a:latin typeface="+mn-lt"/>
              </a:rPr>
              <a:t>, </a:t>
            </a:r>
            <a:r>
              <a:rPr lang="fr-BE" sz="1600" dirty="0" err="1">
                <a:latin typeface="+mn-lt"/>
              </a:rPr>
              <a:t>verzekerd</a:t>
            </a:r>
            <a:r>
              <a:rPr lang="fr-BE" sz="1600" dirty="0">
                <a:latin typeface="+mn-lt"/>
              </a:rPr>
              <a:t> </a:t>
            </a:r>
            <a:r>
              <a:rPr lang="fr-BE" sz="1600" dirty="0" err="1">
                <a:latin typeface="+mn-lt"/>
              </a:rPr>
              <a:t>door</a:t>
            </a:r>
            <a:r>
              <a:rPr lang="fr-BE" sz="1600" dirty="0">
                <a:latin typeface="+mn-lt"/>
              </a:rPr>
              <a:t>:</a:t>
            </a:r>
          </a:p>
          <a:p>
            <a:pPr marL="285750" lvl="0" indent="-285750" algn="just">
              <a:buFontTx/>
              <a:buChar char="-"/>
              <a:defRPr/>
            </a:pPr>
            <a:endParaRPr lang="fr-BE" sz="1600" dirty="0">
              <a:latin typeface="+mn-lt"/>
            </a:endParaRPr>
          </a:p>
          <a:p>
            <a:pPr marL="285750" lvl="0" indent="-285750" algn="just">
              <a:buFontTx/>
              <a:buChar char="-"/>
              <a:defRPr/>
            </a:pPr>
            <a:r>
              <a:rPr lang="fr-BE" sz="1600" dirty="0" err="1">
                <a:latin typeface="+mn-lt"/>
              </a:rPr>
              <a:t>hetzij</a:t>
            </a:r>
            <a:r>
              <a:rPr lang="fr-BE" sz="1600" dirty="0">
                <a:latin typeface="+mn-lt"/>
              </a:rPr>
              <a:t> </a:t>
            </a:r>
            <a:r>
              <a:rPr lang="fr-BE" sz="1600" dirty="0" err="1">
                <a:latin typeface="+mn-lt"/>
              </a:rPr>
              <a:t>rechtstreeks</a:t>
            </a:r>
            <a:r>
              <a:rPr lang="fr-BE" sz="1600" dirty="0">
                <a:latin typeface="+mn-lt"/>
              </a:rPr>
              <a:t> en </a:t>
            </a:r>
            <a:r>
              <a:rPr lang="fr-BE" sz="1600" dirty="0" err="1">
                <a:latin typeface="+mn-lt"/>
              </a:rPr>
              <a:t>uitsluitend</a:t>
            </a:r>
            <a:r>
              <a:rPr lang="fr-BE" sz="1600" dirty="0">
                <a:latin typeface="+mn-lt"/>
              </a:rPr>
              <a:t> </a:t>
            </a:r>
            <a:r>
              <a:rPr lang="fr-BE" sz="1600" dirty="0" err="1">
                <a:latin typeface="+mn-lt"/>
              </a:rPr>
              <a:t>nemen</a:t>
            </a:r>
            <a:r>
              <a:rPr lang="fr-BE" sz="1600" dirty="0">
                <a:latin typeface="+mn-lt"/>
              </a:rPr>
              <a:t> van </a:t>
            </a:r>
            <a:r>
              <a:rPr lang="fr-BE" sz="1600" dirty="0" err="1">
                <a:latin typeface="+mn-lt"/>
              </a:rPr>
              <a:t>technische</a:t>
            </a:r>
            <a:r>
              <a:rPr lang="fr-BE" sz="1600" dirty="0">
                <a:latin typeface="+mn-lt"/>
              </a:rPr>
              <a:t> </a:t>
            </a:r>
            <a:r>
              <a:rPr lang="fr-BE" sz="1600" dirty="0" err="1">
                <a:latin typeface="+mn-lt"/>
              </a:rPr>
              <a:t>maatregelen</a:t>
            </a:r>
            <a:r>
              <a:rPr lang="fr-BE" sz="1600" dirty="0">
                <a:latin typeface="+mn-lt"/>
              </a:rPr>
              <a:t> </a:t>
            </a:r>
            <a:r>
              <a:rPr lang="fr-BE" sz="1600" dirty="0" err="1">
                <a:latin typeface="+mn-lt"/>
              </a:rPr>
              <a:t>door</a:t>
            </a:r>
            <a:r>
              <a:rPr lang="fr-BE" sz="1600" dirty="0">
                <a:latin typeface="+mn-lt"/>
              </a:rPr>
              <a:t> de </a:t>
            </a:r>
            <a:r>
              <a:rPr lang="fr-BE" sz="1600" dirty="0" err="1">
                <a:latin typeface="+mn-lt"/>
              </a:rPr>
              <a:t>leider</a:t>
            </a:r>
            <a:r>
              <a:rPr lang="fr-BE" sz="1600" dirty="0">
                <a:latin typeface="+mn-lt"/>
              </a:rPr>
              <a:t> van het </a:t>
            </a:r>
            <a:r>
              <a:rPr lang="fr-BE" sz="1600" dirty="0" err="1">
                <a:latin typeface="+mn-lt"/>
              </a:rPr>
              <a:t>werk</a:t>
            </a:r>
            <a:r>
              <a:rPr lang="fr-BE" sz="1600" dirty="0">
                <a:latin typeface="+mn-lt"/>
              </a:rPr>
              <a:t> of </a:t>
            </a:r>
            <a:r>
              <a:rPr lang="fr-BE" sz="1600" dirty="0" err="1">
                <a:latin typeface="+mn-lt"/>
              </a:rPr>
              <a:t>zijn</a:t>
            </a:r>
            <a:r>
              <a:rPr lang="fr-BE" sz="1600" dirty="0">
                <a:latin typeface="+mn-lt"/>
              </a:rPr>
              <a:t> </a:t>
            </a:r>
            <a:r>
              <a:rPr lang="fr-BE" sz="1600" dirty="0" err="1">
                <a:latin typeface="+mn-lt"/>
              </a:rPr>
              <a:t>afgevaardigde</a:t>
            </a:r>
            <a:r>
              <a:rPr lang="fr-BE" sz="1600" dirty="0">
                <a:latin typeface="+mn-lt"/>
              </a:rPr>
              <a:t>, </a:t>
            </a:r>
            <a:r>
              <a:rPr lang="fr-BE" sz="1600" dirty="0" err="1">
                <a:latin typeface="+mn-lt"/>
              </a:rPr>
              <a:t>aanwezig</a:t>
            </a:r>
            <a:r>
              <a:rPr lang="fr-BE" sz="1600" dirty="0">
                <a:latin typeface="+mn-lt"/>
              </a:rPr>
              <a:t> op het </a:t>
            </a:r>
            <a:r>
              <a:rPr lang="fr-BE" sz="1600" dirty="0" err="1">
                <a:latin typeface="+mn-lt"/>
              </a:rPr>
              <a:t>terrein</a:t>
            </a:r>
            <a:r>
              <a:rPr lang="fr-BE" sz="1600" dirty="0">
                <a:latin typeface="+mn-lt"/>
              </a:rPr>
              <a:t>;</a:t>
            </a:r>
          </a:p>
          <a:p>
            <a:pPr marL="285750" lvl="0" indent="-285750" algn="just">
              <a:buFontTx/>
              <a:buChar char="-"/>
              <a:defRPr/>
            </a:pPr>
            <a:endParaRPr lang="fr-BE" sz="1600" dirty="0">
              <a:latin typeface="+mn-lt"/>
            </a:endParaRPr>
          </a:p>
          <a:p>
            <a:pPr marL="285750" lvl="0" indent="-285750" algn="just">
              <a:buFontTx/>
              <a:buChar char="-"/>
              <a:defRPr/>
            </a:pPr>
            <a:r>
              <a:rPr lang="fr-BE" sz="1600" dirty="0" err="1">
                <a:latin typeface="+mn-lt"/>
              </a:rPr>
              <a:t>hetzij</a:t>
            </a:r>
            <a:r>
              <a:rPr lang="fr-BE" sz="1600" dirty="0">
                <a:latin typeface="+mn-lt"/>
              </a:rPr>
              <a:t> het </a:t>
            </a:r>
            <a:r>
              <a:rPr lang="fr-BE" sz="1600" dirty="0" err="1">
                <a:latin typeface="+mn-lt"/>
              </a:rPr>
              <a:t>nemen</a:t>
            </a:r>
            <a:r>
              <a:rPr lang="fr-BE" sz="1600" dirty="0">
                <a:latin typeface="+mn-lt"/>
              </a:rPr>
              <a:t> van </a:t>
            </a:r>
            <a:r>
              <a:rPr lang="fr-BE" sz="1600" dirty="0" err="1">
                <a:latin typeface="+mn-lt"/>
              </a:rPr>
              <a:t>technische</a:t>
            </a:r>
            <a:r>
              <a:rPr lang="fr-BE" sz="1600" dirty="0">
                <a:latin typeface="+mn-lt"/>
              </a:rPr>
              <a:t> </a:t>
            </a:r>
            <a:r>
              <a:rPr lang="fr-BE" sz="1600" dirty="0" err="1">
                <a:latin typeface="+mn-lt"/>
              </a:rPr>
              <a:t>maatregelen</a:t>
            </a:r>
            <a:r>
              <a:rPr lang="fr-BE" sz="1600" dirty="0">
                <a:latin typeface="+mn-lt"/>
              </a:rPr>
              <a:t> </a:t>
            </a:r>
            <a:r>
              <a:rPr lang="fr-BE" sz="1600" dirty="0" err="1">
                <a:latin typeface="+mn-lt"/>
              </a:rPr>
              <a:t>door</a:t>
            </a:r>
            <a:r>
              <a:rPr lang="fr-BE" sz="1600" dirty="0">
                <a:latin typeface="+mn-lt"/>
              </a:rPr>
              <a:t> de </a:t>
            </a:r>
            <a:r>
              <a:rPr lang="fr-BE" sz="1600" dirty="0" err="1">
                <a:latin typeface="+mn-lt"/>
              </a:rPr>
              <a:t>leider</a:t>
            </a:r>
            <a:r>
              <a:rPr lang="fr-BE" sz="1600" dirty="0">
                <a:latin typeface="+mn-lt"/>
              </a:rPr>
              <a:t> van het </a:t>
            </a:r>
            <a:r>
              <a:rPr lang="fr-BE" sz="1600" dirty="0" err="1">
                <a:latin typeface="+mn-lt"/>
              </a:rPr>
              <a:t>werk</a:t>
            </a:r>
            <a:r>
              <a:rPr lang="fr-BE" sz="1600" dirty="0">
                <a:latin typeface="+mn-lt"/>
              </a:rPr>
              <a:t> of </a:t>
            </a:r>
            <a:r>
              <a:rPr lang="fr-BE" sz="1600" dirty="0" err="1">
                <a:latin typeface="+mn-lt"/>
              </a:rPr>
              <a:t>zijn</a:t>
            </a:r>
            <a:r>
              <a:rPr lang="fr-BE" sz="1600" dirty="0">
                <a:latin typeface="+mn-lt"/>
              </a:rPr>
              <a:t> </a:t>
            </a:r>
            <a:r>
              <a:rPr lang="fr-BE" sz="1600" dirty="0" err="1">
                <a:latin typeface="+mn-lt"/>
              </a:rPr>
              <a:t>afgevaardigde</a:t>
            </a:r>
            <a:r>
              <a:rPr lang="fr-BE" sz="1600" dirty="0">
                <a:latin typeface="+mn-lt"/>
              </a:rPr>
              <a:t>, </a:t>
            </a:r>
            <a:r>
              <a:rPr lang="fr-BE" sz="1600" dirty="0" err="1">
                <a:latin typeface="+mn-lt"/>
              </a:rPr>
              <a:t>aanwezig</a:t>
            </a:r>
            <a:r>
              <a:rPr lang="fr-BE" sz="1600" dirty="0">
                <a:latin typeface="+mn-lt"/>
              </a:rPr>
              <a:t> op het </a:t>
            </a:r>
            <a:r>
              <a:rPr lang="fr-BE" sz="1600" dirty="0" err="1">
                <a:latin typeface="+mn-lt"/>
              </a:rPr>
              <a:t>terrein</a:t>
            </a:r>
            <a:r>
              <a:rPr lang="fr-BE" sz="1600" dirty="0">
                <a:latin typeface="+mn-lt"/>
              </a:rPr>
              <a:t>, ter </a:t>
            </a:r>
            <a:r>
              <a:rPr lang="fr-BE" sz="1600" dirty="0" err="1">
                <a:latin typeface="+mn-lt"/>
              </a:rPr>
              <a:t>ondersteuning</a:t>
            </a:r>
            <a:r>
              <a:rPr lang="fr-BE" sz="1600" dirty="0">
                <a:latin typeface="+mn-lt"/>
              </a:rPr>
              <a:t> van de </a:t>
            </a:r>
            <a:r>
              <a:rPr lang="fr-BE" sz="1600" dirty="0" err="1">
                <a:latin typeface="+mn-lt"/>
              </a:rPr>
              <a:t>veiligheidsmaatregelen</a:t>
            </a:r>
            <a:r>
              <a:rPr lang="fr-BE" sz="1600" dirty="0">
                <a:latin typeface="+mn-lt"/>
              </a:rPr>
              <a:t> die </a:t>
            </a:r>
            <a:r>
              <a:rPr lang="fr-BE" sz="1600" dirty="0" err="1">
                <a:latin typeface="+mn-lt"/>
              </a:rPr>
              <a:t>worden</a:t>
            </a:r>
            <a:r>
              <a:rPr lang="fr-BE" sz="1600" dirty="0">
                <a:latin typeface="+mn-lt"/>
              </a:rPr>
              <a:t> </a:t>
            </a:r>
            <a:r>
              <a:rPr lang="fr-BE" sz="1600" dirty="0" err="1">
                <a:latin typeface="+mn-lt"/>
              </a:rPr>
              <a:t>genomen</a:t>
            </a:r>
            <a:r>
              <a:rPr lang="fr-BE" sz="1600" dirty="0">
                <a:latin typeface="+mn-lt"/>
              </a:rPr>
              <a:t> op het </a:t>
            </a:r>
            <a:r>
              <a:rPr lang="fr-BE" sz="1600" dirty="0" err="1">
                <a:latin typeface="+mn-lt"/>
              </a:rPr>
              <a:t>seinhuis</a:t>
            </a:r>
            <a:r>
              <a:rPr lang="fr-BE" sz="1600" dirty="0">
                <a:latin typeface="+mn-lt"/>
              </a:rPr>
              <a:t>.  </a:t>
            </a:r>
            <a:endParaRPr kumimoji="0" lang="fr-BE" sz="1600" b="0" i="0" u="none" strike="noStrike" kern="1200" cap="none" spc="0" normalizeH="0" baseline="0" noProof="0" dirty="0">
              <a:ln>
                <a:noFill/>
              </a:ln>
              <a:solidFill>
                <a:srgbClr val="000000"/>
              </a:solidFill>
              <a:effectLst/>
              <a:uLnTx/>
              <a:uFillTx/>
              <a:latin typeface="+mn-lt"/>
            </a:endParaRPr>
          </a:p>
        </p:txBody>
      </p:sp>
      <p:sp>
        <p:nvSpPr>
          <p:cNvPr id="20" name="Rounded Rectangle 12"/>
          <p:cNvSpPr/>
          <p:nvPr/>
        </p:nvSpPr>
        <p:spPr bwMode="auto">
          <a:xfrm>
            <a:off x="673796" y="1848857"/>
            <a:ext cx="8014492" cy="1432427"/>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Men </a:t>
            </a:r>
            <a:r>
              <a:rPr lang="fr-BE" sz="1600" dirty="0" err="1">
                <a:latin typeface="+mn-lt"/>
              </a:rPr>
              <a:t>verstaat</a:t>
            </a:r>
            <a:r>
              <a:rPr lang="fr-BE" sz="1600" dirty="0">
                <a:latin typeface="+mn-lt"/>
              </a:rPr>
              <a:t> </a:t>
            </a:r>
            <a:r>
              <a:rPr lang="fr-BE" sz="1600" dirty="0" err="1">
                <a:latin typeface="+mn-lt"/>
              </a:rPr>
              <a:t>onder</a:t>
            </a:r>
            <a:r>
              <a:rPr lang="fr-BE" sz="1600" dirty="0">
                <a:latin typeface="+mn-lt"/>
              </a:rPr>
              <a:t> </a:t>
            </a:r>
            <a:r>
              <a:rPr lang="fr-BE" sz="1600" dirty="0" err="1">
                <a:latin typeface="+mn-lt"/>
              </a:rPr>
              <a:t>sperren</a:t>
            </a:r>
            <a:r>
              <a:rPr lang="fr-BE" sz="1600" dirty="0">
                <a:latin typeface="+mn-lt"/>
              </a:rPr>
              <a:t> van de </a:t>
            </a:r>
            <a:r>
              <a:rPr lang="fr-BE" sz="1600" dirty="0" err="1">
                <a:latin typeface="+mn-lt"/>
              </a:rPr>
              <a:t>bewegingen</a:t>
            </a:r>
            <a:r>
              <a:rPr lang="fr-BE" sz="1600" dirty="0">
                <a:latin typeface="+mn-lt"/>
              </a:rPr>
              <a:t> </a:t>
            </a:r>
            <a:r>
              <a:rPr lang="fr-BE" sz="1600" b="1" dirty="0" err="1">
                <a:latin typeface="+mn-lt"/>
              </a:rPr>
              <a:t>tijdelijke</a:t>
            </a:r>
            <a:r>
              <a:rPr lang="fr-BE" sz="1600" b="1" dirty="0">
                <a:latin typeface="+mn-lt"/>
              </a:rPr>
              <a:t> </a:t>
            </a:r>
            <a:r>
              <a:rPr lang="fr-BE" sz="1600" b="1" dirty="0" err="1">
                <a:latin typeface="+mn-lt"/>
              </a:rPr>
              <a:t>onderbreking</a:t>
            </a:r>
            <a:r>
              <a:rPr lang="fr-BE" sz="1600" b="1" dirty="0">
                <a:latin typeface="+mn-lt"/>
              </a:rPr>
              <a:t> </a:t>
            </a:r>
            <a:r>
              <a:rPr lang="fr-BE" sz="1600" dirty="0">
                <a:latin typeface="+mn-lt"/>
              </a:rPr>
              <a:t>van het </a:t>
            </a:r>
            <a:r>
              <a:rPr lang="fr-BE" sz="1600" dirty="0" err="1">
                <a:latin typeface="+mn-lt"/>
              </a:rPr>
              <a:t>treinverkeer</a:t>
            </a:r>
            <a:r>
              <a:rPr lang="fr-BE" sz="1600" dirty="0">
                <a:latin typeface="+mn-lt"/>
              </a:rPr>
              <a:t> te </a:t>
            </a:r>
            <a:r>
              <a:rPr lang="fr-BE" sz="1600" dirty="0" err="1">
                <a:latin typeface="+mn-lt"/>
              </a:rPr>
              <a:t>hoogte</a:t>
            </a:r>
            <a:r>
              <a:rPr lang="fr-BE" sz="1600" dirty="0">
                <a:latin typeface="+mn-lt"/>
              </a:rPr>
              <a:t> van de </a:t>
            </a:r>
            <a:r>
              <a:rPr lang="fr-BE" sz="1600" dirty="0" err="1">
                <a:latin typeface="+mn-lt"/>
              </a:rPr>
              <a:t>werkzone</a:t>
            </a:r>
            <a:r>
              <a:rPr lang="fr-BE" sz="1600" dirty="0">
                <a:latin typeface="+mn-lt"/>
              </a:rPr>
              <a:t> </a:t>
            </a:r>
            <a:r>
              <a:rPr lang="fr-BE" sz="1600" dirty="0" err="1">
                <a:latin typeface="+mn-lt"/>
              </a:rPr>
              <a:t>door</a:t>
            </a:r>
            <a:r>
              <a:rPr lang="fr-BE" sz="1600" dirty="0">
                <a:latin typeface="+mn-lt"/>
              </a:rPr>
              <a:t> het </a:t>
            </a:r>
            <a:r>
              <a:rPr lang="fr-BE" sz="1600" dirty="0" err="1">
                <a:latin typeface="+mn-lt"/>
              </a:rPr>
              <a:t>gesloten</a:t>
            </a:r>
            <a:r>
              <a:rPr lang="fr-BE" sz="1600" dirty="0">
                <a:latin typeface="+mn-lt"/>
              </a:rPr>
              <a:t> </a:t>
            </a:r>
            <a:r>
              <a:rPr lang="fr-BE" sz="1600" dirty="0" err="1">
                <a:latin typeface="+mn-lt"/>
              </a:rPr>
              <a:t>houden</a:t>
            </a:r>
            <a:r>
              <a:rPr lang="fr-BE" sz="1600" dirty="0">
                <a:latin typeface="+mn-lt"/>
              </a:rPr>
              <a:t> van de </a:t>
            </a:r>
            <a:r>
              <a:rPr lang="fr-BE" sz="1600" dirty="0" err="1">
                <a:latin typeface="+mn-lt"/>
              </a:rPr>
              <a:t>seinen</a:t>
            </a:r>
            <a:r>
              <a:rPr lang="fr-BE" sz="1600" dirty="0">
                <a:latin typeface="+mn-lt"/>
              </a:rPr>
              <a:t> die de </a:t>
            </a:r>
            <a:r>
              <a:rPr lang="fr-BE" sz="1600" dirty="0" err="1">
                <a:latin typeface="+mn-lt"/>
              </a:rPr>
              <a:t>werkzone</a:t>
            </a:r>
            <a:r>
              <a:rPr lang="fr-BE" sz="1600" dirty="0">
                <a:latin typeface="+mn-lt"/>
              </a:rPr>
              <a:t> </a:t>
            </a:r>
            <a:r>
              <a:rPr lang="fr-BE" sz="1600" dirty="0" err="1">
                <a:latin typeface="+mn-lt"/>
              </a:rPr>
              <a:t>omkaderen</a:t>
            </a:r>
            <a:r>
              <a:rPr lang="fr-BE" sz="1600" dirty="0">
                <a:latin typeface="+mn-lt"/>
              </a:rPr>
              <a:t>.</a:t>
            </a:r>
          </a:p>
          <a:p>
            <a:pPr lvl="0" algn="just">
              <a:defRPr/>
            </a:pPr>
            <a:r>
              <a:rPr lang="fr-BE" sz="1600" dirty="0" err="1">
                <a:latin typeface="+mn-lt"/>
              </a:rPr>
              <a:t>Activiteiten</a:t>
            </a:r>
            <a:r>
              <a:rPr lang="fr-BE" sz="1600" dirty="0">
                <a:latin typeface="+mn-lt"/>
              </a:rPr>
              <a:t> met </a:t>
            </a:r>
            <a:r>
              <a:rPr lang="fr-BE" sz="1600" dirty="0" err="1">
                <a:latin typeface="+mn-lt"/>
              </a:rPr>
              <a:t>een</a:t>
            </a:r>
            <a:r>
              <a:rPr lang="fr-BE" sz="1600" dirty="0">
                <a:latin typeface="+mn-lt"/>
              </a:rPr>
              <a:t> </a:t>
            </a:r>
            <a:r>
              <a:rPr lang="fr-BE" sz="1600" dirty="0" err="1">
                <a:latin typeface="+mn-lt"/>
              </a:rPr>
              <a:t>voorziene</a:t>
            </a:r>
            <a:r>
              <a:rPr lang="fr-BE" sz="1600" dirty="0">
                <a:latin typeface="+mn-lt"/>
              </a:rPr>
              <a:t> of </a:t>
            </a:r>
            <a:r>
              <a:rPr lang="fr-BE" sz="1600" dirty="0" err="1">
                <a:latin typeface="+mn-lt"/>
              </a:rPr>
              <a:t>een</a:t>
            </a:r>
            <a:r>
              <a:rPr lang="fr-BE" sz="1600" dirty="0">
                <a:latin typeface="+mn-lt"/>
              </a:rPr>
              <a:t> niet-</a:t>
            </a:r>
            <a:r>
              <a:rPr lang="fr-BE" sz="1600" dirty="0" err="1">
                <a:latin typeface="+mn-lt"/>
              </a:rPr>
              <a:t>voorziene</a:t>
            </a:r>
            <a:r>
              <a:rPr lang="fr-BE" sz="1600" dirty="0">
                <a:latin typeface="+mn-lt"/>
              </a:rPr>
              <a:t> </a:t>
            </a:r>
            <a:r>
              <a:rPr lang="fr-BE" sz="1600" dirty="0" err="1">
                <a:latin typeface="+mn-lt"/>
              </a:rPr>
              <a:t>indringing</a:t>
            </a:r>
            <a:r>
              <a:rPr lang="fr-BE" sz="1600" dirty="0">
                <a:latin typeface="+mn-lt"/>
              </a:rPr>
              <a:t> in het vrijeruimteprofiel </a:t>
            </a:r>
            <a:r>
              <a:rPr lang="fr-BE" sz="1600" dirty="0" err="1">
                <a:latin typeface="+mn-lt"/>
              </a:rPr>
              <a:t>worden</a:t>
            </a:r>
            <a:r>
              <a:rPr lang="fr-BE" sz="1600" dirty="0">
                <a:latin typeface="+mn-lt"/>
              </a:rPr>
              <a:t> </a:t>
            </a:r>
            <a:r>
              <a:rPr lang="fr-BE" sz="1600" dirty="0" err="1">
                <a:latin typeface="+mn-lt"/>
              </a:rPr>
              <a:t>uitgevoerd</a:t>
            </a:r>
            <a:r>
              <a:rPr lang="fr-BE" sz="1600" dirty="0">
                <a:latin typeface="+mn-lt"/>
              </a:rPr>
              <a:t> </a:t>
            </a:r>
            <a:r>
              <a:rPr lang="fr-BE" sz="1600" dirty="0" err="1">
                <a:latin typeface="+mn-lt"/>
              </a:rPr>
              <a:t>tijdens</a:t>
            </a:r>
            <a:r>
              <a:rPr lang="fr-BE" sz="1600" dirty="0">
                <a:latin typeface="+mn-lt"/>
              </a:rPr>
              <a:t> </a:t>
            </a:r>
            <a:r>
              <a:rPr lang="fr-BE" sz="1600" dirty="0" err="1">
                <a:latin typeface="+mn-lt"/>
              </a:rPr>
              <a:t>deze</a:t>
            </a:r>
            <a:r>
              <a:rPr lang="fr-BE" sz="1600" dirty="0">
                <a:latin typeface="+mn-lt"/>
              </a:rPr>
              <a:t> </a:t>
            </a:r>
            <a:r>
              <a:rPr lang="fr-BE" sz="1600" dirty="0" err="1">
                <a:latin typeface="+mn-lt"/>
              </a:rPr>
              <a:t>onderbrekingen</a:t>
            </a:r>
            <a:r>
              <a:rPr lang="fr-BE" sz="1600" dirty="0">
                <a:latin typeface="+mn-lt"/>
              </a:rPr>
              <a:t> van het </a:t>
            </a:r>
            <a:r>
              <a:rPr lang="fr-BE" sz="1600" dirty="0" err="1">
                <a:latin typeface="+mn-lt"/>
              </a:rPr>
              <a:t>treinverkeer</a:t>
            </a:r>
            <a:r>
              <a:rPr lang="fr-BE" sz="1600" dirty="0">
                <a:latin typeface="+mn-lt"/>
              </a:rPr>
              <a:t> op dit </a:t>
            </a:r>
            <a:r>
              <a:rPr lang="fr-BE" sz="1600" dirty="0" err="1">
                <a:latin typeface="+mn-lt"/>
              </a:rPr>
              <a:t>spoor</a:t>
            </a:r>
            <a:r>
              <a:rPr lang="fr-BE" sz="1600" dirty="0">
                <a:latin typeface="+mn-lt"/>
              </a:rPr>
              <a:t>.</a:t>
            </a:r>
          </a:p>
          <a:p>
            <a:pPr lvl="0" algn="just">
              <a:defRPr/>
            </a:pPr>
            <a:endParaRPr lang="fr-BE" sz="1600" dirty="0">
              <a:latin typeface="+mn-lt"/>
            </a:endParaRPr>
          </a:p>
        </p:txBody>
      </p:sp>
      <p:pic>
        <p:nvPicPr>
          <p:cNvPr id="21" name="Picture 20"/>
          <p:cNvPicPr>
            <a:picLocks noChangeAspect="1"/>
          </p:cNvPicPr>
          <p:nvPr/>
        </p:nvPicPr>
        <p:blipFill>
          <a:blip r:embed="rId5"/>
          <a:stretch>
            <a:fillRect/>
          </a:stretch>
        </p:blipFill>
        <p:spPr>
          <a:xfrm>
            <a:off x="7515196" y="956315"/>
            <a:ext cx="4395597" cy="5681964"/>
          </a:xfrm>
          <a:prstGeom prst="rect">
            <a:avLst/>
          </a:prstGeom>
        </p:spPr>
      </p:pic>
    </p:spTree>
    <p:extLst>
      <p:ext uri="{BB962C8B-B14F-4D97-AF65-F5344CB8AC3E}">
        <p14:creationId xmlns:p14="http://schemas.microsoft.com/office/powerpoint/2010/main" val="102437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p:cNvPicPr preferRelativeResize="0">
            <a:picLocks/>
          </p:cNvPicPr>
          <p:nvPr/>
        </p:nvPicPr>
        <p:blipFill rotWithShape="1">
          <a:blip r:embed="rId3" cstate="screen">
            <a:extLst>
              <a:ext uri="{28A0092B-C50C-407E-A947-70E740481C1C}">
                <a14:useLocalDpi xmlns:a14="http://schemas.microsoft.com/office/drawing/2010/main"/>
              </a:ext>
            </a:extLst>
          </a:blip>
          <a:srcRect l="20703" t="4015" r="20700" b="1141"/>
          <a:stretch/>
        </p:blipFill>
        <p:spPr>
          <a:xfrm rot="16200000" flipV="1">
            <a:off x="7617438" y="2605638"/>
            <a:ext cx="5630400" cy="2466000"/>
          </a:xfrm>
          <a:prstGeom prst="rect">
            <a:avLst/>
          </a:prstGeom>
        </p:spPr>
      </p:pic>
      <p:sp>
        <p:nvSpPr>
          <p:cNvPr id="28" name="ZoneTexte 27"/>
          <p:cNvSpPr txBox="1"/>
          <p:nvPr/>
        </p:nvSpPr>
        <p:spPr>
          <a:xfrm rot="1627498">
            <a:off x="9503528" y="1283780"/>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29" name="ZoneTexte 28"/>
          <p:cNvSpPr txBox="1"/>
          <p:nvPr/>
        </p:nvSpPr>
        <p:spPr>
          <a:xfrm rot="19630101">
            <a:off x="9581104" y="5892213"/>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
        <p:nvSpPr>
          <p:cNvPr id="4" name="Espace réservé du texte 3"/>
          <p:cNvSpPr>
            <a:spLocks noGrp="1"/>
          </p:cNvSpPr>
          <p:nvPr>
            <p:ph type="body" sz="quarter" idx="18"/>
          </p:nvPr>
        </p:nvSpPr>
        <p:spPr>
          <a:xfrm>
            <a:off x="8688288" y="154524"/>
            <a:ext cx="3222505" cy="360363"/>
          </a:xfrm>
        </p:spPr>
        <p:txBody>
          <a:bodyPr/>
          <a:lstStyle/>
          <a:p>
            <a:r>
              <a:rPr lang="fr-FR" dirty="0"/>
              <a:t>2. </a:t>
            </a:r>
            <a:r>
              <a:rPr lang="fr-FR" dirty="0" err="1"/>
              <a:t>Hiërarchie</a:t>
            </a:r>
            <a:r>
              <a:rPr lang="fr-FR" dirty="0"/>
              <a:t> van de </a:t>
            </a:r>
            <a:r>
              <a:rPr lang="fr-FR" dirty="0" err="1"/>
              <a:t>veiligheidsmaatregelen</a:t>
            </a:r>
            <a:endParaRPr lang="fr-FR" dirty="0"/>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19</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a:t>Niet-</a:t>
            </a:r>
            <a:r>
              <a:rPr lang="fr-FR" dirty="0" err="1"/>
              <a:t>gematerialiseerd</a:t>
            </a:r>
            <a:r>
              <a:rPr lang="fr-FR" dirty="0"/>
              <a:t> </a:t>
            </a:r>
            <a:r>
              <a:rPr lang="fr-FR" dirty="0" err="1"/>
              <a:t>sperren</a:t>
            </a:r>
            <a:r>
              <a:rPr lang="fr-FR" dirty="0"/>
              <a:t> van de </a:t>
            </a:r>
            <a:r>
              <a:rPr lang="fr-FR" dirty="0" err="1"/>
              <a:t>bewegingen</a:t>
            </a:r>
            <a:endParaRPr lang="fr-FR" dirty="0"/>
          </a:p>
        </p:txBody>
      </p:sp>
      <p:sp>
        <p:nvSpPr>
          <p:cNvPr id="19" name="Rounded Rectangle 12"/>
          <p:cNvSpPr/>
          <p:nvPr/>
        </p:nvSpPr>
        <p:spPr bwMode="auto">
          <a:xfrm>
            <a:off x="666572" y="4221088"/>
            <a:ext cx="8021716" cy="1728192"/>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err="1">
                <a:latin typeface="+mn-lt"/>
              </a:rPr>
              <a:t>Bij</a:t>
            </a:r>
            <a:r>
              <a:rPr lang="fr-BE" sz="1600" dirty="0">
                <a:latin typeface="+mn-lt"/>
              </a:rPr>
              <a:t> </a:t>
            </a:r>
            <a:r>
              <a:rPr lang="fr-BE" sz="1600" b="1" dirty="0">
                <a:latin typeface="+mn-lt"/>
              </a:rPr>
              <a:t>niet-</a:t>
            </a:r>
            <a:r>
              <a:rPr lang="fr-BE" sz="1600" b="1" dirty="0" err="1">
                <a:latin typeface="+mn-lt"/>
              </a:rPr>
              <a:t>gematerialiseerd</a:t>
            </a:r>
            <a:r>
              <a:rPr lang="fr-BE" sz="1600" b="1" dirty="0">
                <a:latin typeface="+mn-lt"/>
              </a:rPr>
              <a:t> </a:t>
            </a:r>
            <a:r>
              <a:rPr lang="fr-BE" sz="1600" b="1" dirty="0" err="1">
                <a:latin typeface="+mn-lt"/>
              </a:rPr>
              <a:t>sperren</a:t>
            </a:r>
            <a:r>
              <a:rPr lang="fr-BE" sz="1600" b="1" dirty="0">
                <a:latin typeface="+mn-lt"/>
              </a:rPr>
              <a:t> van de </a:t>
            </a:r>
            <a:r>
              <a:rPr lang="fr-BE" sz="1600" b="1" dirty="0" err="1">
                <a:latin typeface="+mn-lt"/>
              </a:rPr>
              <a:t>bewegingen</a:t>
            </a:r>
            <a:r>
              <a:rPr lang="fr-BE" sz="1600" b="1" dirty="0">
                <a:latin typeface="+mn-lt"/>
              </a:rPr>
              <a:t> </a:t>
            </a:r>
            <a:r>
              <a:rPr lang="fr-BE" sz="1600" dirty="0" err="1">
                <a:latin typeface="+mn-lt"/>
              </a:rPr>
              <a:t>wordt</a:t>
            </a:r>
            <a:r>
              <a:rPr lang="fr-BE" sz="1600" dirty="0">
                <a:latin typeface="+mn-lt"/>
              </a:rPr>
              <a:t> het </a:t>
            </a:r>
            <a:r>
              <a:rPr lang="fr-BE" sz="1600" dirty="0" err="1">
                <a:latin typeface="+mn-lt"/>
              </a:rPr>
              <a:t>gesloten</a:t>
            </a:r>
            <a:r>
              <a:rPr lang="fr-BE" sz="1600" dirty="0">
                <a:latin typeface="+mn-lt"/>
              </a:rPr>
              <a:t> </a:t>
            </a:r>
            <a:r>
              <a:rPr lang="fr-BE" sz="1600" dirty="0" err="1">
                <a:latin typeface="+mn-lt"/>
              </a:rPr>
              <a:t>houden</a:t>
            </a:r>
            <a:r>
              <a:rPr lang="fr-BE" sz="1600" dirty="0">
                <a:latin typeface="+mn-lt"/>
              </a:rPr>
              <a:t> van de </a:t>
            </a:r>
            <a:r>
              <a:rPr lang="fr-BE" sz="1600" dirty="0" err="1">
                <a:latin typeface="+mn-lt"/>
              </a:rPr>
              <a:t>seinen</a:t>
            </a:r>
            <a:r>
              <a:rPr lang="fr-BE" sz="1600" dirty="0">
                <a:latin typeface="+mn-lt"/>
              </a:rPr>
              <a:t>, die de </a:t>
            </a:r>
            <a:r>
              <a:rPr lang="fr-BE" sz="1600" dirty="0" err="1">
                <a:latin typeface="+mn-lt"/>
              </a:rPr>
              <a:t>werkzone</a:t>
            </a:r>
            <a:r>
              <a:rPr lang="fr-BE" sz="1600" dirty="0">
                <a:latin typeface="+mn-lt"/>
              </a:rPr>
              <a:t> </a:t>
            </a:r>
            <a:r>
              <a:rPr lang="fr-BE" sz="1600" dirty="0" err="1">
                <a:latin typeface="+mn-lt"/>
              </a:rPr>
              <a:t>omkaderen</a:t>
            </a:r>
            <a:r>
              <a:rPr lang="fr-BE" sz="1600" dirty="0">
                <a:latin typeface="+mn-lt"/>
              </a:rPr>
              <a:t>, </a:t>
            </a:r>
            <a:r>
              <a:rPr lang="fr-BE" sz="1600" dirty="0" err="1">
                <a:latin typeface="+mn-lt"/>
              </a:rPr>
              <a:t>verzekerd</a:t>
            </a:r>
            <a:r>
              <a:rPr lang="fr-BE" sz="1600" dirty="0">
                <a:latin typeface="+mn-lt"/>
              </a:rPr>
              <a:t> </a:t>
            </a:r>
            <a:r>
              <a:rPr lang="fr-BE" sz="1600" dirty="0" err="1">
                <a:latin typeface="+mn-lt"/>
              </a:rPr>
              <a:t>door</a:t>
            </a:r>
            <a:r>
              <a:rPr lang="fr-BE" sz="1600" dirty="0">
                <a:latin typeface="+mn-lt"/>
              </a:rPr>
              <a:t> het </a:t>
            </a:r>
            <a:r>
              <a:rPr lang="fr-BE" sz="1600" dirty="0" err="1">
                <a:latin typeface="+mn-lt"/>
              </a:rPr>
              <a:t>nemen</a:t>
            </a:r>
            <a:r>
              <a:rPr lang="fr-BE" sz="1600" dirty="0">
                <a:latin typeface="+mn-lt"/>
              </a:rPr>
              <a:t> van </a:t>
            </a:r>
            <a:r>
              <a:rPr lang="fr-BE" sz="1600" dirty="0" err="1">
                <a:latin typeface="+mn-lt"/>
              </a:rPr>
              <a:t>technische</a:t>
            </a:r>
            <a:r>
              <a:rPr lang="fr-BE" sz="1600" dirty="0">
                <a:latin typeface="+mn-lt"/>
              </a:rPr>
              <a:t> </a:t>
            </a:r>
            <a:r>
              <a:rPr lang="fr-BE" sz="1600" dirty="0" err="1">
                <a:latin typeface="+mn-lt"/>
              </a:rPr>
              <a:t>maatregelen</a:t>
            </a:r>
            <a:r>
              <a:rPr lang="fr-BE" sz="1600" dirty="0">
                <a:latin typeface="+mn-lt"/>
              </a:rPr>
              <a:t> </a:t>
            </a:r>
            <a:r>
              <a:rPr lang="fr-BE" sz="1600" dirty="0" err="1">
                <a:latin typeface="+mn-lt"/>
              </a:rPr>
              <a:t>door</a:t>
            </a:r>
            <a:r>
              <a:rPr lang="fr-BE" sz="1600" dirty="0">
                <a:latin typeface="+mn-lt"/>
              </a:rPr>
              <a:t> </a:t>
            </a:r>
            <a:r>
              <a:rPr lang="fr-BE" sz="1600" dirty="0" err="1">
                <a:latin typeface="+mn-lt"/>
              </a:rPr>
              <a:t>een</a:t>
            </a:r>
            <a:r>
              <a:rPr lang="fr-BE" sz="1600" dirty="0">
                <a:latin typeface="+mn-lt"/>
              </a:rPr>
              <a:t> </a:t>
            </a:r>
            <a:r>
              <a:rPr lang="fr-BE" sz="1600" dirty="0" err="1">
                <a:latin typeface="+mn-lt"/>
              </a:rPr>
              <a:t>bediende</a:t>
            </a:r>
            <a:r>
              <a:rPr lang="fr-BE" sz="1600" dirty="0">
                <a:latin typeface="+mn-lt"/>
              </a:rPr>
              <a:t>, </a:t>
            </a:r>
            <a:r>
              <a:rPr lang="fr-BE" sz="1600" dirty="0" err="1">
                <a:latin typeface="+mn-lt"/>
              </a:rPr>
              <a:t>aanwezig</a:t>
            </a:r>
            <a:r>
              <a:rPr lang="fr-BE" sz="1600" dirty="0">
                <a:latin typeface="+mn-lt"/>
              </a:rPr>
              <a:t> in het </a:t>
            </a:r>
            <a:r>
              <a:rPr lang="fr-BE" sz="1600" dirty="0" err="1">
                <a:latin typeface="+mn-lt"/>
              </a:rPr>
              <a:t>seinhuis</a:t>
            </a:r>
            <a:r>
              <a:rPr lang="fr-BE" sz="1600" dirty="0">
                <a:latin typeface="+mn-lt"/>
              </a:rPr>
              <a:t>.  </a:t>
            </a:r>
          </a:p>
          <a:p>
            <a:pPr lvl="0" algn="just">
              <a:defRPr/>
            </a:pPr>
            <a:r>
              <a:rPr lang="fr-BE" sz="1600" dirty="0">
                <a:latin typeface="+mn-lt"/>
              </a:rPr>
              <a:t>Het </a:t>
            </a:r>
            <a:r>
              <a:rPr lang="fr-BE" sz="1600" dirty="0" err="1">
                <a:latin typeface="+mn-lt"/>
              </a:rPr>
              <a:t>opheffen</a:t>
            </a:r>
            <a:r>
              <a:rPr lang="fr-BE" sz="1600" dirty="0">
                <a:latin typeface="+mn-lt"/>
              </a:rPr>
              <a:t> van </a:t>
            </a:r>
            <a:r>
              <a:rPr lang="fr-BE" sz="1600" dirty="0" err="1">
                <a:latin typeface="+mn-lt"/>
              </a:rPr>
              <a:t>deze</a:t>
            </a:r>
            <a:r>
              <a:rPr lang="fr-BE" sz="1600" dirty="0">
                <a:latin typeface="+mn-lt"/>
              </a:rPr>
              <a:t> </a:t>
            </a:r>
            <a:r>
              <a:rPr lang="fr-BE" sz="1600" dirty="0" err="1">
                <a:latin typeface="+mn-lt"/>
              </a:rPr>
              <a:t>maatregelen</a:t>
            </a:r>
            <a:r>
              <a:rPr lang="fr-BE" sz="1600" dirty="0">
                <a:latin typeface="+mn-lt"/>
              </a:rPr>
              <a:t> (</a:t>
            </a:r>
            <a:r>
              <a:rPr lang="fr-BE" sz="1600" dirty="0" err="1">
                <a:latin typeface="+mn-lt"/>
              </a:rPr>
              <a:t>teneinde</a:t>
            </a:r>
            <a:r>
              <a:rPr lang="fr-BE" sz="1600" dirty="0">
                <a:latin typeface="+mn-lt"/>
              </a:rPr>
              <a:t> het </a:t>
            </a:r>
            <a:r>
              <a:rPr lang="fr-BE" sz="1600" dirty="0" err="1">
                <a:latin typeface="+mn-lt"/>
              </a:rPr>
              <a:t>spoorverkeer</a:t>
            </a:r>
            <a:r>
              <a:rPr lang="fr-BE" sz="1600" dirty="0">
                <a:latin typeface="+mn-lt"/>
              </a:rPr>
              <a:t> </a:t>
            </a:r>
            <a:r>
              <a:rPr lang="fr-BE" sz="1600" dirty="0" err="1">
                <a:latin typeface="+mn-lt"/>
              </a:rPr>
              <a:t>toe</a:t>
            </a:r>
            <a:r>
              <a:rPr lang="fr-BE" sz="1600" dirty="0">
                <a:latin typeface="+mn-lt"/>
              </a:rPr>
              <a:t> te </a:t>
            </a:r>
            <a:r>
              <a:rPr lang="fr-BE" sz="1600" dirty="0" err="1">
                <a:latin typeface="+mn-lt"/>
              </a:rPr>
              <a:t>laten</a:t>
            </a:r>
            <a:r>
              <a:rPr lang="fr-BE" sz="1600" dirty="0">
                <a:latin typeface="+mn-lt"/>
              </a:rPr>
              <a:t>) </a:t>
            </a:r>
            <a:r>
              <a:rPr lang="fr-BE" sz="1600" dirty="0" err="1">
                <a:latin typeface="+mn-lt"/>
              </a:rPr>
              <a:t>vindt</a:t>
            </a:r>
            <a:r>
              <a:rPr lang="fr-BE" sz="1600" dirty="0">
                <a:latin typeface="+mn-lt"/>
              </a:rPr>
              <a:t> </a:t>
            </a:r>
            <a:r>
              <a:rPr lang="fr-BE" sz="1600" dirty="0" err="1">
                <a:latin typeface="+mn-lt"/>
              </a:rPr>
              <a:t>plaats</a:t>
            </a:r>
            <a:r>
              <a:rPr lang="fr-BE" sz="1600" dirty="0">
                <a:latin typeface="+mn-lt"/>
              </a:rPr>
              <a:t> na </a:t>
            </a:r>
            <a:r>
              <a:rPr lang="fr-BE" sz="1600" dirty="0" err="1">
                <a:latin typeface="+mn-lt"/>
              </a:rPr>
              <a:t>uitwisseling</a:t>
            </a:r>
            <a:r>
              <a:rPr lang="fr-BE" sz="1600" dirty="0">
                <a:latin typeface="+mn-lt"/>
              </a:rPr>
              <a:t> van </a:t>
            </a:r>
            <a:r>
              <a:rPr lang="fr-BE" sz="1600" dirty="0" err="1">
                <a:latin typeface="+mn-lt"/>
              </a:rPr>
              <a:t>telegrammen</a:t>
            </a:r>
            <a:r>
              <a:rPr lang="fr-BE" sz="1600" dirty="0">
                <a:latin typeface="+mn-lt"/>
              </a:rPr>
              <a:t> (per </a:t>
            </a:r>
            <a:r>
              <a:rPr lang="fr-BE" sz="1600" dirty="0" err="1">
                <a:latin typeface="+mn-lt"/>
              </a:rPr>
              <a:t>gsm</a:t>
            </a:r>
            <a:r>
              <a:rPr lang="fr-BE" sz="1600" dirty="0">
                <a:latin typeface="+mn-lt"/>
              </a:rPr>
              <a:t>) </a:t>
            </a:r>
            <a:r>
              <a:rPr lang="fr-BE" sz="1600" dirty="0" err="1">
                <a:latin typeface="+mn-lt"/>
              </a:rPr>
              <a:t>tussen</a:t>
            </a:r>
            <a:r>
              <a:rPr lang="fr-BE" sz="1600" dirty="0">
                <a:latin typeface="+mn-lt"/>
              </a:rPr>
              <a:t> de </a:t>
            </a:r>
            <a:r>
              <a:rPr lang="fr-BE" sz="1600" dirty="0" err="1">
                <a:latin typeface="+mn-lt"/>
              </a:rPr>
              <a:t>leider</a:t>
            </a:r>
            <a:r>
              <a:rPr lang="fr-BE" sz="1600" dirty="0">
                <a:latin typeface="+mn-lt"/>
              </a:rPr>
              <a:t> van het </a:t>
            </a:r>
            <a:r>
              <a:rPr lang="fr-BE" sz="1600" dirty="0" err="1">
                <a:latin typeface="+mn-lt"/>
              </a:rPr>
              <a:t>werk</a:t>
            </a:r>
            <a:r>
              <a:rPr lang="fr-BE" sz="1600" dirty="0">
                <a:latin typeface="+mn-lt"/>
              </a:rPr>
              <a:t> of </a:t>
            </a:r>
            <a:r>
              <a:rPr lang="fr-BE" sz="1600" dirty="0" err="1">
                <a:latin typeface="+mn-lt"/>
              </a:rPr>
              <a:t>zijn</a:t>
            </a:r>
            <a:r>
              <a:rPr lang="fr-BE" sz="1600" dirty="0">
                <a:latin typeface="+mn-lt"/>
              </a:rPr>
              <a:t> </a:t>
            </a:r>
            <a:r>
              <a:rPr lang="fr-BE" sz="1600" dirty="0" err="1">
                <a:latin typeface="+mn-lt"/>
              </a:rPr>
              <a:t>afgevaardigde</a:t>
            </a:r>
            <a:r>
              <a:rPr lang="fr-BE" sz="1600" dirty="0">
                <a:latin typeface="+mn-lt"/>
              </a:rPr>
              <a:t>, </a:t>
            </a:r>
            <a:r>
              <a:rPr lang="fr-BE" sz="1600" dirty="0" err="1">
                <a:latin typeface="+mn-lt"/>
              </a:rPr>
              <a:t>aanwezig</a:t>
            </a:r>
            <a:r>
              <a:rPr lang="fr-BE" sz="1600" dirty="0">
                <a:latin typeface="+mn-lt"/>
              </a:rPr>
              <a:t> op het </a:t>
            </a:r>
            <a:r>
              <a:rPr lang="fr-BE" sz="1600" dirty="0" err="1">
                <a:latin typeface="+mn-lt"/>
              </a:rPr>
              <a:t>terrein</a:t>
            </a:r>
            <a:r>
              <a:rPr lang="fr-BE" sz="1600" dirty="0">
                <a:latin typeface="+mn-lt"/>
              </a:rPr>
              <a:t>, en de </a:t>
            </a:r>
            <a:r>
              <a:rPr lang="fr-BE" sz="1600" dirty="0" err="1">
                <a:latin typeface="+mn-lt"/>
              </a:rPr>
              <a:t>bediende</a:t>
            </a:r>
            <a:r>
              <a:rPr lang="fr-BE" sz="1600" dirty="0">
                <a:latin typeface="+mn-lt"/>
              </a:rPr>
              <a:t> op het </a:t>
            </a:r>
            <a:r>
              <a:rPr lang="fr-BE" sz="1600" dirty="0" err="1">
                <a:latin typeface="+mn-lt"/>
              </a:rPr>
              <a:t>seinhuis</a:t>
            </a:r>
            <a:r>
              <a:rPr lang="fr-BE" sz="1600" dirty="0">
                <a:latin typeface="+mn-lt"/>
              </a:rPr>
              <a:t>. </a:t>
            </a:r>
            <a:endParaRPr kumimoji="0" lang="fr-BE" sz="1600" b="0" i="0" u="none" strike="noStrike" kern="1200" cap="none" spc="0" normalizeH="0" baseline="0" noProof="0" dirty="0">
              <a:ln>
                <a:noFill/>
              </a:ln>
              <a:solidFill>
                <a:srgbClr val="000000"/>
              </a:solidFill>
              <a:effectLst/>
              <a:uLnTx/>
              <a:uFillTx/>
              <a:latin typeface="+mn-lt"/>
            </a:endParaRPr>
          </a:p>
        </p:txBody>
      </p:sp>
      <p:sp>
        <p:nvSpPr>
          <p:cNvPr id="20" name="Rounded Rectangle 12"/>
          <p:cNvSpPr/>
          <p:nvPr/>
        </p:nvSpPr>
        <p:spPr bwMode="auto">
          <a:xfrm>
            <a:off x="673796" y="1848857"/>
            <a:ext cx="8014492" cy="1796167"/>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Men </a:t>
            </a:r>
            <a:r>
              <a:rPr lang="fr-BE" sz="1600" dirty="0" err="1">
                <a:latin typeface="+mn-lt"/>
              </a:rPr>
              <a:t>verstaat</a:t>
            </a:r>
            <a:r>
              <a:rPr lang="fr-BE" sz="1600" dirty="0">
                <a:latin typeface="+mn-lt"/>
              </a:rPr>
              <a:t> </a:t>
            </a:r>
            <a:r>
              <a:rPr lang="fr-BE" sz="1600" dirty="0" err="1">
                <a:latin typeface="+mn-lt"/>
              </a:rPr>
              <a:t>onder</a:t>
            </a:r>
            <a:r>
              <a:rPr lang="fr-BE" sz="1600" dirty="0">
                <a:latin typeface="+mn-lt"/>
              </a:rPr>
              <a:t> </a:t>
            </a:r>
            <a:r>
              <a:rPr lang="fr-BE" sz="1600" dirty="0" err="1">
                <a:latin typeface="+mn-lt"/>
              </a:rPr>
              <a:t>sperren</a:t>
            </a:r>
            <a:r>
              <a:rPr lang="fr-BE" sz="1600" dirty="0">
                <a:latin typeface="+mn-lt"/>
              </a:rPr>
              <a:t> van de </a:t>
            </a:r>
            <a:r>
              <a:rPr lang="fr-BE" sz="1600" dirty="0" err="1">
                <a:latin typeface="+mn-lt"/>
              </a:rPr>
              <a:t>bewegingen</a:t>
            </a:r>
            <a:r>
              <a:rPr lang="fr-BE" sz="1600" dirty="0">
                <a:latin typeface="+mn-lt"/>
              </a:rPr>
              <a:t> </a:t>
            </a:r>
            <a:r>
              <a:rPr lang="fr-BE" sz="1600" b="1" dirty="0" err="1">
                <a:latin typeface="+mn-lt"/>
              </a:rPr>
              <a:t>tijdelijke</a:t>
            </a:r>
            <a:r>
              <a:rPr lang="fr-BE" sz="1600" b="1" dirty="0">
                <a:latin typeface="+mn-lt"/>
              </a:rPr>
              <a:t> </a:t>
            </a:r>
            <a:r>
              <a:rPr lang="fr-BE" sz="1600" b="1" dirty="0" err="1">
                <a:latin typeface="+mn-lt"/>
              </a:rPr>
              <a:t>onderbreking</a:t>
            </a:r>
            <a:r>
              <a:rPr lang="fr-BE" sz="1600" b="1" dirty="0">
                <a:latin typeface="+mn-lt"/>
              </a:rPr>
              <a:t> </a:t>
            </a:r>
            <a:r>
              <a:rPr lang="fr-BE" sz="1600" dirty="0">
                <a:latin typeface="+mn-lt"/>
              </a:rPr>
              <a:t>van het </a:t>
            </a:r>
            <a:r>
              <a:rPr lang="fr-BE" sz="1600" dirty="0" err="1">
                <a:latin typeface="+mn-lt"/>
              </a:rPr>
              <a:t>treinverkeer</a:t>
            </a:r>
            <a:r>
              <a:rPr lang="fr-BE" sz="1600" dirty="0">
                <a:latin typeface="+mn-lt"/>
              </a:rPr>
              <a:t> te </a:t>
            </a:r>
            <a:r>
              <a:rPr lang="fr-BE" sz="1600" dirty="0" err="1">
                <a:latin typeface="+mn-lt"/>
              </a:rPr>
              <a:t>hoogte</a:t>
            </a:r>
            <a:r>
              <a:rPr lang="fr-BE" sz="1600" dirty="0">
                <a:latin typeface="+mn-lt"/>
              </a:rPr>
              <a:t> van de </a:t>
            </a:r>
            <a:r>
              <a:rPr lang="fr-BE" sz="1600" dirty="0" err="1">
                <a:latin typeface="+mn-lt"/>
              </a:rPr>
              <a:t>werkzone</a:t>
            </a:r>
            <a:r>
              <a:rPr lang="fr-BE" sz="1600" dirty="0">
                <a:latin typeface="+mn-lt"/>
              </a:rPr>
              <a:t> </a:t>
            </a:r>
            <a:r>
              <a:rPr lang="fr-BE" sz="1600" dirty="0" err="1">
                <a:latin typeface="+mn-lt"/>
              </a:rPr>
              <a:t>door</a:t>
            </a:r>
            <a:r>
              <a:rPr lang="fr-BE" sz="1600" dirty="0">
                <a:latin typeface="+mn-lt"/>
              </a:rPr>
              <a:t> het </a:t>
            </a:r>
            <a:r>
              <a:rPr lang="fr-BE" sz="1600" b="1" dirty="0" err="1">
                <a:latin typeface="+mn-lt"/>
              </a:rPr>
              <a:t>gesloten</a:t>
            </a:r>
            <a:r>
              <a:rPr lang="fr-BE" sz="1600" b="1" dirty="0">
                <a:latin typeface="+mn-lt"/>
              </a:rPr>
              <a:t> </a:t>
            </a:r>
            <a:r>
              <a:rPr lang="fr-BE" sz="1600" b="1" dirty="0" err="1">
                <a:latin typeface="+mn-lt"/>
              </a:rPr>
              <a:t>houden</a:t>
            </a:r>
            <a:r>
              <a:rPr lang="fr-BE" sz="1600" b="1" dirty="0">
                <a:latin typeface="+mn-lt"/>
              </a:rPr>
              <a:t> van de </a:t>
            </a:r>
            <a:r>
              <a:rPr lang="fr-BE" sz="1600" b="1" dirty="0" err="1">
                <a:latin typeface="+mn-lt"/>
              </a:rPr>
              <a:t>seinen</a:t>
            </a:r>
            <a:r>
              <a:rPr lang="fr-BE" sz="1600" b="1" dirty="0">
                <a:latin typeface="+mn-lt"/>
              </a:rPr>
              <a:t> </a:t>
            </a:r>
            <a:r>
              <a:rPr lang="fr-BE" sz="1600" dirty="0">
                <a:latin typeface="+mn-lt"/>
              </a:rPr>
              <a:t>die de </a:t>
            </a:r>
            <a:r>
              <a:rPr lang="fr-BE" sz="1600" dirty="0" err="1">
                <a:latin typeface="+mn-lt"/>
              </a:rPr>
              <a:t>werkzone</a:t>
            </a:r>
            <a:r>
              <a:rPr lang="fr-BE" sz="1600" dirty="0">
                <a:latin typeface="+mn-lt"/>
              </a:rPr>
              <a:t> </a:t>
            </a:r>
            <a:r>
              <a:rPr lang="fr-BE" sz="1600" dirty="0" err="1">
                <a:latin typeface="+mn-lt"/>
              </a:rPr>
              <a:t>omkaderen</a:t>
            </a:r>
            <a:r>
              <a:rPr lang="fr-BE" sz="1600" dirty="0">
                <a:latin typeface="+mn-lt"/>
              </a:rPr>
              <a:t>.</a:t>
            </a:r>
          </a:p>
          <a:p>
            <a:pPr lvl="0" algn="just">
              <a:defRPr/>
            </a:pPr>
            <a:endParaRPr lang="fr-BE" sz="1600" dirty="0">
              <a:latin typeface="+mn-lt"/>
            </a:endParaRPr>
          </a:p>
          <a:p>
            <a:pPr lvl="0" algn="just">
              <a:defRPr/>
            </a:pPr>
            <a:r>
              <a:rPr lang="fr-BE" sz="1600" dirty="0" err="1">
                <a:latin typeface="+mn-lt"/>
              </a:rPr>
              <a:t>Activiteiten</a:t>
            </a:r>
            <a:r>
              <a:rPr lang="fr-BE" sz="1600" dirty="0">
                <a:latin typeface="+mn-lt"/>
              </a:rPr>
              <a:t> met </a:t>
            </a:r>
            <a:r>
              <a:rPr lang="fr-BE" sz="1600" dirty="0" err="1">
                <a:latin typeface="+mn-lt"/>
              </a:rPr>
              <a:t>een</a:t>
            </a:r>
            <a:r>
              <a:rPr lang="fr-BE" sz="1600" dirty="0">
                <a:latin typeface="+mn-lt"/>
              </a:rPr>
              <a:t> </a:t>
            </a:r>
            <a:r>
              <a:rPr lang="fr-BE" sz="1600" dirty="0" err="1">
                <a:latin typeface="+mn-lt"/>
              </a:rPr>
              <a:t>voorziene</a:t>
            </a:r>
            <a:r>
              <a:rPr lang="fr-BE" sz="1600" dirty="0">
                <a:latin typeface="+mn-lt"/>
              </a:rPr>
              <a:t> of </a:t>
            </a:r>
            <a:r>
              <a:rPr lang="fr-BE" sz="1600" dirty="0" err="1">
                <a:latin typeface="+mn-lt"/>
              </a:rPr>
              <a:t>een</a:t>
            </a:r>
            <a:r>
              <a:rPr lang="fr-BE" sz="1600" dirty="0">
                <a:latin typeface="+mn-lt"/>
              </a:rPr>
              <a:t> niet-</a:t>
            </a:r>
            <a:r>
              <a:rPr lang="fr-BE" sz="1600" dirty="0" err="1">
                <a:latin typeface="+mn-lt"/>
              </a:rPr>
              <a:t>voorziene</a:t>
            </a:r>
            <a:r>
              <a:rPr lang="fr-BE" sz="1600" dirty="0">
                <a:latin typeface="+mn-lt"/>
              </a:rPr>
              <a:t> </a:t>
            </a:r>
            <a:r>
              <a:rPr lang="fr-BE" sz="1600" dirty="0" err="1">
                <a:latin typeface="+mn-lt"/>
              </a:rPr>
              <a:t>indringing</a:t>
            </a:r>
            <a:r>
              <a:rPr lang="fr-BE" sz="1600" dirty="0">
                <a:latin typeface="+mn-lt"/>
              </a:rPr>
              <a:t> in het vrijeruimteprofiel </a:t>
            </a:r>
            <a:r>
              <a:rPr lang="fr-BE" sz="1600" dirty="0" err="1">
                <a:latin typeface="+mn-lt"/>
              </a:rPr>
              <a:t>worden</a:t>
            </a:r>
            <a:r>
              <a:rPr lang="fr-BE" sz="1600" dirty="0">
                <a:latin typeface="+mn-lt"/>
              </a:rPr>
              <a:t> </a:t>
            </a:r>
            <a:r>
              <a:rPr lang="fr-BE" sz="1600" dirty="0" err="1">
                <a:latin typeface="+mn-lt"/>
              </a:rPr>
              <a:t>uitgevoerd</a:t>
            </a:r>
            <a:r>
              <a:rPr lang="fr-BE" sz="1600" dirty="0">
                <a:latin typeface="+mn-lt"/>
              </a:rPr>
              <a:t> </a:t>
            </a:r>
            <a:r>
              <a:rPr lang="fr-BE" sz="1600" dirty="0" err="1">
                <a:latin typeface="+mn-lt"/>
              </a:rPr>
              <a:t>tijdens</a:t>
            </a:r>
            <a:r>
              <a:rPr lang="fr-BE" sz="1600" dirty="0">
                <a:latin typeface="+mn-lt"/>
              </a:rPr>
              <a:t> </a:t>
            </a:r>
            <a:r>
              <a:rPr lang="fr-BE" sz="1600" dirty="0" err="1">
                <a:latin typeface="+mn-lt"/>
              </a:rPr>
              <a:t>deze</a:t>
            </a:r>
            <a:r>
              <a:rPr lang="fr-BE" sz="1600" dirty="0">
                <a:latin typeface="+mn-lt"/>
              </a:rPr>
              <a:t> </a:t>
            </a:r>
            <a:r>
              <a:rPr lang="fr-BE" sz="1600" dirty="0" err="1">
                <a:latin typeface="+mn-lt"/>
              </a:rPr>
              <a:t>onderbrekingen</a:t>
            </a:r>
            <a:r>
              <a:rPr lang="fr-BE" sz="1600" dirty="0">
                <a:latin typeface="+mn-lt"/>
              </a:rPr>
              <a:t> van het </a:t>
            </a:r>
            <a:r>
              <a:rPr lang="fr-BE" sz="1600" dirty="0" err="1">
                <a:latin typeface="+mn-lt"/>
              </a:rPr>
              <a:t>treinverkeer</a:t>
            </a:r>
            <a:r>
              <a:rPr lang="fr-BE" sz="1600" dirty="0">
                <a:latin typeface="+mn-lt"/>
              </a:rPr>
              <a:t> op dit </a:t>
            </a:r>
            <a:r>
              <a:rPr lang="fr-BE" sz="1600" dirty="0" err="1">
                <a:latin typeface="+mn-lt"/>
              </a:rPr>
              <a:t>spoor</a:t>
            </a:r>
            <a:r>
              <a:rPr lang="fr-BE" sz="1600" dirty="0">
                <a:latin typeface="+mn-lt"/>
              </a:rPr>
              <a:t>.</a:t>
            </a:r>
          </a:p>
          <a:p>
            <a:pPr lvl="0" algn="just">
              <a:defRPr/>
            </a:pPr>
            <a:endParaRPr lang="fr-BE" sz="1600" dirty="0">
              <a:latin typeface="+mn-lt"/>
            </a:endParaRPr>
          </a:p>
        </p:txBody>
      </p:sp>
      <p:sp>
        <p:nvSpPr>
          <p:cNvPr id="14" name="Forme libre 25"/>
          <p:cNvSpPr/>
          <p:nvPr/>
        </p:nvSpPr>
        <p:spPr>
          <a:xfrm>
            <a:off x="1465372" y="100484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dirty="0">
              <a:ln>
                <a:noFill/>
              </a:ln>
              <a:solidFill>
                <a:prstClr val="black">
                  <a:hueOff val="0"/>
                  <a:satOff val="0"/>
                  <a:lumOff val="0"/>
                  <a:alphaOff val="0"/>
                </a:prstClr>
              </a:solidFill>
              <a:effectLst/>
              <a:uLnTx/>
              <a:uFillTx/>
              <a:latin typeface="+mn-lt"/>
              <a:ea typeface="+mn-ea"/>
              <a:cs typeface="Arial"/>
            </a:endParaRPr>
          </a:p>
        </p:txBody>
      </p:sp>
      <p:pic>
        <p:nvPicPr>
          <p:cNvPr id="16" name="Image 29"/>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039666" y="994683"/>
            <a:ext cx="770400" cy="572400"/>
          </a:xfrm>
          <a:prstGeom prst="rect">
            <a:avLst/>
          </a:prstGeom>
          <a:ln w="76200">
            <a:solidFill>
              <a:srgbClr val="FFD040"/>
            </a:solidFill>
          </a:ln>
        </p:spPr>
      </p:pic>
      <p:sp>
        <p:nvSpPr>
          <p:cNvPr id="17" name="Forme libre 24"/>
          <p:cNvSpPr/>
          <p:nvPr/>
        </p:nvSpPr>
        <p:spPr>
          <a:xfrm>
            <a:off x="115323" y="929215"/>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mn-lt"/>
                <a:ea typeface="+mn-ea"/>
                <a:cs typeface="Arial"/>
              </a:rPr>
              <a:t>Niet-</a:t>
            </a:r>
            <a:r>
              <a:rPr kumimoji="0" lang="fr-FR" sz="1200" b="1" i="0" u="none" strike="noStrike" kern="0" cap="none" spc="0" normalizeH="0" baseline="0" noProof="0" dirty="0" err="1">
                <a:ln>
                  <a:noFill/>
                </a:ln>
                <a:solidFill>
                  <a:prstClr val="black"/>
                </a:solidFill>
                <a:effectLst/>
                <a:uLnTx/>
                <a:uFillTx/>
                <a:latin typeface="+mn-lt"/>
                <a:ea typeface="+mn-ea"/>
                <a:cs typeface="Arial"/>
              </a:rPr>
              <a:t>gematerialiseerd</a:t>
            </a:r>
            <a:r>
              <a:rPr kumimoji="0" lang="fr-FR" sz="1200" b="1" i="0" u="none" strike="noStrike" kern="0" cap="none" spc="0" normalizeH="0" baseline="0" noProof="0" dirty="0">
                <a:ln>
                  <a:noFill/>
                </a:ln>
                <a:solidFill>
                  <a:prstClr val="black"/>
                </a:solidFill>
                <a:effectLst/>
                <a:uLnTx/>
                <a:uFillTx/>
                <a:latin typeface="+mn-lt"/>
                <a:ea typeface="+mn-ea"/>
                <a:cs typeface="Arial"/>
              </a:rPr>
              <a:t> </a:t>
            </a:r>
            <a:r>
              <a:rPr kumimoji="0" lang="fr-FR" sz="1200" b="1" i="0" u="none" strike="noStrike" kern="0" cap="none" spc="0" normalizeH="0" baseline="0" noProof="0" dirty="0" err="1">
                <a:ln>
                  <a:noFill/>
                </a:ln>
                <a:solidFill>
                  <a:prstClr val="black"/>
                </a:solidFill>
                <a:effectLst/>
                <a:uLnTx/>
                <a:uFillTx/>
                <a:latin typeface="+mn-lt"/>
                <a:ea typeface="+mn-ea"/>
                <a:cs typeface="Arial"/>
              </a:rPr>
              <a:t>sperren</a:t>
            </a:r>
            <a:r>
              <a:rPr kumimoji="0" lang="fr-FR" sz="1200" b="1" i="0" u="none" strike="noStrike" kern="0" cap="none" spc="0" normalizeH="0" baseline="0" noProof="0" dirty="0">
                <a:ln>
                  <a:noFill/>
                </a:ln>
                <a:solidFill>
                  <a:prstClr val="black"/>
                </a:solidFill>
                <a:effectLst/>
                <a:uLnTx/>
                <a:uFillTx/>
                <a:latin typeface="+mn-lt"/>
                <a:ea typeface="+mn-ea"/>
                <a:cs typeface="Arial"/>
              </a:rPr>
              <a:t> van de </a:t>
            </a:r>
            <a:r>
              <a:rPr kumimoji="0" lang="fr-FR" sz="1200" b="1" i="0" u="none" strike="noStrike" kern="0" cap="none" spc="0" normalizeH="0" baseline="0" noProof="0" dirty="0" err="1">
                <a:ln>
                  <a:noFill/>
                </a:ln>
                <a:solidFill>
                  <a:prstClr val="black"/>
                </a:solidFill>
                <a:effectLst/>
                <a:uLnTx/>
                <a:uFillTx/>
                <a:latin typeface="+mn-lt"/>
                <a:ea typeface="+mn-ea"/>
                <a:cs typeface="Arial"/>
              </a:rPr>
              <a:t>bewegingen</a:t>
            </a:r>
            <a:endParaRPr kumimoji="0" lang="fr-BE" sz="1200" b="1" i="0" u="none" strike="noStrike" kern="0" cap="none" spc="0" normalizeH="0" baseline="0" noProof="0" dirty="0">
              <a:ln>
                <a:noFill/>
              </a:ln>
              <a:solidFill>
                <a:prstClr val="black"/>
              </a:solidFill>
              <a:effectLst/>
              <a:uLnTx/>
              <a:uFillTx/>
              <a:latin typeface="+mn-lt"/>
              <a:ea typeface="+mn-ea"/>
              <a:cs typeface="Arial"/>
            </a:endParaRPr>
          </a:p>
        </p:txBody>
      </p:sp>
      <p:pic>
        <p:nvPicPr>
          <p:cNvPr id="18" name="Picture 17"/>
          <p:cNvPicPr>
            <a:picLocks noChangeAspect="1"/>
          </p:cNvPicPr>
          <p:nvPr/>
        </p:nvPicPr>
        <p:blipFill>
          <a:blip r:embed="rId5"/>
          <a:stretch>
            <a:fillRect/>
          </a:stretch>
        </p:blipFill>
        <p:spPr>
          <a:xfrm>
            <a:off x="7515196" y="956315"/>
            <a:ext cx="4395597" cy="5681964"/>
          </a:xfrm>
          <a:prstGeom prst="rect">
            <a:avLst/>
          </a:prstGeom>
        </p:spPr>
      </p:pic>
    </p:spTree>
    <p:extLst>
      <p:ext uri="{BB962C8B-B14F-4D97-AF65-F5344CB8AC3E}">
        <p14:creationId xmlns:p14="http://schemas.microsoft.com/office/powerpoint/2010/main" val="349890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GB"/>
          </a:p>
        </p:txBody>
      </p:sp>
      <p:sp>
        <p:nvSpPr>
          <p:cNvPr id="10" name="TextBox 9"/>
          <p:cNvSpPr txBox="1"/>
          <p:nvPr/>
        </p:nvSpPr>
        <p:spPr>
          <a:xfrm>
            <a:off x="2063553" y="5877273"/>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err="1"/>
              <a:t>Dit</a:t>
            </a:r>
            <a:r>
              <a:rPr lang="en-US" sz="1200" b="1" dirty="0"/>
              <a:t> document is </a:t>
            </a:r>
            <a:r>
              <a:rPr lang="en-US" sz="1200" b="1" dirty="0" err="1"/>
              <a:t>eigendom</a:t>
            </a:r>
            <a:r>
              <a:rPr lang="en-US" sz="1200" b="1" dirty="0"/>
              <a:t> van INFRABEL.</a:t>
            </a:r>
          </a:p>
        </p:txBody>
      </p:sp>
      <p:graphicFrame>
        <p:nvGraphicFramePr>
          <p:cNvPr id="9" name="Table 8"/>
          <p:cNvGraphicFramePr>
            <a:graphicFrameLocks noGrp="1"/>
          </p:cNvGraphicFramePr>
          <p:nvPr>
            <p:extLst>
              <p:ext uri="{D42A27DB-BD31-4B8C-83A1-F6EECF244321}">
                <p14:modId xmlns:p14="http://schemas.microsoft.com/office/powerpoint/2010/main" val="3721740267"/>
              </p:ext>
            </p:extLst>
          </p:nvPr>
        </p:nvGraphicFramePr>
        <p:xfrm>
          <a:off x="2113943" y="1628863"/>
          <a:ext cx="7559675" cy="2720202"/>
        </p:xfrm>
        <a:graphic>
          <a:graphicData uri="http://schemas.openxmlformats.org/drawingml/2006/table">
            <a:tbl>
              <a:tblPr firstRow="1" bandRow="1">
                <a:tableStyleId>{2D5ABB26-0587-4C30-8999-92F81FD0307C}</a:tableStyleId>
              </a:tblPr>
              <a:tblGrid>
                <a:gridCol w="1968667">
                  <a:extLst>
                    <a:ext uri="{9D8B030D-6E8A-4147-A177-3AD203B41FA5}">
                      <a16:colId xmlns:a16="http://schemas.microsoft.com/office/drawing/2014/main" val="20000"/>
                    </a:ext>
                  </a:extLst>
                </a:gridCol>
                <a:gridCol w="1496185">
                  <a:extLst>
                    <a:ext uri="{9D8B030D-6E8A-4147-A177-3AD203B41FA5}">
                      <a16:colId xmlns:a16="http://schemas.microsoft.com/office/drawing/2014/main" val="20001"/>
                    </a:ext>
                  </a:extLst>
                </a:gridCol>
                <a:gridCol w="4094823">
                  <a:extLst>
                    <a:ext uri="{9D8B030D-6E8A-4147-A177-3AD203B41FA5}">
                      <a16:colId xmlns:a16="http://schemas.microsoft.com/office/drawing/2014/main" val="20002"/>
                    </a:ext>
                  </a:extLst>
                </a:gridCol>
              </a:tblGrid>
              <a:tr h="290091">
                <a:tc gridSpan="3">
                  <a:txBody>
                    <a:bodyPr/>
                    <a:lstStyle/>
                    <a:p>
                      <a:pPr algn="ctr"/>
                      <a:r>
                        <a:rPr lang="fr-FR" b="1" noProof="0" dirty="0" err="1"/>
                        <a:t>Basisgegevens</a:t>
                      </a:r>
                      <a:endParaRPr lang="fr-FR"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extLst>
                  <a:ext uri="{0D108BD9-81ED-4DB2-BD59-A6C34878D82A}">
                    <a16:rowId xmlns:a16="http://schemas.microsoft.com/office/drawing/2014/main" val="10000"/>
                  </a:ext>
                </a:extLst>
              </a:tr>
              <a:tr h="42115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latin typeface="+mn-lt"/>
                          <a:ea typeface="Times New Roman"/>
                          <a:cs typeface="Times New Roman"/>
                          <a:sym typeface="Wingdings"/>
                        </a:rPr>
                        <a:t></a:t>
                      </a:r>
                      <a:r>
                        <a:rPr lang="en-US" sz="1200" b="0" baseline="0" dirty="0">
                          <a:latin typeface="+mn-lt"/>
                          <a:ea typeface="Times New Roman"/>
                          <a:cs typeface="Times New Roman"/>
                          <a:sym typeface="Wingdings"/>
                        </a:rPr>
                        <a:t>  </a:t>
                      </a:r>
                      <a:r>
                        <a:rPr lang="en-US" sz="1200" b="0" baseline="0" dirty="0" err="1">
                          <a:latin typeface="+mn-lt"/>
                          <a:ea typeface="Times New Roman"/>
                          <a:cs typeface="Times New Roman"/>
                          <a:sym typeface="Wingdings"/>
                        </a:rPr>
                        <a:t>Eenheid</a:t>
                      </a:r>
                      <a:r>
                        <a:rPr lang="en-US" sz="1200" b="0" baseline="0" dirty="0">
                          <a:latin typeface="+mn-lt"/>
                          <a:ea typeface="Times New Roman"/>
                          <a:cs typeface="Times New Roman"/>
                          <a:sym typeface="Wingdings"/>
                        </a:rPr>
                        <a:t> 62 </a:t>
                      </a:r>
                      <a:r>
                        <a:rPr lang="nl-BE" sz="1200" b="0" dirty="0">
                          <a:solidFill>
                            <a:schemeClr val="tx1"/>
                          </a:solidFill>
                          <a:latin typeface="+mn-lt"/>
                          <a:ea typeface="Times New Roman"/>
                          <a:cs typeface="Times New Roman"/>
                          <a:sym typeface="Wingdings"/>
                        </a:rPr>
                        <a:t>Bediende aan het werk </a:t>
                      </a:r>
                      <a:r>
                        <a:rPr lang="nl-BE" sz="1200" b="0" baseline="0" dirty="0">
                          <a:solidFill>
                            <a:schemeClr val="tx1"/>
                          </a:solidFill>
                          <a:latin typeface="+mn-lt"/>
                          <a:ea typeface="Times New Roman"/>
                          <a:cs typeface="Times New Roman"/>
                          <a:sym typeface="Wingdings"/>
                        </a:rPr>
                        <a:t>V3.0</a:t>
                      </a:r>
                      <a:r>
                        <a:rPr lang="nl-BE" sz="1200" b="0" dirty="0">
                          <a:solidFill>
                            <a:schemeClr val="tx1"/>
                          </a:solidFill>
                          <a:latin typeface="+mn-lt"/>
                          <a:ea typeface="Times New Roman"/>
                          <a:cs typeface="Times New Roman"/>
                          <a:sym typeface="Wingdings"/>
                        </a:rPr>
                        <a:t>.pptx</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extLst>
                  <a:ext uri="{0D108BD9-81ED-4DB2-BD59-A6C34878D82A}">
                    <a16:rowId xmlns:a16="http://schemas.microsoft.com/office/drawing/2014/main" val="10001"/>
                  </a:ext>
                </a:extLst>
              </a:tr>
              <a:tr h="1220682">
                <a:tc>
                  <a:txBody>
                    <a:bodyPr/>
                    <a:lstStyle/>
                    <a:p>
                      <a:pPr algn="l"/>
                      <a:r>
                        <a:rPr lang="fr-FR" sz="1200" b="1" noProof="0" dirty="0" err="1"/>
                        <a:t>Werkgroep</a:t>
                      </a:r>
                      <a:endParaRPr lang="fr-FR"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I-AM.111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Festjens Ilse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Laurent Alexis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0040">
                <a:tc>
                  <a:txBody>
                    <a:bodyPr/>
                    <a:lstStyle/>
                    <a:p>
                      <a:pPr algn="l"/>
                      <a:r>
                        <a:rPr lang="fr-FR" sz="1200" b="1" kern="1200" noProof="0" dirty="0" err="1">
                          <a:solidFill>
                            <a:schemeClr val="tx1"/>
                          </a:solidFill>
                          <a:latin typeface="+mn-lt"/>
                          <a:ea typeface="+mn-ea"/>
                          <a:cs typeface="+mn-cs"/>
                        </a:rPr>
                        <a:t>Eigenaar</a:t>
                      </a:r>
                      <a:r>
                        <a:rPr lang="fr-FR" sz="1200" b="1" kern="1200" noProof="0" dirty="0">
                          <a:solidFill>
                            <a:schemeClr val="tx1"/>
                          </a:solidFill>
                          <a:latin typeface="+mn-lt"/>
                          <a:ea typeface="+mn-ea"/>
                          <a:cs typeface="+mn-cs"/>
                        </a:rPr>
                        <a:t> van de </a:t>
                      </a:r>
                      <a:r>
                        <a:rPr lang="fr-FR" sz="1200" b="1" kern="1200" noProof="0" dirty="0" err="1">
                          <a:solidFill>
                            <a:schemeClr val="tx1"/>
                          </a:solidFill>
                          <a:latin typeface="+mn-lt"/>
                          <a:ea typeface="+mn-ea"/>
                          <a:cs typeface="+mn-cs"/>
                        </a:rPr>
                        <a:t>inhoud</a:t>
                      </a:r>
                      <a:endParaRPr lang="fr-FR" sz="1200" b="1" kern="1200" noProof="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I-AM.111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1150">
                <a:tc>
                  <a:txBody>
                    <a:bodyPr/>
                    <a:lstStyle/>
                    <a:p>
                      <a:pPr algn="l"/>
                      <a:r>
                        <a:rPr lang="fr-FR" sz="1200" b="1" kern="1200" noProof="0" dirty="0" err="1">
                          <a:solidFill>
                            <a:schemeClr val="tx1"/>
                          </a:solidFill>
                          <a:latin typeface="+mn-lt"/>
                          <a:ea typeface="+mn-ea"/>
                          <a:cs typeface="+mn-cs"/>
                        </a:rPr>
                        <a:t>Eigenaar</a:t>
                      </a:r>
                      <a:r>
                        <a:rPr lang="fr-FR" sz="1200" b="1" kern="1200" noProof="0" dirty="0">
                          <a:solidFill>
                            <a:schemeClr val="tx1"/>
                          </a:solidFill>
                          <a:latin typeface="+mn-lt"/>
                          <a:ea typeface="+mn-ea"/>
                          <a:cs typeface="+mn-cs"/>
                        </a:rPr>
                        <a:t> van de </a:t>
                      </a:r>
                      <a:r>
                        <a:rPr lang="fr-FR" sz="1200" b="1" kern="1200" noProof="0" dirty="0" err="1">
                          <a:solidFill>
                            <a:schemeClr val="tx1"/>
                          </a:solidFill>
                          <a:latin typeface="+mn-lt"/>
                          <a:ea typeface="+mn-ea"/>
                          <a:cs typeface="+mn-cs"/>
                        </a:rPr>
                        <a:t>layout</a:t>
                      </a:r>
                      <a:endParaRPr lang="fr-FR" sz="1200" b="1" kern="1200" noProof="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rot="16200000" flipV="1">
            <a:off x="7589101" y="2576883"/>
            <a:ext cx="5630400" cy="2466000"/>
          </a:xfrm>
          <a:prstGeom prst="rect">
            <a:avLst/>
          </a:prstGeom>
        </p:spPr>
      </p:pic>
      <p:pic>
        <p:nvPicPr>
          <p:cNvPr id="16" name="Image 15"/>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045235" y="1052736"/>
            <a:ext cx="770400" cy="572400"/>
          </a:xfrm>
          <a:prstGeom prst="rect">
            <a:avLst/>
          </a:prstGeom>
          <a:ln w="76200">
            <a:solidFill>
              <a:srgbClr val="FF9900"/>
            </a:solidFill>
          </a:ln>
        </p:spPr>
      </p:pic>
      <p:sp>
        <p:nvSpPr>
          <p:cNvPr id="28" name="ZoneTexte 27"/>
          <p:cNvSpPr txBox="1"/>
          <p:nvPr/>
        </p:nvSpPr>
        <p:spPr>
          <a:xfrm rot="1627498">
            <a:off x="9503528" y="1283780"/>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29" name="ZoneTexte 28"/>
          <p:cNvSpPr txBox="1"/>
          <p:nvPr/>
        </p:nvSpPr>
        <p:spPr>
          <a:xfrm rot="19630101">
            <a:off x="9581104" y="5892213"/>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
        <p:nvSpPr>
          <p:cNvPr id="4" name="Espace réservé du texte 3"/>
          <p:cNvSpPr>
            <a:spLocks noGrp="1"/>
          </p:cNvSpPr>
          <p:nvPr>
            <p:ph type="body" sz="quarter" idx="18"/>
          </p:nvPr>
        </p:nvSpPr>
        <p:spPr>
          <a:xfrm>
            <a:off x="8818542" y="154524"/>
            <a:ext cx="3092252" cy="360363"/>
          </a:xfrm>
        </p:spPr>
        <p:txBody>
          <a:bodyPr/>
          <a:lstStyle/>
          <a:p>
            <a:r>
              <a:rPr lang="fr-FR" dirty="0"/>
              <a:t>2. </a:t>
            </a:r>
            <a:r>
              <a:rPr lang="fr-FR" dirty="0" err="1"/>
              <a:t>Hiërarchie</a:t>
            </a:r>
            <a:r>
              <a:rPr lang="fr-FR" dirty="0"/>
              <a:t> van de </a:t>
            </a:r>
            <a:r>
              <a:rPr lang="fr-FR" dirty="0" err="1"/>
              <a:t>veiligheidsmaatregelen</a:t>
            </a:r>
            <a:endParaRPr lang="fr-FR" dirty="0"/>
          </a:p>
          <a:p>
            <a:endParaRPr lang="fr-FR" dirty="0"/>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20</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err="1"/>
              <a:t>Aankondigingssystemen</a:t>
            </a:r>
            <a:endParaRPr lang="fr-FR" dirty="0"/>
          </a:p>
        </p:txBody>
      </p:sp>
      <p:sp>
        <p:nvSpPr>
          <p:cNvPr id="13" name="Forme libre 38"/>
          <p:cNvSpPr/>
          <p:nvPr/>
        </p:nvSpPr>
        <p:spPr>
          <a:xfrm>
            <a:off x="121457" y="981714"/>
            <a:ext cx="1301942" cy="863699"/>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fr-FR" sz="1200" b="1" kern="0" dirty="0" err="1">
                <a:solidFill>
                  <a:schemeClr val="bg1"/>
                </a:solidFill>
                <a:latin typeface="+mn-lt"/>
                <a:cs typeface="Arial"/>
              </a:rPr>
              <a:t>Aankondigings-systemen</a:t>
            </a:r>
            <a:endParaRPr lang="fr-BE" sz="1200" b="1" kern="0" dirty="0">
              <a:solidFill>
                <a:schemeClr val="bg1"/>
              </a:solidFill>
              <a:latin typeface="+mn-lt"/>
              <a:cs typeface="Arial"/>
            </a:endParaRPr>
          </a:p>
        </p:txBody>
      </p:sp>
      <p:sp>
        <p:nvSpPr>
          <p:cNvPr id="18" name="Forme libre 37"/>
          <p:cNvSpPr/>
          <p:nvPr/>
        </p:nvSpPr>
        <p:spPr>
          <a:xfrm>
            <a:off x="1484402" y="1073404"/>
            <a:ext cx="2314565" cy="627404"/>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algn="l" defTabSz="355600" rtl="0">
              <a:lnSpc>
                <a:spcPct val="90000"/>
              </a:lnSpc>
              <a:spcBef>
                <a:spcPct val="0"/>
              </a:spcBef>
              <a:spcAft>
                <a:spcPct val="15000"/>
              </a:spcAft>
              <a:buChar char="••"/>
            </a:pPr>
            <a:r>
              <a:rPr lang="fr-FR" sz="900" b="0" i="0" u="none" kern="1200" dirty="0"/>
              <a:t>1) </a:t>
            </a:r>
            <a:r>
              <a:rPr lang="fr-FR" sz="900" b="0" i="0" u="none" kern="1200" dirty="0" err="1"/>
              <a:t>Schildwachten</a:t>
            </a:r>
            <a:r>
              <a:rPr lang="fr-FR" sz="900" b="0" i="0" u="none" kern="1200" dirty="0"/>
              <a:t> – radio met </a:t>
            </a:r>
            <a:r>
              <a:rPr lang="fr-FR" sz="900" b="0" i="0" u="none" kern="1200" dirty="0" err="1"/>
              <a:t>afdekking</a:t>
            </a:r>
            <a:endParaRPr lang="fr-BE" sz="900" b="0" i="0" u="none" kern="1200" dirty="0"/>
          </a:p>
          <a:p>
            <a:pPr marL="57150" lvl="1" indent="-57150" algn="l" defTabSz="355600">
              <a:lnSpc>
                <a:spcPct val="90000"/>
              </a:lnSpc>
              <a:spcAft>
                <a:spcPct val="15000"/>
              </a:spcAft>
              <a:buChar char="••"/>
            </a:pPr>
            <a:r>
              <a:rPr lang="fr-FR" sz="900" b="0" i="0" u="none" kern="1200" dirty="0"/>
              <a:t>2) </a:t>
            </a:r>
            <a:r>
              <a:rPr lang="fr-FR" sz="900" b="0" i="0" u="none" kern="1200" dirty="0" err="1"/>
              <a:t>S</a:t>
            </a:r>
            <a:r>
              <a:rPr lang="fr-FR" sz="900" dirty="0" err="1"/>
              <a:t>childwachten</a:t>
            </a:r>
            <a:r>
              <a:rPr lang="fr-FR" sz="900" dirty="0"/>
              <a:t> </a:t>
            </a:r>
            <a:r>
              <a:rPr lang="fr-FR" sz="900" b="0" i="0" u="none" kern="1200" dirty="0"/>
              <a:t>– radio </a:t>
            </a:r>
            <a:r>
              <a:rPr lang="fr-FR" sz="900" b="0" i="0" u="none" kern="1200" dirty="0" err="1"/>
              <a:t>zonder</a:t>
            </a:r>
            <a:r>
              <a:rPr lang="fr-FR" sz="900" b="0" i="0" u="none" kern="1200" dirty="0"/>
              <a:t> </a:t>
            </a:r>
            <a:r>
              <a:rPr lang="fr-FR" sz="900" b="0" i="0" u="none" kern="1200" dirty="0" err="1"/>
              <a:t>afdekking</a:t>
            </a:r>
            <a:endParaRPr lang="fr-BE" sz="900" b="0" i="0" u="none" kern="1200" dirty="0"/>
          </a:p>
          <a:p>
            <a:pPr marL="57150" lvl="1" indent="-57150" algn="l" defTabSz="355600">
              <a:lnSpc>
                <a:spcPct val="90000"/>
              </a:lnSpc>
              <a:spcAft>
                <a:spcPct val="15000"/>
              </a:spcAft>
              <a:buChar char="••"/>
            </a:pPr>
            <a:r>
              <a:rPr lang="fr-FR" sz="900" b="0" i="0" u="none" kern="1200" dirty="0"/>
              <a:t>3) </a:t>
            </a:r>
            <a:r>
              <a:rPr lang="fr-FR" sz="900" b="0" i="0" u="none" kern="1200" dirty="0" err="1"/>
              <a:t>Klassiek</a:t>
            </a:r>
            <a:r>
              <a:rPr lang="fr-FR" sz="900" b="0" i="0" u="none" kern="1200" dirty="0"/>
              <a:t> </a:t>
            </a:r>
            <a:r>
              <a:rPr lang="fr-FR" sz="900" b="0" i="0" u="none" kern="1200" dirty="0" err="1"/>
              <a:t>systeem</a:t>
            </a:r>
            <a:r>
              <a:rPr lang="fr-FR" sz="900" b="0" i="0" u="none" kern="1200" dirty="0"/>
              <a:t> met </a:t>
            </a:r>
            <a:r>
              <a:rPr lang="fr-FR" sz="900" b="0" i="0" u="none" kern="1200" dirty="0" err="1"/>
              <a:t>schildwachten</a:t>
            </a:r>
            <a:endParaRPr lang="fr-BE" sz="900" b="0" i="0" u="none" kern="1200" dirty="0"/>
          </a:p>
          <a:p>
            <a:pPr marL="57150" lvl="1" indent="-57150" algn="l" defTabSz="355600" rtl="0">
              <a:lnSpc>
                <a:spcPct val="90000"/>
              </a:lnSpc>
              <a:spcBef>
                <a:spcPct val="0"/>
              </a:spcBef>
              <a:spcAft>
                <a:spcPct val="15000"/>
              </a:spcAft>
              <a:buChar char="••"/>
            </a:pPr>
            <a:r>
              <a:rPr lang="fr-FR" sz="900" dirty="0"/>
              <a:t>4) </a:t>
            </a:r>
            <a:r>
              <a:rPr lang="fr-FR" sz="900" dirty="0" err="1"/>
              <a:t>Kijkuit</a:t>
            </a:r>
            <a:r>
              <a:rPr lang="fr-FR" sz="900" dirty="0"/>
              <a:t> / </a:t>
            </a:r>
            <a:r>
              <a:rPr lang="fr-FR" sz="900" dirty="0" err="1"/>
              <a:t>Aankondiger</a:t>
            </a:r>
            <a:r>
              <a:rPr lang="fr-FR" sz="900" dirty="0"/>
              <a:t> / ATWS</a:t>
            </a:r>
          </a:p>
        </p:txBody>
      </p:sp>
      <p:pic>
        <p:nvPicPr>
          <p:cNvPr id="15" name="Picture 14"/>
          <p:cNvPicPr>
            <a:picLocks noChangeAspect="1"/>
          </p:cNvPicPr>
          <p:nvPr/>
        </p:nvPicPr>
        <p:blipFill>
          <a:blip r:embed="rId5"/>
          <a:stretch>
            <a:fillRect/>
          </a:stretch>
        </p:blipFill>
        <p:spPr>
          <a:xfrm>
            <a:off x="7515196" y="956315"/>
            <a:ext cx="4395597" cy="5681964"/>
          </a:xfrm>
          <a:prstGeom prst="rect">
            <a:avLst/>
          </a:prstGeom>
        </p:spPr>
      </p:pic>
      <p:sp>
        <p:nvSpPr>
          <p:cNvPr id="17" name="Rounded Rectangle 12"/>
          <p:cNvSpPr/>
          <p:nvPr/>
        </p:nvSpPr>
        <p:spPr bwMode="auto">
          <a:xfrm>
            <a:off x="263352" y="2284148"/>
            <a:ext cx="8555190" cy="1934247"/>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err="1">
                <a:latin typeface="+mn-lt"/>
              </a:rPr>
              <a:t>Een</a:t>
            </a:r>
            <a:r>
              <a:rPr lang="fr-BE" sz="1600" dirty="0">
                <a:latin typeface="+mn-lt"/>
              </a:rPr>
              <a:t> </a:t>
            </a:r>
            <a:r>
              <a:rPr lang="fr-BE" sz="1600" b="1" dirty="0" err="1">
                <a:latin typeface="+mn-lt"/>
              </a:rPr>
              <a:t>aankondigingssysteem</a:t>
            </a:r>
            <a:r>
              <a:rPr lang="fr-BE" sz="1600" dirty="0">
                <a:latin typeface="+mn-lt"/>
              </a:rPr>
              <a:t> </a:t>
            </a:r>
            <a:r>
              <a:rPr lang="fr-BE" sz="1600" dirty="0" err="1">
                <a:latin typeface="+mn-lt"/>
              </a:rPr>
              <a:t>is</a:t>
            </a:r>
            <a:r>
              <a:rPr lang="fr-BE" sz="1600" dirty="0">
                <a:latin typeface="+mn-lt"/>
              </a:rPr>
              <a:t> </a:t>
            </a:r>
            <a:r>
              <a:rPr lang="fr-BE" sz="1600" dirty="0" err="1">
                <a:latin typeface="+mn-lt"/>
              </a:rPr>
              <a:t>een</a:t>
            </a:r>
            <a:r>
              <a:rPr lang="fr-BE" sz="1600" dirty="0">
                <a:latin typeface="+mn-lt"/>
              </a:rPr>
              <a:t> </a:t>
            </a:r>
            <a:r>
              <a:rPr lang="fr-BE" sz="1600" dirty="0" err="1">
                <a:latin typeface="+mn-lt"/>
              </a:rPr>
              <a:t>systeem</a:t>
            </a:r>
            <a:r>
              <a:rPr lang="fr-BE" sz="1600" dirty="0">
                <a:latin typeface="+mn-lt"/>
              </a:rPr>
              <a:t> </a:t>
            </a:r>
            <a:r>
              <a:rPr lang="fr-BE" sz="1600" dirty="0" err="1">
                <a:latin typeface="+mn-lt"/>
              </a:rPr>
              <a:t>waarbij</a:t>
            </a:r>
            <a:r>
              <a:rPr lang="fr-BE" sz="1600" dirty="0">
                <a:latin typeface="+mn-lt"/>
              </a:rPr>
              <a:t> </a:t>
            </a:r>
            <a:r>
              <a:rPr lang="fr-BE" sz="1600" dirty="0" err="1">
                <a:latin typeface="+mn-lt"/>
              </a:rPr>
              <a:t>elke</a:t>
            </a:r>
            <a:r>
              <a:rPr lang="fr-BE" sz="1600" dirty="0">
                <a:latin typeface="+mn-lt"/>
              </a:rPr>
              <a:t> </a:t>
            </a:r>
            <a:r>
              <a:rPr lang="fr-BE" sz="1600" dirty="0" err="1">
                <a:latin typeface="+mn-lt"/>
              </a:rPr>
              <a:t>beweging</a:t>
            </a:r>
            <a:r>
              <a:rPr lang="fr-BE" sz="1600" dirty="0">
                <a:latin typeface="+mn-lt"/>
              </a:rPr>
              <a:t> (</a:t>
            </a:r>
            <a:r>
              <a:rPr lang="fr-BE" sz="1600" dirty="0" err="1">
                <a:latin typeface="+mn-lt"/>
              </a:rPr>
              <a:t>door</a:t>
            </a:r>
            <a:r>
              <a:rPr lang="fr-BE" sz="1600" dirty="0">
                <a:latin typeface="+mn-lt"/>
              </a:rPr>
              <a:t> </a:t>
            </a:r>
            <a:r>
              <a:rPr lang="fr-BE" sz="1600" dirty="0" err="1">
                <a:latin typeface="+mn-lt"/>
              </a:rPr>
              <a:t>een</a:t>
            </a:r>
            <a:r>
              <a:rPr lang="fr-BE" sz="1600" dirty="0">
                <a:latin typeface="+mn-lt"/>
              </a:rPr>
              <a:t> </a:t>
            </a:r>
            <a:r>
              <a:rPr lang="fr-BE" sz="1600" dirty="0" err="1">
                <a:latin typeface="+mn-lt"/>
              </a:rPr>
              <a:t>spoorvoertuig</a:t>
            </a:r>
            <a:r>
              <a:rPr lang="fr-BE" sz="1600" dirty="0">
                <a:latin typeface="+mn-lt"/>
              </a:rPr>
              <a:t>) </a:t>
            </a:r>
            <a:r>
              <a:rPr lang="fr-BE" sz="1600" dirty="0" err="1">
                <a:latin typeface="+mn-lt"/>
              </a:rPr>
              <a:t>naar</a:t>
            </a:r>
            <a:r>
              <a:rPr lang="fr-BE" sz="1600" dirty="0">
                <a:latin typeface="+mn-lt"/>
              </a:rPr>
              <a:t> </a:t>
            </a:r>
            <a:r>
              <a:rPr lang="fr-BE" sz="1600" dirty="0" err="1">
                <a:latin typeface="+mn-lt"/>
              </a:rPr>
              <a:t>een</a:t>
            </a:r>
            <a:r>
              <a:rPr lang="fr-BE" sz="1600" dirty="0">
                <a:latin typeface="+mn-lt"/>
              </a:rPr>
              <a:t> </a:t>
            </a:r>
            <a:r>
              <a:rPr lang="fr-BE" sz="1600" dirty="0" err="1">
                <a:latin typeface="+mn-lt"/>
              </a:rPr>
              <a:t>werfzone</a:t>
            </a:r>
            <a:r>
              <a:rPr lang="fr-BE" sz="1600" dirty="0">
                <a:latin typeface="+mn-lt"/>
              </a:rPr>
              <a:t> </a:t>
            </a:r>
            <a:r>
              <a:rPr lang="fr-BE" sz="1600" dirty="0" err="1">
                <a:latin typeface="+mn-lt"/>
              </a:rPr>
              <a:t>voldoende</a:t>
            </a:r>
            <a:r>
              <a:rPr lang="fr-BE" sz="1600" dirty="0">
                <a:latin typeface="+mn-lt"/>
              </a:rPr>
              <a:t> op </a:t>
            </a:r>
            <a:r>
              <a:rPr lang="fr-BE" sz="1600" dirty="0" err="1">
                <a:latin typeface="+mn-lt"/>
              </a:rPr>
              <a:t>voorhand</a:t>
            </a:r>
            <a:r>
              <a:rPr lang="fr-BE" sz="1600" dirty="0">
                <a:latin typeface="+mn-lt"/>
              </a:rPr>
              <a:t> </a:t>
            </a:r>
            <a:r>
              <a:rPr lang="fr-BE" sz="1600" dirty="0" err="1">
                <a:latin typeface="+mn-lt"/>
              </a:rPr>
              <a:t>wordt</a:t>
            </a:r>
            <a:r>
              <a:rPr lang="fr-BE" sz="1600" dirty="0">
                <a:latin typeface="+mn-lt"/>
              </a:rPr>
              <a:t> </a:t>
            </a:r>
            <a:r>
              <a:rPr lang="fr-BE" sz="1600" dirty="0" err="1">
                <a:latin typeface="+mn-lt"/>
              </a:rPr>
              <a:t>aangekondigd</a:t>
            </a:r>
            <a:r>
              <a:rPr lang="fr-BE" sz="1600" dirty="0">
                <a:latin typeface="+mn-lt"/>
              </a:rPr>
              <a:t> om:</a:t>
            </a:r>
          </a:p>
          <a:p>
            <a:pPr marL="285750" lvl="0" indent="-285750" algn="just">
              <a:buFontTx/>
              <a:buChar char="-"/>
              <a:defRPr/>
            </a:pPr>
            <a:r>
              <a:rPr lang="fr-BE" sz="1600" dirty="0" err="1">
                <a:latin typeface="+mn-lt"/>
              </a:rPr>
              <a:t>elke</a:t>
            </a:r>
            <a:r>
              <a:rPr lang="fr-BE" sz="1600" dirty="0">
                <a:latin typeface="+mn-lt"/>
              </a:rPr>
              <a:t> </a:t>
            </a:r>
            <a:r>
              <a:rPr lang="fr-BE" sz="1600" dirty="0" err="1">
                <a:latin typeface="+mn-lt"/>
              </a:rPr>
              <a:t>activiteit</a:t>
            </a:r>
            <a:r>
              <a:rPr lang="fr-BE" sz="1600" dirty="0">
                <a:latin typeface="+mn-lt"/>
              </a:rPr>
              <a:t> met </a:t>
            </a:r>
            <a:r>
              <a:rPr lang="fr-BE" sz="1600" dirty="0" err="1">
                <a:latin typeface="+mn-lt"/>
              </a:rPr>
              <a:t>indringing</a:t>
            </a:r>
            <a:r>
              <a:rPr lang="fr-BE" sz="1600" dirty="0">
                <a:latin typeface="+mn-lt"/>
              </a:rPr>
              <a:t> of </a:t>
            </a:r>
            <a:r>
              <a:rPr lang="fr-BE" sz="1600" dirty="0" err="1">
                <a:latin typeface="+mn-lt"/>
              </a:rPr>
              <a:t>risico</a:t>
            </a:r>
            <a:r>
              <a:rPr lang="fr-BE" sz="1600" dirty="0">
                <a:latin typeface="+mn-lt"/>
              </a:rPr>
              <a:t> op </a:t>
            </a:r>
            <a:r>
              <a:rPr lang="fr-BE" sz="1600" dirty="0" err="1">
                <a:latin typeface="+mn-lt"/>
              </a:rPr>
              <a:t>indringing</a:t>
            </a:r>
            <a:r>
              <a:rPr lang="fr-BE" sz="1600" dirty="0">
                <a:latin typeface="+mn-lt"/>
              </a:rPr>
              <a:t> te </a:t>
            </a:r>
            <a:r>
              <a:rPr lang="fr-BE" sz="1600" dirty="0" err="1">
                <a:latin typeface="+mn-lt"/>
              </a:rPr>
              <a:t>stoppen</a:t>
            </a:r>
            <a:r>
              <a:rPr lang="fr-BE" sz="1600" dirty="0">
                <a:latin typeface="+mn-lt"/>
              </a:rPr>
              <a:t>;</a:t>
            </a:r>
          </a:p>
          <a:p>
            <a:pPr marL="285750" lvl="0" indent="-285750" algn="just">
              <a:buFontTx/>
              <a:buChar char="-"/>
              <a:defRPr/>
            </a:pPr>
            <a:r>
              <a:rPr lang="fr-BE" sz="1600" dirty="0">
                <a:latin typeface="+mn-lt"/>
              </a:rPr>
              <a:t>de </a:t>
            </a:r>
            <a:r>
              <a:rPr lang="fr-BE" sz="1600" dirty="0" err="1">
                <a:latin typeface="+mn-lt"/>
              </a:rPr>
              <a:t>waakzaamheid</a:t>
            </a:r>
            <a:r>
              <a:rPr lang="fr-BE" sz="1600" dirty="0">
                <a:latin typeface="+mn-lt"/>
              </a:rPr>
              <a:t> van het </a:t>
            </a:r>
            <a:r>
              <a:rPr lang="fr-BE" sz="1600" dirty="0" err="1">
                <a:latin typeface="+mn-lt"/>
              </a:rPr>
              <a:t>personeel</a:t>
            </a:r>
            <a:r>
              <a:rPr lang="fr-BE" sz="1600" dirty="0">
                <a:latin typeface="+mn-lt"/>
              </a:rPr>
              <a:t> en van de </a:t>
            </a:r>
            <a:r>
              <a:rPr lang="fr-BE" sz="1600" dirty="0" err="1">
                <a:latin typeface="+mn-lt"/>
              </a:rPr>
              <a:t>operatoren</a:t>
            </a:r>
            <a:r>
              <a:rPr lang="fr-BE" sz="1600" dirty="0">
                <a:latin typeface="+mn-lt"/>
              </a:rPr>
              <a:t> te </a:t>
            </a:r>
            <a:r>
              <a:rPr lang="fr-BE" sz="1600" dirty="0" err="1">
                <a:latin typeface="+mn-lt"/>
              </a:rPr>
              <a:t>behouden</a:t>
            </a:r>
            <a:r>
              <a:rPr lang="fr-BE" sz="1600" dirty="0">
                <a:latin typeface="+mn-lt"/>
              </a:rPr>
              <a:t> </a:t>
            </a:r>
            <a:r>
              <a:rPr lang="fr-BE" sz="1600" dirty="0" err="1">
                <a:latin typeface="+mn-lt"/>
              </a:rPr>
              <a:t>gedurende</a:t>
            </a:r>
            <a:r>
              <a:rPr lang="fr-BE" sz="1600" dirty="0">
                <a:latin typeface="+mn-lt"/>
              </a:rPr>
              <a:t> de </a:t>
            </a:r>
            <a:r>
              <a:rPr lang="fr-BE" sz="1600" dirty="0" err="1">
                <a:latin typeface="+mn-lt"/>
              </a:rPr>
              <a:t>doorrit</a:t>
            </a:r>
            <a:r>
              <a:rPr lang="fr-BE" sz="1600" dirty="0">
                <a:latin typeface="+mn-lt"/>
              </a:rPr>
              <a:t> van </a:t>
            </a:r>
            <a:r>
              <a:rPr lang="fr-BE" sz="1600" dirty="0" err="1">
                <a:latin typeface="+mn-lt"/>
              </a:rPr>
              <a:t>een</a:t>
            </a:r>
            <a:r>
              <a:rPr lang="fr-BE" sz="1600" dirty="0">
                <a:latin typeface="+mn-lt"/>
              </a:rPr>
              <a:t> </a:t>
            </a:r>
            <a:r>
              <a:rPr lang="fr-BE" sz="1600" dirty="0" err="1">
                <a:latin typeface="+mn-lt"/>
              </a:rPr>
              <a:t>beweging</a:t>
            </a:r>
            <a:r>
              <a:rPr lang="fr-BE" sz="1600" dirty="0">
                <a:latin typeface="+mn-lt"/>
              </a:rPr>
              <a:t>;</a:t>
            </a:r>
          </a:p>
          <a:p>
            <a:pPr marL="285750" lvl="0" indent="-285750" algn="just">
              <a:buFontTx/>
              <a:buChar char="-"/>
              <a:defRPr/>
            </a:pPr>
            <a:r>
              <a:rPr lang="fr-BE" sz="1600" dirty="0">
                <a:latin typeface="+mn-lt"/>
              </a:rPr>
              <a:t>in </a:t>
            </a:r>
            <a:r>
              <a:rPr lang="fr-BE" sz="1600" dirty="0" err="1">
                <a:latin typeface="+mn-lt"/>
              </a:rPr>
              <a:t>geval</a:t>
            </a:r>
            <a:r>
              <a:rPr lang="fr-BE" sz="1600" dirty="0">
                <a:latin typeface="+mn-lt"/>
              </a:rPr>
              <a:t> van </a:t>
            </a:r>
            <a:r>
              <a:rPr lang="fr-BE" sz="1600" dirty="0" err="1">
                <a:latin typeface="+mn-lt"/>
              </a:rPr>
              <a:t>indringing</a:t>
            </a:r>
            <a:r>
              <a:rPr lang="fr-BE" sz="1600" dirty="0">
                <a:latin typeface="+mn-lt"/>
              </a:rPr>
              <a:t> de </a:t>
            </a:r>
            <a:r>
              <a:rPr lang="fr-BE" sz="1600" dirty="0" err="1">
                <a:latin typeface="+mn-lt"/>
              </a:rPr>
              <a:t>gevarenzone</a:t>
            </a:r>
            <a:r>
              <a:rPr lang="fr-BE" sz="1600" dirty="0">
                <a:latin typeface="+mn-lt"/>
              </a:rPr>
              <a:t> / het vrijeruimteprofiel </a:t>
            </a:r>
            <a:r>
              <a:rPr lang="fr-BE" sz="1600" dirty="0" err="1">
                <a:latin typeface="+mn-lt"/>
              </a:rPr>
              <a:t>vrij</a:t>
            </a:r>
            <a:r>
              <a:rPr lang="fr-BE" sz="1600" dirty="0">
                <a:latin typeface="+mn-lt"/>
              </a:rPr>
              <a:t> te </a:t>
            </a:r>
            <a:r>
              <a:rPr lang="fr-BE" sz="1600" dirty="0" err="1">
                <a:latin typeface="+mn-lt"/>
              </a:rPr>
              <a:t>maken</a:t>
            </a:r>
            <a:r>
              <a:rPr lang="fr-BE" sz="1600" dirty="0">
                <a:latin typeface="+mn-lt"/>
              </a:rPr>
              <a:t> en </a:t>
            </a:r>
            <a:r>
              <a:rPr lang="fr-BE" sz="1600" dirty="0" err="1">
                <a:latin typeface="+mn-lt"/>
              </a:rPr>
              <a:t>zo</a:t>
            </a:r>
            <a:r>
              <a:rPr lang="fr-BE" sz="1600" dirty="0">
                <a:latin typeface="+mn-lt"/>
              </a:rPr>
              <a:t> </a:t>
            </a:r>
            <a:r>
              <a:rPr lang="fr-BE" sz="1600" dirty="0" err="1">
                <a:latin typeface="+mn-lt"/>
              </a:rPr>
              <a:t>nodig</a:t>
            </a:r>
            <a:r>
              <a:rPr lang="fr-BE" sz="1600" dirty="0">
                <a:latin typeface="+mn-lt"/>
              </a:rPr>
              <a:t> de </a:t>
            </a:r>
            <a:r>
              <a:rPr lang="fr-BE" sz="1600" dirty="0" err="1">
                <a:latin typeface="+mn-lt"/>
              </a:rPr>
              <a:t>beweging</a:t>
            </a:r>
            <a:r>
              <a:rPr lang="fr-BE" sz="1600" dirty="0">
                <a:latin typeface="+mn-lt"/>
              </a:rPr>
              <a:t> </a:t>
            </a:r>
            <a:r>
              <a:rPr lang="fr-BE" sz="1600" dirty="0" err="1">
                <a:latin typeface="+mn-lt"/>
              </a:rPr>
              <a:t>naar</a:t>
            </a:r>
            <a:r>
              <a:rPr lang="fr-BE" sz="1600" dirty="0">
                <a:latin typeface="+mn-lt"/>
              </a:rPr>
              <a:t> de </a:t>
            </a:r>
            <a:r>
              <a:rPr lang="fr-BE" sz="1600" dirty="0" err="1">
                <a:latin typeface="+mn-lt"/>
              </a:rPr>
              <a:t>werfzone</a:t>
            </a:r>
            <a:r>
              <a:rPr lang="fr-BE" sz="1600" dirty="0">
                <a:latin typeface="+mn-lt"/>
              </a:rPr>
              <a:t> te </a:t>
            </a:r>
            <a:r>
              <a:rPr lang="fr-BE" sz="1600" dirty="0" err="1">
                <a:latin typeface="+mn-lt"/>
              </a:rPr>
              <a:t>stoppen</a:t>
            </a:r>
            <a:r>
              <a:rPr lang="fr-BE" sz="1600" dirty="0">
                <a:latin typeface="+mn-lt"/>
              </a:rPr>
              <a:t>.</a:t>
            </a:r>
            <a:endParaRPr kumimoji="0" lang="fr-BE" sz="1600" b="0" i="0" u="none" strike="noStrike" kern="1200" cap="none" spc="0" normalizeH="0" baseline="0" noProof="0" dirty="0">
              <a:ln>
                <a:noFill/>
              </a:ln>
              <a:solidFill>
                <a:srgbClr val="000000"/>
              </a:solidFill>
              <a:effectLst/>
              <a:uLnTx/>
              <a:uFillTx/>
              <a:latin typeface="+mn-lt"/>
            </a:endParaRPr>
          </a:p>
        </p:txBody>
      </p:sp>
      <p:sp>
        <p:nvSpPr>
          <p:cNvPr id="20" name="Rounded Rectangle 12"/>
          <p:cNvSpPr/>
          <p:nvPr/>
        </p:nvSpPr>
        <p:spPr bwMode="auto">
          <a:xfrm>
            <a:off x="263352" y="4421330"/>
            <a:ext cx="8555189" cy="2236484"/>
          </a:xfrm>
          <a:prstGeom prst="roundRect">
            <a:avLst/>
          </a:prstGeom>
          <a:noFill/>
          <a:ln w="31750" cap="flat" cmpd="sng" algn="ctr">
            <a:solidFill>
              <a:srgbClr val="0070C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De </a:t>
            </a:r>
            <a:r>
              <a:rPr lang="fr-BE" sz="1600" dirty="0" err="1">
                <a:latin typeface="+mn-lt"/>
              </a:rPr>
              <a:t>werking</a:t>
            </a:r>
            <a:r>
              <a:rPr lang="fr-BE" sz="1600" dirty="0">
                <a:latin typeface="+mn-lt"/>
              </a:rPr>
              <a:t> van </a:t>
            </a:r>
            <a:r>
              <a:rPr lang="fr-BE" sz="1600" dirty="0" err="1">
                <a:latin typeface="+mn-lt"/>
              </a:rPr>
              <a:t>een</a:t>
            </a:r>
            <a:r>
              <a:rPr lang="fr-BE" sz="1600" dirty="0">
                <a:latin typeface="+mn-lt"/>
              </a:rPr>
              <a:t> </a:t>
            </a:r>
            <a:r>
              <a:rPr lang="fr-BE" sz="1600" dirty="0" err="1">
                <a:latin typeface="+mn-lt"/>
              </a:rPr>
              <a:t>aankondigingssysteem</a:t>
            </a:r>
            <a:r>
              <a:rPr lang="fr-BE" sz="1600" dirty="0">
                <a:latin typeface="+mn-lt"/>
              </a:rPr>
              <a:t> </a:t>
            </a:r>
            <a:r>
              <a:rPr lang="fr-BE" sz="1600" dirty="0" err="1">
                <a:latin typeface="+mn-lt"/>
              </a:rPr>
              <a:t>betaat</a:t>
            </a:r>
            <a:r>
              <a:rPr lang="fr-BE" sz="1600" dirty="0">
                <a:latin typeface="+mn-lt"/>
              </a:rPr>
              <a:t> </a:t>
            </a:r>
            <a:r>
              <a:rPr lang="fr-BE" sz="1600" dirty="0" err="1">
                <a:latin typeface="+mn-lt"/>
              </a:rPr>
              <a:t>uit</a:t>
            </a:r>
            <a:r>
              <a:rPr lang="fr-BE" sz="1600" dirty="0">
                <a:latin typeface="+mn-lt"/>
              </a:rPr>
              <a:t> de </a:t>
            </a:r>
            <a:r>
              <a:rPr lang="fr-BE" sz="1600" b="1" dirty="0" err="1">
                <a:latin typeface="+mn-lt"/>
              </a:rPr>
              <a:t>volgende</a:t>
            </a:r>
            <a:r>
              <a:rPr lang="fr-BE" sz="1600" b="1" dirty="0">
                <a:latin typeface="+mn-lt"/>
              </a:rPr>
              <a:t> </a:t>
            </a:r>
            <a:r>
              <a:rPr lang="fr-BE" sz="1600" b="1" dirty="0" err="1">
                <a:latin typeface="+mn-lt"/>
              </a:rPr>
              <a:t>stappen</a:t>
            </a:r>
            <a:r>
              <a:rPr lang="fr-BE" sz="1600" dirty="0">
                <a:latin typeface="+mn-lt"/>
              </a:rPr>
              <a:t>:</a:t>
            </a:r>
          </a:p>
          <a:p>
            <a:pPr marL="285750" lvl="0" indent="-285750" algn="just">
              <a:buFontTx/>
              <a:buChar char="-"/>
              <a:defRPr/>
            </a:pPr>
            <a:r>
              <a:rPr lang="fr-BE" sz="1600" dirty="0">
                <a:latin typeface="+mn-lt"/>
              </a:rPr>
              <a:t>de </a:t>
            </a:r>
            <a:r>
              <a:rPr lang="fr-BE" sz="1600" dirty="0" err="1">
                <a:latin typeface="+mn-lt"/>
              </a:rPr>
              <a:t>detectie</a:t>
            </a:r>
            <a:r>
              <a:rPr lang="fr-BE" sz="1600" dirty="0">
                <a:latin typeface="+mn-lt"/>
              </a:rPr>
              <a:t> van de </a:t>
            </a:r>
            <a:r>
              <a:rPr lang="fr-BE" sz="1600" dirty="0" err="1">
                <a:latin typeface="+mn-lt"/>
              </a:rPr>
              <a:t>bewegingen</a:t>
            </a:r>
            <a:r>
              <a:rPr lang="fr-BE" sz="1600" dirty="0">
                <a:latin typeface="+mn-lt"/>
              </a:rPr>
              <a:t> die de </a:t>
            </a:r>
            <a:r>
              <a:rPr lang="fr-BE" sz="1600" dirty="0" err="1">
                <a:latin typeface="+mn-lt"/>
              </a:rPr>
              <a:t>werfzone</a:t>
            </a:r>
            <a:r>
              <a:rPr lang="fr-BE" sz="1600" dirty="0">
                <a:latin typeface="+mn-lt"/>
              </a:rPr>
              <a:t> </a:t>
            </a:r>
            <a:r>
              <a:rPr lang="fr-BE" sz="1600" dirty="0" err="1">
                <a:latin typeface="+mn-lt"/>
              </a:rPr>
              <a:t>naderen</a:t>
            </a:r>
            <a:r>
              <a:rPr lang="fr-BE" sz="1600" dirty="0">
                <a:latin typeface="+mn-lt"/>
              </a:rPr>
              <a:t>;</a:t>
            </a:r>
          </a:p>
          <a:p>
            <a:pPr marL="285750" lvl="0" indent="-285750" algn="just">
              <a:buFontTx/>
              <a:buChar char="-"/>
              <a:defRPr/>
            </a:pPr>
            <a:r>
              <a:rPr lang="fr-BE" sz="1600" dirty="0">
                <a:latin typeface="+mn-lt"/>
              </a:rPr>
              <a:t>het </a:t>
            </a:r>
            <a:r>
              <a:rPr lang="fr-BE" sz="1600" dirty="0" err="1">
                <a:latin typeface="+mn-lt"/>
              </a:rPr>
              <a:t>doorgeven</a:t>
            </a:r>
            <a:r>
              <a:rPr lang="fr-BE" sz="1600" dirty="0">
                <a:latin typeface="+mn-lt"/>
              </a:rPr>
              <a:t> van </a:t>
            </a:r>
            <a:r>
              <a:rPr lang="fr-BE" sz="1600" dirty="0" err="1">
                <a:latin typeface="+mn-lt"/>
              </a:rPr>
              <a:t>deze</a:t>
            </a:r>
            <a:r>
              <a:rPr lang="fr-BE" sz="1600" dirty="0">
                <a:latin typeface="+mn-lt"/>
              </a:rPr>
              <a:t> </a:t>
            </a:r>
            <a:r>
              <a:rPr lang="fr-BE" sz="1600" dirty="0" err="1">
                <a:latin typeface="+mn-lt"/>
              </a:rPr>
              <a:t>detectie</a:t>
            </a:r>
            <a:r>
              <a:rPr lang="fr-BE" sz="1600" dirty="0">
                <a:latin typeface="+mn-lt"/>
              </a:rPr>
              <a:t> (</a:t>
            </a:r>
            <a:r>
              <a:rPr lang="fr-BE" sz="1600" dirty="0" err="1">
                <a:latin typeface="+mn-lt"/>
              </a:rPr>
              <a:t>waarschuwing</a:t>
            </a:r>
            <a:r>
              <a:rPr lang="fr-BE" sz="1600" dirty="0">
                <a:latin typeface="+mn-lt"/>
              </a:rPr>
              <a:t>) </a:t>
            </a:r>
            <a:r>
              <a:rPr lang="fr-BE" sz="1600" dirty="0" err="1">
                <a:latin typeface="+mn-lt"/>
              </a:rPr>
              <a:t>aan</a:t>
            </a:r>
            <a:r>
              <a:rPr lang="fr-BE" sz="1600" dirty="0">
                <a:latin typeface="+mn-lt"/>
              </a:rPr>
              <a:t> de </a:t>
            </a:r>
            <a:r>
              <a:rPr lang="fr-BE" sz="1600" dirty="0" err="1">
                <a:latin typeface="+mn-lt"/>
              </a:rPr>
              <a:t>ploegen</a:t>
            </a:r>
            <a:r>
              <a:rPr lang="fr-BE" sz="1600" dirty="0">
                <a:latin typeface="+mn-lt"/>
              </a:rPr>
              <a:t> </a:t>
            </a:r>
            <a:r>
              <a:rPr lang="fr-BE" sz="1600" dirty="0" err="1">
                <a:latin typeface="+mn-lt"/>
              </a:rPr>
              <a:t>aan</a:t>
            </a:r>
            <a:r>
              <a:rPr lang="fr-BE" sz="1600" dirty="0">
                <a:latin typeface="+mn-lt"/>
              </a:rPr>
              <a:t> het </a:t>
            </a:r>
            <a:r>
              <a:rPr lang="fr-BE" sz="1600" dirty="0" err="1">
                <a:latin typeface="+mn-lt"/>
              </a:rPr>
              <a:t>werk</a:t>
            </a:r>
            <a:r>
              <a:rPr lang="fr-BE" sz="1600" dirty="0">
                <a:latin typeface="+mn-lt"/>
              </a:rPr>
              <a:t> en </a:t>
            </a:r>
            <a:r>
              <a:rPr lang="fr-BE" sz="1600" dirty="0" err="1">
                <a:latin typeface="+mn-lt"/>
              </a:rPr>
              <a:t>aan</a:t>
            </a:r>
            <a:r>
              <a:rPr lang="fr-BE" sz="1600" dirty="0">
                <a:latin typeface="+mn-lt"/>
              </a:rPr>
              <a:t> de </a:t>
            </a:r>
            <a:r>
              <a:rPr lang="fr-BE" sz="1600" dirty="0" err="1">
                <a:latin typeface="+mn-lt"/>
              </a:rPr>
              <a:t>operatoren</a:t>
            </a:r>
            <a:r>
              <a:rPr lang="fr-BE" sz="1600" dirty="0">
                <a:latin typeface="+mn-lt"/>
              </a:rPr>
              <a:t> van de </a:t>
            </a:r>
            <a:r>
              <a:rPr lang="fr-BE" sz="1600" dirty="0" err="1">
                <a:latin typeface="+mn-lt"/>
              </a:rPr>
              <a:t>voertuigen</a:t>
            </a:r>
            <a:r>
              <a:rPr lang="fr-BE" sz="1600" dirty="0">
                <a:latin typeface="+mn-lt"/>
              </a:rPr>
              <a:t>;</a:t>
            </a:r>
          </a:p>
          <a:p>
            <a:pPr marL="285750" lvl="0" indent="-285750" algn="just">
              <a:buFontTx/>
              <a:buChar char="-"/>
              <a:defRPr/>
            </a:pPr>
            <a:r>
              <a:rPr lang="fr-BE" sz="1600" dirty="0">
                <a:latin typeface="+mn-lt"/>
              </a:rPr>
              <a:t>het </a:t>
            </a:r>
            <a:r>
              <a:rPr lang="fr-BE" sz="1600" dirty="0" err="1">
                <a:latin typeface="+mn-lt"/>
              </a:rPr>
              <a:t>geven</a:t>
            </a:r>
            <a:r>
              <a:rPr lang="fr-BE" sz="1600" dirty="0">
                <a:latin typeface="+mn-lt"/>
              </a:rPr>
              <a:t> van het </a:t>
            </a:r>
            <a:r>
              <a:rPr lang="fr-BE" sz="1600" dirty="0" err="1">
                <a:latin typeface="+mn-lt"/>
              </a:rPr>
              <a:t>bevel</a:t>
            </a:r>
            <a:r>
              <a:rPr lang="fr-BE" sz="1600" dirty="0">
                <a:latin typeface="+mn-lt"/>
              </a:rPr>
              <a:t> (</a:t>
            </a:r>
            <a:r>
              <a:rPr lang="fr-BE" sz="1600" dirty="0" err="1">
                <a:latin typeface="+mn-lt"/>
              </a:rPr>
              <a:t>alarm</a:t>
            </a:r>
            <a:r>
              <a:rPr lang="fr-BE" sz="1600" dirty="0">
                <a:latin typeface="+mn-lt"/>
              </a:rPr>
              <a:t>) </a:t>
            </a:r>
            <a:r>
              <a:rPr lang="fr-BE" sz="1600" dirty="0" err="1">
                <a:latin typeface="+mn-lt"/>
              </a:rPr>
              <a:t>tot</a:t>
            </a:r>
            <a:r>
              <a:rPr lang="fr-BE" sz="1600" dirty="0">
                <a:latin typeface="+mn-lt"/>
              </a:rPr>
              <a:t> </a:t>
            </a:r>
            <a:r>
              <a:rPr lang="fr-BE" sz="1600" dirty="0" err="1">
                <a:latin typeface="+mn-lt"/>
              </a:rPr>
              <a:t>vrijmaking</a:t>
            </a:r>
            <a:r>
              <a:rPr lang="fr-BE" sz="1600" dirty="0">
                <a:latin typeface="+mn-lt"/>
              </a:rPr>
              <a:t> van de </a:t>
            </a:r>
            <a:r>
              <a:rPr lang="fr-BE" sz="1600" dirty="0" err="1">
                <a:latin typeface="+mn-lt"/>
              </a:rPr>
              <a:t>gevarenzone</a:t>
            </a:r>
            <a:r>
              <a:rPr lang="fr-BE" sz="1600" dirty="0">
                <a:latin typeface="+mn-lt"/>
              </a:rPr>
              <a:t> en het </a:t>
            </a:r>
            <a:r>
              <a:rPr lang="fr-BE" sz="1600" dirty="0" err="1">
                <a:latin typeface="+mn-lt"/>
              </a:rPr>
              <a:t>bevel</a:t>
            </a:r>
            <a:r>
              <a:rPr lang="fr-BE" sz="1600" dirty="0">
                <a:latin typeface="+mn-lt"/>
              </a:rPr>
              <a:t> </a:t>
            </a:r>
            <a:r>
              <a:rPr lang="fr-BE" sz="1600" dirty="0" err="1">
                <a:latin typeface="+mn-lt"/>
              </a:rPr>
              <a:t>tot</a:t>
            </a:r>
            <a:r>
              <a:rPr lang="fr-BE" sz="1600" dirty="0">
                <a:latin typeface="+mn-lt"/>
              </a:rPr>
              <a:t> </a:t>
            </a:r>
            <a:r>
              <a:rPr lang="fr-BE" sz="1600" dirty="0" err="1">
                <a:latin typeface="+mn-lt"/>
              </a:rPr>
              <a:t>stoppen</a:t>
            </a:r>
            <a:r>
              <a:rPr lang="fr-BE" sz="1600" dirty="0">
                <a:latin typeface="+mn-lt"/>
              </a:rPr>
              <a:t> van de </a:t>
            </a:r>
            <a:r>
              <a:rPr lang="fr-BE" sz="1600" dirty="0" err="1">
                <a:latin typeface="+mn-lt"/>
              </a:rPr>
              <a:t>voertuigen</a:t>
            </a:r>
            <a:r>
              <a:rPr lang="fr-BE" sz="1600" dirty="0">
                <a:latin typeface="+mn-lt"/>
              </a:rPr>
              <a:t> en/of </a:t>
            </a:r>
            <a:r>
              <a:rPr lang="fr-BE" sz="1600" dirty="0" err="1">
                <a:latin typeface="+mn-lt"/>
              </a:rPr>
              <a:t>activiteiten</a:t>
            </a:r>
            <a:r>
              <a:rPr lang="fr-BE" sz="1600" dirty="0">
                <a:latin typeface="+mn-lt"/>
              </a:rPr>
              <a:t> die </a:t>
            </a:r>
            <a:r>
              <a:rPr lang="fr-BE" sz="1600" dirty="0" err="1">
                <a:latin typeface="+mn-lt"/>
              </a:rPr>
              <a:t>een</a:t>
            </a:r>
            <a:r>
              <a:rPr lang="fr-BE" sz="1600" dirty="0">
                <a:latin typeface="+mn-lt"/>
              </a:rPr>
              <a:t> </a:t>
            </a:r>
            <a:r>
              <a:rPr lang="fr-BE" sz="1600" dirty="0" err="1">
                <a:latin typeface="+mn-lt"/>
              </a:rPr>
              <a:t>risico</a:t>
            </a:r>
            <a:r>
              <a:rPr lang="fr-BE" sz="1600" dirty="0">
                <a:latin typeface="+mn-lt"/>
              </a:rPr>
              <a:t> op </a:t>
            </a:r>
            <a:r>
              <a:rPr lang="fr-BE" sz="1600" dirty="0" err="1">
                <a:latin typeface="+mn-lt"/>
              </a:rPr>
              <a:t>indringing</a:t>
            </a:r>
            <a:r>
              <a:rPr lang="fr-BE" sz="1600" dirty="0">
                <a:latin typeface="+mn-lt"/>
              </a:rPr>
              <a:t> </a:t>
            </a:r>
            <a:r>
              <a:rPr lang="fr-BE" sz="1600" dirty="0" err="1">
                <a:latin typeface="+mn-lt"/>
              </a:rPr>
              <a:t>kunnen</a:t>
            </a:r>
            <a:r>
              <a:rPr lang="fr-BE" sz="1600" dirty="0">
                <a:latin typeface="+mn-lt"/>
              </a:rPr>
              <a:t> </a:t>
            </a:r>
            <a:r>
              <a:rPr lang="fr-BE" sz="1600" dirty="0" err="1">
                <a:latin typeface="+mn-lt"/>
              </a:rPr>
              <a:t>veroorzaken</a:t>
            </a:r>
            <a:r>
              <a:rPr lang="fr-BE" sz="1600" dirty="0">
                <a:latin typeface="+mn-lt"/>
              </a:rPr>
              <a:t>;</a:t>
            </a:r>
          </a:p>
          <a:p>
            <a:pPr marL="285750" lvl="0" indent="-285750" algn="just">
              <a:buFontTx/>
              <a:buChar char="-"/>
              <a:defRPr/>
            </a:pPr>
            <a:r>
              <a:rPr lang="fr-BE" sz="1600" dirty="0" err="1">
                <a:latin typeface="+mn-lt"/>
              </a:rPr>
              <a:t>eventueel</a:t>
            </a:r>
            <a:r>
              <a:rPr lang="fr-BE" sz="1600" dirty="0">
                <a:latin typeface="+mn-lt"/>
              </a:rPr>
              <a:t> </a:t>
            </a:r>
            <a:r>
              <a:rPr lang="fr-BE" sz="1600" dirty="0" err="1">
                <a:latin typeface="+mn-lt"/>
              </a:rPr>
              <a:t>vertonen</a:t>
            </a:r>
            <a:r>
              <a:rPr lang="fr-BE" sz="1600" dirty="0">
                <a:latin typeface="+mn-lt"/>
              </a:rPr>
              <a:t> van </a:t>
            </a:r>
            <a:r>
              <a:rPr lang="fr-BE" sz="1600" dirty="0" err="1">
                <a:latin typeface="+mn-lt"/>
              </a:rPr>
              <a:t>mobiel</a:t>
            </a:r>
            <a:r>
              <a:rPr lang="fr-BE" sz="1600" dirty="0">
                <a:latin typeface="+mn-lt"/>
              </a:rPr>
              <a:t> </a:t>
            </a:r>
            <a:r>
              <a:rPr lang="fr-BE" sz="1600" dirty="0" err="1">
                <a:latin typeface="+mn-lt"/>
              </a:rPr>
              <a:t>stopsein</a:t>
            </a:r>
            <a:r>
              <a:rPr lang="fr-BE" sz="1600" dirty="0">
                <a:latin typeface="+mn-lt"/>
              </a:rPr>
              <a:t> of </a:t>
            </a:r>
            <a:r>
              <a:rPr lang="fr-BE" sz="1600" dirty="0" err="1">
                <a:latin typeface="+mn-lt"/>
              </a:rPr>
              <a:t>activering</a:t>
            </a:r>
            <a:r>
              <a:rPr lang="fr-BE" sz="1600" dirty="0">
                <a:latin typeface="+mn-lt"/>
              </a:rPr>
              <a:t> van </a:t>
            </a:r>
            <a:r>
              <a:rPr lang="fr-BE" sz="1600" dirty="0" err="1">
                <a:latin typeface="+mn-lt"/>
              </a:rPr>
              <a:t>een</a:t>
            </a:r>
            <a:r>
              <a:rPr lang="fr-BE" sz="1600" dirty="0">
                <a:latin typeface="+mn-lt"/>
              </a:rPr>
              <a:t> </a:t>
            </a:r>
            <a:r>
              <a:rPr lang="fr-BE" sz="1600" dirty="0" err="1">
                <a:latin typeface="+mn-lt"/>
              </a:rPr>
              <a:t>systeem</a:t>
            </a:r>
            <a:r>
              <a:rPr lang="fr-BE" sz="1600" dirty="0">
                <a:latin typeface="+mn-lt"/>
              </a:rPr>
              <a:t> </a:t>
            </a:r>
            <a:r>
              <a:rPr lang="fr-BE" sz="1600" dirty="0" err="1">
                <a:latin typeface="+mn-lt"/>
              </a:rPr>
              <a:t>dat</a:t>
            </a:r>
            <a:r>
              <a:rPr lang="fr-BE" sz="1600" dirty="0">
                <a:latin typeface="+mn-lt"/>
              </a:rPr>
              <a:t> </a:t>
            </a:r>
            <a:r>
              <a:rPr lang="fr-BE" sz="1600" dirty="0" err="1">
                <a:latin typeface="+mn-lt"/>
              </a:rPr>
              <a:t>een</a:t>
            </a:r>
            <a:r>
              <a:rPr lang="fr-BE" sz="1600" dirty="0">
                <a:latin typeface="+mn-lt"/>
              </a:rPr>
              <a:t> </a:t>
            </a:r>
            <a:r>
              <a:rPr lang="fr-BE" sz="1600" dirty="0" err="1">
                <a:latin typeface="+mn-lt"/>
              </a:rPr>
              <a:t>stilstand</a:t>
            </a:r>
            <a:r>
              <a:rPr lang="fr-BE" sz="1600" dirty="0">
                <a:latin typeface="+mn-lt"/>
              </a:rPr>
              <a:t> en/of </a:t>
            </a:r>
            <a:r>
              <a:rPr lang="fr-BE" sz="1600" dirty="0" err="1">
                <a:latin typeface="+mn-lt"/>
              </a:rPr>
              <a:t>remming</a:t>
            </a:r>
            <a:r>
              <a:rPr lang="fr-BE" sz="1600" dirty="0">
                <a:latin typeface="+mn-lt"/>
              </a:rPr>
              <a:t> </a:t>
            </a:r>
            <a:r>
              <a:rPr lang="fr-BE" sz="1600" dirty="0" err="1">
                <a:latin typeface="+mn-lt"/>
              </a:rPr>
              <a:t>uitlokt</a:t>
            </a:r>
            <a:r>
              <a:rPr lang="fr-BE" sz="1600" dirty="0">
                <a:latin typeface="+mn-lt"/>
              </a:rPr>
              <a:t> </a:t>
            </a:r>
            <a:r>
              <a:rPr lang="fr-BE" sz="1600" dirty="0" err="1">
                <a:latin typeface="+mn-lt"/>
              </a:rPr>
              <a:t>bij</a:t>
            </a:r>
            <a:r>
              <a:rPr lang="fr-BE" sz="1600" dirty="0">
                <a:latin typeface="+mn-lt"/>
              </a:rPr>
              <a:t> </a:t>
            </a:r>
            <a:r>
              <a:rPr lang="fr-BE" sz="1600" dirty="0" err="1">
                <a:latin typeface="+mn-lt"/>
              </a:rPr>
              <a:t>bewegingen</a:t>
            </a:r>
            <a:r>
              <a:rPr lang="fr-BE" sz="1600" dirty="0">
                <a:latin typeface="+mn-lt"/>
              </a:rPr>
              <a:t> die de </a:t>
            </a:r>
            <a:r>
              <a:rPr lang="fr-BE" sz="1600" dirty="0" err="1">
                <a:latin typeface="+mn-lt"/>
              </a:rPr>
              <a:t>werfzone</a:t>
            </a:r>
            <a:r>
              <a:rPr lang="fr-BE" sz="1600" dirty="0">
                <a:latin typeface="+mn-lt"/>
              </a:rPr>
              <a:t> </a:t>
            </a:r>
            <a:r>
              <a:rPr lang="fr-BE" sz="1600" dirty="0" err="1">
                <a:latin typeface="+mn-lt"/>
              </a:rPr>
              <a:t>naderen</a:t>
            </a:r>
            <a:r>
              <a:rPr lang="fr-BE" sz="1600" dirty="0">
                <a:latin typeface="+mn-lt"/>
              </a:rPr>
              <a:t>.</a:t>
            </a:r>
            <a:endParaRPr kumimoji="0" lang="fr-BE" sz="1600" b="0" i="0" u="none"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25120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42"/>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rot="16200000" flipV="1">
            <a:off x="7580631" y="2563962"/>
            <a:ext cx="5630400" cy="2466000"/>
          </a:xfrm>
          <a:prstGeom prst="rect">
            <a:avLst/>
          </a:prstGeom>
        </p:spPr>
      </p:pic>
      <p:sp>
        <p:nvSpPr>
          <p:cNvPr id="28" name="ZoneTexte 27"/>
          <p:cNvSpPr txBox="1"/>
          <p:nvPr/>
        </p:nvSpPr>
        <p:spPr>
          <a:xfrm rot="1627498">
            <a:off x="9503528" y="1283780"/>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HIGH</a:t>
            </a:r>
          </a:p>
        </p:txBody>
      </p:sp>
      <p:sp>
        <p:nvSpPr>
          <p:cNvPr id="29" name="ZoneTexte 28"/>
          <p:cNvSpPr txBox="1"/>
          <p:nvPr/>
        </p:nvSpPr>
        <p:spPr>
          <a:xfrm rot="19630101">
            <a:off x="9581104" y="5892213"/>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dirty="0">
                <a:ln w="0"/>
                <a:solidFill>
                  <a:srgbClr val="DCEBFA"/>
                </a:solidFill>
                <a:effectLst>
                  <a:innerShdw blurRad="63500" dist="50800" dir="13500000">
                    <a:srgbClr val="000000">
                      <a:alpha val="50000"/>
                    </a:srgbClr>
                  </a:innerShdw>
                </a:effectLst>
                <a:uLnTx/>
                <a:uFillTx/>
              </a:rPr>
              <a:t>LOW</a:t>
            </a:r>
          </a:p>
        </p:txBody>
      </p:sp>
      <p:sp>
        <p:nvSpPr>
          <p:cNvPr id="4" name="Espace réservé du texte 3"/>
          <p:cNvSpPr>
            <a:spLocks noGrp="1"/>
          </p:cNvSpPr>
          <p:nvPr>
            <p:ph type="body" sz="quarter" idx="18"/>
          </p:nvPr>
        </p:nvSpPr>
        <p:spPr>
          <a:xfrm>
            <a:off x="8903342" y="154524"/>
            <a:ext cx="3007452" cy="360363"/>
          </a:xfrm>
        </p:spPr>
        <p:txBody>
          <a:bodyPr/>
          <a:lstStyle/>
          <a:p>
            <a:r>
              <a:rPr lang="fr-FR" dirty="0"/>
              <a:t>2. </a:t>
            </a:r>
            <a:r>
              <a:rPr lang="fr-FR" dirty="0" err="1"/>
              <a:t>Hiërarchie</a:t>
            </a:r>
            <a:r>
              <a:rPr lang="fr-FR" dirty="0"/>
              <a:t> van de </a:t>
            </a:r>
            <a:r>
              <a:rPr lang="fr-FR" dirty="0" err="1"/>
              <a:t>veiligheidsmaatregelen</a:t>
            </a:r>
            <a:endParaRPr lang="fr-FR" dirty="0"/>
          </a:p>
          <a:p>
            <a:endParaRPr lang="fr-FR" dirty="0"/>
          </a:p>
        </p:txBody>
      </p:sp>
      <p:sp>
        <p:nvSpPr>
          <p:cNvPr id="49" name="Espace réservé du numéro de diapositive 3"/>
          <p:cNvSpPr>
            <a:spLocks noGrp="1"/>
          </p:cNvSpPr>
          <p:nvPr>
            <p:ph type="sldNum" sz="quarter" idx="4"/>
          </p:nvPr>
        </p:nvSpPr>
        <p:spPr/>
        <p:txBody>
          <a:bodyPr/>
          <a:lstStyle/>
          <a:p>
            <a:fld id="{070B80B4-B953-6547-A044-6E303DFD4AF3}" type="slidenum">
              <a:rPr lang="nl-BE" smtClean="0"/>
              <a:pPr/>
              <a:t>21</a:t>
            </a:fld>
            <a:endParaRPr lang="nl-BE" dirty="0"/>
          </a:p>
        </p:txBody>
      </p:sp>
      <p:sp>
        <p:nvSpPr>
          <p:cNvPr id="3" name="Espace réservé du texte 2"/>
          <p:cNvSpPr>
            <a:spLocks noGrp="1"/>
          </p:cNvSpPr>
          <p:nvPr>
            <p:ph type="body" sz="quarter" idx="17"/>
          </p:nvPr>
        </p:nvSpPr>
        <p:spPr>
          <a:xfrm>
            <a:off x="666572" y="430166"/>
            <a:ext cx="10858859" cy="478554"/>
          </a:xfrm>
        </p:spPr>
        <p:txBody>
          <a:bodyPr/>
          <a:lstStyle/>
          <a:p>
            <a:r>
              <a:rPr lang="fr-FR" dirty="0" err="1"/>
              <a:t>Systemen</a:t>
            </a:r>
            <a:r>
              <a:rPr lang="fr-FR" dirty="0"/>
              <a:t> </a:t>
            </a:r>
            <a:r>
              <a:rPr lang="fr-FR" dirty="0" err="1"/>
              <a:t>voor</a:t>
            </a:r>
            <a:r>
              <a:rPr lang="fr-FR" dirty="0"/>
              <a:t> de </a:t>
            </a:r>
            <a:r>
              <a:rPr lang="fr-FR" dirty="0" err="1"/>
              <a:t>afbakening</a:t>
            </a:r>
            <a:r>
              <a:rPr lang="fr-FR" dirty="0"/>
              <a:t> van de </a:t>
            </a:r>
            <a:r>
              <a:rPr lang="fr-FR" dirty="0" err="1"/>
              <a:t>werfzone</a:t>
            </a:r>
            <a:endParaRPr lang="fr-FR" dirty="0"/>
          </a:p>
        </p:txBody>
      </p:sp>
      <p:sp>
        <p:nvSpPr>
          <p:cNvPr id="20" name="Forme libre 19"/>
          <p:cNvSpPr/>
          <p:nvPr/>
        </p:nvSpPr>
        <p:spPr>
          <a:xfrm>
            <a:off x="1463644" y="1006840"/>
            <a:ext cx="2314565" cy="653796"/>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42863" lvl="1" indent="-42863" algn="l" defTabSz="266700">
              <a:lnSpc>
                <a:spcPct val="90000"/>
              </a:lnSpc>
              <a:spcAft>
                <a:spcPct val="15000"/>
              </a:spcAft>
              <a:buChar char="••"/>
            </a:pPr>
            <a:r>
              <a:rPr lang="fr-BE" sz="900" dirty="0">
                <a:latin typeface="+mn-lt"/>
              </a:rPr>
              <a:t>1)</a:t>
            </a:r>
            <a:r>
              <a:rPr lang="fr-FR" sz="900" dirty="0">
                <a:latin typeface="+mn-lt"/>
              </a:rPr>
              <a:t> </a:t>
            </a:r>
            <a:r>
              <a:rPr lang="fr-FR" sz="900" dirty="0" err="1">
                <a:latin typeface="+mn-lt"/>
              </a:rPr>
              <a:t>Materiële</a:t>
            </a:r>
            <a:r>
              <a:rPr lang="fr-FR" sz="900" dirty="0">
                <a:latin typeface="+mn-lt"/>
              </a:rPr>
              <a:t> </a:t>
            </a:r>
            <a:r>
              <a:rPr lang="fr-FR" sz="900" dirty="0" err="1">
                <a:latin typeface="+mn-lt"/>
              </a:rPr>
              <a:t>afbakening</a:t>
            </a:r>
            <a:r>
              <a:rPr lang="fr-FR" sz="900" dirty="0">
                <a:latin typeface="+mn-lt"/>
              </a:rPr>
              <a:t> - </a:t>
            </a:r>
            <a:r>
              <a:rPr lang="fr-FR" sz="900" dirty="0" err="1">
                <a:latin typeface="+mn-lt"/>
              </a:rPr>
              <a:t>scheiding</a:t>
            </a:r>
            <a:endParaRPr lang="fr-BE" sz="900" dirty="0">
              <a:latin typeface="+mn-lt"/>
            </a:endParaRPr>
          </a:p>
          <a:p>
            <a:pPr marL="42863" lvl="1" indent="-42863" algn="l" defTabSz="266700">
              <a:lnSpc>
                <a:spcPct val="90000"/>
              </a:lnSpc>
              <a:spcAft>
                <a:spcPct val="15000"/>
              </a:spcAft>
              <a:buChar char="••"/>
            </a:pPr>
            <a:r>
              <a:rPr lang="fr-BE" sz="900" dirty="0">
                <a:latin typeface="+mn-lt"/>
              </a:rPr>
              <a:t>2) </a:t>
            </a:r>
            <a:r>
              <a:rPr lang="fr-BE" sz="900" dirty="0" err="1">
                <a:latin typeface="+mn-lt"/>
              </a:rPr>
              <a:t>Immateriële</a:t>
            </a:r>
            <a:r>
              <a:rPr lang="fr-BE" sz="900" dirty="0">
                <a:latin typeface="+mn-lt"/>
              </a:rPr>
              <a:t> </a:t>
            </a:r>
            <a:r>
              <a:rPr lang="fr-BE" sz="900" dirty="0" err="1">
                <a:latin typeface="+mn-lt"/>
              </a:rPr>
              <a:t>afbakening</a:t>
            </a:r>
            <a:r>
              <a:rPr lang="fr-BE" sz="900" dirty="0">
                <a:latin typeface="+mn-lt"/>
              </a:rPr>
              <a:t> - </a:t>
            </a:r>
            <a:r>
              <a:rPr lang="fr-BE" sz="900" dirty="0" err="1">
                <a:latin typeface="+mn-lt"/>
              </a:rPr>
              <a:t>technologisch</a:t>
            </a:r>
            <a:r>
              <a:rPr lang="fr-BE" sz="900" dirty="0">
                <a:latin typeface="+mn-lt"/>
              </a:rPr>
              <a:t> </a:t>
            </a:r>
            <a:r>
              <a:rPr lang="fr-BE" sz="900" dirty="0" err="1">
                <a:latin typeface="+mn-lt"/>
              </a:rPr>
              <a:t>systeem</a:t>
            </a:r>
            <a:endParaRPr lang="fr-BE" sz="900" dirty="0">
              <a:latin typeface="+mn-lt"/>
            </a:endParaRPr>
          </a:p>
          <a:p>
            <a:pPr marL="42863" lvl="1" indent="-42863" algn="l" defTabSz="266700">
              <a:lnSpc>
                <a:spcPct val="90000"/>
              </a:lnSpc>
              <a:spcAft>
                <a:spcPct val="15000"/>
              </a:spcAft>
              <a:buChar char="••"/>
            </a:pPr>
            <a:r>
              <a:rPr lang="fr-BE" sz="900" dirty="0">
                <a:latin typeface="+mn-lt"/>
              </a:rPr>
              <a:t>3) </a:t>
            </a:r>
            <a:r>
              <a:rPr lang="fr-BE" sz="900" dirty="0" err="1">
                <a:latin typeface="+mn-lt"/>
              </a:rPr>
              <a:t>Toezicht</a:t>
            </a:r>
            <a:r>
              <a:rPr lang="fr-BE" sz="900" dirty="0">
                <a:latin typeface="+mn-lt"/>
              </a:rPr>
              <a:t> </a:t>
            </a:r>
            <a:r>
              <a:rPr lang="fr-BE" sz="900" dirty="0" err="1">
                <a:latin typeface="+mn-lt"/>
              </a:rPr>
              <a:t>door</a:t>
            </a:r>
            <a:r>
              <a:rPr lang="fr-BE" sz="900" dirty="0">
                <a:latin typeface="+mn-lt"/>
              </a:rPr>
              <a:t> </a:t>
            </a:r>
            <a:r>
              <a:rPr lang="fr-BE" sz="900" dirty="0" err="1">
                <a:latin typeface="+mn-lt"/>
              </a:rPr>
              <a:t>een</a:t>
            </a:r>
            <a:r>
              <a:rPr lang="fr-BE" sz="900" dirty="0">
                <a:latin typeface="+mn-lt"/>
              </a:rPr>
              <a:t> </a:t>
            </a:r>
            <a:r>
              <a:rPr lang="fr-BE" sz="900" dirty="0" err="1">
                <a:latin typeface="+mn-lt"/>
              </a:rPr>
              <a:t>aangeduide</a:t>
            </a:r>
            <a:r>
              <a:rPr lang="fr-BE" sz="900" dirty="0">
                <a:latin typeface="+mn-lt"/>
              </a:rPr>
              <a:t> </a:t>
            </a:r>
            <a:r>
              <a:rPr lang="fr-BE" sz="900" dirty="0" err="1">
                <a:latin typeface="+mn-lt"/>
              </a:rPr>
              <a:t>persoon</a:t>
            </a:r>
            <a:r>
              <a:rPr lang="fr-BE" sz="900" dirty="0">
                <a:latin typeface="+mn-lt"/>
              </a:rPr>
              <a:t> (</a:t>
            </a:r>
            <a:r>
              <a:rPr lang="fr-BE" sz="900" dirty="0" err="1">
                <a:latin typeface="+mn-lt"/>
              </a:rPr>
              <a:t>grenswachter</a:t>
            </a:r>
            <a:r>
              <a:rPr lang="fr-BE" sz="900" dirty="0">
                <a:latin typeface="+mn-lt"/>
              </a:rPr>
              <a:t>)</a:t>
            </a:r>
          </a:p>
        </p:txBody>
      </p:sp>
      <p:pic>
        <p:nvPicPr>
          <p:cNvPr id="22" name="Image 21"/>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3957527" y="1050408"/>
            <a:ext cx="770400" cy="566658"/>
          </a:xfrm>
          <a:prstGeom prst="rect">
            <a:avLst/>
          </a:prstGeom>
          <a:ln w="76200">
            <a:solidFill>
              <a:srgbClr val="CC6600"/>
            </a:solidFill>
          </a:ln>
        </p:spPr>
      </p:pic>
      <p:sp>
        <p:nvSpPr>
          <p:cNvPr id="23" name="Forme libre 44"/>
          <p:cNvSpPr/>
          <p:nvPr/>
        </p:nvSpPr>
        <p:spPr>
          <a:xfrm>
            <a:off x="102153" y="982070"/>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schemeClr val="bg1"/>
                </a:solidFill>
                <a:effectLst/>
                <a:uLnTx/>
                <a:uFillTx/>
                <a:latin typeface="+mn-lt"/>
                <a:ea typeface="+mn-ea"/>
                <a:cs typeface="Arial"/>
              </a:rPr>
              <a:t>Systemen</a:t>
            </a:r>
            <a:r>
              <a:rPr kumimoji="0" lang="fr-FR" sz="1200" b="1" i="0" u="none" strike="noStrike" kern="0" cap="none" spc="0" normalizeH="0" baseline="0" noProof="0" dirty="0">
                <a:ln>
                  <a:noFill/>
                </a:ln>
                <a:solidFill>
                  <a:schemeClr val="bg1"/>
                </a:solidFill>
                <a:effectLst/>
                <a:uLnTx/>
                <a:uFillTx/>
                <a:latin typeface="+mn-lt"/>
                <a:ea typeface="+mn-ea"/>
                <a:cs typeface="Arial"/>
              </a:rPr>
              <a:t> </a:t>
            </a:r>
            <a:r>
              <a:rPr kumimoji="0" lang="fr-FR" sz="1200" b="1" i="0" u="none" strike="noStrike" kern="0" cap="none" spc="0" normalizeH="0" baseline="0" noProof="0" dirty="0" err="1">
                <a:ln>
                  <a:noFill/>
                </a:ln>
                <a:solidFill>
                  <a:schemeClr val="bg1"/>
                </a:solidFill>
                <a:effectLst/>
                <a:uLnTx/>
                <a:uFillTx/>
                <a:latin typeface="+mn-lt"/>
                <a:ea typeface="+mn-ea"/>
                <a:cs typeface="Arial"/>
              </a:rPr>
              <a:t>voo</a:t>
            </a:r>
            <a:r>
              <a:rPr lang="fr-FR" sz="1200" b="1" kern="0" dirty="0">
                <a:solidFill>
                  <a:schemeClr val="bg1"/>
                </a:solidFill>
                <a:latin typeface="+mn-lt"/>
                <a:cs typeface="Arial"/>
              </a:rPr>
              <a:t>r de </a:t>
            </a:r>
            <a:r>
              <a:rPr lang="fr-FR" sz="1200" b="1" kern="0" dirty="0" err="1">
                <a:solidFill>
                  <a:schemeClr val="bg1"/>
                </a:solidFill>
                <a:latin typeface="+mn-lt"/>
                <a:cs typeface="Arial"/>
              </a:rPr>
              <a:t>afbakening</a:t>
            </a:r>
            <a:r>
              <a:rPr lang="fr-FR" sz="1200" b="1" kern="0" dirty="0">
                <a:solidFill>
                  <a:schemeClr val="bg1"/>
                </a:solidFill>
                <a:latin typeface="+mn-lt"/>
                <a:cs typeface="Arial"/>
              </a:rPr>
              <a:t> van de </a:t>
            </a:r>
            <a:r>
              <a:rPr lang="fr-FR" sz="1200" b="1" kern="0" dirty="0" err="1">
                <a:solidFill>
                  <a:schemeClr val="bg1"/>
                </a:solidFill>
                <a:latin typeface="+mn-lt"/>
                <a:cs typeface="Arial"/>
              </a:rPr>
              <a:t>werfzone</a:t>
            </a:r>
            <a:endParaRPr kumimoji="0" lang="fr-BE" sz="1200" b="1" i="0" u="none" strike="noStrike" kern="0" cap="none" spc="0" normalizeH="0" baseline="0" noProof="0" dirty="0">
              <a:ln>
                <a:noFill/>
              </a:ln>
              <a:solidFill>
                <a:schemeClr val="bg1"/>
              </a:solidFill>
              <a:effectLst/>
              <a:uLnTx/>
              <a:uFillTx/>
              <a:latin typeface="+mn-lt"/>
              <a:ea typeface="+mn-ea"/>
              <a:cs typeface="Arial"/>
            </a:endParaRPr>
          </a:p>
        </p:txBody>
      </p:sp>
      <p:pic>
        <p:nvPicPr>
          <p:cNvPr id="14" name="Picture 13"/>
          <p:cNvPicPr>
            <a:picLocks noChangeAspect="1"/>
          </p:cNvPicPr>
          <p:nvPr/>
        </p:nvPicPr>
        <p:blipFill>
          <a:blip r:embed="rId5"/>
          <a:stretch>
            <a:fillRect/>
          </a:stretch>
        </p:blipFill>
        <p:spPr>
          <a:xfrm>
            <a:off x="7515196" y="956315"/>
            <a:ext cx="4395597" cy="5681964"/>
          </a:xfrm>
          <a:prstGeom prst="rect">
            <a:avLst/>
          </a:prstGeom>
        </p:spPr>
      </p:pic>
      <p:sp>
        <p:nvSpPr>
          <p:cNvPr id="15" name="Rounded Rectangle 12"/>
          <p:cNvSpPr/>
          <p:nvPr/>
        </p:nvSpPr>
        <p:spPr bwMode="auto">
          <a:xfrm>
            <a:off x="321306" y="1978829"/>
            <a:ext cx="8555190" cy="1234147"/>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a:latin typeface="+mn-lt"/>
              </a:rPr>
              <a:t>Onder </a:t>
            </a:r>
            <a:r>
              <a:rPr lang="fr-BE" sz="1600" b="1" dirty="0" err="1">
                <a:latin typeface="+mn-lt"/>
              </a:rPr>
              <a:t>systeem</a:t>
            </a:r>
            <a:r>
              <a:rPr lang="fr-BE" sz="1600" b="1" dirty="0">
                <a:latin typeface="+mn-lt"/>
              </a:rPr>
              <a:t> </a:t>
            </a:r>
            <a:r>
              <a:rPr lang="fr-BE" sz="1600" b="1" dirty="0" err="1">
                <a:latin typeface="+mn-lt"/>
              </a:rPr>
              <a:t>voor</a:t>
            </a:r>
            <a:r>
              <a:rPr lang="fr-BE" sz="1600" b="1" dirty="0">
                <a:latin typeface="+mn-lt"/>
              </a:rPr>
              <a:t> </a:t>
            </a:r>
            <a:r>
              <a:rPr lang="fr-BE" sz="1600" b="1" dirty="0" err="1">
                <a:latin typeface="+mn-lt"/>
              </a:rPr>
              <a:t>afbakening</a:t>
            </a:r>
            <a:r>
              <a:rPr lang="fr-BE" sz="1600" b="1" dirty="0">
                <a:latin typeface="+mn-lt"/>
              </a:rPr>
              <a:t> van de </a:t>
            </a:r>
            <a:r>
              <a:rPr lang="fr-BE" sz="1600" b="1" dirty="0" err="1">
                <a:latin typeface="+mn-lt"/>
              </a:rPr>
              <a:t>werfzone</a:t>
            </a:r>
            <a:r>
              <a:rPr lang="fr-BE" sz="1600" b="1" dirty="0">
                <a:latin typeface="+mn-lt"/>
              </a:rPr>
              <a:t> </a:t>
            </a:r>
            <a:r>
              <a:rPr lang="fr-BE" sz="1600" dirty="0">
                <a:latin typeface="+mn-lt"/>
              </a:rPr>
              <a:t>(</a:t>
            </a:r>
            <a:r>
              <a:rPr lang="fr-BE" sz="1600" dirty="0" err="1">
                <a:latin typeface="+mn-lt"/>
              </a:rPr>
              <a:t>grenswacht</a:t>
            </a:r>
            <a:r>
              <a:rPr lang="fr-BE" sz="1600" dirty="0">
                <a:latin typeface="+mn-lt"/>
              </a:rPr>
              <a:t>) </a:t>
            </a:r>
            <a:r>
              <a:rPr lang="fr-BE" sz="1600" dirty="0" err="1">
                <a:latin typeface="+mn-lt"/>
              </a:rPr>
              <a:t>verstaan</a:t>
            </a:r>
            <a:r>
              <a:rPr lang="fr-BE" sz="1600" dirty="0">
                <a:latin typeface="+mn-lt"/>
              </a:rPr>
              <a:t> </a:t>
            </a:r>
            <a:r>
              <a:rPr lang="fr-BE" sz="1600" dirty="0" err="1">
                <a:latin typeface="+mn-lt"/>
              </a:rPr>
              <a:t>we</a:t>
            </a:r>
            <a:r>
              <a:rPr lang="fr-BE" sz="1600" dirty="0">
                <a:latin typeface="+mn-lt"/>
              </a:rPr>
              <a:t> </a:t>
            </a:r>
            <a:r>
              <a:rPr lang="fr-BE" sz="1600" dirty="0" err="1">
                <a:latin typeface="+mn-lt"/>
              </a:rPr>
              <a:t>een</a:t>
            </a:r>
            <a:r>
              <a:rPr lang="fr-BE" sz="1600" dirty="0">
                <a:latin typeface="+mn-lt"/>
              </a:rPr>
              <a:t> </a:t>
            </a:r>
            <a:r>
              <a:rPr lang="fr-BE" sz="1600" dirty="0" err="1">
                <a:latin typeface="+mn-lt"/>
              </a:rPr>
              <a:t>systeem</a:t>
            </a:r>
            <a:r>
              <a:rPr lang="fr-BE" sz="1600" dirty="0">
                <a:latin typeface="+mn-lt"/>
              </a:rPr>
              <a:t> </a:t>
            </a:r>
            <a:r>
              <a:rPr lang="fr-BE" sz="1600" dirty="0" err="1">
                <a:latin typeface="+mn-lt"/>
              </a:rPr>
              <a:t>dat</a:t>
            </a:r>
            <a:r>
              <a:rPr lang="fr-BE" sz="1600" dirty="0">
                <a:latin typeface="+mn-lt"/>
              </a:rPr>
              <a:t> de </a:t>
            </a:r>
            <a:r>
              <a:rPr lang="fr-BE" sz="1600" dirty="0" err="1">
                <a:latin typeface="+mn-lt"/>
              </a:rPr>
              <a:t>aandacht</a:t>
            </a:r>
            <a:r>
              <a:rPr lang="fr-BE" sz="1600" dirty="0">
                <a:latin typeface="+mn-lt"/>
              </a:rPr>
              <a:t> van het personeel </a:t>
            </a:r>
            <a:r>
              <a:rPr lang="fr-BE" sz="1600" dirty="0" err="1">
                <a:latin typeface="+mn-lt"/>
              </a:rPr>
              <a:t>vestigt</a:t>
            </a:r>
            <a:r>
              <a:rPr lang="fr-BE" sz="1600" dirty="0">
                <a:latin typeface="+mn-lt"/>
              </a:rPr>
              <a:t> op de </a:t>
            </a:r>
            <a:r>
              <a:rPr lang="fr-BE" sz="1600" b="1" dirty="0" err="1">
                <a:latin typeface="+mn-lt"/>
              </a:rPr>
              <a:t>locatie</a:t>
            </a:r>
            <a:r>
              <a:rPr lang="fr-BE" sz="1600" b="1" dirty="0">
                <a:latin typeface="+mn-lt"/>
              </a:rPr>
              <a:t> van de </a:t>
            </a:r>
            <a:r>
              <a:rPr lang="fr-BE" sz="1600" b="1" dirty="0" err="1">
                <a:latin typeface="+mn-lt"/>
              </a:rPr>
              <a:t>grens</a:t>
            </a:r>
            <a:r>
              <a:rPr lang="fr-BE" sz="1600" b="1" dirty="0">
                <a:latin typeface="+mn-lt"/>
              </a:rPr>
              <a:t> van de </a:t>
            </a:r>
            <a:r>
              <a:rPr lang="fr-BE" sz="1600" b="1" dirty="0" err="1">
                <a:latin typeface="+mn-lt"/>
              </a:rPr>
              <a:t>werfzone</a:t>
            </a:r>
            <a:r>
              <a:rPr lang="fr-BE" sz="1600" b="1" dirty="0">
                <a:latin typeface="+mn-lt"/>
              </a:rPr>
              <a:t> </a:t>
            </a:r>
            <a:r>
              <a:rPr lang="fr-BE" sz="1600" dirty="0" err="1">
                <a:latin typeface="+mn-lt"/>
              </a:rPr>
              <a:t>teneinde</a:t>
            </a:r>
            <a:r>
              <a:rPr lang="fr-BE" sz="1600" dirty="0">
                <a:latin typeface="+mn-lt"/>
              </a:rPr>
              <a:t> </a:t>
            </a:r>
            <a:r>
              <a:rPr lang="fr-BE" sz="1600" dirty="0" err="1">
                <a:latin typeface="+mn-lt"/>
              </a:rPr>
              <a:t>dat</a:t>
            </a:r>
            <a:r>
              <a:rPr lang="fr-BE" sz="1600" dirty="0">
                <a:latin typeface="+mn-lt"/>
              </a:rPr>
              <a:t> het personeel, het </a:t>
            </a:r>
            <a:r>
              <a:rPr lang="fr-BE" sz="1600" dirty="0" err="1">
                <a:latin typeface="+mn-lt"/>
              </a:rPr>
              <a:t>materiaal</a:t>
            </a:r>
            <a:r>
              <a:rPr lang="fr-BE" sz="1600" dirty="0">
                <a:latin typeface="+mn-lt"/>
              </a:rPr>
              <a:t> (</a:t>
            </a:r>
            <a:r>
              <a:rPr lang="fr-BE" sz="1600" dirty="0" err="1">
                <a:latin typeface="+mn-lt"/>
              </a:rPr>
              <a:t>gemanipuleerd</a:t>
            </a:r>
            <a:r>
              <a:rPr lang="fr-BE" sz="1600" dirty="0">
                <a:latin typeface="+mn-lt"/>
              </a:rPr>
              <a:t> </a:t>
            </a:r>
            <a:r>
              <a:rPr lang="fr-BE" sz="1600" dirty="0" err="1">
                <a:latin typeface="+mn-lt"/>
              </a:rPr>
              <a:t>door</a:t>
            </a:r>
            <a:r>
              <a:rPr lang="fr-BE" sz="1600" dirty="0">
                <a:latin typeface="+mn-lt"/>
              </a:rPr>
              <a:t> het personeel), de </a:t>
            </a:r>
            <a:r>
              <a:rPr lang="fr-BE" sz="1600" dirty="0" err="1">
                <a:latin typeface="+mn-lt"/>
              </a:rPr>
              <a:t>voertuigen</a:t>
            </a:r>
            <a:r>
              <a:rPr lang="fr-BE" sz="1600" dirty="0">
                <a:latin typeface="+mn-lt"/>
              </a:rPr>
              <a:t> of de </a:t>
            </a:r>
            <a:r>
              <a:rPr lang="fr-BE" sz="1600" dirty="0" err="1">
                <a:latin typeface="+mn-lt"/>
              </a:rPr>
              <a:t>lasten</a:t>
            </a:r>
            <a:r>
              <a:rPr lang="fr-BE" sz="1600" dirty="0">
                <a:latin typeface="+mn-lt"/>
              </a:rPr>
              <a:t> (</a:t>
            </a:r>
            <a:r>
              <a:rPr lang="fr-BE" sz="1600" dirty="0" err="1">
                <a:latin typeface="+mn-lt"/>
              </a:rPr>
              <a:t>gemaniupleerd</a:t>
            </a:r>
            <a:r>
              <a:rPr lang="fr-BE" sz="1600" dirty="0">
                <a:latin typeface="+mn-lt"/>
              </a:rPr>
              <a:t> </a:t>
            </a:r>
            <a:r>
              <a:rPr lang="fr-BE" sz="1600" dirty="0" err="1">
                <a:latin typeface="+mn-lt"/>
              </a:rPr>
              <a:t>door</a:t>
            </a:r>
            <a:r>
              <a:rPr lang="fr-BE" sz="1600" dirty="0">
                <a:latin typeface="+mn-lt"/>
              </a:rPr>
              <a:t> de </a:t>
            </a:r>
            <a:r>
              <a:rPr lang="fr-BE" sz="1600" dirty="0" err="1">
                <a:latin typeface="+mn-lt"/>
              </a:rPr>
              <a:t>voertuigen</a:t>
            </a:r>
            <a:r>
              <a:rPr lang="fr-BE" sz="1600" dirty="0">
                <a:latin typeface="+mn-lt"/>
              </a:rPr>
              <a:t>) </a:t>
            </a:r>
            <a:r>
              <a:rPr lang="fr-BE" sz="1600" b="1" dirty="0" err="1">
                <a:latin typeface="+mn-lt"/>
              </a:rPr>
              <a:t>deze</a:t>
            </a:r>
            <a:r>
              <a:rPr lang="fr-BE" sz="1600" b="1" dirty="0">
                <a:latin typeface="+mn-lt"/>
              </a:rPr>
              <a:t> </a:t>
            </a:r>
            <a:r>
              <a:rPr lang="fr-BE" sz="1600" b="1" dirty="0" err="1">
                <a:latin typeface="+mn-lt"/>
              </a:rPr>
              <a:t>grens</a:t>
            </a:r>
            <a:r>
              <a:rPr lang="fr-BE" sz="1600" b="1" dirty="0">
                <a:latin typeface="+mn-lt"/>
              </a:rPr>
              <a:t> niet </a:t>
            </a:r>
            <a:r>
              <a:rPr lang="fr-BE" sz="1600" b="1" dirty="0" err="1">
                <a:latin typeface="+mn-lt"/>
              </a:rPr>
              <a:t>overschrijden</a:t>
            </a:r>
            <a:r>
              <a:rPr lang="fr-BE" sz="1600" dirty="0">
                <a:latin typeface="+mn-lt"/>
              </a:rPr>
              <a:t>.</a:t>
            </a:r>
          </a:p>
          <a:p>
            <a:pPr lvl="0" algn="just">
              <a:defRPr/>
            </a:pPr>
            <a:r>
              <a:rPr lang="fr-BE" sz="1600" dirty="0">
                <a:latin typeface="+mn-lt"/>
              </a:rPr>
              <a:t> </a:t>
            </a:r>
            <a:endParaRPr kumimoji="0" lang="fr-BE" sz="1600" b="0" i="0" u="none" strike="noStrike" kern="1200" cap="none" spc="0" normalizeH="0" baseline="0" noProof="0" dirty="0">
              <a:ln>
                <a:noFill/>
              </a:ln>
              <a:solidFill>
                <a:srgbClr val="000000"/>
              </a:solidFill>
              <a:effectLst/>
              <a:uLnTx/>
              <a:uFillTx/>
              <a:latin typeface="+mn-lt"/>
            </a:endParaRPr>
          </a:p>
        </p:txBody>
      </p:sp>
      <p:sp>
        <p:nvSpPr>
          <p:cNvPr id="16" name="Rounded Rectangle 12"/>
          <p:cNvSpPr/>
          <p:nvPr/>
        </p:nvSpPr>
        <p:spPr bwMode="auto">
          <a:xfrm>
            <a:off x="321306" y="3796962"/>
            <a:ext cx="8555190" cy="1890503"/>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dirty="0" err="1">
                <a:latin typeface="+mn-lt"/>
              </a:rPr>
              <a:t>Deze</a:t>
            </a:r>
            <a:r>
              <a:rPr lang="fr-BE" sz="1600" dirty="0">
                <a:latin typeface="+mn-lt"/>
              </a:rPr>
              <a:t> </a:t>
            </a:r>
            <a:r>
              <a:rPr lang="fr-BE" sz="1600" dirty="0" err="1">
                <a:latin typeface="+mn-lt"/>
              </a:rPr>
              <a:t>afbakening</a:t>
            </a:r>
            <a:r>
              <a:rPr lang="fr-BE" sz="1600" dirty="0">
                <a:latin typeface="+mn-lt"/>
              </a:rPr>
              <a:t> kan de </a:t>
            </a:r>
            <a:r>
              <a:rPr lang="fr-BE" sz="1600" dirty="0" err="1">
                <a:latin typeface="+mn-lt"/>
              </a:rPr>
              <a:t>vorm</a:t>
            </a:r>
            <a:r>
              <a:rPr lang="fr-BE" sz="1600" dirty="0">
                <a:latin typeface="+mn-lt"/>
              </a:rPr>
              <a:t> </a:t>
            </a:r>
            <a:r>
              <a:rPr lang="fr-BE" sz="1600" dirty="0" err="1">
                <a:latin typeface="+mn-lt"/>
              </a:rPr>
              <a:t>aannemen</a:t>
            </a:r>
            <a:r>
              <a:rPr lang="fr-BE" sz="1600" dirty="0">
                <a:latin typeface="+mn-lt"/>
              </a:rPr>
              <a:t> van:</a:t>
            </a:r>
          </a:p>
          <a:p>
            <a:pPr marL="285750" lvl="0" indent="-285750" algn="just">
              <a:buFontTx/>
              <a:buChar char="-"/>
              <a:defRPr/>
            </a:pPr>
            <a:r>
              <a:rPr lang="fr-BE" sz="1600" dirty="0" err="1">
                <a:latin typeface="+mn-lt"/>
              </a:rPr>
              <a:t>een</a:t>
            </a:r>
            <a:r>
              <a:rPr lang="fr-BE" sz="1600" dirty="0">
                <a:latin typeface="+mn-lt"/>
              </a:rPr>
              <a:t> </a:t>
            </a:r>
            <a:r>
              <a:rPr lang="fr-BE" sz="1600" b="1" dirty="0" err="1">
                <a:latin typeface="+mn-lt"/>
              </a:rPr>
              <a:t>materiële</a:t>
            </a:r>
            <a:r>
              <a:rPr lang="fr-BE" sz="1600" b="1" dirty="0">
                <a:latin typeface="+mn-lt"/>
              </a:rPr>
              <a:t> </a:t>
            </a:r>
            <a:r>
              <a:rPr lang="fr-BE" sz="1600" b="1" dirty="0" err="1">
                <a:latin typeface="+mn-lt"/>
              </a:rPr>
              <a:t>afbakening</a:t>
            </a:r>
            <a:r>
              <a:rPr lang="fr-BE" sz="1600" b="1" dirty="0">
                <a:latin typeface="+mn-lt"/>
              </a:rPr>
              <a:t> </a:t>
            </a:r>
            <a:r>
              <a:rPr lang="fr-BE" sz="1600" dirty="0">
                <a:latin typeface="+mn-lt"/>
              </a:rPr>
              <a:t>(</a:t>
            </a:r>
            <a:r>
              <a:rPr lang="fr-BE" sz="1600" dirty="0" err="1">
                <a:latin typeface="+mn-lt"/>
              </a:rPr>
              <a:t>fysieke</a:t>
            </a:r>
            <a:r>
              <a:rPr lang="fr-BE" sz="1600" dirty="0">
                <a:latin typeface="+mn-lt"/>
              </a:rPr>
              <a:t> </a:t>
            </a:r>
            <a:r>
              <a:rPr lang="fr-BE" sz="1600" dirty="0" err="1">
                <a:latin typeface="+mn-lt"/>
              </a:rPr>
              <a:t>uitrusting</a:t>
            </a:r>
            <a:r>
              <a:rPr lang="fr-BE" sz="1600" dirty="0">
                <a:latin typeface="+mn-lt"/>
              </a:rPr>
              <a:t>) </a:t>
            </a:r>
            <a:r>
              <a:rPr lang="fr-BE" sz="1600" dirty="0" err="1">
                <a:latin typeface="+mn-lt"/>
              </a:rPr>
              <a:t>zoals</a:t>
            </a:r>
            <a:r>
              <a:rPr lang="fr-BE" sz="1600" dirty="0">
                <a:latin typeface="+mn-lt"/>
              </a:rPr>
              <a:t> </a:t>
            </a:r>
            <a:r>
              <a:rPr lang="fr-BE" sz="1600" dirty="0" err="1">
                <a:latin typeface="+mn-lt"/>
              </a:rPr>
              <a:t>oranje</a:t>
            </a:r>
            <a:r>
              <a:rPr lang="fr-BE" sz="1600" dirty="0">
                <a:latin typeface="+mn-lt"/>
              </a:rPr>
              <a:t> net;</a:t>
            </a:r>
          </a:p>
          <a:p>
            <a:pPr marL="285750" lvl="0" indent="-285750" algn="just">
              <a:buFontTx/>
              <a:buChar char="-"/>
              <a:defRPr/>
            </a:pPr>
            <a:r>
              <a:rPr lang="fr-BE" sz="1600" dirty="0" err="1">
                <a:latin typeface="+mn-lt"/>
              </a:rPr>
              <a:t>een</a:t>
            </a:r>
            <a:r>
              <a:rPr lang="fr-BE" sz="1600" dirty="0">
                <a:latin typeface="+mn-lt"/>
              </a:rPr>
              <a:t> </a:t>
            </a:r>
            <a:r>
              <a:rPr lang="fr-BE" sz="1600" b="1" dirty="0" err="1">
                <a:latin typeface="+mn-lt"/>
              </a:rPr>
              <a:t>immateriële</a:t>
            </a:r>
            <a:r>
              <a:rPr lang="fr-BE" sz="1600" b="1" dirty="0">
                <a:latin typeface="+mn-lt"/>
              </a:rPr>
              <a:t> </a:t>
            </a:r>
            <a:r>
              <a:rPr lang="fr-BE" sz="1600" b="1" dirty="0" err="1">
                <a:latin typeface="+mn-lt"/>
              </a:rPr>
              <a:t>afbakening</a:t>
            </a:r>
            <a:r>
              <a:rPr lang="fr-BE" sz="1600" b="1" dirty="0">
                <a:latin typeface="+mn-lt"/>
              </a:rPr>
              <a:t> </a:t>
            </a:r>
            <a:r>
              <a:rPr lang="fr-BE" sz="1600" dirty="0">
                <a:latin typeface="+mn-lt"/>
              </a:rPr>
              <a:t>(</a:t>
            </a:r>
            <a:r>
              <a:rPr lang="fr-BE" sz="1600" dirty="0" err="1">
                <a:latin typeface="+mn-lt"/>
              </a:rPr>
              <a:t>technologisch</a:t>
            </a:r>
            <a:r>
              <a:rPr lang="fr-BE" sz="1600" dirty="0">
                <a:latin typeface="+mn-lt"/>
              </a:rPr>
              <a:t> </a:t>
            </a:r>
            <a:r>
              <a:rPr lang="fr-BE" sz="1600" dirty="0" err="1">
                <a:latin typeface="+mn-lt"/>
              </a:rPr>
              <a:t>systeem</a:t>
            </a:r>
            <a:r>
              <a:rPr lang="fr-BE" sz="1600" dirty="0">
                <a:latin typeface="+mn-lt"/>
              </a:rPr>
              <a:t>) die </a:t>
            </a:r>
            <a:r>
              <a:rPr lang="fr-BE" sz="1600" dirty="0" err="1">
                <a:latin typeface="+mn-lt"/>
              </a:rPr>
              <a:t>een</a:t>
            </a:r>
            <a:r>
              <a:rPr lang="fr-BE" sz="1600" dirty="0">
                <a:latin typeface="+mn-lt"/>
              </a:rPr>
              <a:t> </a:t>
            </a:r>
            <a:r>
              <a:rPr lang="fr-BE" sz="1600" dirty="0" err="1">
                <a:latin typeface="+mn-lt"/>
              </a:rPr>
              <a:t>waarschuwing</a:t>
            </a:r>
            <a:r>
              <a:rPr lang="fr-BE" sz="1600" dirty="0">
                <a:latin typeface="+mn-lt"/>
              </a:rPr>
              <a:t> </a:t>
            </a:r>
            <a:r>
              <a:rPr lang="fr-BE" sz="1600" dirty="0" err="1">
                <a:latin typeface="+mn-lt"/>
              </a:rPr>
              <a:t>uitstuurt</a:t>
            </a:r>
            <a:r>
              <a:rPr lang="fr-BE" sz="1600" dirty="0">
                <a:latin typeface="+mn-lt"/>
              </a:rPr>
              <a:t> </a:t>
            </a:r>
            <a:r>
              <a:rPr lang="fr-BE" sz="1600" dirty="0" err="1">
                <a:latin typeface="+mn-lt"/>
              </a:rPr>
              <a:t>als</a:t>
            </a:r>
            <a:r>
              <a:rPr lang="fr-BE" sz="1600" dirty="0">
                <a:latin typeface="+mn-lt"/>
              </a:rPr>
              <a:t> de </a:t>
            </a:r>
            <a:r>
              <a:rPr lang="fr-BE" sz="1600" dirty="0" err="1">
                <a:latin typeface="+mn-lt"/>
              </a:rPr>
              <a:t>grens</a:t>
            </a:r>
            <a:r>
              <a:rPr lang="fr-BE" sz="1600" dirty="0">
                <a:latin typeface="+mn-lt"/>
              </a:rPr>
              <a:t> van de </a:t>
            </a:r>
            <a:r>
              <a:rPr lang="fr-BE" sz="1600" dirty="0" err="1">
                <a:latin typeface="+mn-lt"/>
              </a:rPr>
              <a:t>werfzone</a:t>
            </a:r>
            <a:r>
              <a:rPr lang="fr-BE" sz="1600" dirty="0">
                <a:latin typeface="+mn-lt"/>
              </a:rPr>
              <a:t> </a:t>
            </a:r>
            <a:r>
              <a:rPr lang="fr-BE" sz="1600" dirty="0" err="1">
                <a:latin typeface="+mn-lt"/>
              </a:rPr>
              <a:t>wordt</a:t>
            </a:r>
            <a:r>
              <a:rPr lang="fr-BE" sz="1600" dirty="0">
                <a:latin typeface="+mn-lt"/>
              </a:rPr>
              <a:t> </a:t>
            </a:r>
            <a:r>
              <a:rPr lang="fr-BE" sz="1600" dirty="0" err="1">
                <a:latin typeface="+mn-lt"/>
              </a:rPr>
              <a:t>benaderd</a:t>
            </a:r>
            <a:r>
              <a:rPr lang="fr-BE" sz="1600" dirty="0">
                <a:latin typeface="+mn-lt"/>
              </a:rPr>
              <a:t>/</a:t>
            </a:r>
            <a:r>
              <a:rPr lang="fr-BE" sz="1600" dirty="0" err="1">
                <a:latin typeface="+mn-lt"/>
              </a:rPr>
              <a:t>overschreden</a:t>
            </a:r>
            <a:r>
              <a:rPr lang="fr-BE" sz="1600" dirty="0">
                <a:latin typeface="+mn-lt"/>
              </a:rPr>
              <a:t>;</a:t>
            </a:r>
          </a:p>
          <a:p>
            <a:pPr marL="285750" lvl="0" indent="-285750" algn="just">
              <a:buFontTx/>
              <a:buChar char="-"/>
              <a:defRPr/>
            </a:pPr>
            <a:r>
              <a:rPr lang="fr-BE" sz="1600" dirty="0" err="1">
                <a:latin typeface="+mn-lt"/>
              </a:rPr>
              <a:t>een</a:t>
            </a:r>
            <a:r>
              <a:rPr lang="fr-BE" sz="1600" dirty="0">
                <a:latin typeface="+mn-lt"/>
              </a:rPr>
              <a:t> </a:t>
            </a:r>
            <a:r>
              <a:rPr lang="fr-BE" sz="1600" b="1" dirty="0" err="1">
                <a:latin typeface="+mn-lt"/>
              </a:rPr>
              <a:t>persoon</a:t>
            </a:r>
            <a:r>
              <a:rPr lang="fr-BE" sz="1600" dirty="0">
                <a:latin typeface="+mn-lt"/>
              </a:rPr>
              <a:t> die de </a:t>
            </a:r>
            <a:r>
              <a:rPr lang="fr-BE" sz="1600" dirty="0" err="1">
                <a:latin typeface="+mn-lt"/>
              </a:rPr>
              <a:t>rol</a:t>
            </a:r>
            <a:r>
              <a:rPr lang="fr-BE" sz="1600" dirty="0">
                <a:latin typeface="+mn-lt"/>
              </a:rPr>
              <a:t> van ‘</a:t>
            </a:r>
            <a:r>
              <a:rPr lang="fr-BE" sz="1600" dirty="0" err="1">
                <a:latin typeface="+mn-lt"/>
              </a:rPr>
              <a:t>grenswachter</a:t>
            </a:r>
            <a:r>
              <a:rPr lang="fr-BE" sz="1600" dirty="0">
                <a:latin typeface="+mn-lt"/>
              </a:rPr>
              <a:t>’ </a:t>
            </a:r>
            <a:r>
              <a:rPr lang="fr-BE" sz="1600" dirty="0" err="1">
                <a:latin typeface="+mn-lt"/>
              </a:rPr>
              <a:t>uitvoert</a:t>
            </a:r>
            <a:r>
              <a:rPr lang="fr-BE" sz="1600" dirty="0">
                <a:latin typeface="+mn-lt"/>
              </a:rPr>
              <a:t>;</a:t>
            </a:r>
          </a:p>
          <a:p>
            <a:pPr marL="285750" lvl="0" indent="-285750" algn="just">
              <a:buFontTx/>
              <a:buChar char="-"/>
              <a:defRPr/>
            </a:pPr>
            <a:r>
              <a:rPr lang="fr-BE" sz="1600" dirty="0" err="1">
                <a:latin typeface="+mn-lt"/>
              </a:rPr>
              <a:t>een</a:t>
            </a:r>
            <a:r>
              <a:rPr lang="fr-BE" sz="1600" dirty="0">
                <a:latin typeface="+mn-lt"/>
              </a:rPr>
              <a:t> </a:t>
            </a:r>
            <a:r>
              <a:rPr lang="fr-BE" sz="1600" b="1" dirty="0" err="1">
                <a:latin typeface="+mn-lt"/>
              </a:rPr>
              <a:t>combinatie</a:t>
            </a:r>
            <a:r>
              <a:rPr lang="fr-BE" sz="1600" dirty="0">
                <a:latin typeface="+mn-lt"/>
              </a:rPr>
              <a:t> van </a:t>
            </a:r>
            <a:r>
              <a:rPr lang="fr-BE" sz="1600" dirty="0" err="1">
                <a:latin typeface="+mn-lt"/>
              </a:rPr>
              <a:t>deze</a:t>
            </a:r>
            <a:r>
              <a:rPr lang="fr-BE" sz="1600" dirty="0">
                <a:latin typeface="+mn-lt"/>
              </a:rPr>
              <a:t> </a:t>
            </a:r>
            <a:r>
              <a:rPr lang="fr-BE" sz="1600" dirty="0" err="1">
                <a:latin typeface="+mn-lt"/>
              </a:rPr>
              <a:t>maatregelen</a:t>
            </a:r>
            <a:r>
              <a:rPr lang="fr-BE" sz="1600" dirty="0">
                <a:latin typeface="+mn-lt"/>
              </a:rPr>
              <a:t>. </a:t>
            </a:r>
            <a:endParaRPr kumimoji="0" lang="fr-BE" sz="1600" b="0" i="0" u="none"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254590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222049" y="1340768"/>
            <a:ext cx="9224626" cy="3323987"/>
          </a:xfrm>
          <a:prstGeom prst="rect">
            <a:avLst/>
          </a:prstGeom>
        </p:spPr>
        <p:txBody>
          <a:bodyPr wrap="square">
            <a:spAutoFit/>
          </a:bodyPr>
          <a:lstStyle/>
          <a:p>
            <a:pPr marL="0" indent="0">
              <a:buNone/>
              <a:tabLst>
                <a:tab pos="180975" algn="l"/>
              </a:tabLst>
            </a:pPr>
            <a:r>
              <a:rPr lang="nl-NL" sz="1600" b="1" dirty="0">
                <a:cs typeface="Arial" panose="020B0604020202020204" pitchFamily="34" charset="0"/>
              </a:rPr>
              <a:t>0.     </a:t>
            </a:r>
            <a:r>
              <a:rPr lang="nl-NL" sz="2000" b="1" dirty="0">
                <a:latin typeface="+mn-lt"/>
                <a:cs typeface="Arial" panose="020B0604020202020204" pitchFamily="34" charset="0"/>
              </a:rPr>
              <a:t>Inleiding</a:t>
            </a:r>
          </a:p>
          <a:p>
            <a:pPr marL="457200" indent="-457200">
              <a:buFontTx/>
              <a:buAutoNum type="arabicPeriod"/>
            </a:pPr>
            <a:r>
              <a:rPr lang="nl-NL" sz="2000" b="1" dirty="0">
                <a:latin typeface="+mn-lt"/>
                <a:cs typeface="Arial" panose="020B0604020202020204" pitchFamily="34" charset="0"/>
              </a:rPr>
              <a:t>Familiefoto</a:t>
            </a:r>
          </a:p>
          <a:p>
            <a:pPr marL="457200" indent="-457200">
              <a:buFontTx/>
              <a:buAutoNum type="arabicPeriod"/>
            </a:pPr>
            <a:r>
              <a:rPr lang="nl-NL" sz="2000" b="1" dirty="0">
                <a:latin typeface="+mn-lt"/>
                <a:cs typeface="Arial" panose="020B0604020202020204" pitchFamily="34" charset="0"/>
              </a:rPr>
              <a:t>Hiërarchie van de veiligheidsmaatregelen </a:t>
            </a:r>
          </a:p>
          <a:p>
            <a:pPr marL="457200" indent="-457200">
              <a:buFontTx/>
              <a:buAutoNum type="arabicPeriod"/>
            </a:pPr>
            <a:r>
              <a:rPr lang="nl-NL" sz="2000" b="1" dirty="0">
                <a:solidFill>
                  <a:schemeClr val="bg1"/>
                </a:solidFill>
                <a:latin typeface="+mn-lt"/>
                <a:cs typeface="Arial" panose="020B0604020202020204" pitchFamily="34" charset="0"/>
              </a:rPr>
              <a:t>Vóór het werk	</a:t>
            </a:r>
          </a:p>
          <a:p>
            <a:pPr marL="0" indent="0">
              <a:buNone/>
            </a:pPr>
            <a:r>
              <a:rPr lang="nl-NL" sz="2000" b="1" dirty="0">
                <a:solidFill>
                  <a:schemeClr val="accent2"/>
                </a:solidFill>
                <a:latin typeface="+mn-lt"/>
                <a:cs typeface="Arial" panose="020B0604020202020204" pitchFamily="34" charset="0"/>
              </a:rPr>
              <a:t>4.     Het begin van het werk</a:t>
            </a:r>
          </a:p>
          <a:p>
            <a:pPr defTabSz="266700">
              <a:tabLst>
                <a:tab pos="266700" algn="l"/>
              </a:tabLst>
            </a:pPr>
            <a:r>
              <a:rPr lang="nl-NL" sz="2000" b="1" dirty="0">
                <a:solidFill>
                  <a:schemeClr val="accent2"/>
                </a:solidFill>
                <a:latin typeface="+mn-lt"/>
                <a:cs typeface="Arial" panose="020B0604020202020204" pitchFamily="34" charset="0"/>
              </a:rPr>
              <a:t>5.     Alarm – Definitie</a:t>
            </a:r>
          </a:p>
          <a:p>
            <a:pPr defTabSz="266700"/>
            <a:r>
              <a:rPr lang="nl-NL" sz="2000" b="1" dirty="0">
                <a:solidFill>
                  <a:schemeClr val="accent2"/>
                </a:solidFill>
                <a:latin typeface="+mn-lt"/>
                <a:cs typeface="Arial" panose="020B0604020202020204" pitchFamily="34" charset="0"/>
              </a:rPr>
              <a:t>6.     Hernemen van het werk na doorrit van de trein</a:t>
            </a:r>
            <a:br>
              <a:rPr lang="nl-NL" sz="2000" b="1" dirty="0">
                <a:solidFill>
                  <a:schemeClr val="accent2"/>
                </a:solidFill>
                <a:latin typeface="+mn-lt"/>
                <a:cs typeface="Arial" panose="020B0604020202020204" pitchFamily="34" charset="0"/>
              </a:rPr>
            </a:br>
            <a:r>
              <a:rPr lang="nl-NL" sz="2000" b="1" dirty="0">
                <a:solidFill>
                  <a:schemeClr val="accent2"/>
                </a:solidFill>
                <a:latin typeface="+mn-lt"/>
                <a:cs typeface="Arial" panose="020B0604020202020204" pitchFamily="34" charset="0"/>
              </a:rPr>
              <a:t>7.     Het einde van het werk	</a:t>
            </a:r>
          </a:p>
          <a:p>
            <a:r>
              <a:rPr lang="nl-NL" sz="2000" b="1" dirty="0">
                <a:solidFill>
                  <a:schemeClr val="accent2"/>
                </a:solidFill>
                <a:latin typeface="+mn-lt"/>
                <a:cs typeface="Arial" panose="020B0604020202020204" pitchFamily="34" charset="0"/>
              </a:rPr>
              <a:t>8.     Overzicht</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414596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r>
              <a:rPr lang="en-GB" dirty="0"/>
              <a:t>3. </a:t>
            </a:r>
            <a:r>
              <a:rPr lang="en-GB" dirty="0" err="1"/>
              <a:t>Voor</a:t>
            </a:r>
            <a:r>
              <a:rPr lang="en-GB" dirty="0"/>
              <a:t> het </a:t>
            </a:r>
            <a:r>
              <a:rPr lang="en-GB" dirty="0" err="1"/>
              <a:t>werk</a:t>
            </a:r>
            <a:endParaRPr lang="en-GB" dirty="0"/>
          </a:p>
        </p:txBody>
      </p:sp>
      <p:sp>
        <p:nvSpPr>
          <p:cNvPr id="39" name="TextBox 38">
            <a:extLst>
              <a:ext uri="{FF2B5EF4-FFF2-40B4-BE49-F238E27FC236}">
                <a16:creationId xmlns:a16="http://schemas.microsoft.com/office/drawing/2014/main" id="{A98B63DD-D97A-4B7C-80C3-4393C45229A5}"/>
              </a:ext>
            </a:extLst>
          </p:cNvPr>
          <p:cNvSpPr txBox="1"/>
          <p:nvPr/>
        </p:nvSpPr>
        <p:spPr>
          <a:xfrm>
            <a:off x="6319824" y="3387759"/>
            <a:ext cx="46727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DCEBFA">
                    <a:lumMod val="50000"/>
                  </a:srgbClr>
                </a:solidFill>
                <a:effectLst/>
                <a:uLnTx/>
                <a:uFillTx/>
              </a:rPr>
              <a:t>… </a:t>
            </a:r>
            <a:r>
              <a:rPr kumimoji="0" lang="en-US" sz="1800" b="0" i="0" u="none" strike="noStrike" kern="0" cap="none" spc="0" normalizeH="0" baseline="0" noProof="0" dirty="0" err="1">
                <a:ln>
                  <a:noFill/>
                </a:ln>
                <a:solidFill>
                  <a:srgbClr val="DCEBFA">
                    <a:lumMod val="50000"/>
                  </a:srgbClr>
                </a:solidFill>
                <a:effectLst/>
                <a:uLnTx/>
                <a:uFillTx/>
              </a:rPr>
              <a:t>deelname</a:t>
            </a:r>
            <a:r>
              <a:rPr kumimoji="0" lang="en-US" sz="1800" b="0" i="0" u="none" strike="noStrike" kern="0" cap="none" spc="0" normalizeH="0" baseline="0" noProof="0" dirty="0">
                <a:ln>
                  <a:noFill/>
                </a:ln>
                <a:solidFill>
                  <a:srgbClr val="DCEBFA">
                    <a:lumMod val="50000"/>
                  </a:srgbClr>
                </a:solidFill>
                <a:effectLst/>
                <a:uLnTx/>
                <a:uFillTx/>
              </a:rPr>
              <a:t> </a:t>
            </a:r>
            <a:r>
              <a:rPr kumimoji="0" lang="en-US" sz="1800" b="0" i="0" u="none" strike="noStrike" kern="0" cap="none" spc="0" normalizeH="0" baseline="0" noProof="0" dirty="0" err="1">
                <a:ln>
                  <a:noFill/>
                </a:ln>
                <a:solidFill>
                  <a:srgbClr val="DCEBFA">
                    <a:lumMod val="50000"/>
                  </a:srgbClr>
                </a:solidFill>
                <a:effectLst/>
                <a:uLnTx/>
                <a:uFillTx/>
              </a:rPr>
              <a:t>aan</a:t>
            </a:r>
            <a:r>
              <a:rPr kumimoji="0" lang="en-US" sz="1800" b="0" i="0" u="none" strike="noStrike" kern="0" cap="none" spc="0" normalizeH="0" baseline="0" noProof="0" dirty="0">
                <a:ln>
                  <a:noFill/>
                </a:ln>
                <a:solidFill>
                  <a:srgbClr val="DCEBFA">
                    <a:lumMod val="50000"/>
                  </a:srgbClr>
                </a:solidFill>
                <a:effectLst/>
                <a:uLnTx/>
                <a:uFillTx/>
              </a:rPr>
              <a:t> de </a:t>
            </a:r>
            <a:r>
              <a:rPr kumimoji="0" lang="en-US" sz="1800" b="0" i="0" u="none" strike="noStrike" kern="0" cap="none" spc="0" normalizeH="0" baseline="0" noProof="0" dirty="0" err="1">
                <a:ln>
                  <a:noFill/>
                </a:ln>
                <a:solidFill>
                  <a:srgbClr val="DCEBFA">
                    <a:lumMod val="50000"/>
                  </a:srgbClr>
                </a:solidFill>
                <a:effectLst/>
                <a:uLnTx/>
                <a:uFillTx/>
              </a:rPr>
              <a:t>voorafgaande</a:t>
            </a:r>
            <a:r>
              <a:rPr kumimoji="0" lang="en-US" sz="1800" b="0" i="0" u="none" strike="noStrike" kern="0" cap="none" spc="0" normalizeH="0" baseline="0" noProof="0" dirty="0">
                <a:ln>
                  <a:noFill/>
                </a:ln>
                <a:solidFill>
                  <a:srgbClr val="DCEBFA">
                    <a:lumMod val="50000"/>
                  </a:srgbClr>
                </a:solidFill>
                <a:effectLst/>
                <a:uLnTx/>
                <a:uFillTx/>
              </a:rPr>
              <a:t> </a:t>
            </a:r>
            <a:r>
              <a:rPr kumimoji="0" lang="en-US" sz="1800" b="0" i="0" u="none" strike="noStrike" kern="0" cap="none" spc="0" normalizeH="0" baseline="0" noProof="0" dirty="0" err="1">
                <a:ln>
                  <a:noFill/>
                </a:ln>
                <a:solidFill>
                  <a:srgbClr val="DCEBFA">
                    <a:lumMod val="50000"/>
                  </a:srgbClr>
                </a:solidFill>
                <a:effectLst/>
                <a:uLnTx/>
                <a:uFillTx/>
              </a:rPr>
              <a:t>testen</a:t>
            </a:r>
            <a:endParaRPr kumimoji="0" lang="fr-FR" sz="1800" b="0" i="0" u="none" strike="noStrike" kern="0" cap="none" spc="0" normalizeH="0" baseline="0" noProof="0" dirty="0">
              <a:ln>
                <a:noFill/>
              </a:ln>
              <a:solidFill>
                <a:srgbClr val="DCEBFA">
                  <a:lumMod val="50000"/>
                </a:srgbClr>
              </a:solidFill>
              <a:effectLst/>
              <a:uLnTx/>
              <a:uFillTx/>
            </a:endParaRPr>
          </a:p>
        </p:txBody>
      </p:sp>
      <p:grpSp>
        <p:nvGrpSpPr>
          <p:cNvPr id="4" name="Group 3">
            <a:extLst>
              <a:ext uri="{FF2B5EF4-FFF2-40B4-BE49-F238E27FC236}">
                <a16:creationId xmlns:a16="http://schemas.microsoft.com/office/drawing/2014/main" id="{1C01AA1E-3306-48E9-8611-E98204142649}"/>
              </a:ext>
            </a:extLst>
          </p:cNvPr>
          <p:cNvGrpSpPr/>
          <p:nvPr/>
        </p:nvGrpSpPr>
        <p:grpSpPr>
          <a:xfrm>
            <a:off x="1724724" y="1735161"/>
            <a:ext cx="8043684" cy="4358135"/>
            <a:chOff x="1724724" y="1937916"/>
            <a:chExt cx="5536856" cy="3400947"/>
          </a:xfrm>
        </p:grpSpPr>
        <p:sp>
          <p:nvSpPr>
            <p:cNvPr id="34" name="PIJL-LINKS 25">
              <a:extLst>
                <a:ext uri="{FF2B5EF4-FFF2-40B4-BE49-F238E27FC236}">
                  <a16:creationId xmlns:a16="http://schemas.microsoft.com/office/drawing/2014/main" id="{4BC98BEE-10C7-4CDB-9F02-2721878E2611}"/>
                </a:ext>
              </a:extLst>
            </p:cNvPr>
            <p:cNvSpPr/>
            <p:nvPr/>
          </p:nvSpPr>
          <p:spPr bwMode="auto">
            <a:xfrm>
              <a:off x="1724724" y="4271826"/>
              <a:ext cx="1872208" cy="360040"/>
            </a:xfrm>
            <a:prstGeom prst="leftArrow">
              <a:avLst/>
            </a:prstGeom>
            <a:solidFill>
              <a:sysClr val="window" lastClr="FFFFFF">
                <a:lumMod val="85000"/>
              </a:sys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black"/>
                </a:solidFill>
                <a:effectLst/>
                <a:uLnTx/>
                <a:uFillTx/>
              </a:endParaRPr>
            </a:p>
          </p:txBody>
        </p:sp>
        <p:sp>
          <p:nvSpPr>
            <p:cNvPr id="35" name="Draaiende pijl 15">
              <a:extLst>
                <a:ext uri="{FF2B5EF4-FFF2-40B4-BE49-F238E27FC236}">
                  <a16:creationId xmlns:a16="http://schemas.microsoft.com/office/drawing/2014/main" id="{E644B8CC-6D9A-4F80-988E-88D95A36A62D}"/>
                </a:ext>
              </a:extLst>
            </p:cNvPr>
            <p:cNvSpPr/>
            <p:nvPr/>
          </p:nvSpPr>
          <p:spPr bwMode="auto">
            <a:xfrm rot="1987104">
              <a:off x="2516812" y="2471626"/>
              <a:ext cx="2160000" cy="2126743"/>
            </a:xfrm>
            <a:prstGeom prst="circularArrow">
              <a:avLst>
                <a:gd name="adj1" fmla="val 7689"/>
                <a:gd name="adj2" fmla="val 36663"/>
                <a:gd name="adj3" fmla="val 3785039"/>
                <a:gd name="adj4" fmla="val 12343958"/>
                <a:gd name="adj5" fmla="val 7273"/>
              </a:avLst>
            </a:prstGeom>
            <a:gradFill>
              <a:gsLst>
                <a:gs pos="0">
                  <a:srgbClr val="005DA4">
                    <a:lumMod val="60000"/>
                    <a:lumOff val="40000"/>
                  </a:srgbClr>
                </a:gs>
                <a:gs pos="50000">
                  <a:srgbClr val="DCEBFA">
                    <a:lumMod val="50000"/>
                  </a:srgbClr>
                </a:gs>
                <a:gs pos="100000">
                  <a:srgbClr val="DCEBFA">
                    <a:lumMod val="25000"/>
                  </a:srgbClr>
                </a:gs>
              </a:gsLst>
              <a:lin ang="5400000" scaled="0"/>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srgbClr val="FF0000"/>
                </a:solidFill>
                <a:effectLst/>
                <a:uLnTx/>
                <a:uFillTx/>
              </a:endParaRPr>
            </a:p>
          </p:txBody>
        </p:sp>
        <p:sp>
          <p:nvSpPr>
            <p:cNvPr id="36" name="Ovaal 14">
              <a:extLst>
                <a:ext uri="{FF2B5EF4-FFF2-40B4-BE49-F238E27FC236}">
                  <a16:creationId xmlns:a16="http://schemas.microsoft.com/office/drawing/2014/main" id="{765D2DE0-F8C4-495F-94D0-87F80329C8C7}"/>
                </a:ext>
              </a:extLst>
            </p:cNvPr>
            <p:cNvSpPr/>
            <p:nvPr/>
          </p:nvSpPr>
          <p:spPr bwMode="auto">
            <a:xfrm>
              <a:off x="3380908" y="2471626"/>
              <a:ext cx="288032" cy="288032"/>
            </a:xfrm>
            <a:prstGeom prst="ellipse">
              <a:avLst/>
            </a:prstGeom>
            <a:solidFill>
              <a:srgbClr val="005DA4">
                <a:lumMod val="60000"/>
                <a:lumOff val="40000"/>
              </a:srgbClr>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charset="0"/>
                  <a:ea typeface="+mn-ea"/>
                  <a:cs typeface="Arial" charset="0"/>
                </a:rPr>
                <a:t>1</a:t>
              </a:r>
              <a:endParaRPr kumimoji="0" lang="nl-BE" sz="1600" b="1" i="0" u="none" strike="noStrike" kern="0" cap="none" spc="0" normalizeH="0" baseline="0" noProof="0" dirty="0">
                <a:ln>
                  <a:noFill/>
                </a:ln>
                <a:solidFill>
                  <a:prstClr val="white"/>
                </a:solidFill>
                <a:effectLst/>
                <a:uLnTx/>
                <a:uFillTx/>
                <a:latin typeface="Arial" charset="0"/>
                <a:ea typeface="+mn-ea"/>
                <a:cs typeface="Arial" charset="0"/>
              </a:endParaRPr>
            </a:p>
          </p:txBody>
        </p:sp>
        <p:sp>
          <p:nvSpPr>
            <p:cNvPr id="37" name="Ovaal 18">
              <a:extLst>
                <a:ext uri="{FF2B5EF4-FFF2-40B4-BE49-F238E27FC236}">
                  <a16:creationId xmlns:a16="http://schemas.microsoft.com/office/drawing/2014/main" id="{6B0209D2-5248-488F-B4EB-5DB98B8FDFAC}"/>
                </a:ext>
              </a:extLst>
            </p:cNvPr>
            <p:cNvSpPr/>
            <p:nvPr/>
          </p:nvSpPr>
          <p:spPr bwMode="auto">
            <a:xfrm>
              <a:off x="4389020" y="3335722"/>
              <a:ext cx="288032" cy="288032"/>
            </a:xfrm>
            <a:prstGeom prst="ellipse">
              <a:avLst/>
            </a:prstGeom>
            <a:solidFill>
              <a:srgbClr val="0070C0"/>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charset="0"/>
                  <a:ea typeface="+mn-ea"/>
                  <a:cs typeface="Arial" charset="0"/>
                </a:rPr>
                <a:t>2</a:t>
              </a:r>
              <a:endParaRPr kumimoji="0" lang="nl-BE" sz="1600" b="1" i="0" u="none" strike="noStrike" kern="0" cap="none" spc="0" normalizeH="0" baseline="0" noProof="0" dirty="0">
                <a:ln>
                  <a:noFill/>
                </a:ln>
                <a:solidFill>
                  <a:prstClr val="white"/>
                </a:solidFill>
                <a:effectLst/>
                <a:uLnTx/>
                <a:uFillTx/>
                <a:latin typeface="Arial" charset="0"/>
                <a:ea typeface="+mn-ea"/>
                <a:cs typeface="Arial" charset="0"/>
              </a:endParaRPr>
            </a:p>
          </p:txBody>
        </p:sp>
        <p:sp>
          <p:nvSpPr>
            <p:cNvPr id="38" name="Ovaal 19">
              <a:extLst>
                <a:ext uri="{FF2B5EF4-FFF2-40B4-BE49-F238E27FC236}">
                  <a16:creationId xmlns:a16="http://schemas.microsoft.com/office/drawing/2014/main" id="{7E27A71F-DE90-4E15-91FC-1E493B0E1ABC}"/>
                </a:ext>
              </a:extLst>
            </p:cNvPr>
            <p:cNvSpPr/>
            <p:nvPr/>
          </p:nvSpPr>
          <p:spPr bwMode="auto">
            <a:xfrm>
              <a:off x="3425234" y="4295894"/>
              <a:ext cx="288032" cy="288032"/>
            </a:xfrm>
            <a:prstGeom prst="ellipse">
              <a:avLst/>
            </a:prstGeom>
            <a:solidFill>
              <a:srgbClr val="005DA4">
                <a:lumMod val="50000"/>
              </a:srgbClr>
            </a:solidFill>
            <a:ln w="38100" cap="flat" cmpd="sng" algn="ctr">
              <a:solidFill>
                <a:sysClr val="window" lastClr="FFFFFF"/>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charset="0"/>
                  <a:ea typeface="+mn-ea"/>
                  <a:cs typeface="Arial" charset="0"/>
                </a:rPr>
                <a:t>3</a:t>
              </a:r>
              <a:endParaRPr kumimoji="0" lang="nl-BE" sz="1600" b="1" i="0" u="none" strike="noStrike" kern="0" cap="none" spc="0" normalizeH="0" baseline="0" noProof="0" dirty="0">
                <a:ln>
                  <a:noFill/>
                </a:ln>
                <a:solidFill>
                  <a:prstClr val="white"/>
                </a:solidFill>
                <a:effectLst/>
                <a:uLnTx/>
                <a:uFillTx/>
                <a:latin typeface="Arial" charset="0"/>
                <a:ea typeface="+mn-ea"/>
                <a:cs typeface="Arial" charset="0"/>
              </a:endParaRPr>
            </a:p>
          </p:txBody>
        </p:sp>
        <p:sp>
          <p:nvSpPr>
            <p:cNvPr id="40" name="TextBox 39">
              <a:extLst>
                <a:ext uri="{FF2B5EF4-FFF2-40B4-BE49-F238E27FC236}">
                  <a16:creationId xmlns:a16="http://schemas.microsoft.com/office/drawing/2014/main" id="{9D6C9BC8-21C0-4574-B2E8-E6608468C9E6}"/>
                </a:ext>
              </a:extLst>
            </p:cNvPr>
            <p:cNvSpPr txBox="1"/>
            <p:nvPr/>
          </p:nvSpPr>
          <p:spPr>
            <a:xfrm>
              <a:off x="3589172" y="4692532"/>
              <a:ext cx="367240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5DA4"/>
                  </a:solidFill>
                  <a:effectLst/>
                  <a:uLnTx/>
                  <a:uFillTx/>
                </a:rPr>
                <a:t>… </a:t>
              </a:r>
              <a:r>
                <a:rPr kumimoji="0" lang="en-US" sz="1800" b="0" i="0" u="none" strike="noStrike" kern="0" cap="none" spc="0" normalizeH="0" baseline="0" noProof="0" dirty="0" err="1">
                  <a:ln>
                    <a:noFill/>
                  </a:ln>
                  <a:solidFill>
                    <a:srgbClr val="005DA4"/>
                  </a:solidFill>
                  <a:effectLst/>
                  <a:uLnTx/>
                  <a:uFillTx/>
                </a:rPr>
                <a:t>wacht</a:t>
              </a:r>
              <a:r>
                <a:rPr kumimoji="0" lang="en-US" sz="1800" b="0" i="0" u="none" strike="noStrike" kern="0" cap="none" spc="0" normalizeH="0" baseline="0" noProof="0" dirty="0">
                  <a:ln>
                    <a:noFill/>
                  </a:ln>
                  <a:solidFill>
                    <a:srgbClr val="005DA4"/>
                  </a:solidFill>
                  <a:effectLst/>
                  <a:uLnTx/>
                  <a:uFillTx/>
                </a:rPr>
                <a:t> op de </a:t>
              </a:r>
              <a:r>
                <a:rPr kumimoji="0" lang="en-US" sz="1800" b="0" i="0" u="none" strike="noStrike" kern="0" cap="none" spc="0" normalizeH="0" baseline="0" noProof="0" dirty="0" err="1">
                  <a:ln>
                    <a:noFill/>
                  </a:ln>
                  <a:solidFill>
                    <a:srgbClr val="005DA4"/>
                  </a:solidFill>
                  <a:effectLst/>
                  <a:uLnTx/>
                  <a:uFillTx/>
                </a:rPr>
                <a:t>toelating</a:t>
              </a:r>
              <a:r>
                <a:rPr kumimoji="0" lang="en-US" sz="1800" b="0" i="0" u="none" strike="noStrike" kern="0" cap="none" spc="0" normalizeH="0" baseline="0" noProof="0" dirty="0">
                  <a:ln>
                    <a:noFill/>
                  </a:ln>
                  <a:solidFill>
                    <a:srgbClr val="005DA4"/>
                  </a:solidFill>
                  <a:effectLst/>
                  <a:uLnTx/>
                  <a:uFillTx/>
                </a:rPr>
                <a:t> om de </a:t>
              </a:r>
              <a:r>
                <a:rPr kumimoji="0" lang="en-US" sz="1800" b="0" i="0" u="none" strike="noStrike" kern="0" cap="none" spc="0" normalizeH="0" baseline="0" noProof="0" dirty="0" err="1">
                  <a:ln>
                    <a:noFill/>
                  </a:ln>
                  <a:solidFill>
                    <a:srgbClr val="005DA4"/>
                  </a:solidFill>
                  <a:effectLst/>
                  <a:uLnTx/>
                  <a:uFillTx/>
                </a:rPr>
                <a:t>werken</a:t>
              </a:r>
              <a:r>
                <a:rPr kumimoji="0" lang="en-US" sz="1800" b="0" i="0" u="none" strike="noStrike" kern="0" cap="none" spc="0" normalizeH="0" baseline="0" noProof="0" dirty="0">
                  <a:ln>
                    <a:noFill/>
                  </a:ln>
                  <a:solidFill>
                    <a:srgbClr val="005DA4"/>
                  </a:solidFill>
                  <a:effectLst/>
                  <a:uLnTx/>
                  <a:uFillTx/>
                </a:rPr>
                <a:t> </a:t>
              </a:r>
              <a:r>
                <a:rPr kumimoji="0" lang="en-US" sz="1800" b="0" i="0" u="none" strike="noStrike" kern="0" cap="none" spc="0" normalizeH="0" baseline="0" noProof="0" dirty="0" err="1">
                  <a:ln>
                    <a:noFill/>
                  </a:ln>
                  <a:solidFill>
                    <a:srgbClr val="005DA4"/>
                  </a:solidFill>
                  <a:effectLst/>
                  <a:uLnTx/>
                  <a:uFillTx/>
                </a:rPr>
                <a:t>te</a:t>
              </a:r>
              <a:r>
                <a:rPr kumimoji="0" lang="en-US" sz="1800" b="0" i="0" u="none" strike="noStrike" kern="0" cap="none" spc="0" normalizeH="0" baseline="0" noProof="0" dirty="0">
                  <a:ln>
                    <a:noFill/>
                  </a:ln>
                  <a:solidFill>
                    <a:srgbClr val="005DA4"/>
                  </a:solidFill>
                  <a:effectLst/>
                  <a:uLnTx/>
                  <a:uFillTx/>
                </a:rPr>
                <a:t> </a:t>
              </a:r>
              <a:r>
                <a:rPr kumimoji="0" lang="en-US" sz="1800" b="0" i="0" u="none" strike="noStrike" kern="0" cap="none" spc="0" normalizeH="0" baseline="0" noProof="0" dirty="0" err="1">
                  <a:ln>
                    <a:noFill/>
                  </a:ln>
                  <a:solidFill>
                    <a:srgbClr val="005DA4"/>
                  </a:solidFill>
                  <a:effectLst/>
                  <a:uLnTx/>
                  <a:uFillTx/>
                </a:rPr>
                <a:t>starten</a:t>
              </a:r>
              <a:r>
                <a:rPr kumimoji="0" lang="en-US" sz="1800" b="0" i="0" u="none" strike="noStrike" kern="0" cap="none" spc="0" normalizeH="0" baseline="0" noProof="0" dirty="0">
                  <a:ln>
                    <a:noFill/>
                  </a:ln>
                  <a:solidFill>
                    <a:srgbClr val="005DA4"/>
                  </a:solidFill>
                  <a:effectLst/>
                  <a:uLnTx/>
                  <a:uFillTx/>
                </a:rPr>
                <a:t>.</a:t>
              </a:r>
              <a:endParaRPr kumimoji="0" lang="fr-FR" sz="1800" b="0" i="0" u="none" strike="noStrike" kern="0" cap="none" spc="0" normalizeH="0" baseline="0" noProof="0" dirty="0">
                <a:ln>
                  <a:noFill/>
                </a:ln>
                <a:solidFill>
                  <a:srgbClr val="005DA4"/>
                </a:solidFill>
                <a:effectLst/>
                <a:uLnTx/>
                <a:uFillTx/>
              </a:endParaRPr>
            </a:p>
          </p:txBody>
        </p:sp>
        <p:pic>
          <p:nvPicPr>
            <p:cNvPr id="41" name="Picture 2">
              <a:extLst>
                <a:ext uri="{FF2B5EF4-FFF2-40B4-BE49-F238E27FC236}">
                  <a16:creationId xmlns:a16="http://schemas.microsoft.com/office/drawing/2014/main" id="{BD703087-0308-4E73-9EBF-15A70990B34F}"/>
                </a:ext>
              </a:extLst>
            </p:cNvPr>
            <p:cNvPicPr>
              <a:picLocks noChangeAspect="1" noChangeArrowheads="1"/>
            </p:cNvPicPr>
            <p:nvPr/>
          </p:nvPicPr>
          <p:blipFill>
            <a:blip r:embed="rId2" cstate="print"/>
            <a:srcRect/>
            <a:stretch>
              <a:fillRect/>
            </a:stretch>
          </p:blipFill>
          <p:spPr bwMode="auto">
            <a:xfrm flipH="1">
              <a:off x="2051720" y="1937916"/>
              <a:ext cx="932832" cy="2350735"/>
            </a:xfrm>
            <a:prstGeom prst="rect">
              <a:avLst/>
            </a:prstGeom>
            <a:noFill/>
            <a:ln w="9525">
              <a:noFill/>
              <a:miter lim="800000"/>
              <a:headEnd/>
              <a:tailEnd/>
            </a:ln>
          </p:spPr>
        </p:pic>
      </p:grpSp>
      <p:sp>
        <p:nvSpPr>
          <p:cNvPr id="42" name="TextBox 41">
            <a:extLst>
              <a:ext uri="{FF2B5EF4-FFF2-40B4-BE49-F238E27FC236}">
                <a16:creationId xmlns:a16="http://schemas.microsoft.com/office/drawing/2014/main" id="{2D36604A-FD51-4A75-94B8-DCAA86F9ADF1}"/>
              </a:ext>
            </a:extLst>
          </p:cNvPr>
          <p:cNvSpPr txBox="1"/>
          <p:nvPr/>
        </p:nvSpPr>
        <p:spPr>
          <a:xfrm>
            <a:off x="4216025" y="2034124"/>
            <a:ext cx="5306184" cy="369332"/>
          </a:xfrm>
          <a:prstGeom prst="rect">
            <a:avLst/>
          </a:prstGeom>
          <a:noFill/>
        </p:spPr>
        <p:txBody>
          <a:bodyPr wrap="square" rtlCol="0">
            <a:spAutoFit/>
          </a:bodyPr>
          <a:lstStyle/>
          <a:p>
            <a:r>
              <a:rPr lang="en-US" dirty="0">
                <a:solidFill>
                  <a:schemeClr val="accent1">
                    <a:lumMod val="40000"/>
                    <a:lumOff val="60000"/>
                  </a:schemeClr>
                </a:solidFill>
              </a:rPr>
              <a:t>… </a:t>
            </a:r>
            <a:r>
              <a:rPr lang="en-US" dirty="0" err="1">
                <a:solidFill>
                  <a:schemeClr val="accent1">
                    <a:lumMod val="40000"/>
                    <a:lumOff val="60000"/>
                  </a:schemeClr>
                </a:solidFill>
              </a:rPr>
              <a:t>luister</a:t>
            </a:r>
            <a:r>
              <a:rPr lang="en-US" dirty="0">
                <a:solidFill>
                  <a:schemeClr val="accent1">
                    <a:lumMod val="40000"/>
                    <a:lumOff val="60000"/>
                  </a:schemeClr>
                </a:solidFill>
              </a:rPr>
              <a:t> </a:t>
            </a:r>
            <a:r>
              <a:rPr lang="en-US" dirty="0" err="1">
                <a:solidFill>
                  <a:schemeClr val="accent1">
                    <a:lumMod val="40000"/>
                    <a:lumOff val="60000"/>
                  </a:schemeClr>
                </a:solidFill>
              </a:rPr>
              <a:t>naar</a:t>
            </a:r>
            <a:r>
              <a:rPr lang="en-US" dirty="0">
                <a:solidFill>
                  <a:schemeClr val="accent1">
                    <a:lumMod val="40000"/>
                    <a:lumOff val="60000"/>
                  </a:schemeClr>
                </a:solidFill>
              </a:rPr>
              <a:t> de briefing, </a:t>
            </a:r>
            <a:r>
              <a:rPr lang="en-US" dirty="0" err="1">
                <a:solidFill>
                  <a:schemeClr val="accent1">
                    <a:lumMod val="40000"/>
                    <a:lumOff val="60000"/>
                  </a:schemeClr>
                </a:solidFill>
              </a:rPr>
              <a:t>en</a:t>
            </a:r>
            <a:r>
              <a:rPr lang="en-US" dirty="0">
                <a:solidFill>
                  <a:schemeClr val="accent1">
                    <a:lumMod val="40000"/>
                    <a:lumOff val="60000"/>
                  </a:schemeClr>
                </a:solidFill>
              </a:rPr>
              <a:t> </a:t>
            </a:r>
            <a:r>
              <a:rPr lang="en-US" dirty="0" err="1">
                <a:solidFill>
                  <a:schemeClr val="accent1">
                    <a:lumMod val="40000"/>
                    <a:lumOff val="60000"/>
                  </a:schemeClr>
                </a:solidFill>
              </a:rPr>
              <a:t>stel</a:t>
            </a:r>
            <a:r>
              <a:rPr lang="en-US" dirty="0">
                <a:solidFill>
                  <a:schemeClr val="accent1">
                    <a:lumMod val="40000"/>
                    <a:lumOff val="60000"/>
                  </a:schemeClr>
                </a:solidFill>
              </a:rPr>
              <a:t> </a:t>
            </a:r>
            <a:r>
              <a:rPr lang="en-US" dirty="0" err="1">
                <a:solidFill>
                  <a:schemeClr val="accent1">
                    <a:lumMod val="40000"/>
                    <a:lumOff val="60000"/>
                  </a:schemeClr>
                </a:solidFill>
              </a:rPr>
              <a:t>vragen</a:t>
            </a:r>
            <a:r>
              <a:rPr lang="en-US" dirty="0">
                <a:solidFill>
                  <a:schemeClr val="accent1">
                    <a:lumMod val="40000"/>
                    <a:lumOff val="60000"/>
                  </a:schemeClr>
                </a:solidFill>
              </a:rPr>
              <a:t>!</a:t>
            </a:r>
            <a:endParaRPr lang="fr-FR" dirty="0">
              <a:solidFill>
                <a:schemeClr val="accent1">
                  <a:lumMod val="40000"/>
                  <a:lumOff val="60000"/>
                </a:schemeClr>
              </a:solidFill>
            </a:endParaRPr>
          </a:p>
        </p:txBody>
      </p:sp>
      <p:sp>
        <p:nvSpPr>
          <p:cNvPr id="44" name="Espace réservé du texte 1">
            <a:extLst>
              <a:ext uri="{FF2B5EF4-FFF2-40B4-BE49-F238E27FC236}">
                <a16:creationId xmlns:a16="http://schemas.microsoft.com/office/drawing/2014/main" id="{E88EA6F7-64FA-4E90-B0E4-B9E3921D333F}"/>
              </a:ext>
            </a:extLst>
          </p:cNvPr>
          <p:cNvSpPr txBox="1">
            <a:spLocks/>
          </p:cNvSpPr>
          <p:nvPr/>
        </p:nvSpPr>
        <p:spPr>
          <a:xfrm>
            <a:off x="1025026" y="701073"/>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4. </a:t>
            </a:r>
            <a:r>
              <a:rPr lang="fr-BE" sz="2700" b="1" dirty="0" err="1">
                <a:solidFill>
                  <a:schemeClr val="accent2"/>
                </a:solidFill>
                <a:cs typeface="Arial" panose="020B0604020202020204" pitchFamily="34" charset="0"/>
              </a:rPr>
              <a:t>Voor</a:t>
            </a:r>
            <a:r>
              <a:rPr lang="fr-BE" sz="2700" b="1" dirty="0">
                <a:solidFill>
                  <a:schemeClr val="accent2"/>
                </a:solidFill>
                <a:cs typeface="Arial" panose="020B0604020202020204" pitchFamily="34" charset="0"/>
              </a:rPr>
              <a:t> het </a:t>
            </a:r>
            <a:r>
              <a:rPr lang="fr-BE" sz="2700" b="1" dirty="0" err="1">
                <a:solidFill>
                  <a:schemeClr val="accent2"/>
                </a:solidFill>
                <a:cs typeface="Arial" panose="020B0604020202020204" pitchFamily="34" charset="0"/>
              </a:rPr>
              <a:t>werk</a:t>
            </a:r>
            <a:r>
              <a:rPr lang="fr-BE" sz="2700" b="1" dirty="0">
                <a:solidFill>
                  <a:schemeClr val="accent2"/>
                </a:solidFill>
                <a:cs typeface="Arial" panose="020B0604020202020204" pitchFamily="34" charset="0"/>
              </a:rPr>
              <a:t> …</a:t>
            </a:r>
          </a:p>
          <a:p>
            <a:pPr marL="0" indent="0" fontAlgn="auto">
              <a:spcAft>
                <a:spcPts val="0"/>
              </a:spcAft>
              <a:buNone/>
            </a:pPr>
            <a:endParaRPr lang="fr-FR" dirty="0"/>
          </a:p>
        </p:txBody>
      </p:sp>
    </p:spTree>
    <p:extLst>
      <p:ext uri="{BB962C8B-B14F-4D97-AF65-F5344CB8AC3E}">
        <p14:creationId xmlns:p14="http://schemas.microsoft.com/office/powerpoint/2010/main" val="198020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19536" y="1870596"/>
            <a:ext cx="8496944" cy="4479595"/>
          </a:xfrm>
          <a:prstGeom prst="rect">
            <a:avLst/>
          </a:prstGeom>
          <a:noFill/>
          <a:ln w="31750" cap="flat" cmpd="sng" algn="ctr">
            <a:solidFill>
              <a:schemeClr val="accent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sp>
        <p:nvSpPr>
          <p:cNvPr id="6" name="Text Placeholder 5"/>
          <p:cNvSpPr>
            <a:spLocks noGrp="1"/>
          </p:cNvSpPr>
          <p:nvPr>
            <p:ph type="body" sz="quarter" idx="18"/>
          </p:nvPr>
        </p:nvSpPr>
        <p:spPr/>
        <p:txBody>
          <a:bodyPr/>
          <a:lstStyle/>
          <a:p>
            <a:r>
              <a:rPr lang="en-GB" dirty="0"/>
              <a:t>3. </a:t>
            </a:r>
            <a:r>
              <a:rPr lang="en-GB" dirty="0" err="1"/>
              <a:t>Voor</a:t>
            </a:r>
            <a:r>
              <a:rPr lang="en-GB" dirty="0"/>
              <a:t> het </a:t>
            </a:r>
            <a:r>
              <a:rPr lang="en-GB" dirty="0" err="1"/>
              <a:t>werk</a:t>
            </a:r>
            <a:endParaRPr lang="en-GB" dirty="0"/>
          </a:p>
        </p:txBody>
      </p:sp>
      <p:sp>
        <p:nvSpPr>
          <p:cNvPr id="14" name="Rechthoekige toelichting 13"/>
          <p:cNvSpPr/>
          <p:nvPr/>
        </p:nvSpPr>
        <p:spPr bwMode="auto">
          <a:xfrm>
            <a:off x="6637208" y="3624935"/>
            <a:ext cx="3688958" cy="597854"/>
          </a:xfrm>
          <a:prstGeom prst="wedgeRectCallout">
            <a:avLst>
              <a:gd name="adj1" fmla="val -60058"/>
              <a:gd name="adj2" fmla="val -2441"/>
            </a:avLst>
          </a:prstGeom>
          <a:solidFill>
            <a:srgbClr val="00B0F0"/>
          </a:solidFill>
          <a:ln w="31750" algn="ctr">
            <a:noFill/>
            <a:round/>
            <a:headEnd/>
            <a:tailEnd/>
          </a:ln>
        </p:spPr>
        <p:txBody>
          <a:bodyPr wrap="none" anchor="ctr"/>
          <a:lstStyle/>
          <a:p>
            <a:pPr algn="ctr"/>
            <a:r>
              <a:rPr lang="nl-BE" sz="1000" dirty="0">
                <a:solidFill>
                  <a:schemeClr val="bg1"/>
                </a:solidFill>
              </a:rPr>
              <a:t>DE GEBRUIKTE BEVEILIGINGSMETHODE IS ...</a:t>
            </a:r>
          </a:p>
          <a:p>
            <a:pPr algn="ctr"/>
            <a:r>
              <a:rPr lang="nl-BE" sz="1000" dirty="0">
                <a:solidFill>
                  <a:schemeClr val="bg1"/>
                </a:solidFill>
              </a:rPr>
              <a:t>DE KIJKUIT/AANKONDIGER/GRENSWACHTER IS ... </a:t>
            </a:r>
          </a:p>
          <a:p>
            <a:pPr algn="ctr"/>
            <a:r>
              <a:rPr lang="nl-BE" sz="1000" dirty="0">
                <a:solidFill>
                  <a:schemeClr val="bg1"/>
                </a:solidFill>
              </a:rPr>
              <a:t>DE VERANTWOORDELIJKE VOOR DE VEILIGHEID IS ...</a:t>
            </a:r>
          </a:p>
          <a:p>
            <a:pPr algn="ctr"/>
            <a:r>
              <a:rPr lang="nl-BE" sz="1000" dirty="0">
                <a:solidFill>
                  <a:schemeClr val="bg1"/>
                </a:solidFill>
              </a:rPr>
              <a:t>JULLIE WERKEN MET ... PERSONEN</a:t>
            </a:r>
          </a:p>
        </p:txBody>
      </p:sp>
      <p:sp>
        <p:nvSpPr>
          <p:cNvPr id="15" name="Rechthoekige toelichting 14"/>
          <p:cNvSpPr/>
          <p:nvPr/>
        </p:nvSpPr>
        <p:spPr bwMode="auto">
          <a:xfrm>
            <a:off x="4403812" y="2018147"/>
            <a:ext cx="3384376" cy="504056"/>
          </a:xfrm>
          <a:prstGeom prst="wedgeRectCallout">
            <a:avLst>
              <a:gd name="adj1" fmla="val -21619"/>
              <a:gd name="adj2" fmla="val 82737"/>
            </a:avLst>
          </a:prstGeom>
          <a:solidFill>
            <a:srgbClr val="00B0F0"/>
          </a:solidFill>
          <a:ln w="31750" algn="ctr">
            <a:noFill/>
            <a:round/>
            <a:headEnd/>
            <a:tailEnd/>
          </a:ln>
        </p:spPr>
        <p:txBody>
          <a:bodyPr wrap="none" anchor="ctr"/>
          <a:lstStyle/>
          <a:p>
            <a:pPr algn="ctr"/>
            <a:endParaRPr lang="nl-BE" sz="1000" dirty="0">
              <a:solidFill>
                <a:schemeClr val="bg1"/>
              </a:solidFill>
            </a:endParaRPr>
          </a:p>
          <a:p>
            <a:pPr algn="ctr"/>
            <a:r>
              <a:rPr lang="nl-BE" sz="1000" dirty="0">
                <a:solidFill>
                  <a:schemeClr val="bg1"/>
                </a:solidFill>
              </a:rPr>
              <a:t>HET UIT TE VOEREN WERK IS ...</a:t>
            </a:r>
          </a:p>
          <a:p>
            <a:pPr algn="ctr"/>
            <a:r>
              <a:rPr lang="nl-BE" sz="1000" dirty="0">
                <a:solidFill>
                  <a:schemeClr val="bg1"/>
                </a:solidFill>
              </a:rPr>
              <a:t>DE WERKMETHODE IS ...</a:t>
            </a:r>
          </a:p>
          <a:p>
            <a:pPr algn="ctr"/>
            <a:r>
              <a:rPr lang="nl-BE" sz="1000" dirty="0">
                <a:solidFill>
                  <a:schemeClr val="bg1"/>
                </a:solidFill>
              </a:rPr>
              <a:t>DE RISICO'S VERBONDEN AAN HET WERK ZIJN ...</a:t>
            </a:r>
          </a:p>
          <a:p>
            <a:pPr algn="ctr"/>
            <a:endParaRPr lang="nl-BE" sz="1000" dirty="0">
              <a:solidFill>
                <a:schemeClr val="bg1"/>
              </a:solidFill>
            </a:endParaRPr>
          </a:p>
        </p:txBody>
      </p:sp>
      <p:sp>
        <p:nvSpPr>
          <p:cNvPr id="16" name="Rechthoekige toelichting 15"/>
          <p:cNvSpPr/>
          <p:nvPr/>
        </p:nvSpPr>
        <p:spPr bwMode="auto">
          <a:xfrm>
            <a:off x="5867400" y="2706093"/>
            <a:ext cx="4464496" cy="576064"/>
          </a:xfrm>
          <a:prstGeom prst="wedgeRectCallout">
            <a:avLst>
              <a:gd name="adj1" fmla="val -46521"/>
              <a:gd name="adj2" fmla="val 68031"/>
            </a:avLst>
          </a:prstGeom>
          <a:solidFill>
            <a:srgbClr val="00B0F0"/>
          </a:solidFill>
          <a:ln w="31750" algn="ctr">
            <a:noFill/>
            <a:round/>
            <a:headEnd/>
            <a:tailEnd/>
          </a:ln>
        </p:spPr>
        <p:txBody>
          <a:bodyPr wrap="none" anchor="ctr"/>
          <a:lstStyle/>
          <a:p>
            <a:pPr algn="ctr"/>
            <a:r>
              <a:rPr lang="nl-BE" sz="1000" dirty="0">
                <a:solidFill>
                  <a:schemeClr val="bg1"/>
                </a:solidFill>
              </a:rPr>
              <a:t>DE ZONE VAN HET WERK IS ...</a:t>
            </a:r>
          </a:p>
          <a:p>
            <a:pPr algn="ctr"/>
            <a:r>
              <a:rPr lang="nl-BE" sz="1000" dirty="0">
                <a:solidFill>
                  <a:schemeClr val="bg1"/>
                </a:solidFill>
              </a:rPr>
              <a:t>DE MANIER OM DE ZONE VAN HET WERK TE BEREIKEN IS ... VIA  ...</a:t>
            </a:r>
          </a:p>
          <a:p>
            <a:pPr algn="ctr"/>
            <a:r>
              <a:rPr lang="nl-BE" sz="1000" dirty="0">
                <a:solidFill>
                  <a:schemeClr val="bg1"/>
                </a:solidFill>
              </a:rPr>
              <a:t>DE MANIER OM DE ZONE VAN HET WERK TE VERLATEN IS ... VIA ...</a:t>
            </a:r>
          </a:p>
        </p:txBody>
      </p:sp>
      <p:sp>
        <p:nvSpPr>
          <p:cNvPr id="17" name="Rechthoekige toelichting 16"/>
          <p:cNvSpPr/>
          <p:nvPr/>
        </p:nvSpPr>
        <p:spPr bwMode="auto">
          <a:xfrm>
            <a:off x="1967003" y="4439491"/>
            <a:ext cx="3095948" cy="387636"/>
          </a:xfrm>
          <a:prstGeom prst="wedgeRectCallout">
            <a:avLst>
              <a:gd name="adj1" fmla="val 34522"/>
              <a:gd name="adj2" fmla="val -85610"/>
            </a:avLst>
          </a:prstGeom>
          <a:solidFill>
            <a:srgbClr val="00B0F0"/>
          </a:solidFill>
          <a:ln w="31750" algn="ctr">
            <a:noFill/>
            <a:round/>
            <a:headEnd/>
            <a:tailEnd/>
          </a:ln>
        </p:spPr>
        <p:txBody>
          <a:bodyPr wrap="square" anchor="ctr"/>
          <a:lstStyle/>
          <a:p>
            <a:pPr algn="ctr"/>
            <a:r>
              <a:rPr lang="nl-BE" sz="1000">
                <a:solidFill>
                  <a:schemeClr val="bg1"/>
                </a:solidFill>
              </a:rPr>
              <a:t>HET BEVEL OM DE WERKEN TE STARTEN / HERNEMEN WORDT GEGEVEN DOOR ...</a:t>
            </a:r>
            <a:endParaRPr lang="nl-BE" sz="1000" dirty="0">
              <a:solidFill>
                <a:schemeClr val="bg1"/>
              </a:solidFill>
            </a:endParaRPr>
          </a:p>
        </p:txBody>
      </p:sp>
      <p:sp>
        <p:nvSpPr>
          <p:cNvPr id="11" name="Rechthoekige toelichting 10"/>
          <p:cNvSpPr/>
          <p:nvPr/>
        </p:nvSpPr>
        <p:spPr bwMode="auto">
          <a:xfrm>
            <a:off x="2839645" y="5198235"/>
            <a:ext cx="3128334" cy="1037746"/>
          </a:xfrm>
          <a:prstGeom prst="wedgeRectCallout">
            <a:avLst>
              <a:gd name="adj1" fmla="val 37128"/>
              <a:gd name="adj2" fmla="val -90021"/>
            </a:avLst>
          </a:prstGeom>
          <a:solidFill>
            <a:srgbClr val="00B0F0"/>
          </a:solidFill>
          <a:ln w="31750" algn="ctr">
            <a:noFill/>
            <a:round/>
            <a:headEnd/>
            <a:tailEnd/>
          </a:ln>
        </p:spPr>
        <p:txBody>
          <a:bodyPr wrap="square" anchor="ctr"/>
          <a:lstStyle/>
          <a:p>
            <a:pPr algn="ctr"/>
            <a:r>
              <a:rPr lang="nl-BE" sz="1000" dirty="0">
                <a:solidFill>
                  <a:schemeClr val="bg1"/>
                </a:solidFill>
              </a:rPr>
              <a:t>JULLIE </a:t>
            </a:r>
            <a:r>
              <a:rPr lang="nl-BE" sz="1000" b="1" dirty="0">
                <a:solidFill>
                  <a:schemeClr val="bg1"/>
                </a:solidFill>
              </a:rPr>
              <a:t>MOETEN </a:t>
            </a:r>
            <a:r>
              <a:rPr lang="nl-BE" sz="1000" b="1" dirty="0">
                <a:solidFill>
                  <a:srgbClr val="FF0000"/>
                </a:solidFill>
              </a:rPr>
              <a:t>DE ZONE VAN HET WERK ONMIDDELLIJK VERLATEN </a:t>
            </a:r>
            <a:r>
              <a:rPr lang="nl-BE" sz="1000" b="1" dirty="0">
                <a:solidFill>
                  <a:schemeClr val="bg1"/>
                </a:solidFill>
              </a:rPr>
              <a:t>NA ALARM</a:t>
            </a:r>
            <a:r>
              <a:rPr lang="nl-BE" sz="1000" dirty="0">
                <a:solidFill>
                  <a:schemeClr val="bg1"/>
                </a:solidFill>
              </a:rPr>
              <a:t>.</a:t>
            </a:r>
          </a:p>
          <a:p>
            <a:pPr algn="ctr"/>
            <a:r>
              <a:rPr lang="nl-BE" sz="1000" dirty="0">
                <a:solidFill>
                  <a:schemeClr val="bg1"/>
                </a:solidFill>
              </a:rPr>
              <a:t>OF</a:t>
            </a:r>
          </a:p>
          <a:p>
            <a:pPr algn="ctr"/>
            <a:r>
              <a:rPr lang="nl-BE" sz="1000" dirty="0">
                <a:solidFill>
                  <a:schemeClr val="bg1"/>
                </a:solidFill>
              </a:rPr>
              <a:t>JULLIE MOETEN </a:t>
            </a:r>
            <a:r>
              <a:rPr lang="nl-BE" sz="1000" dirty="0">
                <a:solidFill>
                  <a:srgbClr val="FF0000"/>
                </a:solidFill>
              </a:rPr>
              <a:t>ONMIDDELLIJK DE ACTIVIEIT STOPPEN </a:t>
            </a:r>
            <a:r>
              <a:rPr lang="nl-BE" sz="1000" dirty="0">
                <a:solidFill>
                  <a:schemeClr val="bg1"/>
                </a:solidFill>
              </a:rPr>
              <a:t>NA ALARM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954" y="1217366"/>
            <a:ext cx="688090" cy="91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kstvak 18"/>
          <p:cNvSpPr txBox="1"/>
          <p:nvPr/>
        </p:nvSpPr>
        <p:spPr>
          <a:xfrm>
            <a:off x="3190218" y="1415755"/>
            <a:ext cx="792832" cy="200055"/>
          </a:xfrm>
          <a:prstGeom prst="rect">
            <a:avLst/>
          </a:prstGeom>
          <a:noFill/>
          <a:ln>
            <a:noFill/>
          </a:ln>
        </p:spPr>
        <p:txBody>
          <a:bodyPr wrap="square" rtlCol="0">
            <a:spAutoFit/>
          </a:bodyPr>
          <a:lstStyle/>
          <a:p>
            <a:r>
              <a:rPr lang="nl-BE" sz="700" b="1" u="sng"/>
              <a:t>Werkfiche</a:t>
            </a:r>
            <a:endParaRPr lang="nl-BE" sz="1050" b="1" u="sng"/>
          </a:p>
        </p:txBody>
      </p:sp>
      <p:sp>
        <p:nvSpPr>
          <p:cNvPr id="30" name="Title 1"/>
          <p:cNvSpPr txBox="1">
            <a:spLocks/>
          </p:cNvSpPr>
          <p:nvPr/>
        </p:nvSpPr>
        <p:spPr bwMode="auto">
          <a:xfrm>
            <a:off x="954175" y="507808"/>
            <a:ext cx="8064500"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eaLnBrk="1" hangingPunct="1"/>
            <a:r>
              <a:rPr lang="en-US" sz="2000" kern="0" dirty="0"/>
              <a:t>1. ... </a:t>
            </a:r>
            <a:r>
              <a:rPr lang="en-US" sz="2000" kern="0" dirty="0" err="1"/>
              <a:t>luister</a:t>
            </a:r>
            <a:r>
              <a:rPr lang="en-US" sz="2000" kern="0" dirty="0"/>
              <a:t> </a:t>
            </a:r>
            <a:r>
              <a:rPr lang="en-US" sz="2000" kern="0" dirty="0" err="1"/>
              <a:t>naar</a:t>
            </a:r>
            <a:r>
              <a:rPr lang="en-US" sz="2000" kern="0" dirty="0"/>
              <a:t> de briefing </a:t>
            </a:r>
            <a:r>
              <a:rPr lang="en-US" sz="2000" kern="0" dirty="0" err="1"/>
              <a:t>en</a:t>
            </a:r>
            <a:r>
              <a:rPr lang="en-US" sz="2000" kern="0" dirty="0"/>
              <a:t> </a:t>
            </a:r>
            <a:r>
              <a:rPr lang="en-US" sz="2000" kern="0" dirty="0" err="1"/>
              <a:t>stel</a:t>
            </a:r>
            <a:r>
              <a:rPr lang="en-US" sz="2000" kern="0" dirty="0"/>
              <a:t> </a:t>
            </a:r>
            <a:r>
              <a:rPr lang="en-US" sz="2000" kern="0" dirty="0" err="1"/>
              <a:t>vragen</a:t>
            </a:r>
            <a:r>
              <a:rPr lang="en-US" sz="2000" kern="0" dirty="0"/>
              <a:t>! </a:t>
            </a:r>
            <a:r>
              <a:rPr lang="en-US" kern="0" dirty="0"/>
              <a:t>	</a:t>
            </a:r>
          </a:p>
        </p:txBody>
      </p:sp>
      <p:sp>
        <p:nvSpPr>
          <p:cNvPr id="27" name="Rechthoekige toelichting 13"/>
          <p:cNvSpPr/>
          <p:nvPr/>
        </p:nvSpPr>
        <p:spPr bwMode="auto">
          <a:xfrm>
            <a:off x="6297286" y="4905149"/>
            <a:ext cx="2808312" cy="524145"/>
          </a:xfrm>
          <a:prstGeom prst="wedgeRectCallout">
            <a:avLst>
              <a:gd name="adj1" fmla="val -41657"/>
              <a:gd name="adj2" fmla="val -98743"/>
            </a:avLst>
          </a:prstGeom>
          <a:solidFill>
            <a:srgbClr val="00B0F0"/>
          </a:solidFill>
          <a:ln w="31750" algn="ctr">
            <a:noFill/>
            <a:round/>
            <a:headEnd/>
            <a:tailEnd/>
          </a:ln>
        </p:spPr>
        <p:txBody>
          <a:bodyPr wrap="square" anchor="ctr"/>
          <a:lstStyle/>
          <a:p>
            <a:pPr algn="ctr"/>
            <a:r>
              <a:rPr lang="nl-BE" sz="1000" b="1" dirty="0">
                <a:solidFill>
                  <a:schemeClr val="bg1"/>
                </a:solidFill>
              </a:rPr>
              <a:t>DE </a:t>
            </a:r>
            <a:r>
              <a:rPr lang="nl-BE" sz="1000" b="1" dirty="0">
                <a:solidFill>
                  <a:srgbClr val="FF0000"/>
                </a:solidFill>
              </a:rPr>
              <a:t>UITWIJKPLAATS(en)</a:t>
            </a:r>
            <a:r>
              <a:rPr lang="nl-BE" sz="1000" b="1" dirty="0">
                <a:solidFill>
                  <a:schemeClr val="bg1"/>
                </a:solidFill>
              </a:rPr>
              <a:t> IS (zijn)  ..</a:t>
            </a:r>
            <a:r>
              <a:rPr lang="nl-BE" sz="1000" dirty="0">
                <a:solidFill>
                  <a:schemeClr val="bg1"/>
                </a:solidFill>
              </a:rPr>
              <a:t>. </a:t>
            </a:r>
          </a:p>
          <a:p>
            <a:pPr algn="ctr"/>
            <a:r>
              <a:rPr lang="nl-BE" sz="1000" dirty="0">
                <a:solidFill>
                  <a:schemeClr val="bg1"/>
                </a:solidFill>
              </a:rPr>
              <a:t>DE MANIER OM DE UITWIJKPLAATS TE BEREIKEN IS .. VIA …</a:t>
            </a:r>
          </a:p>
        </p:txBody>
      </p:sp>
      <p:sp>
        <p:nvSpPr>
          <p:cNvPr id="32" name="Rechthoekige toelichting 13"/>
          <p:cNvSpPr/>
          <p:nvPr/>
        </p:nvSpPr>
        <p:spPr bwMode="auto">
          <a:xfrm>
            <a:off x="2254639" y="2767860"/>
            <a:ext cx="2808312" cy="524145"/>
          </a:xfrm>
          <a:prstGeom prst="wedgeRectCallout">
            <a:avLst>
              <a:gd name="adj1" fmla="val 55346"/>
              <a:gd name="adj2" fmla="val 82981"/>
            </a:avLst>
          </a:prstGeom>
          <a:solidFill>
            <a:srgbClr val="00B0F0"/>
          </a:solidFill>
          <a:ln w="31750" algn="ctr">
            <a:noFill/>
            <a:round/>
            <a:headEnd/>
            <a:tailEnd/>
          </a:ln>
        </p:spPr>
        <p:txBody>
          <a:bodyPr wrap="square" anchor="ctr"/>
          <a:lstStyle/>
          <a:p>
            <a:pPr algn="ctr"/>
            <a:r>
              <a:rPr lang="nl-BE" sz="1000">
                <a:solidFill>
                  <a:schemeClr val="bg1"/>
                </a:solidFill>
              </a:rPr>
              <a:t>DE VOORAFGAANDE TESTEN OM HET BEVEILIGINGSSYSTEEM TE VALIDEREN ZIJN …</a:t>
            </a:r>
            <a:endParaRPr lang="nl-BE" sz="1000" dirty="0">
              <a:solidFill>
                <a:schemeClr val="bg1"/>
              </a:solidFill>
            </a:endParaRPr>
          </a:p>
        </p:txBody>
      </p:sp>
      <p:sp>
        <p:nvSpPr>
          <p:cNvPr id="33" name="Rechthoekige toelichting 13"/>
          <p:cNvSpPr/>
          <p:nvPr/>
        </p:nvSpPr>
        <p:spPr bwMode="auto">
          <a:xfrm>
            <a:off x="3953979" y="3624936"/>
            <a:ext cx="1080318" cy="308121"/>
          </a:xfrm>
          <a:prstGeom prst="wedgeRectCallout">
            <a:avLst>
              <a:gd name="adj1" fmla="val 55346"/>
              <a:gd name="adj2" fmla="val 82981"/>
            </a:avLst>
          </a:prstGeom>
          <a:solidFill>
            <a:srgbClr val="00B0F0"/>
          </a:solidFill>
          <a:ln w="31750" algn="ctr">
            <a:noFill/>
            <a:round/>
            <a:headEnd/>
            <a:tailEnd/>
          </a:ln>
        </p:spPr>
        <p:txBody>
          <a:bodyPr wrap="square" anchor="ctr"/>
          <a:lstStyle/>
          <a:p>
            <a:pPr algn="ctr"/>
            <a:r>
              <a:rPr lang="nl-BE" sz="1000">
                <a:solidFill>
                  <a:schemeClr val="bg1"/>
                </a:solidFill>
              </a:rPr>
              <a:t>…</a:t>
            </a:r>
            <a:endParaRPr lang="nl-BE" sz="1000" dirty="0">
              <a:solidFill>
                <a:schemeClr val="bg1"/>
              </a:solidFill>
            </a:endParaRPr>
          </a:p>
        </p:txBody>
      </p:sp>
      <p:sp>
        <p:nvSpPr>
          <p:cNvPr id="25" name="Rectangle 24"/>
          <p:cNvSpPr/>
          <p:nvPr/>
        </p:nvSpPr>
        <p:spPr bwMode="auto">
          <a:xfrm>
            <a:off x="2060947" y="1392188"/>
            <a:ext cx="1010717" cy="630942"/>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700"/>
              <a:t>Specifieke instructies m.b.t. de beveiligingsmethode opgezet door Infrabel.</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412" y="2978910"/>
            <a:ext cx="393189" cy="1037220"/>
          </a:xfrm>
          <a:prstGeom prst="rect">
            <a:avLst/>
          </a:prstGeom>
          <a:ln w="0">
            <a:solidFill>
              <a:schemeClr val="bg1"/>
            </a:solidFill>
          </a:ln>
        </p:spPr>
      </p:pic>
      <p:sp>
        <p:nvSpPr>
          <p:cNvPr id="19" name="Rechthoek 38"/>
          <p:cNvSpPr>
            <a:spLocks noChangeArrowheads="1"/>
          </p:cNvSpPr>
          <p:nvPr/>
        </p:nvSpPr>
        <p:spPr bwMode="auto">
          <a:xfrm>
            <a:off x="4986425" y="4101331"/>
            <a:ext cx="1188132" cy="26003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LEIDER VAN HET WERK</a:t>
            </a:r>
          </a:p>
          <a:p>
            <a:pPr algn="ctr" fontAlgn="auto">
              <a:spcBef>
                <a:spcPts val="0"/>
              </a:spcBef>
              <a:spcAft>
                <a:spcPts val="0"/>
              </a:spcAft>
            </a:pPr>
            <a:r>
              <a:rPr lang="nl-BE" sz="700" b="1" kern="0" dirty="0">
                <a:solidFill>
                  <a:prstClr val="white"/>
                </a:solidFill>
              </a:rPr>
              <a:t>AANNEMER</a:t>
            </a:r>
          </a:p>
        </p:txBody>
      </p:sp>
      <p:pic>
        <p:nvPicPr>
          <p:cNvPr id="2" name="Picture 1">
            <a:extLst>
              <a:ext uri="{FF2B5EF4-FFF2-40B4-BE49-F238E27FC236}">
                <a16:creationId xmlns:a16="http://schemas.microsoft.com/office/drawing/2014/main" id="{6BA2A13E-45A7-414B-B673-8E803EF67FC7}"/>
              </a:ext>
            </a:extLst>
          </p:cNvPr>
          <p:cNvPicPr>
            <a:picLocks noChangeAspect="1"/>
          </p:cNvPicPr>
          <p:nvPr/>
        </p:nvPicPr>
        <p:blipFill>
          <a:blip r:embed="rId4"/>
          <a:stretch>
            <a:fillRect/>
          </a:stretch>
        </p:blipFill>
        <p:spPr>
          <a:xfrm>
            <a:off x="8976320" y="116632"/>
            <a:ext cx="1463167" cy="1274174"/>
          </a:xfrm>
          <a:prstGeom prst="rect">
            <a:avLst/>
          </a:prstGeom>
        </p:spPr>
      </p:pic>
    </p:spTree>
    <p:extLst>
      <p:ext uri="{BB962C8B-B14F-4D97-AF65-F5344CB8AC3E}">
        <p14:creationId xmlns:p14="http://schemas.microsoft.com/office/powerpoint/2010/main" val="334239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p:txBody>
          <a:bodyPr/>
          <a:lstStyle/>
          <a:p>
            <a:r>
              <a:rPr lang="fr-BE" dirty="0"/>
              <a:t>Het </a:t>
            </a:r>
            <a:r>
              <a:rPr lang="fr-BE" dirty="0" err="1"/>
              <a:t>verloop</a:t>
            </a:r>
            <a:r>
              <a:rPr lang="fr-BE" dirty="0"/>
              <a:t> van </a:t>
            </a:r>
            <a:r>
              <a:rPr lang="fr-BE" dirty="0" err="1"/>
              <a:t>een</a:t>
            </a:r>
            <a:r>
              <a:rPr lang="fr-BE" dirty="0"/>
              <a:t> </a:t>
            </a:r>
            <a:r>
              <a:rPr lang="fr-BE" dirty="0" err="1"/>
              <a:t>goede</a:t>
            </a:r>
            <a:r>
              <a:rPr lang="fr-BE" dirty="0"/>
              <a:t> briefing </a:t>
            </a:r>
          </a:p>
        </p:txBody>
      </p:sp>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a:xfrm>
            <a:off x="11464965" y="6492877"/>
            <a:ext cx="565240" cy="365125"/>
          </a:xfrm>
        </p:spPr>
        <p:txBody>
          <a:bodyPr/>
          <a:lstStyle/>
          <a:p>
            <a:fld id="{070B80B4-B953-6547-A044-6E303DFD4AF3}" type="slidenum">
              <a:rPr lang="nl-BE" smtClean="0"/>
              <a:pPr/>
              <a:t>25</a:t>
            </a:fld>
            <a:endParaRPr lang="nl-BE" dirty="0"/>
          </a:p>
        </p:txBody>
      </p:sp>
      <p:grpSp>
        <p:nvGrpSpPr>
          <p:cNvPr id="52" name="Groupe 56">
            <a:extLst>
              <a:ext uri="{FF2B5EF4-FFF2-40B4-BE49-F238E27FC236}">
                <a16:creationId xmlns:a16="http://schemas.microsoft.com/office/drawing/2014/main" id="{076B244E-EFA5-4AA6-B72A-871C2EDE5A84}"/>
              </a:ext>
            </a:extLst>
          </p:cNvPr>
          <p:cNvGrpSpPr/>
          <p:nvPr/>
        </p:nvGrpSpPr>
        <p:grpSpPr>
          <a:xfrm>
            <a:off x="6577201" y="1064403"/>
            <a:ext cx="4682959" cy="1265389"/>
            <a:chOff x="6577201" y="1064403"/>
            <a:chExt cx="4682959" cy="1265389"/>
          </a:xfrm>
        </p:grpSpPr>
        <p:sp>
          <p:nvSpPr>
            <p:cNvPr id="53" name="Rounded Rectangle 12">
              <a:extLst>
                <a:ext uri="{FF2B5EF4-FFF2-40B4-BE49-F238E27FC236}">
                  <a16:creationId xmlns:a16="http://schemas.microsoft.com/office/drawing/2014/main" id="{104314E4-B416-4ADB-B021-888E7162BCF1}"/>
                </a:ext>
              </a:extLst>
            </p:cNvPr>
            <p:cNvSpPr/>
            <p:nvPr/>
          </p:nvSpPr>
          <p:spPr bwMode="auto">
            <a:xfrm>
              <a:off x="7665761" y="1064403"/>
              <a:ext cx="3594399" cy="126538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just">
                <a:defRPr/>
              </a:pPr>
              <a:r>
                <a:rPr lang="fr-BE" dirty="0" err="1">
                  <a:solidFill>
                    <a:schemeClr val="accent2"/>
                  </a:solidFill>
                  <a:latin typeface="+mn-lt"/>
                </a:rPr>
                <a:t>Een</a:t>
              </a:r>
              <a:r>
                <a:rPr lang="fr-BE" dirty="0">
                  <a:solidFill>
                    <a:schemeClr val="accent2"/>
                  </a:solidFill>
                  <a:latin typeface="+mn-lt"/>
                </a:rPr>
                <a:t> briefing </a:t>
              </a:r>
              <a:r>
                <a:rPr lang="fr-BE" dirty="0" err="1">
                  <a:solidFill>
                    <a:schemeClr val="accent2"/>
                  </a:solidFill>
                  <a:latin typeface="+mn-lt"/>
                </a:rPr>
                <a:t>duurt</a:t>
              </a:r>
              <a:r>
                <a:rPr lang="fr-BE" dirty="0">
                  <a:solidFill>
                    <a:schemeClr val="accent2"/>
                  </a:solidFill>
                  <a:latin typeface="+mn-lt"/>
                </a:rPr>
                <a:t> 5 </a:t>
              </a:r>
              <a:r>
                <a:rPr lang="fr-BE" dirty="0" err="1">
                  <a:solidFill>
                    <a:schemeClr val="accent2"/>
                  </a:solidFill>
                  <a:latin typeface="+mn-lt"/>
                </a:rPr>
                <a:t>tot</a:t>
              </a:r>
              <a:r>
                <a:rPr lang="fr-BE" dirty="0">
                  <a:solidFill>
                    <a:schemeClr val="accent2"/>
                  </a:solidFill>
                  <a:latin typeface="+mn-lt"/>
                </a:rPr>
                <a:t> 10 </a:t>
              </a:r>
              <a:r>
                <a:rPr lang="fr-BE" dirty="0" err="1">
                  <a:solidFill>
                    <a:schemeClr val="accent2"/>
                  </a:solidFill>
                  <a:latin typeface="+mn-lt"/>
                </a:rPr>
                <a:t>minuten</a:t>
              </a:r>
              <a:r>
                <a:rPr lang="fr-BE" dirty="0">
                  <a:solidFill>
                    <a:schemeClr val="accent2"/>
                  </a:solidFill>
                  <a:latin typeface="+mn-lt"/>
                </a:rPr>
                <a:t>.</a:t>
              </a:r>
            </a:p>
          </p:txBody>
        </p:sp>
        <p:pic>
          <p:nvPicPr>
            <p:cNvPr id="54" name="Graphique 14" descr="Montre">
              <a:extLst>
                <a:ext uri="{FF2B5EF4-FFF2-40B4-BE49-F238E27FC236}">
                  <a16:creationId xmlns:a16="http://schemas.microsoft.com/office/drawing/2014/main" id="{1E7D28E8-00A6-4C10-8E89-B9F0CD61A0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77201" y="1257879"/>
              <a:ext cx="914400" cy="914400"/>
            </a:xfrm>
            <a:prstGeom prst="rect">
              <a:avLst/>
            </a:prstGeom>
          </p:spPr>
        </p:pic>
      </p:grpSp>
      <p:grpSp>
        <p:nvGrpSpPr>
          <p:cNvPr id="55" name="Groupe 51">
            <a:extLst>
              <a:ext uri="{FF2B5EF4-FFF2-40B4-BE49-F238E27FC236}">
                <a16:creationId xmlns:a16="http://schemas.microsoft.com/office/drawing/2014/main" id="{DD506534-5F5F-44BA-BCB9-42A13F2EFE64}"/>
              </a:ext>
            </a:extLst>
          </p:cNvPr>
          <p:cNvGrpSpPr/>
          <p:nvPr/>
        </p:nvGrpSpPr>
        <p:grpSpPr>
          <a:xfrm>
            <a:off x="711370" y="3690284"/>
            <a:ext cx="2916397" cy="2525729"/>
            <a:chOff x="711370" y="3690284"/>
            <a:chExt cx="2916397" cy="2525729"/>
          </a:xfrm>
        </p:grpSpPr>
        <p:sp>
          <p:nvSpPr>
            <p:cNvPr id="56" name="Forme libre : forme 37">
              <a:extLst>
                <a:ext uri="{FF2B5EF4-FFF2-40B4-BE49-F238E27FC236}">
                  <a16:creationId xmlns:a16="http://schemas.microsoft.com/office/drawing/2014/main" id="{4AC1E1D7-C116-4895-986E-902B8249B2AE}"/>
                </a:ext>
              </a:extLst>
            </p:cNvPr>
            <p:cNvSpPr/>
            <p:nvPr/>
          </p:nvSpPr>
          <p:spPr>
            <a:xfrm>
              <a:off x="711370" y="3690284"/>
              <a:ext cx="1909456" cy="1386161"/>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rgbClr val="7030A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52854" rIns="52854" bIns="349889" numCol="1" spcCol="1270" anchor="t" anchorCtr="0">
              <a:noAutofit/>
            </a:bodyPr>
            <a:lstStyle/>
            <a:p>
              <a:pPr marL="57150" lvl="1" indent="-57150" algn="l" defTabSz="488950">
                <a:lnSpc>
                  <a:spcPct val="90000"/>
                </a:lnSpc>
                <a:spcBef>
                  <a:spcPct val="0"/>
                </a:spcBef>
                <a:spcAft>
                  <a:spcPct val="15000"/>
                </a:spcAft>
                <a:buNone/>
              </a:pPr>
              <a:r>
                <a:rPr lang="fr-FR" sz="1100" kern="1200" dirty="0" err="1"/>
                <a:t>Welk</a:t>
              </a:r>
              <a:r>
                <a:rPr lang="fr-FR" sz="1100" kern="1200" dirty="0"/>
                <a:t> </a:t>
              </a:r>
              <a:r>
                <a:rPr lang="fr-FR" sz="1100" dirty="0" err="1"/>
                <a:t>werk</a:t>
              </a:r>
              <a:r>
                <a:rPr lang="fr-FR" sz="1100" kern="1200" dirty="0"/>
                <a:t>?</a:t>
              </a:r>
            </a:p>
            <a:p>
              <a:pPr marL="57150" lvl="1" indent="-57150" algn="l" defTabSz="488950">
                <a:lnSpc>
                  <a:spcPct val="90000"/>
                </a:lnSpc>
                <a:spcBef>
                  <a:spcPct val="0"/>
                </a:spcBef>
                <a:spcAft>
                  <a:spcPct val="15000"/>
                </a:spcAft>
                <a:buNone/>
              </a:pPr>
              <a:r>
                <a:rPr lang="fr-FR" sz="1100" kern="1200" dirty="0" err="1"/>
                <a:t>Welk</a:t>
              </a:r>
              <a:r>
                <a:rPr lang="fr-FR" sz="1100" kern="1200" dirty="0"/>
                <a:t> </a:t>
              </a:r>
              <a:r>
                <a:rPr lang="fr-FR" sz="1100" kern="1200" dirty="0" err="1"/>
                <a:t>materiaal</a:t>
              </a:r>
              <a:r>
                <a:rPr lang="fr-FR" sz="1100" kern="1200" dirty="0"/>
                <a:t>/</a:t>
              </a:r>
              <a:r>
                <a:rPr lang="fr-FR" sz="1100" kern="1200" dirty="0" err="1"/>
                <a:t>gereedschap</a:t>
              </a:r>
              <a:r>
                <a:rPr lang="fr-FR" sz="1100" kern="1200" dirty="0"/>
                <a:t>?</a:t>
              </a:r>
            </a:p>
            <a:p>
              <a:pPr marL="0" lvl="1" algn="l" defTabSz="488950">
                <a:lnSpc>
                  <a:spcPct val="90000"/>
                </a:lnSpc>
                <a:spcAft>
                  <a:spcPct val="15000"/>
                </a:spcAft>
              </a:pPr>
              <a:r>
                <a:rPr lang="fr-FR" sz="1100" dirty="0" err="1"/>
                <a:t>Welke</a:t>
              </a:r>
              <a:r>
                <a:rPr lang="fr-FR" sz="1100" dirty="0"/>
                <a:t> </a:t>
              </a:r>
              <a:r>
                <a:rPr lang="fr-FR" sz="1100" dirty="0" err="1"/>
                <a:t>risico’s</a:t>
              </a:r>
              <a:r>
                <a:rPr lang="fr-FR" sz="1100" dirty="0"/>
                <a:t>?</a:t>
              </a:r>
            </a:p>
            <a:p>
              <a:pPr marL="0" lvl="1" algn="l" defTabSz="488950">
                <a:lnSpc>
                  <a:spcPct val="90000"/>
                </a:lnSpc>
                <a:spcAft>
                  <a:spcPct val="15000"/>
                </a:spcAft>
              </a:pPr>
              <a:r>
                <a:rPr lang="fr-FR" sz="1100" dirty="0" err="1"/>
                <a:t>Welke</a:t>
              </a:r>
              <a:r>
                <a:rPr lang="fr-FR" sz="1100" dirty="0"/>
                <a:t> </a:t>
              </a:r>
              <a:r>
                <a:rPr lang="fr-FR" sz="1100" dirty="0" err="1"/>
                <a:t>veiligheidsmaatregelen</a:t>
              </a:r>
              <a:r>
                <a:rPr lang="fr-FR" sz="1100" dirty="0"/>
                <a:t>?</a:t>
              </a:r>
            </a:p>
            <a:p>
              <a:pPr marL="57150" lvl="1" indent="-57150" algn="l" defTabSz="488950">
                <a:lnSpc>
                  <a:spcPct val="90000"/>
                </a:lnSpc>
                <a:spcBef>
                  <a:spcPct val="0"/>
                </a:spcBef>
                <a:spcAft>
                  <a:spcPct val="15000"/>
                </a:spcAft>
                <a:buNone/>
              </a:pPr>
              <a:endParaRPr lang="fr-FR" sz="1100" kern="1200" dirty="0"/>
            </a:p>
          </p:txBody>
        </p:sp>
        <p:sp>
          <p:nvSpPr>
            <p:cNvPr id="57" name="Forme 38">
              <a:extLst>
                <a:ext uri="{FF2B5EF4-FFF2-40B4-BE49-F238E27FC236}">
                  <a16:creationId xmlns:a16="http://schemas.microsoft.com/office/drawing/2014/main" id="{B1F1EA89-1A5C-4AFE-8373-938FCE4E21A7}"/>
                </a:ext>
              </a:extLst>
            </p:cNvPr>
            <p:cNvSpPr/>
            <p:nvPr/>
          </p:nvSpPr>
          <p:spPr>
            <a:xfrm>
              <a:off x="1680185" y="3956681"/>
              <a:ext cx="1947582" cy="1947582"/>
            </a:xfrm>
            <a:prstGeom prst="leftCircularArrow">
              <a:avLst>
                <a:gd name="adj1" fmla="val 3634"/>
                <a:gd name="adj2" fmla="val 452407"/>
                <a:gd name="adj3" fmla="val 2227917"/>
                <a:gd name="adj4" fmla="val 9024489"/>
                <a:gd name="adj5" fmla="val 4240"/>
              </a:avLst>
            </a:prstGeom>
            <a:solidFill>
              <a:srgbClr val="7030A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8" name="Forme libre : forme 39">
              <a:extLst>
                <a:ext uri="{FF2B5EF4-FFF2-40B4-BE49-F238E27FC236}">
                  <a16:creationId xmlns:a16="http://schemas.microsoft.com/office/drawing/2014/main" id="{AFCFEBBD-2D48-4A75-A360-3241D4DED3A6}"/>
                </a:ext>
              </a:extLst>
            </p:cNvPr>
            <p:cNvSpPr/>
            <p:nvPr/>
          </p:nvSpPr>
          <p:spPr>
            <a:xfrm>
              <a:off x="1126940" y="4779411"/>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7030A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fr-FR" sz="1200" b="1" kern="1200" dirty="0"/>
                <a:t>1. </a:t>
              </a:r>
              <a:r>
                <a:rPr lang="fr-FR" sz="1200" b="1" kern="1200" dirty="0" err="1"/>
                <a:t>Aard</a:t>
              </a:r>
              <a:r>
                <a:rPr lang="fr-FR" sz="1200" b="1" kern="1200" dirty="0"/>
                <a:t> van de </a:t>
              </a:r>
              <a:r>
                <a:rPr lang="fr-FR" sz="1200" b="1" kern="1200" dirty="0" err="1"/>
                <a:t>werken</a:t>
              </a:r>
              <a:endParaRPr lang="fr-FR" sz="1200" b="1" kern="1200" dirty="0"/>
            </a:p>
          </p:txBody>
        </p:sp>
        <p:sp>
          <p:nvSpPr>
            <p:cNvPr id="59" name="Graphique 5" descr="Loupe">
              <a:extLst>
                <a:ext uri="{FF2B5EF4-FFF2-40B4-BE49-F238E27FC236}">
                  <a16:creationId xmlns:a16="http://schemas.microsoft.com/office/drawing/2014/main" id="{C9A2C89D-D222-42BC-849C-10D350017B2F}"/>
                </a:ext>
              </a:extLst>
            </p:cNvPr>
            <p:cNvSpPr/>
            <p:nvPr/>
          </p:nvSpPr>
          <p:spPr>
            <a:xfrm>
              <a:off x="1216652" y="5463539"/>
              <a:ext cx="751881" cy="752474"/>
            </a:xfrm>
            <a:custGeom>
              <a:avLst/>
              <a:gdLst>
                <a:gd name="connsiteX0" fmla="*/ 732473 w 751881"/>
                <a:gd name="connsiteY0" fmla="*/ 638175 h 752474"/>
                <a:gd name="connsiteX1" fmla="*/ 613410 w 751881"/>
                <a:gd name="connsiteY1" fmla="*/ 519112 h 752474"/>
                <a:gd name="connsiteX2" fmla="*/ 554355 w 751881"/>
                <a:gd name="connsiteY2" fmla="*/ 501015 h 752474"/>
                <a:gd name="connsiteX3" fmla="*/ 512445 w 751881"/>
                <a:gd name="connsiteY3" fmla="*/ 459105 h 752474"/>
                <a:gd name="connsiteX4" fmla="*/ 571500 w 751881"/>
                <a:gd name="connsiteY4" fmla="*/ 285750 h 752474"/>
                <a:gd name="connsiteX5" fmla="*/ 285750 w 751881"/>
                <a:gd name="connsiteY5" fmla="*/ 0 h 752474"/>
                <a:gd name="connsiteX6" fmla="*/ 0 w 751881"/>
                <a:gd name="connsiteY6" fmla="*/ 285750 h 752474"/>
                <a:gd name="connsiteX7" fmla="*/ 285750 w 751881"/>
                <a:gd name="connsiteY7" fmla="*/ 571500 h 752474"/>
                <a:gd name="connsiteX8" fmla="*/ 459105 w 751881"/>
                <a:gd name="connsiteY8" fmla="*/ 512445 h 752474"/>
                <a:gd name="connsiteX9" fmla="*/ 501015 w 751881"/>
                <a:gd name="connsiteY9" fmla="*/ 554355 h 752474"/>
                <a:gd name="connsiteX10" fmla="*/ 519112 w 751881"/>
                <a:gd name="connsiteY10" fmla="*/ 613410 h 752474"/>
                <a:gd name="connsiteX11" fmla="*/ 638175 w 751881"/>
                <a:gd name="connsiteY11" fmla="*/ 732473 h 752474"/>
                <a:gd name="connsiteX12" fmla="*/ 685800 w 751881"/>
                <a:gd name="connsiteY12" fmla="*/ 752475 h 752474"/>
                <a:gd name="connsiteX13" fmla="*/ 733425 w 751881"/>
                <a:gd name="connsiteY13" fmla="*/ 732473 h 752474"/>
                <a:gd name="connsiteX14" fmla="*/ 732473 w 751881"/>
                <a:gd name="connsiteY14" fmla="*/ 638175 h 752474"/>
                <a:gd name="connsiteX15" fmla="*/ 284798 w 751881"/>
                <a:gd name="connsiteY15" fmla="*/ 513398 h 752474"/>
                <a:gd name="connsiteX16" fmla="*/ 56197 w 751881"/>
                <a:gd name="connsiteY16" fmla="*/ 284798 h 752474"/>
                <a:gd name="connsiteX17" fmla="*/ 284798 w 751881"/>
                <a:gd name="connsiteY17" fmla="*/ 56197 h 752474"/>
                <a:gd name="connsiteX18" fmla="*/ 513398 w 751881"/>
                <a:gd name="connsiteY18" fmla="*/ 284798 h 752474"/>
                <a:gd name="connsiteX19" fmla="*/ 284798 w 751881"/>
                <a:gd name="connsiteY19" fmla="*/ 513398 h 7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881" h="752474">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7030A0"/>
            </a:solidFill>
            <a:ln w="9525" cap="flat">
              <a:noFill/>
              <a:prstDash val="solid"/>
              <a:miter/>
            </a:ln>
          </p:spPr>
          <p:txBody>
            <a:bodyPr rtlCol="0" anchor="ctr"/>
            <a:lstStyle/>
            <a:p>
              <a:endParaRPr lang="fr-FR"/>
            </a:p>
          </p:txBody>
        </p:sp>
      </p:grpSp>
      <p:grpSp>
        <p:nvGrpSpPr>
          <p:cNvPr id="60" name="Groupe 52">
            <a:extLst>
              <a:ext uri="{FF2B5EF4-FFF2-40B4-BE49-F238E27FC236}">
                <a16:creationId xmlns:a16="http://schemas.microsoft.com/office/drawing/2014/main" id="{9EA77B3E-021A-4928-928B-C18E184DED78}"/>
              </a:ext>
            </a:extLst>
          </p:cNvPr>
          <p:cNvGrpSpPr/>
          <p:nvPr/>
        </p:nvGrpSpPr>
        <p:grpSpPr>
          <a:xfrm>
            <a:off x="2957894" y="2518320"/>
            <a:ext cx="3075040" cy="2558125"/>
            <a:chOff x="2957894" y="2518320"/>
            <a:chExt cx="3075040" cy="2558125"/>
          </a:xfrm>
        </p:grpSpPr>
        <p:sp>
          <p:nvSpPr>
            <p:cNvPr id="61" name="Forme libre : forme 40">
              <a:extLst>
                <a:ext uri="{FF2B5EF4-FFF2-40B4-BE49-F238E27FC236}">
                  <a16:creationId xmlns:a16="http://schemas.microsoft.com/office/drawing/2014/main" id="{563FB316-9B83-4771-B745-D249DC31E0EA}"/>
                </a:ext>
              </a:extLst>
            </p:cNvPr>
            <p:cNvSpPr/>
            <p:nvPr/>
          </p:nvSpPr>
          <p:spPr>
            <a:xfrm>
              <a:off x="2957894" y="3690284"/>
              <a:ext cx="1680621" cy="1386161"/>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chemeClr val="bg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349888" rIns="52854" bIns="52855" numCol="1" spcCol="1270" anchor="t" anchorCtr="0">
              <a:noAutofit/>
            </a:bodyPr>
            <a:lstStyle/>
            <a:p>
              <a:pPr marL="57150" lvl="1" indent="-57150" algn="l" defTabSz="488950">
                <a:lnSpc>
                  <a:spcPct val="90000"/>
                </a:lnSpc>
                <a:spcBef>
                  <a:spcPct val="0"/>
                </a:spcBef>
                <a:spcAft>
                  <a:spcPct val="15000"/>
                </a:spcAft>
                <a:buNone/>
              </a:pPr>
              <a:r>
                <a:rPr lang="fr-FR" sz="1100" kern="1200" dirty="0" err="1"/>
                <a:t>Schemas</a:t>
              </a:r>
              <a:endParaRPr lang="fr-FR" sz="1100" kern="1200" dirty="0"/>
            </a:p>
            <a:p>
              <a:pPr marL="57150" lvl="1" indent="-57150" algn="l" defTabSz="488950">
                <a:lnSpc>
                  <a:spcPct val="90000"/>
                </a:lnSpc>
                <a:spcBef>
                  <a:spcPct val="0"/>
                </a:spcBef>
                <a:spcAft>
                  <a:spcPct val="15000"/>
                </a:spcAft>
                <a:buNone/>
              </a:pPr>
              <a:r>
                <a:rPr lang="fr-FR" sz="1100" dirty="0" err="1"/>
                <a:t>Werkfiche</a:t>
              </a:r>
              <a:endParaRPr lang="fr-FR" sz="1100" kern="1200" dirty="0"/>
            </a:p>
            <a:p>
              <a:pPr marL="57150" lvl="1" indent="-57150" algn="l" defTabSz="488950">
                <a:lnSpc>
                  <a:spcPct val="90000"/>
                </a:lnSpc>
                <a:spcBef>
                  <a:spcPct val="0"/>
                </a:spcBef>
                <a:spcAft>
                  <a:spcPct val="15000"/>
                </a:spcAft>
                <a:buNone/>
              </a:pPr>
              <a:r>
                <a:rPr lang="fr-FR" sz="1100" kern="1200" dirty="0" err="1"/>
                <a:t>Werkwijze</a:t>
              </a:r>
              <a:r>
                <a:rPr lang="fr-FR" sz="1100" kern="1200" dirty="0"/>
                <a:t> </a:t>
              </a:r>
            </a:p>
            <a:p>
              <a:pPr marL="57150" lvl="1" indent="-57150" algn="l" defTabSz="488950">
                <a:lnSpc>
                  <a:spcPct val="90000"/>
                </a:lnSpc>
                <a:spcBef>
                  <a:spcPct val="0"/>
                </a:spcBef>
                <a:spcAft>
                  <a:spcPct val="15000"/>
                </a:spcAft>
                <a:buNone/>
              </a:pPr>
              <a:r>
                <a:rPr lang="fr-FR" sz="1100" kern="1200" dirty="0" err="1"/>
                <a:t>Procedures</a:t>
              </a:r>
              <a:endParaRPr lang="fr-FR" sz="1100" kern="1200" dirty="0"/>
            </a:p>
          </p:txBody>
        </p:sp>
        <p:sp>
          <p:nvSpPr>
            <p:cNvPr id="62" name="Flèche : en arc 41">
              <a:extLst>
                <a:ext uri="{FF2B5EF4-FFF2-40B4-BE49-F238E27FC236}">
                  <a16:creationId xmlns:a16="http://schemas.microsoft.com/office/drawing/2014/main" id="{25EB3E8E-C94D-45B3-9671-D8B7B63B0916}"/>
                </a:ext>
              </a:extLst>
            </p:cNvPr>
            <p:cNvSpPr/>
            <p:nvPr/>
          </p:nvSpPr>
          <p:spPr>
            <a:xfrm>
              <a:off x="3870606" y="2808116"/>
              <a:ext cx="2162328" cy="2162328"/>
            </a:xfrm>
            <a:prstGeom prst="circularArrow">
              <a:avLst>
                <a:gd name="adj1" fmla="val 3274"/>
                <a:gd name="adj2" fmla="val 403988"/>
                <a:gd name="adj3" fmla="val 19420501"/>
                <a:gd name="adj4" fmla="val 12575511"/>
                <a:gd name="adj5" fmla="val 3819"/>
              </a:avLst>
            </a:prstGeom>
            <a:solidFill>
              <a:srgbClr val="00B0F0"/>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3" name="Forme libre : forme 42">
              <a:extLst>
                <a:ext uri="{FF2B5EF4-FFF2-40B4-BE49-F238E27FC236}">
                  <a16:creationId xmlns:a16="http://schemas.microsoft.com/office/drawing/2014/main" id="{628FDA95-E1B5-4D68-83C8-06C28AC70D0E}"/>
                </a:ext>
              </a:extLst>
            </p:cNvPr>
            <p:cNvSpPr/>
            <p:nvPr/>
          </p:nvSpPr>
          <p:spPr>
            <a:xfrm>
              <a:off x="3331366" y="3393249"/>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00B0F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fr-FR" sz="1200" b="1" kern="1200" dirty="0"/>
                <a:t>2. </a:t>
              </a:r>
              <a:r>
                <a:rPr lang="fr-FR" sz="1200" b="1" kern="1200" dirty="0" err="1"/>
                <a:t>Overlopen</a:t>
              </a:r>
              <a:r>
                <a:rPr lang="fr-FR" sz="1200" b="1" kern="1200" dirty="0"/>
                <a:t> van de </a:t>
              </a:r>
              <a:r>
                <a:rPr lang="fr-FR" sz="1200" b="1" kern="1200" dirty="0" err="1"/>
                <a:t>documenten</a:t>
              </a:r>
              <a:endParaRPr lang="fr-FR" sz="1200" b="1" kern="1200" dirty="0"/>
            </a:p>
          </p:txBody>
        </p:sp>
        <p:grpSp>
          <p:nvGrpSpPr>
            <p:cNvPr id="64" name="Graphique 8" descr="Document">
              <a:extLst>
                <a:ext uri="{FF2B5EF4-FFF2-40B4-BE49-F238E27FC236}">
                  <a16:creationId xmlns:a16="http://schemas.microsoft.com/office/drawing/2014/main" id="{684F7D68-09A4-4650-9C0F-C4EC1190B8A6}"/>
                </a:ext>
              </a:extLst>
            </p:cNvPr>
            <p:cNvGrpSpPr/>
            <p:nvPr/>
          </p:nvGrpSpPr>
          <p:grpSpPr>
            <a:xfrm>
              <a:off x="3221246" y="2518320"/>
              <a:ext cx="914400" cy="914400"/>
              <a:chOff x="3221246" y="2518320"/>
              <a:chExt cx="914400" cy="914400"/>
            </a:xfrm>
          </p:grpSpPr>
          <p:sp>
            <p:nvSpPr>
              <p:cNvPr id="65" name="Forme libre : forme 17">
                <a:extLst>
                  <a:ext uri="{FF2B5EF4-FFF2-40B4-BE49-F238E27FC236}">
                    <a16:creationId xmlns:a16="http://schemas.microsoft.com/office/drawing/2014/main" id="{30D74326-AFC2-4439-A7C3-63341F9CAA9A}"/>
                  </a:ext>
                </a:extLst>
              </p:cNvPr>
              <p:cNvSpPr/>
              <p:nvPr/>
            </p:nvSpPr>
            <p:spPr>
              <a:xfrm>
                <a:off x="3383171" y="2594520"/>
                <a:ext cx="590550" cy="762000"/>
              </a:xfrm>
              <a:custGeom>
                <a:avLst/>
                <a:gdLst>
                  <a:gd name="connsiteX0" fmla="*/ 57150 w 590550"/>
                  <a:gd name="connsiteY0" fmla="*/ 704850 h 762000"/>
                  <a:gd name="connsiteX1" fmla="*/ 57150 w 590550"/>
                  <a:gd name="connsiteY1" fmla="*/ 57150 h 762000"/>
                  <a:gd name="connsiteX2" fmla="*/ 295275 w 590550"/>
                  <a:gd name="connsiteY2" fmla="*/ 57150 h 762000"/>
                  <a:gd name="connsiteX3" fmla="*/ 295275 w 590550"/>
                  <a:gd name="connsiteY3" fmla="*/ 257175 h 762000"/>
                  <a:gd name="connsiteX4" fmla="*/ 533400 w 590550"/>
                  <a:gd name="connsiteY4" fmla="*/ 257175 h 762000"/>
                  <a:gd name="connsiteX5" fmla="*/ 533400 w 590550"/>
                  <a:gd name="connsiteY5" fmla="*/ 704850 h 762000"/>
                  <a:gd name="connsiteX6" fmla="*/ 57150 w 590550"/>
                  <a:gd name="connsiteY6" fmla="*/ 704850 h 762000"/>
                  <a:gd name="connsiteX7" fmla="*/ 352425 w 590550"/>
                  <a:gd name="connsiteY7" fmla="*/ 80963 h 762000"/>
                  <a:gd name="connsiteX8" fmla="*/ 471488 w 590550"/>
                  <a:gd name="connsiteY8" fmla="*/ 200025 h 762000"/>
                  <a:gd name="connsiteX9" fmla="*/ 352425 w 590550"/>
                  <a:gd name="connsiteY9" fmla="*/ 200025 h 762000"/>
                  <a:gd name="connsiteX10" fmla="*/ 352425 w 590550"/>
                  <a:gd name="connsiteY10" fmla="*/ 80963 h 762000"/>
                  <a:gd name="connsiteX11" fmla="*/ 352425 w 590550"/>
                  <a:gd name="connsiteY11" fmla="*/ 0 h 762000"/>
                  <a:gd name="connsiteX12" fmla="*/ 0 w 590550"/>
                  <a:gd name="connsiteY12" fmla="*/ 0 h 762000"/>
                  <a:gd name="connsiteX13" fmla="*/ 0 w 590550"/>
                  <a:gd name="connsiteY13" fmla="*/ 762000 h 762000"/>
                  <a:gd name="connsiteX14" fmla="*/ 590550 w 590550"/>
                  <a:gd name="connsiteY14" fmla="*/ 762000 h 762000"/>
                  <a:gd name="connsiteX15" fmla="*/ 590550 w 590550"/>
                  <a:gd name="connsiteY15" fmla="*/ 209550 h 762000"/>
                  <a:gd name="connsiteX16" fmla="*/ 352425 w 590550"/>
                  <a:gd name="connsiteY16"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762000">
                    <a:moveTo>
                      <a:pt x="57150" y="704850"/>
                    </a:moveTo>
                    <a:lnTo>
                      <a:pt x="57150" y="57150"/>
                    </a:lnTo>
                    <a:lnTo>
                      <a:pt x="295275" y="57150"/>
                    </a:lnTo>
                    <a:lnTo>
                      <a:pt x="295275" y="257175"/>
                    </a:lnTo>
                    <a:lnTo>
                      <a:pt x="533400" y="257175"/>
                    </a:lnTo>
                    <a:lnTo>
                      <a:pt x="533400" y="704850"/>
                    </a:lnTo>
                    <a:lnTo>
                      <a:pt x="57150" y="704850"/>
                    </a:lnTo>
                    <a:close/>
                    <a:moveTo>
                      <a:pt x="352425" y="80963"/>
                    </a:moveTo>
                    <a:lnTo>
                      <a:pt x="471488" y="200025"/>
                    </a:lnTo>
                    <a:lnTo>
                      <a:pt x="352425" y="200025"/>
                    </a:lnTo>
                    <a:lnTo>
                      <a:pt x="352425" y="80963"/>
                    </a:lnTo>
                    <a:close/>
                    <a:moveTo>
                      <a:pt x="352425" y="0"/>
                    </a:moveTo>
                    <a:lnTo>
                      <a:pt x="0" y="0"/>
                    </a:lnTo>
                    <a:lnTo>
                      <a:pt x="0" y="762000"/>
                    </a:lnTo>
                    <a:lnTo>
                      <a:pt x="590550" y="762000"/>
                    </a:lnTo>
                    <a:lnTo>
                      <a:pt x="590550" y="209550"/>
                    </a:lnTo>
                    <a:lnTo>
                      <a:pt x="352425" y="0"/>
                    </a:lnTo>
                    <a:close/>
                  </a:path>
                </a:pathLst>
              </a:custGeom>
              <a:solidFill>
                <a:srgbClr val="00B0F0"/>
              </a:solidFill>
              <a:ln w="9525" cap="flat">
                <a:noFill/>
                <a:prstDash val="solid"/>
                <a:miter/>
              </a:ln>
            </p:spPr>
            <p:txBody>
              <a:bodyPr rtlCol="0" anchor="ctr"/>
              <a:lstStyle/>
              <a:p>
                <a:endParaRPr lang="fr-FR"/>
              </a:p>
            </p:txBody>
          </p:sp>
          <p:sp>
            <p:nvSpPr>
              <p:cNvPr id="66" name="Forme libre : forme 18">
                <a:extLst>
                  <a:ext uri="{FF2B5EF4-FFF2-40B4-BE49-F238E27FC236}">
                    <a16:creationId xmlns:a16="http://schemas.microsoft.com/office/drawing/2014/main" id="{089F5D8D-F488-41E6-ABD2-F4084B10156C}"/>
                  </a:ext>
                </a:extLst>
              </p:cNvPr>
              <p:cNvSpPr/>
              <p:nvPr/>
            </p:nvSpPr>
            <p:spPr>
              <a:xfrm>
                <a:off x="3497471" y="29469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fr-FR"/>
              </a:p>
            </p:txBody>
          </p:sp>
          <p:sp>
            <p:nvSpPr>
              <p:cNvPr id="67" name="Forme libre : forme 19">
                <a:extLst>
                  <a:ext uri="{FF2B5EF4-FFF2-40B4-BE49-F238E27FC236}">
                    <a16:creationId xmlns:a16="http://schemas.microsoft.com/office/drawing/2014/main" id="{08302B4C-879A-450B-820A-BE451E828DFB}"/>
                  </a:ext>
                </a:extLst>
              </p:cNvPr>
              <p:cNvSpPr/>
              <p:nvPr/>
            </p:nvSpPr>
            <p:spPr>
              <a:xfrm>
                <a:off x="3497471" y="2870745"/>
                <a:ext cx="123825" cy="38100"/>
              </a:xfrm>
              <a:custGeom>
                <a:avLst/>
                <a:gdLst>
                  <a:gd name="connsiteX0" fmla="*/ 0 w 123825"/>
                  <a:gd name="connsiteY0" fmla="*/ 0 h 38100"/>
                  <a:gd name="connsiteX1" fmla="*/ 123825 w 123825"/>
                  <a:gd name="connsiteY1" fmla="*/ 0 h 38100"/>
                  <a:gd name="connsiteX2" fmla="*/ 123825 w 123825"/>
                  <a:gd name="connsiteY2" fmla="*/ 38100 h 38100"/>
                  <a:gd name="connsiteX3" fmla="*/ 0 w 1238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23825" h="38100">
                    <a:moveTo>
                      <a:pt x="0" y="0"/>
                    </a:moveTo>
                    <a:lnTo>
                      <a:pt x="123825" y="0"/>
                    </a:lnTo>
                    <a:lnTo>
                      <a:pt x="123825" y="38100"/>
                    </a:lnTo>
                    <a:lnTo>
                      <a:pt x="0" y="38100"/>
                    </a:lnTo>
                    <a:close/>
                  </a:path>
                </a:pathLst>
              </a:custGeom>
              <a:solidFill>
                <a:srgbClr val="00B0F0"/>
              </a:solidFill>
              <a:ln w="9525" cap="flat">
                <a:noFill/>
                <a:prstDash val="solid"/>
                <a:miter/>
              </a:ln>
            </p:spPr>
            <p:txBody>
              <a:bodyPr rtlCol="0" anchor="ctr"/>
              <a:lstStyle/>
              <a:p>
                <a:endParaRPr lang="fr-FR"/>
              </a:p>
            </p:txBody>
          </p:sp>
          <p:sp>
            <p:nvSpPr>
              <p:cNvPr id="68" name="Forme libre : forme 20">
                <a:extLst>
                  <a:ext uri="{FF2B5EF4-FFF2-40B4-BE49-F238E27FC236}">
                    <a16:creationId xmlns:a16="http://schemas.microsoft.com/office/drawing/2014/main" id="{67583438-753D-4AC3-B07E-051BC944DEEA}"/>
                  </a:ext>
                </a:extLst>
              </p:cNvPr>
              <p:cNvSpPr/>
              <p:nvPr/>
            </p:nvSpPr>
            <p:spPr>
              <a:xfrm>
                <a:off x="3497471" y="30231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fr-FR"/>
              </a:p>
            </p:txBody>
          </p:sp>
          <p:sp>
            <p:nvSpPr>
              <p:cNvPr id="69" name="Forme libre : forme 21">
                <a:extLst>
                  <a:ext uri="{FF2B5EF4-FFF2-40B4-BE49-F238E27FC236}">
                    <a16:creationId xmlns:a16="http://schemas.microsoft.com/office/drawing/2014/main" id="{39FD8D48-253F-47D9-8958-C9BD3507AB91}"/>
                  </a:ext>
                </a:extLst>
              </p:cNvPr>
              <p:cNvSpPr/>
              <p:nvPr/>
            </p:nvSpPr>
            <p:spPr>
              <a:xfrm>
                <a:off x="3497471" y="30993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fr-FR"/>
              </a:p>
            </p:txBody>
          </p:sp>
          <p:sp>
            <p:nvSpPr>
              <p:cNvPr id="70" name="Forme libre : forme 22">
                <a:extLst>
                  <a:ext uri="{FF2B5EF4-FFF2-40B4-BE49-F238E27FC236}">
                    <a16:creationId xmlns:a16="http://schemas.microsoft.com/office/drawing/2014/main" id="{103E403C-30A5-49EE-B7AD-DAB22FD6CA76}"/>
                  </a:ext>
                </a:extLst>
              </p:cNvPr>
              <p:cNvSpPr/>
              <p:nvPr/>
            </p:nvSpPr>
            <p:spPr>
              <a:xfrm>
                <a:off x="3497471" y="317554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fr-FR"/>
              </a:p>
            </p:txBody>
          </p:sp>
        </p:grpSp>
      </p:grpSp>
      <p:grpSp>
        <p:nvGrpSpPr>
          <p:cNvPr id="71" name="Groupe 53">
            <a:extLst>
              <a:ext uri="{FF2B5EF4-FFF2-40B4-BE49-F238E27FC236}">
                <a16:creationId xmlns:a16="http://schemas.microsoft.com/office/drawing/2014/main" id="{167E940B-9211-430F-9F7D-CC7D7AD6BBD9}"/>
              </a:ext>
            </a:extLst>
          </p:cNvPr>
          <p:cNvGrpSpPr/>
          <p:nvPr/>
        </p:nvGrpSpPr>
        <p:grpSpPr>
          <a:xfrm>
            <a:off x="5162320" y="3690284"/>
            <a:ext cx="2874300" cy="2567640"/>
            <a:chOff x="5162320" y="3690284"/>
            <a:chExt cx="2874300" cy="2567640"/>
          </a:xfrm>
        </p:grpSpPr>
        <p:sp>
          <p:nvSpPr>
            <p:cNvPr id="72" name="Forme libre : forme 43">
              <a:extLst>
                <a:ext uri="{FF2B5EF4-FFF2-40B4-BE49-F238E27FC236}">
                  <a16:creationId xmlns:a16="http://schemas.microsoft.com/office/drawing/2014/main" id="{0DBD4C17-FC73-40E9-8AA4-601EA7F47A03}"/>
                </a:ext>
              </a:extLst>
            </p:cNvPr>
            <p:cNvSpPr/>
            <p:nvPr/>
          </p:nvSpPr>
          <p:spPr>
            <a:xfrm>
              <a:off x="5162320" y="3690284"/>
              <a:ext cx="1680621" cy="1386161"/>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rgbClr val="00B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52854" rIns="52854" bIns="349889" numCol="1" spcCol="1270" anchor="t" anchorCtr="0">
              <a:noAutofit/>
            </a:bodyPr>
            <a:lstStyle/>
            <a:p>
              <a:pPr marL="0" lvl="1" indent="0" algn="l" defTabSz="488950">
                <a:lnSpc>
                  <a:spcPct val="90000"/>
                </a:lnSpc>
                <a:spcBef>
                  <a:spcPct val="0"/>
                </a:spcBef>
                <a:spcAft>
                  <a:spcPct val="15000"/>
                </a:spcAft>
                <a:buNone/>
              </a:pPr>
              <a:r>
                <a:rPr lang="fr-FR" sz="1100" kern="1200" dirty="0" err="1"/>
                <a:t>Waar</a:t>
              </a:r>
              <a:r>
                <a:rPr lang="fr-FR" sz="1100" kern="1200" dirty="0"/>
                <a:t> </a:t>
              </a:r>
              <a:r>
                <a:rPr lang="fr-FR" sz="1100" kern="1200" dirty="0" err="1"/>
                <a:t>bevindt</a:t>
              </a:r>
              <a:r>
                <a:rPr lang="fr-FR" sz="1100" kern="1200" dirty="0"/>
                <a:t> </a:t>
              </a:r>
              <a:r>
                <a:rPr lang="fr-FR" sz="1100" kern="1200" dirty="0" err="1"/>
                <a:t>zich</a:t>
              </a:r>
              <a:r>
                <a:rPr lang="fr-FR" sz="1100" kern="1200" dirty="0"/>
                <a:t> de </a:t>
              </a:r>
              <a:r>
                <a:rPr lang="fr-FR" sz="1100" kern="1200" dirty="0" err="1"/>
                <a:t>werf</a:t>
              </a:r>
              <a:r>
                <a:rPr lang="fr-FR" sz="1100" kern="1200" dirty="0"/>
                <a:t>?</a:t>
              </a:r>
            </a:p>
            <a:p>
              <a:pPr marL="0" lvl="1" indent="0" algn="l" defTabSz="488950">
                <a:lnSpc>
                  <a:spcPct val="90000"/>
                </a:lnSpc>
                <a:spcBef>
                  <a:spcPct val="0"/>
                </a:spcBef>
                <a:spcAft>
                  <a:spcPct val="15000"/>
                </a:spcAft>
                <a:buNone/>
              </a:pPr>
              <a:r>
                <a:rPr lang="fr-FR" sz="1100" kern="1200" dirty="0" err="1"/>
                <a:t>Hoe</a:t>
              </a:r>
              <a:r>
                <a:rPr lang="fr-FR" sz="1100" kern="1200" dirty="0"/>
                <a:t> </a:t>
              </a:r>
              <a:r>
                <a:rPr lang="fr-FR" sz="1100" kern="1200" dirty="0" err="1"/>
                <a:t>komen</a:t>
              </a:r>
              <a:r>
                <a:rPr lang="fr-FR" sz="1100" kern="1200" dirty="0"/>
                <a:t> </a:t>
              </a:r>
              <a:r>
                <a:rPr lang="fr-FR" sz="1100" kern="1200" dirty="0" err="1"/>
                <a:t>we</a:t>
              </a:r>
              <a:r>
                <a:rPr lang="fr-FR" sz="1100" kern="1200" dirty="0"/>
                <a:t> </a:t>
              </a:r>
              <a:r>
                <a:rPr lang="fr-FR" sz="1100" kern="1200" dirty="0" err="1"/>
                <a:t>daar</a:t>
              </a:r>
              <a:r>
                <a:rPr lang="fr-FR" sz="1100" kern="1200" dirty="0"/>
                <a:t>?</a:t>
              </a:r>
            </a:p>
            <a:p>
              <a:pPr marL="0" lvl="1" indent="0" algn="l" defTabSz="488950">
                <a:lnSpc>
                  <a:spcPct val="90000"/>
                </a:lnSpc>
                <a:spcBef>
                  <a:spcPct val="0"/>
                </a:spcBef>
                <a:spcAft>
                  <a:spcPct val="15000"/>
                </a:spcAft>
                <a:buNone/>
              </a:pPr>
              <a:r>
                <a:rPr lang="fr-FR" sz="1100" kern="1200" dirty="0" err="1"/>
                <a:t>Welke</a:t>
              </a:r>
              <a:r>
                <a:rPr lang="fr-FR" sz="1100" kern="1200" dirty="0"/>
                <a:t> </a:t>
              </a:r>
              <a:r>
                <a:rPr lang="fr-FR" sz="1100" kern="1200" dirty="0" err="1"/>
                <a:t>risico’s</a:t>
              </a:r>
              <a:r>
                <a:rPr lang="fr-FR" sz="1100" kern="1200" dirty="0"/>
                <a:t>?</a:t>
              </a:r>
            </a:p>
            <a:p>
              <a:pPr marL="0" lvl="1" indent="0" algn="l" defTabSz="488950">
                <a:lnSpc>
                  <a:spcPct val="90000"/>
                </a:lnSpc>
                <a:spcBef>
                  <a:spcPct val="0"/>
                </a:spcBef>
                <a:spcAft>
                  <a:spcPct val="15000"/>
                </a:spcAft>
                <a:buNone/>
              </a:pPr>
              <a:r>
                <a:rPr lang="fr-FR" sz="1100" dirty="0" err="1"/>
                <a:t>Welke</a:t>
              </a:r>
              <a:r>
                <a:rPr lang="fr-FR" sz="1100" dirty="0"/>
                <a:t> </a:t>
              </a:r>
              <a:r>
                <a:rPr lang="fr-FR" sz="1100" dirty="0" err="1"/>
                <a:t>veiligheidsmaatregelen</a:t>
              </a:r>
              <a:r>
                <a:rPr lang="fr-FR" sz="1100" kern="1200" dirty="0"/>
                <a:t>?</a:t>
              </a:r>
            </a:p>
          </p:txBody>
        </p:sp>
        <p:sp>
          <p:nvSpPr>
            <p:cNvPr id="73" name="Forme 44">
              <a:extLst>
                <a:ext uri="{FF2B5EF4-FFF2-40B4-BE49-F238E27FC236}">
                  <a16:creationId xmlns:a16="http://schemas.microsoft.com/office/drawing/2014/main" id="{DBB7C63E-BFF3-4167-A976-16CD0B82306F}"/>
                </a:ext>
              </a:extLst>
            </p:cNvPr>
            <p:cNvSpPr/>
            <p:nvPr/>
          </p:nvSpPr>
          <p:spPr>
            <a:xfrm>
              <a:off x="6089038" y="3956681"/>
              <a:ext cx="1947582" cy="1947582"/>
            </a:xfrm>
            <a:prstGeom prst="leftCircularArrow">
              <a:avLst>
                <a:gd name="adj1" fmla="val 3634"/>
                <a:gd name="adj2" fmla="val 452407"/>
                <a:gd name="adj3" fmla="val 2227917"/>
                <a:gd name="adj4" fmla="val 9024489"/>
                <a:gd name="adj5" fmla="val 4240"/>
              </a:avLst>
            </a:prstGeom>
            <a:solidFill>
              <a:srgbClr val="00B050"/>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74" name="Forme libre : forme 45">
              <a:extLst>
                <a:ext uri="{FF2B5EF4-FFF2-40B4-BE49-F238E27FC236}">
                  <a16:creationId xmlns:a16="http://schemas.microsoft.com/office/drawing/2014/main" id="{0429AFBE-DDB9-49C9-958A-D0067D8F9825}"/>
                </a:ext>
              </a:extLst>
            </p:cNvPr>
            <p:cNvSpPr/>
            <p:nvPr/>
          </p:nvSpPr>
          <p:spPr>
            <a:xfrm>
              <a:off x="5535792" y="4779411"/>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00B05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fr-FR" sz="1200" b="1" kern="1200" dirty="0"/>
                <a:t>3. </a:t>
              </a:r>
              <a:r>
                <a:rPr lang="fr-FR" sz="1200" b="1" kern="1200" dirty="0" err="1"/>
                <a:t>Terreinkennis</a:t>
              </a:r>
              <a:endParaRPr lang="fr-FR" sz="1200" b="1" kern="1200" dirty="0"/>
            </a:p>
          </p:txBody>
        </p:sp>
        <p:sp>
          <p:nvSpPr>
            <p:cNvPr id="75" name="Graphique 9" descr="Train">
              <a:extLst>
                <a:ext uri="{FF2B5EF4-FFF2-40B4-BE49-F238E27FC236}">
                  <a16:creationId xmlns:a16="http://schemas.microsoft.com/office/drawing/2014/main" id="{DA304EC1-DA84-4AA0-A472-CB6D872763B2}"/>
                </a:ext>
              </a:extLst>
            </p:cNvPr>
            <p:cNvSpPr/>
            <p:nvPr/>
          </p:nvSpPr>
          <p:spPr>
            <a:xfrm>
              <a:off x="5725732" y="5419724"/>
              <a:ext cx="566737" cy="838200"/>
            </a:xfrm>
            <a:custGeom>
              <a:avLst/>
              <a:gdLst>
                <a:gd name="connsiteX0" fmla="*/ 76200 w 566737"/>
                <a:gd name="connsiteY0" fmla="*/ 762000 h 838200"/>
                <a:gd name="connsiteX1" fmla="*/ 93345 w 566737"/>
                <a:gd name="connsiteY1" fmla="*/ 723900 h 838200"/>
                <a:gd name="connsiteX2" fmla="*/ 474345 w 566737"/>
                <a:gd name="connsiteY2" fmla="*/ 723900 h 838200"/>
                <a:gd name="connsiteX3" fmla="*/ 491490 w 566737"/>
                <a:gd name="connsiteY3" fmla="*/ 762000 h 838200"/>
                <a:gd name="connsiteX4" fmla="*/ 76200 w 566737"/>
                <a:gd name="connsiteY4" fmla="*/ 762000 h 838200"/>
                <a:gd name="connsiteX5" fmla="*/ 128588 w 566737"/>
                <a:gd name="connsiteY5" fmla="*/ 647700 h 838200"/>
                <a:gd name="connsiteX6" fmla="*/ 440055 w 566737"/>
                <a:gd name="connsiteY6" fmla="*/ 647700 h 838200"/>
                <a:gd name="connsiteX7" fmla="*/ 457200 w 566737"/>
                <a:gd name="connsiteY7" fmla="*/ 685800 h 838200"/>
                <a:gd name="connsiteX8" fmla="*/ 111442 w 566737"/>
                <a:gd name="connsiteY8" fmla="*/ 685800 h 838200"/>
                <a:gd name="connsiteX9" fmla="*/ 128588 w 566737"/>
                <a:gd name="connsiteY9" fmla="*/ 647700 h 838200"/>
                <a:gd name="connsiteX10" fmla="*/ 112395 w 566737"/>
                <a:gd name="connsiteY10" fmla="*/ 485775 h 838200"/>
                <a:gd name="connsiteX11" fmla="*/ 140970 w 566737"/>
                <a:gd name="connsiteY11" fmla="*/ 457200 h 838200"/>
                <a:gd name="connsiteX12" fmla="*/ 169545 w 566737"/>
                <a:gd name="connsiteY12" fmla="*/ 485775 h 838200"/>
                <a:gd name="connsiteX13" fmla="*/ 140970 w 566737"/>
                <a:gd name="connsiteY13" fmla="*/ 514350 h 838200"/>
                <a:gd name="connsiteX14" fmla="*/ 112395 w 566737"/>
                <a:gd name="connsiteY14" fmla="*/ 485775 h 838200"/>
                <a:gd name="connsiteX15" fmla="*/ 112395 w 566737"/>
                <a:gd name="connsiteY15" fmla="*/ 95250 h 838200"/>
                <a:gd name="connsiteX16" fmla="*/ 150495 w 566737"/>
                <a:gd name="connsiteY16" fmla="*/ 57150 h 838200"/>
                <a:gd name="connsiteX17" fmla="*/ 226695 w 566737"/>
                <a:gd name="connsiteY17" fmla="*/ 57150 h 838200"/>
                <a:gd name="connsiteX18" fmla="*/ 245745 w 566737"/>
                <a:gd name="connsiteY18" fmla="*/ 38100 h 838200"/>
                <a:gd name="connsiteX19" fmla="*/ 321945 w 566737"/>
                <a:gd name="connsiteY19" fmla="*/ 38100 h 838200"/>
                <a:gd name="connsiteX20" fmla="*/ 340995 w 566737"/>
                <a:gd name="connsiteY20" fmla="*/ 57150 h 838200"/>
                <a:gd name="connsiteX21" fmla="*/ 417195 w 566737"/>
                <a:gd name="connsiteY21" fmla="*/ 57150 h 838200"/>
                <a:gd name="connsiteX22" fmla="*/ 455295 w 566737"/>
                <a:gd name="connsiteY22" fmla="*/ 95250 h 838200"/>
                <a:gd name="connsiteX23" fmla="*/ 455295 w 566737"/>
                <a:gd name="connsiteY23" fmla="*/ 285750 h 838200"/>
                <a:gd name="connsiteX24" fmla="*/ 436245 w 566737"/>
                <a:gd name="connsiteY24" fmla="*/ 304800 h 838200"/>
                <a:gd name="connsiteX25" fmla="*/ 131445 w 566737"/>
                <a:gd name="connsiteY25" fmla="*/ 304800 h 838200"/>
                <a:gd name="connsiteX26" fmla="*/ 112395 w 566737"/>
                <a:gd name="connsiteY26" fmla="*/ 285750 h 838200"/>
                <a:gd name="connsiteX27" fmla="*/ 112395 w 566737"/>
                <a:gd name="connsiteY27" fmla="*/ 95250 h 838200"/>
                <a:gd name="connsiteX28" fmla="*/ 421958 w 566737"/>
                <a:gd name="connsiteY28" fmla="*/ 609600 h 838200"/>
                <a:gd name="connsiteX29" fmla="*/ 145733 w 566737"/>
                <a:gd name="connsiteY29" fmla="*/ 609600 h 838200"/>
                <a:gd name="connsiteX30" fmla="*/ 162877 w 566737"/>
                <a:gd name="connsiteY30" fmla="*/ 571500 h 838200"/>
                <a:gd name="connsiteX31" fmla="*/ 404813 w 566737"/>
                <a:gd name="connsiteY31" fmla="*/ 571500 h 838200"/>
                <a:gd name="connsiteX32" fmla="*/ 421958 w 566737"/>
                <a:gd name="connsiteY32" fmla="*/ 609600 h 838200"/>
                <a:gd name="connsiteX33" fmla="*/ 426720 w 566737"/>
                <a:gd name="connsiteY33" fmla="*/ 514350 h 838200"/>
                <a:gd name="connsiteX34" fmla="*/ 398145 w 566737"/>
                <a:gd name="connsiteY34" fmla="*/ 485775 h 838200"/>
                <a:gd name="connsiteX35" fmla="*/ 426720 w 566737"/>
                <a:gd name="connsiteY35" fmla="*/ 457200 h 838200"/>
                <a:gd name="connsiteX36" fmla="*/ 455295 w 566737"/>
                <a:gd name="connsiteY36" fmla="*/ 485775 h 838200"/>
                <a:gd name="connsiteX37" fmla="*/ 426720 w 566737"/>
                <a:gd name="connsiteY37" fmla="*/ 514350 h 838200"/>
                <a:gd name="connsiteX38" fmla="*/ 446722 w 566737"/>
                <a:gd name="connsiteY38" fmla="*/ 571500 h 838200"/>
                <a:gd name="connsiteX39" fmla="*/ 455295 w 566737"/>
                <a:gd name="connsiteY39" fmla="*/ 571500 h 838200"/>
                <a:gd name="connsiteX40" fmla="*/ 512445 w 566737"/>
                <a:gd name="connsiteY40" fmla="*/ 514350 h 838200"/>
                <a:gd name="connsiteX41" fmla="*/ 512445 w 566737"/>
                <a:gd name="connsiteY41" fmla="*/ 76200 h 838200"/>
                <a:gd name="connsiteX42" fmla="*/ 436245 w 566737"/>
                <a:gd name="connsiteY42" fmla="*/ 0 h 838200"/>
                <a:gd name="connsiteX43" fmla="*/ 131445 w 566737"/>
                <a:gd name="connsiteY43" fmla="*/ 0 h 838200"/>
                <a:gd name="connsiteX44" fmla="*/ 55245 w 566737"/>
                <a:gd name="connsiteY44" fmla="*/ 76200 h 838200"/>
                <a:gd name="connsiteX45" fmla="*/ 55245 w 566737"/>
                <a:gd name="connsiteY45" fmla="*/ 514350 h 838200"/>
                <a:gd name="connsiteX46" fmla="*/ 112395 w 566737"/>
                <a:gd name="connsiteY46" fmla="*/ 571500 h 838200"/>
                <a:gd name="connsiteX47" fmla="*/ 120967 w 566737"/>
                <a:gd name="connsiteY47" fmla="*/ 571500 h 838200"/>
                <a:gd name="connsiteX48" fmla="*/ 0 w 566737"/>
                <a:gd name="connsiteY48" fmla="*/ 838200 h 838200"/>
                <a:gd name="connsiteX49" fmla="*/ 41910 w 566737"/>
                <a:gd name="connsiteY49" fmla="*/ 838200 h 838200"/>
                <a:gd name="connsiteX50" fmla="*/ 59055 w 566737"/>
                <a:gd name="connsiteY50" fmla="*/ 800100 h 838200"/>
                <a:gd name="connsiteX51" fmla="*/ 507683 w 566737"/>
                <a:gd name="connsiteY51" fmla="*/ 800100 h 838200"/>
                <a:gd name="connsiteX52" fmla="*/ 524828 w 566737"/>
                <a:gd name="connsiteY52" fmla="*/ 838200 h 838200"/>
                <a:gd name="connsiteX53" fmla="*/ 566737 w 566737"/>
                <a:gd name="connsiteY53" fmla="*/ 838200 h 838200"/>
                <a:gd name="connsiteX54" fmla="*/ 446722 w 566737"/>
                <a:gd name="connsiteY54" fmla="*/ 571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6737" h="838200">
                  <a:moveTo>
                    <a:pt x="76200" y="762000"/>
                  </a:moveTo>
                  <a:lnTo>
                    <a:pt x="93345" y="723900"/>
                  </a:lnTo>
                  <a:lnTo>
                    <a:pt x="474345" y="723900"/>
                  </a:lnTo>
                  <a:lnTo>
                    <a:pt x="491490" y="762000"/>
                  </a:lnTo>
                  <a:lnTo>
                    <a:pt x="76200" y="762000"/>
                  </a:lnTo>
                  <a:close/>
                  <a:moveTo>
                    <a:pt x="128588" y="647700"/>
                  </a:moveTo>
                  <a:lnTo>
                    <a:pt x="440055" y="647700"/>
                  </a:lnTo>
                  <a:lnTo>
                    <a:pt x="457200" y="685800"/>
                  </a:lnTo>
                  <a:lnTo>
                    <a:pt x="111442" y="685800"/>
                  </a:lnTo>
                  <a:lnTo>
                    <a:pt x="128588" y="647700"/>
                  </a:lnTo>
                  <a:close/>
                  <a:moveTo>
                    <a:pt x="112395" y="485775"/>
                  </a:moveTo>
                  <a:cubicBezTo>
                    <a:pt x="112395" y="469583"/>
                    <a:pt x="124777" y="457200"/>
                    <a:pt x="140970" y="457200"/>
                  </a:cubicBezTo>
                  <a:cubicBezTo>
                    <a:pt x="157163" y="457200"/>
                    <a:pt x="169545" y="469583"/>
                    <a:pt x="169545" y="485775"/>
                  </a:cubicBezTo>
                  <a:cubicBezTo>
                    <a:pt x="169545" y="501968"/>
                    <a:pt x="157163" y="514350"/>
                    <a:pt x="140970" y="514350"/>
                  </a:cubicBezTo>
                  <a:cubicBezTo>
                    <a:pt x="124777" y="514350"/>
                    <a:pt x="112395" y="501968"/>
                    <a:pt x="112395" y="485775"/>
                  </a:cubicBezTo>
                  <a:close/>
                  <a:moveTo>
                    <a:pt x="112395" y="95250"/>
                  </a:moveTo>
                  <a:cubicBezTo>
                    <a:pt x="112395" y="74295"/>
                    <a:pt x="129540" y="57150"/>
                    <a:pt x="150495" y="57150"/>
                  </a:cubicBezTo>
                  <a:lnTo>
                    <a:pt x="226695" y="57150"/>
                  </a:lnTo>
                  <a:cubicBezTo>
                    <a:pt x="226695" y="46672"/>
                    <a:pt x="235268" y="38100"/>
                    <a:pt x="245745" y="38100"/>
                  </a:cubicBezTo>
                  <a:lnTo>
                    <a:pt x="321945" y="38100"/>
                  </a:lnTo>
                  <a:cubicBezTo>
                    <a:pt x="332422" y="38100"/>
                    <a:pt x="340995" y="46672"/>
                    <a:pt x="340995" y="57150"/>
                  </a:cubicBezTo>
                  <a:lnTo>
                    <a:pt x="417195" y="57150"/>
                  </a:lnTo>
                  <a:cubicBezTo>
                    <a:pt x="438150" y="57150"/>
                    <a:pt x="455295" y="74295"/>
                    <a:pt x="455295" y="95250"/>
                  </a:cubicBezTo>
                  <a:lnTo>
                    <a:pt x="455295" y="285750"/>
                  </a:lnTo>
                  <a:cubicBezTo>
                    <a:pt x="455295" y="296228"/>
                    <a:pt x="446722" y="304800"/>
                    <a:pt x="436245" y="304800"/>
                  </a:cubicBezTo>
                  <a:lnTo>
                    <a:pt x="131445" y="304800"/>
                  </a:lnTo>
                  <a:cubicBezTo>
                    <a:pt x="120967" y="304800"/>
                    <a:pt x="112395" y="296228"/>
                    <a:pt x="112395" y="285750"/>
                  </a:cubicBezTo>
                  <a:lnTo>
                    <a:pt x="112395" y="95250"/>
                  </a:lnTo>
                  <a:close/>
                  <a:moveTo>
                    <a:pt x="421958" y="609600"/>
                  </a:moveTo>
                  <a:lnTo>
                    <a:pt x="145733" y="609600"/>
                  </a:lnTo>
                  <a:lnTo>
                    <a:pt x="162877" y="571500"/>
                  </a:lnTo>
                  <a:lnTo>
                    <a:pt x="404813" y="571500"/>
                  </a:lnTo>
                  <a:lnTo>
                    <a:pt x="421958" y="609600"/>
                  </a:lnTo>
                  <a:close/>
                  <a:moveTo>
                    <a:pt x="426720" y="514350"/>
                  </a:moveTo>
                  <a:cubicBezTo>
                    <a:pt x="410528" y="514350"/>
                    <a:pt x="398145" y="501968"/>
                    <a:pt x="398145" y="485775"/>
                  </a:cubicBezTo>
                  <a:cubicBezTo>
                    <a:pt x="398145" y="469583"/>
                    <a:pt x="410528" y="457200"/>
                    <a:pt x="426720" y="457200"/>
                  </a:cubicBezTo>
                  <a:cubicBezTo>
                    <a:pt x="442912" y="457200"/>
                    <a:pt x="455295" y="469583"/>
                    <a:pt x="455295" y="485775"/>
                  </a:cubicBezTo>
                  <a:cubicBezTo>
                    <a:pt x="455295" y="501968"/>
                    <a:pt x="442912" y="514350"/>
                    <a:pt x="426720" y="514350"/>
                  </a:cubicBezTo>
                  <a:close/>
                  <a:moveTo>
                    <a:pt x="446722" y="571500"/>
                  </a:moveTo>
                  <a:lnTo>
                    <a:pt x="455295" y="571500"/>
                  </a:lnTo>
                  <a:cubicBezTo>
                    <a:pt x="486728" y="571500"/>
                    <a:pt x="512445" y="545783"/>
                    <a:pt x="512445" y="514350"/>
                  </a:cubicBezTo>
                  <a:lnTo>
                    <a:pt x="512445" y="76200"/>
                  </a:lnTo>
                  <a:cubicBezTo>
                    <a:pt x="512445" y="34290"/>
                    <a:pt x="478155" y="0"/>
                    <a:pt x="436245" y="0"/>
                  </a:cubicBezTo>
                  <a:lnTo>
                    <a:pt x="131445" y="0"/>
                  </a:lnTo>
                  <a:cubicBezTo>
                    <a:pt x="89535" y="0"/>
                    <a:pt x="55245" y="34290"/>
                    <a:pt x="55245" y="76200"/>
                  </a:cubicBezTo>
                  <a:lnTo>
                    <a:pt x="55245" y="514350"/>
                  </a:lnTo>
                  <a:cubicBezTo>
                    <a:pt x="55245" y="545783"/>
                    <a:pt x="80963" y="571500"/>
                    <a:pt x="112395" y="571500"/>
                  </a:cubicBezTo>
                  <a:lnTo>
                    <a:pt x="120967" y="571500"/>
                  </a:lnTo>
                  <a:lnTo>
                    <a:pt x="0" y="838200"/>
                  </a:lnTo>
                  <a:lnTo>
                    <a:pt x="41910" y="838200"/>
                  </a:lnTo>
                  <a:lnTo>
                    <a:pt x="59055" y="800100"/>
                  </a:lnTo>
                  <a:lnTo>
                    <a:pt x="507683" y="800100"/>
                  </a:lnTo>
                  <a:lnTo>
                    <a:pt x="524828" y="838200"/>
                  </a:lnTo>
                  <a:lnTo>
                    <a:pt x="566737" y="838200"/>
                  </a:lnTo>
                  <a:lnTo>
                    <a:pt x="446722" y="571500"/>
                  </a:lnTo>
                  <a:close/>
                </a:path>
              </a:pathLst>
            </a:custGeom>
            <a:solidFill>
              <a:srgbClr val="00B050"/>
            </a:solidFill>
            <a:ln w="9525" cap="flat">
              <a:noFill/>
              <a:prstDash val="solid"/>
              <a:miter/>
            </a:ln>
          </p:spPr>
          <p:txBody>
            <a:bodyPr rtlCol="0" anchor="ctr"/>
            <a:lstStyle/>
            <a:p>
              <a:endParaRPr lang="fr-FR"/>
            </a:p>
          </p:txBody>
        </p:sp>
      </p:grpSp>
      <p:grpSp>
        <p:nvGrpSpPr>
          <p:cNvPr id="76" name="Groupe 54">
            <a:extLst>
              <a:ext uri="{FF2B5EF4-FFF2-40B4-BE49-F238E27FC236}">
                <a16:creationId xmlns:a16="http://schemas.microsoft.com/office/drawing/2014/main" id="{56828E84-B761-4CF7-882E-1369681B30EE}"/>
              </a:ext>
            </a:extLst>
          </p:cNvPr>
          <p:cNvGrpSpPr/>
          <p:nvPr/>
        </p:nvGrpSpPr>
        <p:grpSpPr>
          <a:xfrm>
            <a:off x="7320136" y="2348880"/>
            <a:ext cx="3075040" cy="2952328"/>
            <a:chOff x="7366746" y="2651670"/>
            <a:chExt cx="3075040" cy="2952328"/>
          </a:xfrm>
        </p:grpSpPr>
        <p:sp>
          <p:nvSpPr>
            <p:cNvPr id="77" name="Forme libre : forme 46">
              <a:extLst>
                <a:ext uri="{FF2B5EF4-FFF2-40B4-BE49-F238E27FC236}">
                  <a16:creationId xmlns:a16="http://schemas.microsoft.com/office/drawing/2014/main" id="{D88CFC2B-A2D9-4CDD-A6F1-823F1E29BE0B}"/>
                </a:ext>
              </a:extLst>
            </p:cNvPr>
            <p:cNvSpPr/>
            <p:nvPr/>
          </p:nvSpPr>
          <p:spPr>
            <a:xfrm>
              <a:off x="7366746" y="3690284"/>
              <a:ext cx="1680621" cy="1913714"/>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349888" rIns="52854" bIns="52855" numCol="1" spcCol="1270" anchor="t" anchorCtr="0">
              <a:noAutofit/>
            </a:bodyPr>
            <a:lstStyle/>
            <a:p>
              <a:pPr marL="0" lvl="1" indent="-57150" algn="l" defTabSz="488950">
                <a:lnSpc>
                  <a:spcPct val="90000"/>
                </a:lnSpc>
                <a:spcBef>
                  <a:spcPct val="0"/>
                </a:spcBef>
                <a:spcAft>
                  <a:spcPct val="15000"/>
                </a:spcAft>
                <a:buNone/>
              </a:pPr>
              <a:r>
                <a:rPr lang="fr-FR" sz="1100" kern="1200" dirty="0" err="1"/>
                <a:t>Wie</a:t>
              </a:r>
              <a:r>
                <a:rPr lang="fr-FR" sz="1100" kern="1200" dirty="0"/>
                <a:t> </a:t>
              </a:r>
              <a:r>
                <a:rPr lang="fr-FR" sz="1100" kern="1200" dirty="0" err="1"/>
                <a:t>is</a:t>
              </a:r>
              <a:r>
                <a:rPr lang="fr-FR" sz="1100" kern="1200" dirty="0"/>
                <a:t> de </a:t>
              </a:r>
              <a:r>
                <a:rPr lang="fr-FR" sz="1100" kern="1200" dirty="0" err="1"/>
                <a:t>verantwoordelijke</a:t>
              </a:r>
              <a:r>
                <a:rPr lang="fr-FR" sz="1100" kern="1200" dirty="0"/>
                <a:t> </a:t>
              </a:r>
              <a:r>
                <a:rPr lang="fr-FR" sz="1100" kern="1200" dirty="0" err="1"/>
                <a:t>voor</a:t>
              </a:r>
              <a:r>
                <a:rPr lang="fr-FR" sz="1100" kern="1200" dirty="0"/>
                <a:t> de </a:t>
              </a:r>
              <a:r>
                <a:rPr lang="fr-FR" sz="1100" kern="1200" dirty="0" err="1"/>
                <a:t>veiligheid</a:t>
              </a:r>
              <a:r>
                <a:rPr lang="fr-FR" sz="1100" kern="1200" dirty="0"/>
                <a:t> (Infrabel/</a:t>
              </a:r>
              <a:r>
                <a:rPr lang="fr-FR" sz="1100" kern="1200" dirty="0" err="1"/>
                <a:t>aannemer</a:t>
              </a:r>
              <a:r>
                <a:rPr lang="fr-FR" sz="1100" kern="1200" dirty="0"/>
                <a:t>)?</a:t>
              </a:r>
            </a:p>
            <a:p>
              <a:pPr marL="0" lvl="1" indent="-57150" algn="l" defTabSz="488950">
                <a:lnSpc>
                  <a:spcPct val="90000"/>
                </a:lnSpc>
                <a:spcBef>
                  <a:spcPct val="0"/>
                </a:spcBef>
                <a:spcAft>
                  <a:spcPct val="15000"/>
                </a:spcAft>
                <a:buNone/>
              </a:pPr>
              <a:r>
                <a:rPr lang="fr-FR" sz="1100" kern="1200" dirty="0" err="1"/>
                <a:t>Wie</a:t>
              </a:r>
              <a:r>
                <a:rPr lang="fr-FR" sz="1100" kern="1200" dirty="0"/>
                <a:t> </a:t>
              </a:r>
              <a:r>
                <a:rPr lang="fr-FR" sz="1100" kern="1200" dirty="0" err="1"/>
                <a:t>is</a:t>
              </a:r>
              <a:r>
                <a:rPr lang="fr-FR" sz="1100" kern="1200" dirty="0"/>
                <a:t> </a:t>
              </a:r>
              <a:r>
                <a:rPr lang="fr-FR" sz="1100" kern="1200" dirty="0" err="1"/>
                <a:t>kijkuit</a:t>
              </a:r>
              <a:r>
                <a:rPr lang="fr-FR" sz="1100" kern="1200" dirty="0"/>
                <a:t> / </a:t>
              </a:r>
              <a:r>
                <a:rPr lang="fr-FR" sz="1100" kern="1200" dirty="0" err="1"/>
                <a:t>aankondiger</a:t>
              </a:r>
              <a:r>
                <a:rPr lang="fr-FR" sz="1100" kern="1200" dirty="0"/>
                <a:t> / </a:t>
              </a:r>
              <a:r>
                <a:rPr lang="fr-FR" sz="1100" kern="1200" dirty="0" err="1"/>
                <a:t>grenswachter</a:t>
              </a:r>
              <a:r>
                <a:rPr lang="fr-FR" sz="1100" kern="1200" dirty="0"/>
                <a:t>?</a:t>
              </a:r>
            </a:p>
            <a:p>
              <a:pPr marL="0" lvl="1" indent="-57150" algn="l" defTabSz="488950">
                <a:lnSpc>
                  <a:spcPct val="90000"/>
                </a:lnSpc>
                <a:spcBef>
                  <a:spcPct val="0"/>
                </a:spcBef>
                <a:spcAft>
                  <a:spcPct val="15000"/>
                </a:spcAft>
                <a:buNone/>
              </a:pPr>
              <a:r>
                <a:rPr lang="fr-FR" sz="1100" dirty="0" err="1"/>
                <a:t>Wie</a:t>
              </a:r>
              <a:r>
                <a:rPr lang="fr-FR" sz="1100" dirty="0"/>
                <a:t> </a:t>
              </a:r>
              <a:r>
                <a:rPr lang="fr-FR" sz="1100" dirty="0" err="1"/>
                <a:t>geeft</a:t>
              </a:r>
              <a:r>
                <a:rPr lang="fr-FR" sz="1100" dirty="0"/>
                <a:t> </a:t>
              </a:r>
              <a:r>
                <a:rPr lang="fr-FR" sz="1100" dirty="0" err="1"/>
                <a:t>alarm</a:t>
              </a:r>
              <a:r>
                <a:rPr lang="fr-FR" sz="1100" dirty="0"/>
                <a:t> of </a:t>
              </a:r>
              <a:r>
                <a:rPr lang="fr-FR" sz="1100" dirty="0" err="1"/>
                <a:t>toelating</a:t>
              </a:r>
              <a:r>
                <a:rPr lang="fr-FR" sz="1100" dirty="0"/>
                <a:t> om te </a:t>
              </a:r>
              <a:r>
                <a:rPr lang="fr-FR" sz="1100" dirty="0" err="1"/>
                <a:t>werken</a:t>
              </a:r>
              <a:r>
                <a:rPr lang="fr-FR" sz="1100" dirty="0"/>
                <a:t>?</a:t>
              </a:r>
            </a:p>
            <a:p>
              <a:pPr marL="0" lvl="1" indent="-57150" algn="l" defTabSz="488950">
                <a:lnSpc>
                  <a:spcPct val="90000"/>
                </a:lnSpc>
                <a:spcBef>
                  <a:spcPct val="0"/>
                </a:spcBef>
                <a:spcAft>
                  <a:spcPct val="15000"/>
                </a:spcAft>
                <a:buNone/>
              </a:pPr>
              <a:r>
                <a:rPr lang="fr-FR" sz="1100" dirty="0" err="1"/>
                <a:t>Opstelling</a:t>
              </a:r>
              <a:r>
                <a:rPr lang="fr-FR" sz="1100" kern="1200" dirty="0"/>
                <a:t> en </a:t>
              </a:r>
              <a:r>
                <a:rPr lang="fr-FR" sz="1100" kern="1200" dirty="0" err="1"/>
                <a:t>controle</a:t>
              </a:r>
              <a:r>
                <a:rPr lang="fr-FR" sz="1100" kern="1200" dirty="0"/>
                <a:t> van de </a:t>
              </a:r>
              <a:r>
                <a:rPr lang="fr-FR" sz="1100" kern="1200" dirty="0" err="1"/>
                <a:t>uitrusting</a:t>
              </a:r>
              <a:endParaRPr lang="fr-FR" sz="1100" kern="1200" dirty="0"/>
            </a:p>
            <a:p>
              <a:pPr marL="57150" lvl="1" indent="-57150" algn="l" defTabSz="488950">
                <a:lnSpc>
                  <a:spcPct val="90000"/>
                </a:lnSpc>
                <a:spcBef>
                  <a:spcPct val="0"/>
                </a:spcBef>
                <a:spcAft>
                  <a:spcPct val="15000"/>
                </a:spcAft>
                <a:buChar char="•"/>
              </a:pPr>
              <a:endParaRPr lang="fr-FR" sz="1100" kern="1200" dirty="0"/>
            </a:p>
          </p:txBody>
        </p:sp>
        <p:sp>
          <p:nvSpPr>
            <p:cNvPr id="78" name="Flèche : en arc 47">
              <a:extLst>
                <a:ext uri="{FF2B5EF4-FFF2-40B4-BE49-F238E27FC236}">
                  <a16:creationId xmlns:a16="http://schemas.microsoft.com/office/drawing/2014/main" id="{F14D6C08-84FD-4F9C-9297-CA2F6591751A}"/>
                </a:ext>
              </a:extLst>
            </p:cNvPr>
            <p:cNvSpPr/>
            <p:nvPr/>
          </p:nvSpPr>
          <p:spPr>
            <a:xfrm>
              <a:off x="8279458" y="2808116"/>
              <a:ext cx="2162328" cy="2162328"/>
            </a:xfrm>
            <a:prstGeom prst="circularArrow">
              <a:avLst>
                <a:gd name="adj1" fmla="val 3274"/>
                <a:gd name="adj2" fmla="val 403988"/>
                <a:gd name="adj3" fmla="val 19420501"/>
                <a:gd name="adj4" fmla="val 12575511"/>
                <a:gd name="adj5" fmla="val 3819"/>
              </a:avLst>
            </a:prstGeom>
            <a:solidFill>
              <a:srgbClr val="FFC000"/>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9" name="Forme libre : forme 48">
              <a:extLst>
                <a:ext uri="{FF2B5EF4-FFF2-40B4-BE49-F238E27FC236}">
                  <a16:creationId xmlns:a16="http://schemas.microsoft.com/office/drawing/2014/main" id="{A6360A4C-F8BA-42B0-AA1C-F4A4BD93C99D}"/>
                </a:ext>
              </a:extLst>
            </p:cNvPr>
            <p:cNvSpPr/>
            <p:nvPr/>
          </p:nvSpPr>
          <p:spPr>
            <a:xfrm>
              <a:off x="7740218" y="3393249"/>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rgbClr val="FFC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fr-FR" sz="1200" b="1" kern="1200" dirty="0"/>
                <a:t>4. </a:t>
              </a:r>
              <a:r>
                <a:rPr lang="fr-FR" sz="1200" b="1" kern="1200" dirty="0" err="1"/>
                <a:t>Rol</a:t>
              </a:r>
              <a:r>
                <a:rPr lang="fr-FR" sz="1200" b="1" kern="1200" dirty="0"/>
                <a:t> en </a:t>
              </a:r>
              <a:r>
                <a:rPr lang="fr-FR" sz="1200" b="1" kern="1200" dirty="0" err="1"/>
                <a:t>verantwoordelijkheid</a:t>
              </a:r>
              <a:r>
                <a:rPr lang="fr-FR" sz="1200" b="1" kern="1200" dirty="0"/>
                <a:t> van </a:t>
              </a:r>
              <a:r>
                <a:rPr lang="fr-FR" sz="1200" b="1" kern="1200" dirty="0" err="1"/>
                <a:t>elke</a:t>
              </a:r>
              <a:r>
                <a:rPr lang="fr-FR" sz="1200" b="1" kern="1200" dirty="0"/>
                <a:t> </a:t>
              </a:r>
              <a:r>
                <a:rPr lang="fr-FR" sz="1200" b="1" kern="1200" dirty="0" err="1"/>
                <a:t>persoon</a:t>
              </a:r>
              <a:endParaRPr lang="fr-FR" sz="1200" b="1" kern="1200" dirty="0"/>
            </a:p>
          </p:txBody>
        </p:sp>
        <p:grpSp>
          <p:nvGrpSpPr>
            <p:cNvPr id="80" name="Graphique 10" descr="Hiérarchie">
              <a:extLst>
                <a:ext uri="{FF2B5EF4-FFF2-40B4-BE49-F238E27FC236}">
                  <a16:creationId xmlns:a16="http://schemas.microsoft.com/office/drawing/2014/main" id="{011392B2-7643-4D79-8503-44E62C32E729}"/>
                </a:ext>
              </a:extLst>
            </p:cNvPr>
            <p:cNvGrpSpPr/>
            <p:nvPr/>
          </p:nvGrpSpPr>
          <p:grpSpPr>
            <a:xfrm>
              <a:off x="7741961" y="2651670"/>
              <a:ext cx="762000" cy="647700"/>
              <a:chOff x="7741961" y="2651670"/>
              <a:chExt cx="762000" cy="647700"/>
            </a:xfrm>
            <a:solidFill>
              <a:srgbClr val="FFC000"/>
            </a:solidFill>
          </p:grpSpPr>
          <p:sp>
            <p:nvSpPr>
              <p:cNvPr id="81" name="Forme libre : forme 25">
                <a:extLst>
                  <a:ext uri="{FF2B5EF4-FFF2-40B4-BE49-F238E27FC236}">
                    <a16:creationId xmlns:a16="http://schemas.microsoft.com/office/drawing/2014/main" id="{097F5C57-0255-4078-A01D-15D39902BBFF}"/>
                  </a:ext>
                </a:extLst>
              </p:cNvPr>
              <p:cNvSpPr/>
              <p:nvPr/>
            </p:nvSpPr>
            <p:spPr>
              <a:xfrm>
                <a:off x="8027711" y="316602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fr-FR"/>
              </a:p>
            </p:txBody>
          </p:sp>
          <p:sp>
            <p:nvSpPr>
              <p:cNvPr id="82" name="Forme libre : forme 26">
                <a:extLst>
                  <a:ext uri="{FF2B5EF4-FFF2-40B4-BE49-F238E27FC236}">
                    <a16:creationId xmlns:a16="http://schemas.microsoft.com/office/drawing/2014/main" id="{596AF80E-9790-42C5-9A98-6103FD904254}"/>
                  </a:ext>
                </a:extLst>
              </p:cNvPr>
              <p:cNvSpPr/>
              <p:nvPr/>
            </p:nvSpPr>
            <p:spPr>
              <a:xfrm>
                <a:off x="8027711" y="265167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fr-FR"/>
              </a:p>
            </p:txBody>
          </p:sp>
          <p:sp>
            <p:nvSpPr>
              <p:cNvPr id="83" name="Forme libre : forme 27">
                <a:extLst>
                  <a:ext uri="{FF2B5EF4-FFF2-40B4-BE49-F238E27FC236}">
                    <a16:creationId xmlns:a16="http://schemas.microsoft.com/office/drawing/2014/main" id="{6CA0170C-41FB-4EBA-968E-0B0084890A85}"/>
                  </a:ext>
                </a:extLst>
              </p:cNvPr>
              <p:cNvSpPr/>
              <p:nvPr/>
            </p:nvSpPr>
            <p:spPr>
              <a:xfrm>
                <a:off x="7741961" y="316602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fr-FR"/>
              </a:p>
            </p:txBody>
          </p:sp>
          <p:sp>
            <p:nvSpPr>
              <p:cNvPr id="84" name="Forme libre : forme 28">
                <a:extLst>
                  <a:ext uri="{FF2B5EF4-FFF2-40B4-BE49-F238E27FC236}">
                    <a16:creationId xmlns:a16="http://schemas.microsoft.com/office/drawing/2014/main" id="{D5F765B7-2667-472C-94C9-EFBAFF894B02}"/>
                  </a:ext>
                </a:extLst>
              </p:cNvPr>
              <p:cNvSpPr/>
              <p:nvPr/>
            </p:nvSpPr>
            <p:spPr>
              <a:xfrm>
                <a:off x="8313461" y="3166020"/>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FFC000"/>
              </a:solidFill>
              <a:ln w="9525" cap="flat">
                <a:noFill/>
                <a:prstDash val="solid"/>
                <a:miter/>
              </a:ln>
            </p:spPr>
            <p:txBody>
              <a:bodyPr rtlCol="0" anchor="ctr"/>
              <a:lstStyle/>
              <a:p>
                <a:endParaRPr lang="fr-FR"/>
              </a:p>
            </p:txBody>
          </p:sp>
          <p:sp>
            <p:nvSpPr>
              <p:cNvPr id="85" name="Forme libre : forme 29">
                <a:extLst>
                  <a:ext uri="{FF2B5EF4-FFF2-40B4-BE49-F238E27FC236}">
                    <a16:creationId xmlns:a16="http://schemas.microsoft.com/office/drawing/2014/main" id="{13ED287B-59C6-448C-9140-FA2156F3E41A}"/>
                  </a:ext>
                </a:extLst>
              </p:cNvPr>
              <p:cNvSpPr/>
              <p:nvPr/>
            </p:nvSpPr>
            <p:spPr>
              <a:xfrm>
                <a:off x="7818161" y="2823120"/>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FFC000"/>
              </a:solidFill>
              <a:ln w="9525" cap="flat">
                <a:noFill/>
                <a:prstDash val="solid"/>
                <a:miter/>
              </a:ln>
            </p:spPr>
            <p:txBody>
              <a:bodyPr rtlCol="0" anchor="ctr"/>
              <a:lstStyle/>
              <a:p>
                <a:endParaRPr lang="fr-FR"/>
              </a:p>
            </p:txBody>
          </p:sp>
        </p:grpSp>
      </p:grpSp>
      <p:grpSp>
        <p:nvGrpSpPr>
          <p:cNvPr id="86" name="Groupe 55">
            <a:extLst>
              <a:ext uri="{FF2B5EF4-FFF2-40B4-BE49-F238E27FC236}">
                <a16:creationId xmlns:a16="http://schemas.microsoft.com/office/drawing/2014/main" id="{F26E591F-2441-466A-962C-2D1EF24F49A0}"/>
              </a:ext>
            </a:extLst>
          </p:cNvPr>
          <p:cNvGrpSpPr/>
          <p:nvPr/>
        </p:nvGrpSpPr>
        <p:grpSpPr>
          <a:xfrm>
            <a:off x="9571172" y="3690284"/>
            <a:ext cx="1867357" cy="2605740"/>
            <a:chOff x="9571172" y="3690284"/>
            <a:chExt cx="1867357" cy="2605740"/>
          </a:xfrm>
        </p:grpSpPr>
        <p:sp>
          <p:nvSpPr>
            <p:cNvPr id="87" name="Forme libre : forme 49">
              <a:extLst>
                <a:ext uri="{FF2B5EF4-FFF2-40B4-BE49-F238E27FC236}">
                  <a16:creationId xmlns:a16="http://schemas.microsoft.com/office/drawing/2014/main" id="{97188F55-7CDF-4A57-B413-AF10FFD273B3}"/>
                </a:ext>
              </a:extLst>
            </p:cNvPr>
            <p:cNvSpPr/>
            <p:nvPr/>
          </p:nvSpPr>
          <p:spPr>
            <a:xfrm>
              <a:off x="9571172" y="3690284"/>
              <a:ext cx="1680621" cy="1386161"/>
            </a:xfrm>
            <a:custGeom>
              <a:avLst/>
              <a:gdLst>
                <a:gd name="connsiteX0" fmla="*/ 0 w 1680621"/>
                <a:gd name="connsiteY0" fmla="*/ 138616 h 1386161"/>
                <a:gd name="connsiteX1" fmla="*/ 138616 w 1680621"/>
                <a:gd name="connsiteY1" fmla="*/ 0 h 1386161"/>
                <a:gd name="connsiteX2" fmla="*/ 1542005 w 1680621"/>
                <a:gd name="connsiteY2" fmla="*/ 0 h 1386161"/>
                <a:gd name="connsiteX3" fmla="*/ 1680621 w 1680621"/>
                <a:gd name="connsiteY3" fmla="*/ 138616 h 1386161"/>
                <a:gd name="connsiteX4" fmla="*/ 1680621 w 1680621"/>
                <a:gd name="connsiteY4" fmla="*/ 1247545 h 1386161"/>
                <a:gd name="connsiteX5" fmla="*/ 1542005 w 1680621"/>
                <a:gd name="connsiteY5" fmla="*/ 1386161 h 1386161"/>
                <a:gd name="connsiteX6" fmla="*/ 138616 w 1680621"/>
                <a:gd name="connsiteY6" fmla="*/ 1386161 h 1386161"/>
                <a:gd name="connsiteX7" fmla="*/ 0 w 1680621"/>
                <a:gd name="connsiteY7" fmla="*/ 1247545 h 1386161"/>
                <a:gd name="connsiteX8" fmla="*/ 0 w 1680621"/>
                <a:gd name="connsiteY8" fmla="*/ 138616 h 13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621" h="1386161">
                  <a:moveTo>
                    <a:pt x="0" y="138616"/>
                  </a:moveTo>
                  <a:cubicBezTo>
                    <a:pt x="0" y="62060"/>
                    <a:pt x="62060" y="0"/>
                    <a:pt x="138616" y="0"/>
                  </a:cubicBezTo>
                  <a:lnTo>
                    <a:pt x="1542005" y="0"/>
                  </a:lnTo>
                  <a:cubicBezTo>
                    <a:pt x="1618561" y="0"/>
                    <a:pt x="1680621" y="62060"/>
                    <a:pt x="1680621" y="138616"/>
                  </a:cubicBezTo>
                  <a:lnTo>
                    <a:pt x="1680621" y="1247545"/>
                  </a:lnTo>
                  <a:cubicBezTo>
                    <a:pt x="1680621" y="1324101"/>
                    <a:pt x="1618561" y="1386161"/>
                    <a:pt x="1542005" y="1386161"/>
                  </a:cubicBezTo>
                  <a:lnTo>
                    <a:pt x="138616" y="1386161"/>
                  </a:lnTo>
                  <a:cubicBezTo>
                    <a:pt x="62060" y="1386161"/>
                    <a:pt x="0" y="1324101"/>
                    <a:pt x="0" y="1247545"/>
                  </a:cubicBezTo>
                  <a:lnTo>
                    <a:pt x="0" y="138616"/>
                  </a:lnTo>
                  <a:close/>
                </a:path>
              </a:pathLst>
            </a:custGeom>
            <a:ln>
              <a:solidFill>
                <a:schemeClr val="accent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54" tIns="52854" rIns="52854" bIns="349889" numCol="1" spcCol="1270" anchor="t" anchorCtr="0">
              <a:noAutofit/>
            </a:bodyPr>
            <a:lstStyle/>
            <a:p>
              <a:pPr marL="0" lvl="1" indent="-57150" algn="l" defTabSz="488950">
                <a:lnSpc>
                  <a:spcPct val="90000"/>
                </a:lnSpc>
                <a:spcBef>
                  <a:spcPct val="0"/>
                </a:spcBef>
                <a:spcAft>
                  <a:spcPct val="15000"/>
                </a:spcAft>
                <a:buNone/>
              </a:pPr>
              <a:r>
                <a:rPr lang="fr-FR" sz="1100" dirty="0" err="1"/>
                <a:t>Kennis</a:t>
              </a:r>
              <a:r>
                <a:rPr lang="fr-FR" sz="1100" dirty="0"/>
                <a:t> van </a:t>
              </a:r>
              <a:r>
                <a:rPr lang="fr-FR" sz="1100" dirty="0" err="1"/>
                <a:t>iedereen</a:t>
              </a:r>
              <a:r>
                <a:rPr lang="fr-FR" sz="1100" dirty="0"/>
                <a:t> </a:t>
              </a:r>
              <a:r>
                <a:rPr lang="fr-FR" sz="1100" dirty="0" err="1"/>
                <a:t>controleren</a:t>
              </a:r>
              <a:endParaRPr lang="fr-FR" sz="1100" kern="1200" dirty="0"/>
            </a:p>
            <a:p>
              <a:pPr marL="57150" lvl="1" indent="-57150" algn="l" defTabSz="488950">
                <a:lnSpc>
                  <a:spcPct val="90000"/>
                </a:lnSpc>
                <a:spcBef>
                  <a:spcPct val="0"/>
                </a:spcBef>
                <a:spcAft>
                  <a:spcPct val="15000"/>
                </a:spcAft>
                <a:buNone/>
              </a:pPr>
              <a:r>
                <a:rPr lang="fr-FR" sz="1100" kern="1200" dirty="0" err="1"/>
                <a:t>Vragen</a:t>
              </a:r>
              <a:r>
                <a:rPr lang="fr-FR" sz="1100" kern="1200" dirty="0"/>
                <a:t> </a:t>
              </a:r>
              <a:r>
                <a:rPr lang="fr-FR" sz="1100" kern="1200" dirty="0" err="1"/>
                <a:t>stellen</a:t>
              </a:r>
              <a:endParaRPr lang="fr-FR" sz="1100" kern="1200" dirty="0"/>
            </a:p>
          </p:txBody>
        </p:sp>
        <p:sp>
          <p:nvSpPr>
            <p:cNvPr id="88" name="Forme libre : forme 50">
              <a:extLst>
                <a:ext uri="{FF2B5EF4-FFF2-40B4-BE49-F238E27FC236}">
                  <a16:creationId xmlns:a16="http://schemas.microsoft.com/office/drawing/2014/main" id="{29047999-4669-4036-8C13-26C1F2D0FE16}"/>
                </a:ext>
              </a:extLst>
            </p:cNvPr>
            <p:cNvSpPr/>
            <p:nvPr/>
          </p:nvSpPr>
          <p:spPr>
            <a:xfrm>
              <a:off x="9944644" y="4779411"/>
              <a:ext cx="1493885" cy="594069"/>
            </a:xfrm>
            <a:custGeom>
              <a:avLst/>
              <a:gdLst>
                <a:gd name="connsiteX0" fmla="*/ 0 w 1493885"/>
                <a:gd name="connsiteY0" fmla="*/ 59407 h 594069"/>
                <a:gd name="connsiteX1" fmla="*/ 59407 w 1493885"/>
                <a:gd name="connsiteY1" fmla="*/ 0 h 594069"/>
                <a:gd name="connsiteX2" fmla="*/ 1434478 w 1493885"/>
                <a:gd name="connsiteY2" fmla="*/ 0 h 594069"/>
                <a:gd name="connsiteX3" fmla="*/ 1493885 w 1493885"/>
                <a:gd name="connsiteY3" fmla="*/ 59407 h 594069"/>
                <a:gd name="connsiteX4" fmla="*/ 1493885 w 1493885"/>
                <a:gd name="connsiteY4" fmla="*/ 534662 h 594069"/>
                <a:gd name="connsiteX5" fmla="*/ 1434478 w 1493885"/>
                <a:gd name="connsiteY5" fmla="*/ 594069 h 594069"/>
                <a:gd name="connsiteX6" fmla="*/ 59407 w 1493885"/>
                <a:gd name="connsiteY6" fmla="*/ 594069 h 594069"/>
                <a:gd name="connsiteX7" fmla="*/ 0 w 1493885"/>
                <a:gd name="connsiteY7" fmla="*/ 534662 h 594069"/>
                <a:gd name="connsiteX8" fmla="*/ 0 w 1493885"/>
                <a:gd name="connsiteY8" fmla="*/ 59407 h 5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885" h="594069">
                  <a:moveTo>
                    <a:pt x="0" y="59407"/>
                  </a:moveTo>
                  <a:cubicBezTo>
                    <a:pt x="0" y="26597"/>
                    <a:pt x="26597" y="0"/>
                    <a:pt x="59407" y="0"/>
                  </a:cubicBezTo>
                  <a:lnTo>
                    <a:pt x="1434478" y="0"/>
                  </a:lnTo>
                  <a:cubicBezTo>
                    <a:pt x="1467288" y="0"/>
                    <a:pt x="1493885" y="26597"/>
                    <a:pt x="1493885" y="59407"/>
                  </a:cubicBezTo>
                  <a:lnTo>
                    <a:pt x="1493885" y="534662"/>
                  </a:lnTo>
                  <a:cubicBezTo>
                    <a:pt x="1493885" y="567472"/>
                    <a:pt x="1467288" y="594069"/>
                    <a:pt x="1434478" y="594069"/>
                  </a:cubicBezTo>
                  <a:lnTo>
                    <a:pt x="59407" y="594069"/>
                  </a:lnTo>
                  <a:cubicBezTo>
                    <a:pt x="26597" y="594069"/>
                    <a:pt x="0" y="567472"/>
                    <a:pt x="0" y="534662"/>
                  </a:cubicBezTo>
                  <a:lnTo>
                    <a:pt x="0" y="59407"/>
                  </a:lnTo>
                  <a:close/>
                </a:path>
              </a:pathLst>
            </a:custGeom>
            <a:solidFill>
              <a:schemeClr val="accent3"/>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0260" tIns="32640" rIns="40260" bIns="32640" numCol="1" spcCol="1270" anchor="ctr" anchorCtr="0">
              <a:noAutofit/>
            </a:bodyPr>
            <a:lstStyle/>
            <a:p>
              <a:pPr marL="0" lvl="0" indent="0" algn="ctr" defTabSz="533400">
                <a:lnSpc>
                  <a:spcPct val="90000"/>
                </a:lnSpc>
                <a:spcBef>
                  <a:spcPct val="0"/>
                </a:spcBef>
                <a:spcAft>
                  <a:spcPct val="35000"/>
                </a:spcAft>
                <a:buNone/>
              </a:pPr>
              <a:r>
                <a:rPr lang="fr-FR" sz="1200" b="1" kern="1200" dirty="0"/>
                <a:t>5. </a:t>
              </a:r>
              <a:r>
                <a:rPr lang="fr-FR" sz="1200" b="1" kern="1200" dirty="0" err="1"/>
                <a:t>Samenvatting</a:t>
              </a:r>
              <a:r>
                <a:rPr lang="fr-FR" sz="1200" b="1" kern="1200" dirty="0"/>
                <a:t> en </a:t>
              </a:r>
              <a:r>
                <a:rPr lang="fr-FR" sz="1200" b="1" kern="1200" dirty="0" err="1"/>
                <a:t>vragen</a:t>
              </a:r>
              <a:endParaRPr lang="fr-FR" sz="1200" b="1" kern="1200" dirty="0"/>
            </a:p>
          </p:txBody>
        </p:sp>
        <p:grpSp>
          <p:nvGrpSpPr>
            <p:cNvPr id="89" name="Graphique 11" descr="Questions">
              <a:extLst>
                <a:ext uri="{FF2B5EF4-FFF2-40B4-BE49-F238E27FC236}">
                  <a16:creationId xmlns:a16="http://schemas.microsoft.com/office/drawing/2014/main" id="{A5151651-3D6B-4187-AF6A-63D96391B0B6}"/>
                </a:ext>
              </a:extLst>
            </p:cNvPr>
            <p:cNvGrpSpPr/>
            <p:nvPr/>
          </p:nvGrpSpPr>
          <p:grpSpPr>
            <a:xfrm>
              <a:off x="9946531" y="5381624"/>
              <a:ext cx="914400" cy="914400"/>
              <a:chOff x="9946531" y="5381624"/>
              <a:chExt cx="914400" cy="914400"/>
            </a:xfrm>
          </p:grpSpPr>
          <p:sp>
            <p:nvSpPr>
              <p:cNvPr id="90" name="Forme libre : forme 31">
                <a:extLst>
                  <a:ext uri="{FF2B5EF4-FFF2-40B4-BE49-F238E27FC236}">
                    <a16:creationId xmlns:a16="http://schemas.microsoft.com/office/drawing/2014/main" id="{690E8F52-5681-4A69-A47E-59F1C12246B4}"/>
                  </a:ext>
                </a:extLst>
              </p:cNvPr>
              <p:cNvSpPr/>
              <p:nvPr/>
            </p:nvSpPr>
            <p:spPr>
              <a:xfrm>
                <a:off x="10151318" y="5720714"/>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FF6200"/>
              </a:solidFill>
              <a:ln w="9525" cap="flat">
                <a:noFill/>
                <a:prstDash val="solid"/>
                <a:miter/>
              </a:ln>
            </p:spPr>
            <p:txBody>
              <a:bodyPr rtlCol="0" anchor="ctr"/>
              <a:lstStyle/>
              <a:p>
                <a:endParaRPr lang="fr-FR"/>
              </a:p>
            </p:txBody>
          </p:sp>
          <p:sp>
            <p:nvSpPr>
              <p:cNvPr id="91" name="Forme libre : forme 32">
                <a:extLst>
                  <a:ext uri="{FF2B5EF4-FFF2-40B4-BE49-F238E27FC236}">
                    <a16:creationId xmlns:a16="http://schemas.microsoft.com/office/drawing/2014/main" id="{18201EC6-C75C-45BE-9405-31A8B32485C3}"/>
                  </a:ext>
                </a:extLst>
              </p:cNvPr>
              <p:cNvSpPr/>
              <p:nvPr/>
            </p:nvSpPr>
            <p:spPr>
              <a:xfrm>
                <a:off x="10294193" y="6048374"/>
                <a:ext cx="342913" cy="171450"/>
              </a:xfrm>
              <a:custGeom>
                <a:avLst/>
                <a:gdLst>
                  <a:gd name="connsiteX0" fmla="*/ 342900 w 342913"/>
                  <a:gd name="connsiteY0" fmla="*/ 171450 h 171450"/>
                  <a:gd name="connsiteX1" fmla="*/ 342900 w 342913"/>
                  <a:gd name="connsiteY1" fmla="*/ 85725 h 171450"/>
                  <a:gd name="connsiteX2" fmla="*/ 325755 w 342913"/>
                  <a:gd name="connsiteY2" fmla="*/ 51435 h 171450"/>
                  <a:gd name="connsiteX3" fmla="*/ 241935 w 342913"/>
                  <a:gd name="connsiteY3" fmla="*/ 11430 h 171450"/>
                  <a:gd name="connsiteX4" fmla="*/ 171450 w 342913"/>
                  <a:gd name="connsiteY4" fmla="*/ 0 h 171450"/>
                  <a:gd name="connsiteX5" fmla="*/ 100965 w 342913"/>
                  <a:gd name="connsiteY5" fmla="*/ 11430 h 171450"/>
                  <a:gd name="connsiteX6" fmla="*/ 17145 w 342913"/>
                  <a:gd name="connsiteY6" fmla="*/ 51435 h 171450"/>
                  <a:gd name="connsiteX7" fmla="*/ 0 w 342913"/>
                  <a:gd name="connsiteY7" fmla="*/ 85725 h 171450"/>
                  <a:gd name="connsiteX8" fmla="*/ 0 w 342913"/>
                  <a:gd name="connsiteY8"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13" h="171450">
                    <a:moveTo>
                      <a:pt x="342900" y="171450"/>
                    </a:moveTo>
                    <a:lnTo>
                      <a:pt x="342900" y="85725"/>
                    </a:lnTo>
                    <a:cubicBezTo>
                      <a:pt x="343252" y="72153"/>
                      <a:pt x="336823" y="59297"/>
                      <a:pt x="325755" y="51435"/>
                    </a:cubicBezTo>
                    <a:cubicBezTo>
                      <a:pt x="301081" y="32123"/>
                      <a:pt x="272467" y="18466"/>
                      <a:pt x="241935" y="11430"/>
                    </a:cubicBezTo>
                    <a:cubicBezTo>
                      <a:pt x="219043" y="4548"/>
                      <a:pt x="195344" y="706"/>
                      <a:pt x="171450" y="0"/>
                    </a:cubicBezTo>
                    <a:cubicBezTo>
                      <a:pt x="147499" y="74"/>
                      <a:pt x="123712" y="3931"/>
                      <a:pt x="100965" y="11430"/>
                    </a:cubicBezTo>
                    <a:cubicBezTo>
                      <a:pt x="70866" y="19669"/>
                      <a:pt x="42481" y="33217"/>
                      <a:pt x="17145" y="51435"/>
                    </a:cubicBezTo>
                    <a:cubicBezTo>
                      <a:pt x="6399" y="59568"/>
                      <a:pt x="59" y="72248"/>
                      <a:pt x="0" y="85725"/>
                    </a:cubicBezTo>
                    <a:lnTo>
                      <a:pt x="0" y="171450"/>
                    </a:lnTo>
                    <a:close/>
                  </a:path>
                </a:pathLst>
              </a:custGeom>
              <a:solidFill>
                <a:srgbClr val="FF6200"/>
              </a:solidFill>
              <a:ln w="9525" cap="flat">
                <a:noFill/>
                <a:prstDash val="solid"/>
                <a:miter/>
              </a:ln>
            </p:spPr>
            <p:txBody>
              <a:bodyPr rtlCol="0" anchor="ctr"/>
              <a:lstStyle/>
              <a:p>
                <a:endParaRPr lang="fr-FR"/>
              </a:p>
            </p:txBody>
          </p:sp>
          <p:sp>
            <p:nvSpPr>
              <p:cNvPr id="92" name="Forme libre : forme 33">
                <a:extLst>
                  <a:ext uri="{FF2B5EF4-FFF2-40B4-BE49-F238E27FC236}">
                    <a16:creationId xmlns:a16="http://schemas.microsoft.com/office/drawing/2014/main" id="{E1CF5B4D-2BEF-4662-B946-6DE20B9F4138}"/>
                  </a:ext>
                </a:extLst>
              </p:cNvPr>
              <p:cNvSpPr/>
              <p:nvPr/>
            </p:nvSpPr>
            <p:spPr>
              <a:xfrm>
                <a:off x="10379918" y="5854064"/>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FF6200"/>
              </a:solidFill>
              <a:ln w="9525" cap="flat">
                <a:noFill/>
                <a:prstDash val="solid"/>
                <a:miter/>
              </a:ln>
            </p:spPr>
            <p:txBody>
              <a:bodyPr rtlCol="0" anchor="ctr"/>
              <a:lstStyle/>
              <a:p>
                <a:endParaRPr lang="fr-FR"/>
              </a:p>
            </p:txBody>
          </p:sp>
          <p:sp>
            <p:nvSpPr>
              <p:cNvPr id="93" name="Forme libre : forme 34">
                <a:extLst>
                  <a:ext uri="{FF2B5EF4-FFF2-40B4-BE49-F238E27FC236}">
                    <a16:creationId xmlns:a16="http://schemas.microsoft.com/office/drawing/2014/main" id="{222B3BE1-C7DB-4CEE-BB1D-ECC9193F94E3}"/>
                  </a:ext>
                </a:extLst>
              </p:cNvPr>
              <p:cNvSpPr/>
              <p:nvPr/>
            </p:nvSpPr>
            <p:spPr>
              <a:xfrm>
                <a:off x="10065579" y="5915024"/>
                <a:ext cx="310528" cy="171450"/>
              </a:xfrm>
              <a:custGeom>
                <a:avLst/>
                <a:gdLst>
                  <a:gd name="connsiteX0" fmla="*/ 222899 w 310528"/>
                  <a:gd name="connsiteY0" fmla="*/ 154305 h 171450"/>
                  <a:gd name="connsiteX1" fmla="*/ 222899 w 310528"/>
                  <a:gd name="connsiteY1" fmla="*/ 154305 h 171450"/>
                  <a:gd name="connsiteX2" fmla="*/ 310529 w 310528"/>
                  <a:gd name="connsiteY2" fmla="*/ 110490 h 171450"/>
                  <a:gd name="connsiteX3" fmla="*/ 276239 w 310528"/>
                  <a:gd name="connsiteY3" fmla="*/ 26670 h 171450"/>
                  <a:gd name="connsiteX4" fmla="*/ 276239 w 310528"/>
                  <a:gd name="connsiteY4" fmla="*/ 22860 h 171450"/>
                  <a:gd name="connsiteX5" fmla="*/ 241949 w 310528"/>
                  <a:gd name="connsiteY5" fmla="*/ 11430 h 171450"/>
                  <a:gd name="connsiteX6" fmla="*/ 171464 w 310528"/>
                  <a:gd name="connsiteY6" fmla="*/ 0 h 171450"/>
                  <a:gd name="connsiteX7" fmla="*/ 100979 w 310528"/>
                  <a:gd name="connsiteY7" fmla="*/ 11430 h 171450"/>
                  <a:gd name="connsiteX8" fmla="*/ 17159 w 310528"/>
                  <a:gd name="connsiteY8" fmla="*/ 51435 h 171450"/>
                  <a:gd name="connsiteX9" fmla="*/ 14 w 310528"/>
                  <a:gd name="connsiteY9" fmla="*/ 85725 h 171450"/>
                  <a:gd name="connsiteX10" fmla="*/ 14 w 310528"/>
                  <a:gd name="connsiteY10" fmla="*/ 171450 h 171450"/>
                  <a:gd name="connsiteX11" fmla="*/ 205754 w 310528"/>
                  <a:gd name="connsiteY11" fmla="*/ 171450 h 171450"/>
                  <a:gd name="connsiteX12" fmla="*/ 222899 w 310528"/>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28" h="171450">
                    <a:moveTo>
                      <a:pt x="222899" y="154305"/>
                    </a:moveTo>
                    <a:lnTo>
                      <a:pt x="222899" y="154305"/>
                    </a:lnTo>
                    <a:cubicBezTo>
                      <a:pt x="249644" y="135218"/>
                      <a:pt x="279211" y="120434"/>
                      <a:pt x="310529" y="110490"/>
                    </a:cubicBezTo>
                    <a:cubicBezTo>
                      <a:pt x="288868" y="87919"/>
                      <a:pt x="276608" y="57951"/>
                      <a:pt x="276239" y="26670"/>
                    </a:cubicBezTo>
                    <a:lnTo>
                      <a:pt x="276239" y="22860"/>
                    </a:lnTo>
                    <a:cubicBezTo>
                      <a:pt x="265111" y="18198"/>
                      <a:pt x="253648" y="14377"/>
                      <a:pt x="241949" y="11430"/>
                    </a:cubicBezTo>
                    <a:cubicBezTo>
                      <a:pt x="219056" y="4548"/>
                      <a:pt x="195358" y="705"/>
                      <a:pt x="171464" y="0"/>
                    </a:cubicBezTo>
                    <a:cubicBezTo>
                      <a:pt x="147513" y="73"/>
                      <a:pt x="123725" y="3931"/>
                      <a:pt x="100979" y="11430"/>
                    </a:cubicBezTo>
                    <a:cubicBezTo>
                      <a:pt x="71185" y="20474"/>
                      <a:pt x="42928" y="33960"/>
                      <a:pt x="17159" y="51435"/>
                    </a:cubicBezTo>
                    <a:cubicBezTo>
                      <a:pt x="6091" y="59297"/>
                      <a:pt x="-338" y="72153"/>
                      <a:pt x="14" y="85725"/>
                    </a:cubicBezTo>
                    <a:lnTo>
                      <a:pt x="14" y="171450"/>
                    </a:lnTo>
                    <a:lnTo>
                      <a:pt x="205754" y="171450"/>
                    </a:lnTo>
                    <a:cubicBezTo>
                      <a:pt x="210476" y="164823"/>
                      <a:pt x="216271" y="159028"/>
                      <a:pt x="222899" y="154305"/>
                    </a:cubicBezTo>
                    <a:close/>
                  </a:path>
                </a:pathLst>
              </a:custGeom>
              <a:solidFill>
                <a:srgbClr val="FF6200"/>
              </a:solidFill>
              <a:ln w="9525" cap="flat">
                <a:noFill/>
                <a:prstDash val="solid"/>
                <a:miter/>
              </a:ln>
            </p:spPr>
            <p:txBody>
              <a:bodyPr rtlCol="0" anchor="ctr"/>
              <a:lstStyle/>
              <a:p>
                <a:endParaRPr lang="fr-FR"/>
              </a:p>
            </p:txBody>
          </p:sp>
          <p:sp>
            <p:nvSpPr>
              <p:cNvPr id="94" name="Forme libre : forme 35">
                <a:extLst>
                  <a:ext uri="{FF2B5EF4-FFF2-40B4-BE49-F238E27FC236}">
                    <a16:creationId xmlns:a16="http://schemas.microsoft.com/office/drawing/2014/main" id="{11208D9B-F434-4375-B79D-59EA988BD637}"/>
                  </a:ext>
                </a:extLst>
              </p:cNvPr>
              <p:cNvSpPr/>
              <p:nvPr/>
            </p:nvSpPr>
            <p:spPr>
              <a:xfrm>
                <a:off x="10341814" y="5457824"/>
                <a:ext cx="399482" cy="366140"/>
              </a:xfrm>
              <a:custGeom>
                <a:avLst/>
                <a:gdLst>
                  <a:gd name="connsiteX0" fmla="*/ 379575 w 399482"/>
                  <a:gd name="connsiteY0" fmla="*/ 0 h 366140"/>
                  <a:gd name="connsiteX1" fmla="*/ 19816 w 399482"/>
                  <a:gd name="connsiteY1" fmla="*/ 0 h 366140"/>
                  <a:gd name="connsiteX2" fmla="*/ 4 w 399482"/>
                  <a:gd name="connsiteY2" fmla="*/ 20098 h 366140"/>
                  <a:gd name="connsiteX3" fmla="*/ 4 w 399482"/>
                  <a:gd name="connsiteY3" fmla="*/ 265367 h 366140"/>
                  <a:gd name="connsiteX4" fmla="*/ 19620 w 399482"/>
                  <a:gd name="connsiteY4" fmla="*/ 285747 h 366140"/>
                  <a:gd name="connsiteX5" fmla="*/ 19816 w 399482"/>
                  <a:gd name="connsiteY5" fmla="*/ 285750 h 366140"/>
                  <a:gd name="connsiteX6" fmla="*/ 76966 w 399482"/>
                  <a:gd name="connsiteY6" fmla="*/ 285750 h 366140"/>
                  <a:gd name="connsiteX7" fmla="*/ 76966 w 399482"/>
                  <a:gd name="connsiteY7" fmla="*/ 366141 h 366140"/>
                  <a:gd name="connsiteX8" fmla="*/ 155928 w 399482"/>
                  <a:gd name="connsiteY8" fmla="*/ 285750 h 366140"/>
                  <a:gd name="connsiteX9" fmla="*/ 379575 w 399482"/>
                  <a:gd name="connsiteY9" fmla="*/ 285750 h 366140"/>
                  <a:gd name="connsiteX10" fmla="*/ 399482 w 399482"/>
                  <a:gd name="connsiteY10" fmla="*/ 265652 h 366140"/>
                  <a:gd name="connsiteX11" fmla="*/ 399482 w 399482"/>
                  <a:gd name="connsiteY11" fmla="*/ 20098 h 366140"/>
                  <a:gd name="connsiteX12" fmla="*/ 379575 w 399482"/>
                  <a:gd name="connsiteY12" fmla="*/ 0 h 366140"/>
                  <a:gd name="connsiteX13" fmla="*/ 198028 w 399482"/>
                  <a:gd name="connsiteY13" fmla="*/ 250031 h 366140"/>
                  <a:gd name="connsiteX14" fmla="*/ 176885 w 399482"/>
                  <a:gd name="connsiteY14" fmla="*/ 228884 h 366140"/>
                  <a:gd name="connsiteX15" fmla="*/ 198032 w 399482"/>
                  <a:gd name="connsiteY15" fmla="*/ 207740 h 366140"/>
                  <a:gd name="connsiteX16" fmla="*/ 219174 w 399482"/>
                  <a:gd name="connsiteY16" fmla="*/ 228600 h 366140"/>
                  <a:gd name="connsiteX17" fmla="*/ 198509 w 399482"/>
                  <a:gd name="connsiteY17" fmla="*/ 250028 h 366140"/>
                  <a:gd name="connsiteX18" fmla="*/ 198028 w 399482"/>
                  <a:gd name="connsiteY18" fmla="*/ 250031 h 366140"/>
                  <a:gd name="connsiteX19" fmla="*/ 211649 w 399482"/>
                  <a:gd name="connsiteY19" fmla="*/ 162878 h 366140"/>
                  <a:gd name="connsiteX20" fmla="*/ 211649 w 399482"/>
                  <a:gd name="connsiteY20" fmla="*/ 192881 h 366140"/>
                  <a:gd name="connsiteX21" fmla="*/ 184503 w 399482"/>
                  <a:gd name="connsiteY21" fmla="*/ 192881 h 366140"/>
                  <a:gd name="connsiteX22" fmla="*/ 184503 w 399482"/>
                  <a:gd name="connsiteY22" fmla="*/ 136779 h 366140"/>
                  <a:gd name="connsiteX23" fmla="*/ 198028 w 399482"/>
                  <a:gd name="connsiteY23" fmla="*/ 136779 h 366140"/>
                  <a:gd name="connsiteX24" fmla="*/ 236890 w 399482"/>
                  <a:gd name="connsiteY24" fmla="*/ 101727 h 366140"/>
                  <a:gd name="connsiteX25" fmla="*/ 199471 w 399482"/>
                  <a:gd name="connsiteY25" fmla="*/ 62958 h 366140"/>
                  <a:gd name="connsiteX26" fmla="*/ 198028 w 399482"/>
                  <a:gd name="connsiteY26" fmla="*/ 62960 h 366140"/>
                  <a:gd name="connsiteX27" fmla="*/ 159262 w 399482"/>
                  <a:gd name="connsiteY27" fmla="*/ 95135 h 366140"/>
                  <a:gd name="connsiteX28" fmla="*/ 159262 w 399482"/>
                  <a:gd name="connsiteY28" fmla="*/ 101727 h 366140"/>
                  <a:gd name="connsiteX29" fmla="*/ 159262 w 399482"/>
                  <a:gd name="connsiteY29" fmla="*/ 104108 h 366140"/>
                  <a:gd name="connsiteX30" fmla="*/ 132115 w 399482"/>
                  <a:gd name="connsiteY30" fmla="*/ 104108 h 366140"/>
                  <a:gd name="connsiteX31" fmla="*/ 132115 w 399482"/>
                  <a:gd name="connsiteY31" fmla="*/ 101727 h 366140"/>
                  <a:gd name="connsiteX32" fmla="*/ 190668 w 399482"/>
                  <a:gd name="connsiteY32" fmla="*/ 35724 h 366140"/>
                  <a:gd name="connsiteX33" fmla="*/ 198028 w 399482"/>
                  <a:gd name="connsiteY33" fmla="*/ 35719 h 366140"/>
                  <a:gd name="connsiteX34" fmla="*/ 264037 w 399482"/>
                  <a:gd name="connsiteY34" fmla="*/ 100194 h 366140"/>
                  <a:gd name="connsiteX35" fmla="*/ 264037 w 399482"/>
                  <a:gd name="connsiteY35" fmla="*/ 101727 h 366140"/>
                  <a:gd name="connsiteX36" fmla="*/ 211649 w 399482"/>
                  <a:gd name="connsiteY36" fmla="*/ 162878 h 3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9482" h="366140">
                    <a:moveTo>
                      <a:pt x="379575" y="0"/>
                    </a:moveTo>
                    <a:lnTo>
                      <a:pt x="19816" y="0"/>
                    </a:lnTo>
                    <a:cubicBezTo>
                      <a:pt x="8806" y="105"/>
                      <a:pt x="-50" y="9088"/>
                      <a:pt x="4" y="20098"/>
                    </a:cubicBezTo>
                    <a:lnTo>
                      <a:pt x="4" y="265367"/>
                    </a:lnTo>
                    <a:cubicBezTo>
                      <a:pt x="-207" y="276412"/>
                      <a:pt x="8575" y="285537"/>
                      <a:pt x="19620" y="285747"/>
                    </a:cubicBezTo>
                    <a:cubicBezTo>
                      <a:pt x="19685" y="285748"/>
                      <a:pt x="19751" y="285749"/>
                      <a:pt x="19816" y="285750"/>
                    </a:cubicBezTo>
                    <a:lnTo>
                      <a:pt x="76966" y="285750"/>
                    </a:lnTo>
                    <a:lnTo>
                      <a:pt x="76966" y="366141"/>
                    </a:lnTo>
                    <a:lnTo>
                      <a:pt x="155928" y="285750"/>
                    </a:lnTo>
                    <a:lnTo>
                      <a:pt x="379575" y="285750"/>
                    </a:lnTo>
                    <a:cubicBezTo>
                      <a:pt x="390600" y="285645"/>
                      <a:pt x="399482" y="276678"/>
                      <a:pt x="399482" y="265652"/>
                    </a:cubicBezTo>
                    <a:lnTo>
                      <a:pt x="399482" y="20098"/>
                    </a:lnTo>
                    <a:cubicBezTo>
                      <a:pt x="399483" y="9072"/>
                      <a:pt x="390600" y="104"/>
                      <a:pt x="379575" y="0"/>
                    </a:cubicBezTo>
                    <a:close/>
                    <a:moveTo>
                      <a:pt x="198028" y="250031"/>
                    </a:moveTo>
                    <a:cubicBezTo>
                      <a:pt x="186350" y="250030"/>
                      <a:pt x="176884" y="240562"/>
                      <a:pt x="176885" y="228884"/>
                    </a:cubicBezTo>
                    <a:cubicBezTo>
                      <a:pt x="176886" y="217205"/>
                      <a:pt x="186354" y="207739"/>
                      <a:pt x="198032" y="207740"/>
                    </a:cubicBezTo>
                    <a:cubicBezTo>
                      <a:pt x="209598" y="207741"/>
                      <a:pt x="219018" y="217035"/>
                      <a:pt x="219174" y="228600"/>
                    </a:cubicBezTo>
                    <a:cubicBezTo>
                      <a:pt x="219384" y="240223"/>
                      <a:pt x="210132" y="249818"/>
                      <a:pt x="198509" y="250028"/>
                    </a:cubicBezTo>
                    <a:cubicBezTo>
                      <a:pt x="198349" y="250031"/>
                      <a:pt x="198188" y="250032"/>
                      <a:pt x="198028" y="250031"/>
                    </a:cubicBezTo>
                    <a:close/>
                    <a:moveTo>
                      <a:pt x="211649" y="162878"/>
                    </a:moveTo>
                    <a:lnTo>
                      <a:pt x="211649" y="192881"/>
                    </a:lnTo>
                    <a:lnTo>
                      <a:pt x="184503" y="192881"/>
                    </a:lnTo>
                    <a:lnTo>
                      <a:pt x="184503" y="136779"/>
                    </a:lnTo>
                    <a:lnTo>
                      <a:pt x="198028" y="136779"/>
                    </a:lnTo>
                    <a:cubicBezTo>
                      <a:pt x="221650" y="136779"/>
                      <a:pt x="236890" y="122968"/>
                      <a:pt x="236890" y="101727"/>
                    </a:cubicBezTo>
                    <a:cubicBezTo>
                      <a:pt x="237263" y="80688"/>
                      <a:pt x="220509" y="63331"/>
                      <a:pt x="199471" y="62958"/>
                    </a:cubicBezTo>
                    <a:cubicBezTo>
                      <a:pt x="198990" y="62950"/>
                      <a:pt x="198509" y="62951"/>
                      <a:pt x="198028" y="62960"/>
                    </a:cubicBezTo>
                    <a:cubicBezTo>
                      <a:pt x="178438" y="61140"/>
                      <a:pt x="161082" y="75545"/>
                      <a:pt x="159262" y="95135"/>
                    </a:cubicBezTo>
                    <a:cubicBezTo>
                      <a:pt x="159058" y="97327"/>
                      <a:pt x="159058" y="99534"/>
                      <a:pt x="159262" y="101727"/>
                    </a:cubicBezTo>
                    <a:lnTo>
                      <a:pt x="159262" y="104108"/>
                    </a:lnTo>
                    <a:lnTo>
                      <a:pt x="132115" y="104108"/>
                    </a:lnTo>
                    <a:lnTo>
                      <a:pt x="132115" y="101727"/>
                    </a:lnTo>
                    <a:cubicBezTo>
                      <a:pt x="130058" y="67332"/>
                      <a:pt x="156273" y="37782"/>
                      <a:pt x="190668" y="35724"/>
                    </a:cubicBezTo>
                    <a:cubicBezTo>
                      <a:pt x="193119" y="35578"/>
                      <a:pt x="195577" y="35576"/>
                      <a:pt x="198028" y="35719"/>
                    </a:cubicBezTo>
                    <a:cubicBezTo>
                      <a:pt x="234061" y="35296"/>
                      <a:pt x="263614" y="64162"/>
                      <a:pt x="264037" y="100194"/>
                    </a:cubicBezTo>
                    <a:cubicBezTo>
                      <a:pt x="264042" y="100705"/>
                      <a:pt x="264042" y="101216"/>
                      <a:pt x="264037" y="101727"/>
                    </a:cubicBezTo>
                    <a:cubicBezTo>
                      <a:pt x="264962" y="132572"/>
                      <a:pt x="242271" y="159059"/>
                      <a:pt x="211649" y="162878"/>
                    </a:cubicBezTo>
                    <a:close/>
                  </a:path>
                </a:pathLst>
              </a:custGeom>
              <a:solidFill>
                <a:srgbClr val="FF6200"/>
              </a:solidFill>
              <a:ln w="9525" cap="flat">
                <a:noFill/>
                <a:prstDash val="solid"/>
                <a:miter/>
              </a:ln>
            </p:spPr>
            <p:txBody>
              <a:bodyPr rtlCol="0" anchor="ctr"/>
              <a:lstStyle/>
              <a:p>
                <a:endParaRPr lang="fr-FR"/>
              </a:p>
            </p:txBody>
          </p:sp>
        </p:grpSp>
      </p:grpSp>
      <p:sp>
        <p:nvSpPr>
          <p:cNvPr id="48" name="Text Placeholder 5">
            <a:extLst>
              <a:ext uri="{FF2B5EF4-FFF2-40B4-BE49-F238E27FC236}">
                <a16:creationId xmlns:a16="http://schemas.microsoft.com/office/drawing/2014/main" id="{DE0F1DC1-FC0E-44BF-BD0B-8B34147B0A02}"/>
              </a:ext>
            </a:extLst>
          </p:cNvPr>
          <p:cNvSpPr>
            <a:spLocks noGrp="1"/>
          </p:cNvSpPr>
          <p:nvPr>
            <p:ph type="body" sz="quarter" idx="18"/>
          </p:nvPr>
        </p:nvSpPr>
        <p:spPr>
          <a:xfrm>
            <a:off x="9673618" y="154524"/>
            <a:ext cx="2237175" cy="360363"/>
          </a:xfrm>
        </p:spPr>
        <p:txBody>
          <a:bodyPr/>
          <a:lstStyle/>
          <a:p>
            <a:r>
              <a:rPr lang="en-GB" dirty="0"/>
              <a:t>3. </a:t>
            </a:r>
            <a:r>
              <a:rPr lang="en-GB" dirty="0" err="1"/>
              <a:t>Voor</a:t>
            </a:r>
            <a:r>
              <a:rPr lang="en-GB" dirty="0"/>
              <a:t> het </a:t>
            </a:r>
            <a:r>
              <a:rPr lang="en-GB" dirty="0" err="1"/>
              <a:t>werk</a:t>
            </a:r>
            <a:endParaRPr lang="en-GB" dirty="0"/>
          </a:p>
        </p:txBody>
      </p:sp>
    </p:spTree>
    <p:extLst>
      <p:ext uri="{BB962C8B-B14F-4D97-AF65-F5344CB8AC3E}">
        <p14:creationId xmlns:p14="http://schemas.microsoft.com/office/powerpoint/2010/main" val="59405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dissolv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dissolve">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dissolve">
                                      <p:cBhvr>
                                        <p:cTn id="3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6"/>
          <p:cNvSpPr/>
          <p:nvPr/>
        </p:nvSpPr>
        <p:spPr>
          <a:xfrm>
            <a:off x="3157241" y="1058773"/>
            <a:ext cx="790575" cy="1006475"/>
          </a:xfrm>
          <a:prstGeom prst="wedgeRoundRectCallout">
            <a:avLst>
              <a:gd name="adj1" fmla="val -6964"/>
              <a:gd name="adj2" fmla="val 96351"/>
              <a:gd name="adj3" fmla="val 16667"/>
            </a:avLst>
          </a:prstGeom>
          <a:solidFill>
            <a:schemeClr val="bg1">
              <a:lumMod val="95000"/>
            </a:schemeClr>
          </a:solidFill>
          <a:ln w="9525">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defRPr>
                <a:solidFill>
                  <a:schemeClr val="tx1"/>
                </a:solidFill>
                <a:latin typeface="Arial" charset="0"/>
                <a:cs typeface="Arial" charset="0"/>
              </a:defRPr>
            </a:lvl1pPr>
            <a:lvl2pPr marL="742950" indent="-285750" defTabSz="622300" eaLnBrk="0" hangingPunct="0">
              <a:defRPr>
                <a:solidFill>
                  <a:schemeClr val="tx1"/>
                </a:solidFill>
                <a:latin typeface="Arial" charset="0"/>
                <a:cs typeface="Arial" charset="0"/>
              </a:defRPr>
            </a:lvl2pPr>
            <a:lvl3pPr marL="1143000" indent="-228600" defTabSz="622300" eaLnBrk="0" hangingPunct="0">
              <a:defRPr>
                <a:solidFill>
                  <a:schemeClr val="tx1"/>
                </a:solidFill>
                <a:latin typeface="Arial" charset="0"/>
                <a:cs typeface="Arial" charset="0"/>
              </a:defRPr>
            </a:lvl3pPr>
            <a:lvl4pPr marL="1600200" indent="-228600" defTabSz="622300" eaLnBrk="0" hangingPunct="0">
              <a:defRPr>
                <a:solidFill>
                  <a:schemeClr val="tx1"/>
                </a:solidFill>
                <a:latin typeface="Arial" charset="0"/>
                <a:cs typeface="Arial" charset="0"/>
              </a:defRPr>
            </a:lvl4pPr>
            <a:lvl5pPr marL="2057400" indent="-228600" defTabSz="622300" eaLnBrk="0" hangingPunct="0">
              <a:defRPr>
                <a:solidFill>
                  <a:schemeClr val="tx1"/>
                </a:solidFill>
                <a:latin typeface="Arial" charset="0"/>
                <a:cs typeface="Arial" charset="0"/>
              </a:defRPr>
            </a:lvl5pPr>
            <a:lvl6pPr marL="2514600" indent="-228600" defTabSz="622300" eaLnBrk="0" fontAlgn="base" hangingPunct="0">
              <a:spcBef>
                <a:spcPct val="0"/>
              </a:spcBef>
              <a:spcAft>
                <a:spcPct val="0"/>
              </a:spcAft>
              <a:defRPr>
                <a:solidFill>
                  <a:schemeClr val="tx1"/>
                </a:solidFill>
                <a:latin typeface="Arial" charset="0"/>
                <a:cs typeface="Arial" charset="0"/>
              </a:defRPr>
            </a:lvl6pPr>
            <a:lvl7pPr marL="2971800" indent="-228600" defTabSz="622300" eaLnBrk="0" fontAlgn="base" hangingPunct="0">
              <a:spcBef>
                <a:spcPct val="0"/>
              </a:spcBef>
              <a:spcAft>
                <a:spcPct val="0"/>
              </a:spcAft>
              <a:defRPr>
                <a:solidFill>
                  <a:schemeClr val="tx1"/>
                </a:solidFill>
                <a:latin typeface="Arial" charset="0"/>
                <a:cs typeface="Arial" charset="0"/>
              </a:defRPr>
            </a:lvl7pPr>
            <a:lvl8pPr marL="3429000" indent="-228600" defTabSz="622300" eaLnBrk="0" fontAlgn="base" hangingPunct="0">
              <a:spcBef>
                <a:spcPct val="0"/>
              </a:spcBef>
              <a:spcAft>
                <a:spcPct val="0"/>
              </a:spcAft>
              <a:defRPr>
                <a:solidFill>
                  <a:schemeClr val="tx1"/>
                </a:solidFill>
                <a:latin typeface="Arial" charset="0"/>
                <a:cs typeface="Arial" charset="0"/>
              </a:defRPr>
            </a:lvl8pPr>
            <a:lvl9pPr marL="3886200" indent="-228600" defTabSz="622300" eaLnBrk="0" fontAlgn="base" hangingPunct="0">
              <a:spcBef>
                <a:spcPct val="0"/>
              </a:spcBef>
              <a:spcAft>
                <a:spcPct val="0"/>
              </a:spcAft>
              <a:defRPr>
                <a:solidFill>
                  <a:schemeClr val="tx1"/>
                </a:solidFill>
                <a:latin typeface="Arial" charset="0"/>
                <a:cs typeface="Arial" charset="0"/>
              </a:defRPr>
            </a:lvl9pPr>
          </a:lstStyle>
          <a:p>
            <a:pPr>
              <a:lnSpc>
                <a:spcPct val="90000"/>
              </a:lnSpc>
              <a:spcAft>
                <a:spcPct val="35000"/>
              </a:spcAft>
              <a:buFontTx/>
              <a:buAutoNum type="arabicPeriod"/>
              <a:defRPr/>
            </a:pPr>
            <a:r>
              <a:rPr lang="en-US" altLang="en-US" sz="1000" b="1" dirty="0">
                <a:solidFill>
                  <a:srgbClr val="000000"/>
                </a:solidFill>
              </a:rPr>
              <a:t>...</a:t>
            </a:r>
          </a:p>
          <a:p>
            <a:pPr>
              <a:lnSpc>
                <a:spcPct val="90000"/>
              </a:lnSpc>
              <a:spcAft>
                <a:spcPct val="35000"/>
              </a:spcAft>
              <a:buFontTx/>
              <a:buAutoNum type="arabicPeriod"/>
              <a:defRPr/>
            </a:pPr>
            <a:r>
              <a:rPr lang="en-US" altLang="en-US" sz="1000" b="1" dirty="0">
                <a:solidFill>
                  <a:srgbClr val="000000"/>
                </a:solidFill>
              </a:rPr>
              <a:t>...</a:t>
            </a:r>
          </a:p>
          <a:p>
            <a:pPr>
              <a:lnSpc>
                <a:spcPct val="90000"/>
              </a:lnSpc>
              <a:spcAft>
                <a:spcPct val="35000"/>
              </a:spcAft>
              <a:buFontTx/>
              <a:buAutoNum type="arabicPeriod"/>
              <a:defRPr/>
            </a:pPr>
            <a:r>
              <a:rPr lang="en-US" altLang="en-US" sz="1000" b="1" dirty="0">
                <a:solidFill>
                  <a:srgbClr val="000000"/>
                </a:solidFill>
              </a:rPr>
              <a:t>...</a:t>
            </a:r>
          </a:p>
          <a:p>
            <a:pPr>
              <a:lnSpc>
                <a:spcPct val="90000"/>
              </a:lnSpc>
              <a:spcAft>
                <a:spcPct val="35000"/>
              </a:spcAft>
              <a:buFontTx/>
              <a:buAutoNum type="arabicPeriod"/>
              <a:defRPr/>
            </a:pPr>
            <a:r>
              <a:rPr lang="en-US" altLang="en-US" sz="1000" b="1" dirty="0">
                <a:solidFill>
                  <a:srgbClr val="000000"/>
                </a:solidFill>
              </a:rPr>
              <a:t>...</a:t>
            </a:r>
          </a:p>
        </p:txBody>
      </p:sp>
      <p:cxnSp>
        <p:nvCxnSpPr>
          <p:cNvPr id="28" name="Straight Arrow Connector 135"/>
          <p:cNvCxnSpPr>
            <a:cxnSpLocks noChangeShapeType="1"/>
          </p:cNvCxnSpPr>
          <p:nvPr/>
        </p:nvCxnSpPr>
        <p:spPr bwMode="auto">
          <a:xfrm flipH="1">
            <a:off x="1919288" y="620689"/>
            <a:ext cx="248" cy="5543575"/>
          </a:xfrm>
          <a:prstGeom prst="straightConnector1">
            <a:avLst/>
          </a:prstGeom>
          <a:noFill/>
          <a:ln w="12700" algn="ctr">
            <a:solidFill>
              <a:schemeClr val="accent2"/>
            </a:solidFill>
            <a:prstDash val="dash"/>
            <a:round/>
            <a:headEnd/>
            <a:tailEnd type="arrow" w="med" len="med"/>
          </a:ln>
        </p:spPr>
      </p:cxnSp>
      <p:sp>
        <p:nvSpPr>
          <p:cNvPr id="2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32" name="Rounded Rectangle 122"/>
          <p:cNvSpPr>
            <a:spLocks noChangeArrowheads="1"/>
          </p:cNvSpPr>
          <p:nvPr/>
        </p:nvSpPr>
        <p:spPr bwMode="auto">
          <a:xfrm>
            <a:off x="1524000" y="2275586"/>
            <a:ext cx="827584" cy="708246"/>
          </a:xfrm>
          <a:prstGeom prst="roundRect">
            <a:avLst>
              <a:gd name="adj" fmla="val 16667"/>
            </a:avLst>
          </a:prstGeom>
          <a:solidFill>
            <a:schemeClr val="bg1"/>
          </a:solidFill>
          <a:ln w="31750" algn="ctr">
            <a:solidFill>
              <a:schemeClr val="accent2"/>
            </a:solidFill>
            <a:round/>
            <a:headEnd/>
            <a:tailEnd/>
          </a:ln>
        </p:spPr>
        <p:txBody>
          <a:bodyPr wrap="square" anchor="ctr"/>
          <a:lstStyle/>
          <a:p>
            <a:pPr algn="ctr"/>
            <a:r>
              <a:rPr lang="en-US" sz="900" b="1" dirty="0">
                <a:latin typeface="+mn-lt"/>
              </a:rPr>
              <a:t>Briefing</a:t>
            </a:r>
          </a:p>
          <a:p>
            <a:pPr algn="ctr"/>
            <a:r>
              <a:rPr lang="en-US" sz="900" b="1" dirty="0">
                <a:latin typeface="+mn-lt"/>
              </a:rPr>
              <a:t>… </a:t>
            </a:r>
            <a:r>
              <a:rPr lang="en-US" sz="900" b="1" dirty="0" err="1">
                <a:latin typeface="+mn-lt"/>
              </a:rPr>
              <a:t>ik</a:t>
            </a:r>
            <a:r>
              <a:rPr lang="en-US" sz="900" b="1" dirty="0">
                <a:latin typeface="+mn-lt"/>
              </a:rPr>
              <a:t> </a:t>
            </a:r>
            <a:r>
              <a:rPr lang="en-US" sz="900" b="1" dirty="0" err="1">
                <a:latin typeface="+mn-lt"/>
              </a:rPr>
              <a:t>luister</a:t>
            </a:r>
            <a:r>
              <a:rPr lang="en-US" sz="900" b="1" dirty="0">
                <a:latin typeface="+mn-lt"/>
              </a:rPr>
              <a:t> </a:t>
            </a:r>
            <a:r>
              <a:rPr lang="en-US" sz="900" b="1" dirty="0" err="1">
                <a:latin typeface="+mn-lt"/>
              </a:rPr>
              <a:t>en</a:t>
            </a:r>
            <a:r>
              <a:rPr lang="en-US" sz="900" b="1" dirty="0">
                <a:latin typeface="+mn-lt"/>
              </a:rPr>
              <a:t> </a:t>
            </a:r>
            <a:r>
              <a:rPr lang="en-US" sz="900" b="1" dirty="0" err="1">
                <a:latin typeface="+mn-lt"/>
              </a:rPr>
              <a:t>stel</a:t>
            </a:r>
            <a:r>
              <a:rPr lang="en-US" sz="900" b="1" dirty="0">
                <a:latin typeface="+mn-lt"/>
              </a:rPr>
              <a:t> </a:t>
            </a:r>
            <a:r>
              <a:rPr lang="en-US" sz="900" b="1" dirty="0" err="1">
                <a:latin typeface="+mn-lt"/>
              </a:rPr>
              <a:t>vragen</a:t>
            </a:r>
            <a:endParaRPr lang="en-US" sz="900" b="1" dirty="0">
              <a:latin typeface="+mn-lt"/>
            </a:endParaRPr>
          </a:p>
        </p:txBody>
      </p:sp>
      <p:sp>
        <p:nvSpPr>
          <p:cNvPr id="38" name="Rounded Rectangle 122"/>
          <p:cNvSpPr>
            <a:spLocks noChangeArrowheads="1"/>
          </p:cNvSpPr>
          <p:nvPr/>
        </p:nvSpPr>
        <p:spPr bwMode="auto">
          <a:xfrm>
            <a:off x="1524000" y="4941416"/>
            <a:ext cx="827584" cy="708246"/>
          </a:xfrm>
          <a:prstGeom prst="roundRect">
            <a:avLst>
              <a:gd name="adj" fmla="val 16667"/>
            </a:avLst>
          </a:prstGeom>
          <a:solidFill>
            <a:schemeClr val="bg1"/>
          </a:solidFill>
          <a:ln w="31750" algn="ctr">
            <a:solidFill>
              <a:schemeClr val="accent2"/>
            </a:solidFill>
            <a:round/>
            <a:headEnd/>
            <a:tailEnd/>
          </a:ln>
        </p:spPr>
        <p:txBody>
          <a:bodyPr wrap="square" anchor="ctr"/>
          <a:lstStyle/>
          <a:p>
            <a:pPr algn="ctr"/>
            <a:r>
              <a:rPr lang="en-US" sz="900" b="1" dirty="0">
                <a:latin typeface="+mn-lt"/>
              </a:rPr>
              <a:t>Briefing</a:t>
            </a:r>
          </a:p>
          <a:p>
            <a:pPr algn="ctr"/>
            <a:endParaRPr lang="en-US" sz="800" dirty="0"/>
          </a:p>
          <a:p>
            <a:pPr algn="ctr"/>
            <a:endParaRPr lang="en-US" sz="800" dirty="0"/>
          </a:p>
          <a:p>
            <a:pPr algn="ctr"/>
            <a:endParaRPr lang="en-US" sz="800" dirty="0"/>
          </a:p>
        </p:txBody>
      </p:sp>
      <p:sp>
        <p:nvSpPr>
          <p:cNvPr id="39" name="Rounded Rectangular Callout 16"/>
          <p:cNvSpPr/>
          <p:nvPr/>
        </p:nvSpPr>
        <p:spPr>
          <a:xfrm>
            <a:off x="2743997" y="3865008"/>
            <a:ext cx="1983851" cy="647700"/>
          </a:xfrm>
          <a:prstGeom prst="wedgeRoundRectCallout">
            <a:avLst>
              <a:gd name="adj1" fmla="val -4693"/>
              <a:gd name="adj2" fmla="val 87949"/>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a:lnSpc>
                <a:spcPct val="90000"/>
              </a:lnSpc>
              <a:spcBef>
                <a:spcPct val="0"/>
              </a:spcBef>
              <a:spcAft>
                <a:spcPct val="35000"/>
              </a:spcAft>
              <a:buFontTx/>
              <a:buAutoNum type="arabicPeriod" startAt="4"/>
              <a:defRPr/>
            </a:pPr>
            <a:r>
              <a:rPr lang="en-US" altLang="en-US" sz="1000" b="1" dirty="0">
                <a:solidFill>
                  <a:srgbClr val="000000"/>
                </a:solidFill>
                <a:latin typeface="+mn-lt"/>
              </a:rPr>
              <a:t>De </a:t>
            </a:r>
            <a:r>
              <a:rPr lang="en-US" altLang="en-US" sz="1000" b="1" dirty="0" err="1">
                <a:solidFill>
                  <a:srgbClr val="000000"/>
                </a:solidFill>
                <a:latin typeface="+mn-lt"/>
              </a:rPr>
              <a:t>kijkuit</a:t>
            </a:r>
            <a:r>
              <a:rPr lang="en-US" altLang="en-US" sz="1000" b="1" dirty="0">
                <a:solidFill>
                  <a:srgbClr val="000000"/>
                </a:solidFill>
                <a:latin typeface="+mn-lt"/>
              </a:rPr>
              <a:t> / de </a:t>
            </a:r>
            <a:r>
              <a:rPr lang="en-US" altLang="en-US" sz="1000" b="1" dirty="0" err="1">
                <a:solidFill>
                  <a:srgbClr val="000000"/>
                </a:solidFill>
                <a:latin typeface="+mn-lt"/>
              </a:rPr>
              <a:t>aankondiger</a:t>
            </a:r>
            <a:r>
              <a:rPr lang="en-US" altLang="en-US" sz="1000" b="1" dirty="0">
                <a:solidFill>
                  <a:srgbClr val="000000"/>
                </a:solidFill>
                <a:latin typeface="+mn-lt"/>
              </a:rPr>
              <a:t> / de </a:t>
            </a:r>
            <a:r>
              <a:rPr lang="en-US" altLang="en-US" sz="1000" b="1" dirty="0" err="1">
                <a:solidFill>
                  <a:srgbClr val="000000"/>
                </a:solidFill>
                <a:latin typeface="+mn-lt"/>
              </a:rPr>
              <a:t>grenswachter</a:t>
            </a:r>
            <a:r>
              <a:rPr lang="en-US" altLang="en-US" sz="1000" b="1" dirty="0">
                <a:solidFill>
                  <a:srgbClr val="000000"/>
                </a:solidFill>
                <a:latin typeface="+mn-lt"/>
              </a:rPr>
              <a:t> is …                     </a:t>
            </a:r>
          </a:p>
          <a:p>
            <a:pPr>
              <a:lnSpc>
                <a:spcPct val="90000"/>
              </a:lnSpc>
              <a:spcBef>
                <a:spcPct val="0"/>
              </a:spcBef>
              <a:spcAft>
                <a:spcPct val="35000"/>
              </a:spcAft>
              <a:buFontTx/>
              <a:buAutoNum type="arabicPeriod" startAt="4"/>
              <a:defRPr/>
            </a:pPr>
            <a:r>
              <a:rPr lang="en-US" altLang="en-US" sz="1000" b="1" dirty="0">
                <a:solidFill>
                  <a:srgbClr val="000000"/>
                </a:solidFill>
                <a:latin typeface="+mn-lt"/>
              </a:rPr>
              <a:t>De </a:t>
            </a:r>
            <a:r>
              <a:rPr lang="en-US" altLang="en-US" sz="1000" b="1" dirty="0" err="1">
                <a:solidFill>
                  <a:srgbClr val="000000"/>
                </a:solidFill>
                <a:latin typeface="+mn-lt"/>
              </a:rPr>
              <a:t>uitwijkzone</a:t>
            </a:r>
            <a:r>
              <a:rPr lang="en-US" altLang="en-US" sz="1000" b="1" dirty="0">
                <a:solidFill>
                  <a:srgbClr val="000000"/>
                </a:solidFill>
                <a:latin typeface="+mn-lt"/>
              </a:rPr>
              <a:t> </a:t>
            </a:r>
            <a:r>
              <a:rPr lang="en-US" altLang="en-US" sz="1000" b="1" dirty="0" err="1">
                <a:solidFill>
                  <a:srgbClr val="000000"/>
                </a:solidFill>
                <a:latin typeface="+mn-lt"/>
              </a:rPr>
              <a:t>bevindt</a:t>
            </a:r>
            <a:r>
              <a:rPr lang="en-US" altLang="en-US" sz="1000" b="1" dirty="0">
                <a:solidFill>
                  <a:srgbClr val="000000"/>
                </a:solidFill>
                <a:latin typeface="+mn-lt"/>
              </a:rPr>
              <a:t> </a:t>
            </a:r>
            <a:r>
              <a:rPr lang="en-US" altLang="en-US" sz="1000" b="1" dirty="0" err="1">
                <a:solidFill>
                  <a:srgbClr val="000000"/>
                </a:solidFill>
                <a:latin typeface="+mn-lt"/>
              </a:rPr>
              <a:t>zich</a:t>
            </a:r>
            <a:r>
              <a:rPr lang="en-US" altLang="en-US" sz="1000" b="1" dirty="0">
                <a:solidFill>
                  <a:srgbClr val="000000"/>
                </a:solidFill>
                <a:latin typeface="+mn-lt"/>
              </a:rPr>
              <a:t> </a:t>
            </a:r>
            <a:r>
              <a:rPr lang="en-US" altLang="en-US" sz="1000" b="1" dirty="0">
                <a:solidFill>
                  <a:srgbClr val="000000"/>
                </a:solidFill>
              </a:rPr>
              <a:t>…</a:t>
            </a:r>
          </a:p>
        </p:txBody>
      </p:sp>
      <p:sp>
        <p:nvSpPr>
          <p:cNvPr id="41" name="Rounded Rectangular Callout 16"/>
          <p:cNvSpPr/>
          <p:nvPr/>
        </p:nvSpPr>
        <p:spPr bwMode="auto">
          <a:xfrm>
            <a:off x="6431358" y="3630385"/>
            <a:ext cx="865188" cy="1296000"/>
          </a:xfrm>
          <a:prstGeom prst="wedgeRoundRectCallout">
            <a:avLst>
              <a:gd name="adj1" fmla="val -79505"/>
              <a:gd name="adj2" fmla="val 40087"/>
              <a:gd name="adj3" fmla="val 16667"/>
            </a:avLst>
          </a:prstGeom>
          <a:solidFill>
            <a:schemeClr val="bg1">
              <a:lumMod val="95000"/>
            </a:schemeClr>
          </a:solidFill>
          <a:ln w="9525">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216000" rIns="0" bIns="36000" anchor="b" anchorCtr="0"/>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a:lnSpc>
                <a:spcPct val="90000"/>
              </a:lnSpc>
              <a:spcBef>
                <a:spcPct val="0"/>
              </a:spcBef>
              <a:spcAft>
                <a:spcPct val="35000"/>
              </a:spcAft>
              <a:buFontTx/>
              <a:buAutoNum type="arabicPeriod"/>
              <a:defRPr/>
            </a:pPr>
            <a:r>
              <a:rPr lang="en-US" altLang="en-US" sz="1000" b="1" dirty="0">
                <a:solidFill>
                  <a:srgbClr val="000000"/>
                </a:solidFill>
              </a:rPr>
              <a:t>.</a:t>
            </a:r>
          </a:p>
          <a:p>
            <a:pPr>
              <a:lnSpc>
                <a:spcPct val="90000"/>
              </a:lnSpc>
              <a:spcBef>
                <a:spcPct val="0"/>
              </a:spcBef>
              <a:spcAft>
                <a:spcPct val="35000"/>
              </a:spcAft>
              <a:buFontTx/>
              <a:buAutoNum type="arabicPeriod"/>
              <a:defRPr/>
            </a:pPr>
            <a:r>
              <a:rPr lang="en-US" altLang="en-US" sz="1000" b="1" dirty="0">
                <a:solidFill>
                  <a:srgbClr val="000000"/>
                </a:solidFill>
              </a:rPr>
              <a:t>. </a:t>
            </a:r>
          </a:p>
          <a:p>
            <a:pPr>
              <a:lnSpc>
                <a:spcPct val="90000"/>
              </a:lnSpc>
              <a:spcBef>
                <a:spcPct val="0"/>
              </a:spcBef>
              <a:spcAft>
                <a:spcPct val="35000"/>
              </a:spcAft>
              <a:buFontTx/>
              <a:buAutoNum type="arabicPeriod"/>
              <a:defRPr/>
            </a:pPr>
            <a:r>
              <a:rPr lang="en-US" altLang="en-US" sz="1000" b="1" dirty="0">
                <a:solidFill>
                  <a:srgbClr val="000000"/>
                </a:solidFill>
              </a:rPr>
              <a:t>.</a:t>
            </a:r>
          </a:p>
          <a:p>
            <a:pPr>
              <a:lnSpc>
                <a:spcPct val="90000"/>
              </a:lnSpc>
              <a:spcBef>
                <a:spcPct val="0"/>
              </a:spcBef>
              <a:spcAft>
                <a:spcPct val="35000"/>
              </a:spcAft>
              <a:buFontTx/>
              <a:buAutoNum type="arabicPeriod"/>
              <a:defRPr/>
            </a:pPr>
            <a:r>
              <a:rPr lang="en-US" altLang="en-US" sz="1000" b="1" dirty="0">
                <a:solidFill>
                  <a:srgbClr val="000000"/>
                </a:solidFill>
              </a:rPr>
              <a:t>.</a:t>
            </a:r>
          </a:p>
          <a:p>
            <a:pPr>
              <a:lnSpc>
                <a:spcPct val="90000"/>
              </a:lnSpc>
              <a:spcBef>
                <a:spcPct val="0"/>
              </a:spcBef>
              <a:spcAft>
                <a:spcPct val="35000"/>
              </a:spcAft>
              <a:buFontTx/>
              <a:buNone/>
              <a:defRPr/>
            </a:pPr>
            <a:r>
              <a:rPr lang="en-US" altLang="en-US" sz="1000" b="1" dirty="0">
                <a:solidFill>
                  <a:srgbClr val="000000"/>
                </a:solidFill>
              </a:rPr>
              <a:t>+</a:t>
            </a:r>
          </a:p>
          <a:p>
            <a:pPr>
              <a:lnSpc>
                <a:spcPct val="90000"/>
              </a:lnSpc>
              <a:spcBef>
                <a:spcPct val="0"/>
              </a:spcBef>
              <a:spcAft>
                <a:spcPct val="35000"/>
              </a:spcAft>
              <a:buFontTx/>
              <a:buAutoNum type="arabicPeriod" startAt="5"/>
              <a:defRPr/>
            </a:pPr>
            <a:r>
              <a:rPr lang="en-US" altLang="en-US" sz="1000" b="1" dirty="0">
                <a:solidFill>
                  <a:srgbClr val="000000"/>
                </a:solidFill>
              </a:rPr>
              <a:t>.    </a:t>
            </a:r>
          </a:p>
        </p:txBody>
      </p:sp>
      <p:pic>
        <p:nvPicPr>
          <p:cNvPr id="42"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19683" y="3950614"/>
            <a:ext cx="2159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19683" y="3774401"/>
            <a:ext cx="2159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19683" y="4166514"/>
            <a:ext cx="2159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19683" y="4350664"/>
            <a:ext cx="215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19683" y="4710506"/>
            <a:ext cx="2159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p:cNvSpPr/>
          <p:nvPr/>
        </p:nvSpPr>
        <p:spPr bwMode="auto">
          <a:xfrm>
            <a:off x="8249344" y="2712580"/>
            <a:ext cx="3559024" cy="1152427"/>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1600" dirty="0" err="1">
                <a:latin typeface="+mn-lt"/>
              </a:rPr>
              <a:t>Als</a:t>
            </a:r>
            <a:r>
              <a:rPr lang="en-US" sz="1600" dirty="0">
                <a:latin typeface="+mn-lt"/>
              </a:rPr>
              <a:t> </a:t>
            </a:r>
            <a:r>
              <a:rPr lang="en-US" sz="1600" dirty="0" err="1">
                <a:latin typeface="+mn-lt"/>
              </a:rPr>
              <a:t>elementen</a:t>
            </a:r>
            <a:r>
              <a:rPr lang="en-US" sz="1600" dirty="0">
                <a:latin typeface="+mn-lt"/>
              </a:rPr>
              <a:t> </a:t>
            </a:r>
            <a:r>
              <a:rPr lang="en-US" sz="1600" dirty="0" err="1">
                <a:latin typeface="+mn-lt"/>
              </a:rPr>
              <a:t>tijdens</a:t>
            </a:r>
            <a:r>
              <a:rPr lang="en-US" sz="1600" dirty="0">
                <a:latin typeface="+mn-lt"/>
              </a:rPr>
              <a:t> je briefing </a:t>
            </a:r>
            <a:r>
              <a:rPr lang="en-US" sz="1600" dirty="0" err="1">
                <a:latin typeface="+mn-lt"/>
              </a:rPr>
              <a:t>niet</a:t>
            </a:r>
            <a:r>
              <a:rPr lang="en-US" sz="1600" dirty="0">
                <a:latin typeface="+mn-lt"/>
              </a:rPr>
              <a:t> </a:t>
            </a:r>
            <a:r>
              <a:rPr lang="en-US" sz="1600" dirty="0" err="1">
                <a:latin typeface="+mn-lt"/>
              </a:rPr>
              <a:t>voldoende</a:t>
            </a:r>
            <a:r>
              <a:rPr lang="en-US" sz="1600" dirty="0">
                <a:latin typeface="+mn-lt"/>
              </a:rPr>
              <a:t> of </a:t>
            </a:r>
            <a:r>
              <a:rPr lang="en-US" sz="1600" dirty="0" err="1">
                <a:latin typeface="+mn-lt"/>
              </a:rPr>
              <a:t>niet</a:t>
            </a:r>
            <a:r>
              <a:rPr lang="en-US" sz="1600" dirty="0">
                <a:latin typeface="+mn-lt"/>
              </a:rPr>
              <a:t> </a:t>
            </a:r>
            <a:r>
              <a:rPr lang="en-US" sz="1600" dirty="0" err="1">
                <a:latin typeface="+mn-lt"/>
              </a:rPr>
              <a:t>werden</a:t>
            </a:r>
            <a:r>
              <a:rPr lang="en-US" sz="1600" dirty="0">
                <a:latin typeface="+mn-lt"/>
              </a:rPr>
              <a:t> </a:t>
            </a:r>
            <a:r>
              <a:rPr lang="en-US" sz="1600" dirty="0" err="1">
                <a:latin typeface="+mn-lt"/>
              </a:rPr>
              <a:t>toegelicht</a:t>
            </a:r>
            <a:r>
              <a:rPr lang="en-US" sz="1600" dirty="0">
                <a:latin typeface="+mn-lt"/>
              </a:rPr>
              <a:t>, </a:t>
            </a:r>
            <a:r>
              <a:rPr lang="en-US" sz="1600" b="1" dirty="0" err="1">
                <a:solidFill>
                  <a:srgbClr val="FF0000"/>
                </a:solidFill>
                <a:latin typeface="+mn-lt"/>
              </a:rPr>
              <a:t>twijfel</a:t>
            </a:r>
            <a:r>
              <a:rPr lang="en-US" sz="1600" b="1" dirty="0">
                <a:solidFill>
                  <a:srgbClr val="FF0000"/>
                </a:solidFill>
                <a:latin typeface="+mn-lt"/>
              </a:rPr>
              <a:t> dan </a:t>
            </a:r>
            <a:r>
              <a:rPr lang="en-US" sz="1600" b="1" dirty="0" err="1">
                <a:solidFill>
                  <a:srgbClr val="FF0000"/>
                </a:solidFill>
                <a:latin typeface="+mn-lt"/>
              </a:rPr>
              <a:t>niet</a:t>
            </a:r>
            <a:r>
              <a:rPr lang="en-US" sz="1600" b="1" dirty="0">
                <a:solidFill>
                  <a:srgbClr val="FF0000"/>
                </a:solidFill>
                <a:latin typeface="+mn-lt"/>
              </a:rPr>
              <a:t> om </a:t>
            </a:r>
            <a:r>
              <a:rPr lang="en-US" sz="1600" b="1" dirty="0" err="1">
                <a:solidFill>
                  <a:srgbClr val="FF0000"/>
                </a:solidFill>
                <a:latin typeface="+mn-lt"/>
              </a:rPr>
              <a:t>bijkomende</a:t>
            </a:r>
            <a:r>
              <a:rPr lang="en-US" sz="1600" b="1" dirty="0">
                <a:solidFill>
                  <a:srgbClr val="FF0000"/>
                </a:solidFill>
                <a:latin typeface="+mn-lt"/>
              </a:rPr>
              <a:t> </a:t>
            </a:r>
            <a:r>
              <a:rPr lang="en-US" sz="1600" b="1" dirty="0" err="1">
                <a:solidFill>
                  <a:srgbClr val="FF0000"/>
                </a:solidFill>
                <a:latin typeface="+mn-lt"/>
              </a:rPr>
              <a:t>vragen</a:t>
            </a:r>
            <a:r>
              <a:rPr lang="en-US" sz="1600" b="1" dirty="0">
                <a:solidFill>
                  <a:srgbClr val="FF0000"/>
                </a:solidFill>
                <a:latin typeface="+mn-lt"/>
              </a:rPr>
              <a:t> </a:t>
            </a:r>
            <a:r>
              <a:rPr lang="en-US" sz="1600" b="1" dirty="0" err="1">
                <a:solidFill>
                  <a:srgbClr val="FF0000"/>
                </a:solidFill>
                <a:latin typeface="+mn-lt"/>
              </a:rPr>
              <a:t>te</a:t>
            </a:r>
            <a:r>
              <a:rPr lang="en-US" sz="1600" b="1" dirty="0">
                <a:solidFill>
                  <a:srgbClr val="FF0000"/>
                </a:solidFill>
                <a:latin typeface="+mn-lt"/>
              </a:rPr>
              <a:t> </a:t>
            </a:r>
            <a:r>
              <a:rPr lang="en-US" sz="1600" b="1" dirty="0" err="1">
                <a:solidFill>
                  <a:srgbClr val="FF0000"/>
                </a:solidFill>
                <a:latin typeface="+mn-lt"/>
              </a:rPr>
              <a:t>stellen</a:t>
            </a:r>
            <a:r>
              <a:rPr lang="en-US" sz="1600" b="1" dirty="0">
                <a:solidFill>
                  <a:srgbClr val="FF0000"/>
                </a:solidFill>
                <a:latin typeface="+mn-lt"/>
              </a:rPr>
              <a:t>.</a:t>
            </a:r>
          </a:p>
        </p:txBody>
      </p:sp>
      <p:pic>
        <p:nvPicPr>
          <p:cNvPr id="49" name="Picture 11" descr="D:\Documents And Settings\GQR7802\Local Settings\Temporary Internet Files\Content.IE5\HNYX0581\MC900441310[1].png"/>
          <p:cNvPicPr>
            <a:picLocks noChangeAspect="1" noChangeArrowheads="1"/>
          </p:cNvPicPr>
          <p:nvPr/>
        </p:nvPicPr>
        <p:blipFill>
          <a:blip r:embed="rId3" cstate="print"/>
          <a:srcRect/>
          <a:stretch>
            <a:fillRect/>
          </a:stretch>
        </p:blipFill>
        <p:spPr bwMode="auto">
          <a:xfrm>
            <a:off x="1692350" y="5159018"/>
            <a:ext cx="490885" cy="490644"/>
          </a:xfrm>
          <a:prstGeom prst="rect">
            <a:avLst/>
          </a:prstGeom>
          <a:noFill/>
          <a:ln w="9525">
            <a:noFill/>
            <a:miter lim="800000"/>
            <a:headEnd/>
            <a:tailEnd/>
          </a:ln>
        </p:spPr>
      </p:pic>
      <p:pic>
        <p:nvPicPr>
          <p:cNvPr id="30" name="Picture 2" descr="Afbeeldingsresultaat voor question 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2304" y="1856531"/>
            <a:ext cx="728308" cy="838110"/>
          </a:xfrm>
          <a:prstGeom prst="rect">
            <a:avLst/>
          </a:prstGeom>
          <a:noFill/>
          <a:extLst>
            <a:ext uri="{909E8E84-426E-40DD-AFC4-6F175D3DCCD1}">
              <a14:hiddenFill xmlns:a14="http://schemas.microsoft.com/office/drawing/2010/main">
                <a:solidFill>
                  <a:srgbClr val="FFFFFF"/>
                </a:solidFill>
              </a14:hiddenFill>
            </a:ext>
          </a:extLst>
        </p:spPr>
      </p:pic>
      <p:sp>
        <p:nvSpPr>
          <p:cNvPr id="52" name="Rechthoek 38"/>
          <p:cNvSpPr>
            <a:spLocks noChangeArrowheads="1"/>
          </p:cNvSpPr>
          <p:nvPr/>
        </p:nvSpPr>
        <p:spPr bwMode="auto">
          <a:xfrm>
            <a:off x="5297724" y="3441337"/>
            <a:ext cx="824727" cy="239720"/>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dirty="0">
                <a:solidFill>
                  <a:prstClr val="white"/>
                </a:solidFill>
              </a:rPr>
              <a:t>1 BEDIENDE AAN HET WERK</a:t>
            </a:r>
          </a:p>
        </p:txBody>
      </p:sp>
      <p:sp>
        <p:nvSpPr>
          <p:cNvPr id="51" name="TextBox 50"/>
          <p:cNvSpPr txBox="1"/>
          <p:nvPr/>
        </p:nvSpPr>
        <p:spPr>
          <a:xfrm>
            <a:off x="3362891" y="3146255"/>
            <a:ext cx="462243" cy="246221"/>
          </a:xfrm>
          <a:prstGeom prst="rect">
            <a:avLst/>
          </a:prstGeom>
          <a:noFill/>
        </p:spPr>
        <p:txBody>
          <a:bodyPr wrap="square" rtlCol="0">
            <a:spAutoFit/>
          </a:bodyPr>
          <a:lstStyle/>
          <a:p>
            <a:r>
              <a:rPr lang="en-US" sz="1000" dirty="0"/>
              <a:t>OF</a:t>
            </a:r>
            <a:endParaRPr lang="fr-FR" sz="1000" dirty="0"/>
          </a:p>
        </p:txBody>
      </p:sp>
      <p:sp>
        <p:nvSpPr>
          <p:cNvPr id="58" name="TextBox 57"/>
          <p:cNvSpPr txBox="1"/>
          <p:nvPr/>
        </p:nvSpPr>
        <p:spPr>
          <a:xfrm>
            <a:off x="3552529" y="5433814"/>
            <a:ext cx="462243" cy="246221"/>
          </a:xfrm>
          <a:prstGeom prst="rect">
            <a:avLst/>
          </a:prstGeom>
          <a:noFill/>
        </p:spPr>
        <p:txBody>
          <a:bodyPr wrap="square" rtlCol="0">
            <a:spAutoFit/>
          </a:bodyPr>
          <a:lstStyle/>
          <a:p>
            <a:r>
              <a:rPr lang="en-US" sz="1000" dirty="0"/>
              <a:t>OF</a:t>
            </a:r>
            <a:endParaRPr lang="fr-FR" sz="1000" dirty="0"/>
          </a:p>
        </p:txBody>
      </p:sp>
      <p:grpSp>
        <p:nvGrpSpPr>
          <p:cNvPr id="8" name="Groep 47"/>
          <p:cNvGrpSpPr>
            <a:grpSpLocks/>
          </p:cNvGrpSpPr>
          <p:nvPr/>
        </p:nvGrpSpPr>
        <p:grpSpPr bwMode="auto">
          <a:xfrm>
            <a:off x="5906812" y="852794"/>
            <a:ext cx="2061395" cy="1368151"/>
            <a:chOff x="611744" y="3067203"/>
            <a:chExt cx="2064058" cy="1368344"/>
          </a:xfrm>
          <a:solidFill>
            <a:schemeClr val="bg1">
              <a:lumMod val="95000"/>
            </a:schemeClr>
          </a:solidFill>
        </p:grpSpPr>
        <p:sp>
          <p:nvSpPr>
            <p:cNvPr id="9" name="Rounded Rectangular Callout 16"/>
            <p:cNvSpPr/>
            <p:nvPr/>
          </p:nvSpPr>
          <p:spPr bwMode="auto">
            <a:xfrm>
              <a:off x="611744" y="3067203"/>
              <a:ext cx="2064058" cy="1368344"/>
            </a:xfrm>
            <a:prstGeom prst="wedgeRoundRectCallout">
              <a:avLst>
                <a:gd name="adj1" fmla="val -44885"/>
                <a:gd name="adj2" fmla="val 68065"/>
                <a:gd name="adj3" fmla="val 16667"/>
              </a:avLst>
            </a:prstGeom>
            <a:grp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a:lnSpc>
                  <a:spcPct val="90000"/>
                </a:lnSpc>
                <a:spcBef>
                  <a:spcPct val="0"/>
                </a:spcBef>
                <a:spcAft>
                  <a:spcPct val="35000"/>
                </a:spcAft>
                <a:buFontTx/>
                <a:buAutoNum type="arabicPeriod"/>
                <a:defRPr/>
              </a:pPr>
              <a:r>
                <a:rPr lang="en-US" altLang="en-US" sz="1000" b="1" dirty="0">
                  <a:solidFill>
                    <a:srgbClr val="000000"/>
                  </a:solidFill>
                </a:rPr>
                <a:t>.</a:t>
              </a:r>
            </a:p>
            <a:p>
              <a:pPr>
                <a:lnSpc>
                  <a:spcPct val="90000"/>
                </a:lnSpc>
                <a:spcBef>
                  <a:spcPct val="0"/>
                </a:spcBef>
                <a:spcAft>
                  <a:spcPct val="35000"/>
                </a:spcAft>
                <a:buFontTx/>
                <a:buAutoNum type="arabicPeriod"/>
                <a:defRPr/>
              </a:pPr>
              <a:r>
                <a:rPr lang="en-US" altLang="en-US" sz="1000" b="1" dirty="0">
                  <a:solidFill>
                    <a:srgbClr val="000000"/>
                  </a:solidFill>
                </a:rPr>
                <a:t>. </a:t>
              </a:r>
            </a:p>
            <a:p>
              <a:pPr>
                <a:lnSpc>
                  <a:spcPct val="90000"/>
                </a:lnSpc>
                <a:spcBef>
                  <a:spcPct val="0"/>
                </a:spcBef>
                <a:spcAft>
                  <a:spcPct val="35000"/>
                </a:spcAft>
                <a:buFontTx/>
                <a:buAutoNum type="arabicPeriod"/>
                <a:defRPr/>
              </a:pPr>
              <a:r>
                <a:rPr lang="en-US" altLang="en-US" sz="1000" b="1" dirty="0">
                  <a:solidFill>
                    <a:srgbClr val="000000"/>
                  </a:solidFill>
                </a:rPr>
                <a:t>    </a:t>
              </a:r>
            </a:p>
            <a:p>
              <a:pPr>
                <a:lnSpc>
                  <a:spcPct val="90000"/>
                </a:lnSpc>
                <a:spcBef>
                  <a:spcPct val="0"/>
                </a:spcBef>
                <a:spcAft>
                  <a:spcPct val="35000"/>
                </a:spcAft>
                <a:buFontTx/>
                <a:buAutoNum type="arabicPeriod"/>
                <a:defRPr/>
              </a:pPr>
              <a:r>
                <a:rPr lang="en-US" altLang="en-US" sz="1000" b="1" dirty="0" err="1">
                  <a:solidFill>
                    <a:srgbClr val="FF0000"/>
                  </a:solidFill>
                  <a:latin typeface="+mn-lt"/>
                </a:rPr>
                <a:t>Aankondigingssysteem</a:t>
              </a:r>
              <a:r>
                <a:rPr lang="en-US" altLang="en-US" sz="1000" b="1" dirty="0">
                  <a:solidFill>
                    <a:srgbClr val="FF0000"/>
                  </a:solidFill>
                  <a:latin typeface="+mn-lt"/>
                </a:rPr>
                <a:t> ?</a:t>
              </a:r>
            </a:p>
            <a:p>
              <a:pPr>
                <a:lnSpc>
                  <a:spcPct val="90000"/>
                </a:lnSpc>
                <a:spcBef>
                  <a:spcPct val="0"/>
                </a:spcBef>
                <a:spcAft>
                  <a:spcPct val="35000"/>
                </a:spcAft>
                <a:buFontTx/>
                <a:buAutoNum type="arabicPeriod" startAt="5"/>
                <a:defRPr/>
              </a:pPr>
              <a:r>
                <a:rPr lang="en-US" altLang="en-US" sz="1000" b="1" dirty="0" err="1">
                  <a:solidFill>
                    <a:srgbClr val="FF0000"/>
                  </a:solidFill>
                  <a:latin typeface="+mn-lt"/>
                </a:rPr>
                <a:t>Uitwijkzone</a:t>
              </a:r>
              <a:r>
                <a:rPr lang="en-US" altLang="en-US" sz="1000" b="1" dirty="0">
                  <a:solidFill>
                    <a:srgbClr val="FF0000"/>
                  </a:solidFill>
                  <a:latin typeface="+mn-lt"/>
                </a:rPr>
                <a:t> ?</a:t>
              </a:r>
            </a:p>
          </p:txBody>
        </p:sp>
        <p:pic>
          <p:nvPicPr>
            <p:cNvPr id="1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778" y="3436054"/>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778" y="3220023"/>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778" y="3611720"/>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085" y="2220945"/>
            <a:ext cx="347648" cy="1158825"/>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1942" y="4579114"/>
            <a:ext cx="347648" cy="1158825"/>
          </a:xfrm>
          <a:prstGeom prst="rect">
            <a:avLst/>
          </a:prstGeom>
        </p:spPr>
      </p:pic>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7065" y="2163278"/>
            <a:ext cx="452324" cy="1193216"/>
          </a:xfrm>
          <a:prstGeom prst="rect">
            <a:avLst/>
          </a:prstGeom>
          <a:ln w="0">
            <a:solidFill>
              <a:schemeClr val="bg1"/>
            </a:solidFill>
          </a:ln>
        </p:spPr>
      </p:pic>
      <p:sp>
        <p:nvSpPr>
          <p:cNvPr id="57" name="Rechthoek 38"/>
          <p:cNvSpPr>
            <a:spLocks noChangeArrowheads="1"/>
          </p:cNvSpPr>
          <p:nvPr/>
        </p:nvSpPr>
        <p:spPr bwMode="auto">
          <a:xfrm>
            <a:off x="3863752" y="3429000"/>
            <a:ext cx="1188132" cy="23639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LEIDER VAN HET WERK AANNEMER</a:t>
            </a:r>
          </a:p>
        </p:txBody>
      </p:sp>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0812" y="4559646"/>
            <a:ext cx="452324" cy="1193216"/>
          </a:xfrm>
          <a:prstGeom prst="rect">
            <a:avLst/>
          </a:prstGeom>
          <a:ln w="0">
            <a:solidFill>
              <a:schemeClr val="bg1"/>
            </a:solidFill>
          </a:ln>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4351" y="2233477"/>
            <a:ext cx="785628" cy="1207860"/>
          </a:xfrm>
          <a:prstGeom prst="rect">
            <a:avLst/>
          </a:prstGeom>
        </p:spPr>
      </p:pic>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0454" y="4506434"/>
            <a:ext cx="785628" cy="1207860"/>
          </a:xfrm>
          <a:prstGeom prst="rect">
            <a:avLst/>
          </a:prstGeom>
        </p:spPr>
      </p:pic>
      <p:sp>
        <p:nvSpPr>
          <p:cNvPr id="53" name="Text Placeholder 5">
            <a:extLst>
              <a:ext uri="{FF2B5EF4-FFF2-40B4-BE49-F238E27FC236}">
                <a16:creationId xmlns:a16="http://schemas.microsoft.com/office/drawing/2014/main" id="{20557CE6-0E02-4F3F-B750-C07667E8E2B0}"/>
              </a:ext>
            </a:extLst>
          </p:cNvPr>
          <p:cNvSpPr>
            <a:spLocks noGrp="1"/>
          </p:cNvSpPr>
          <p:nvPr>
            <p:ph type="body" sz="quarter" idx="18"/>
          </p:nvPr>
        </p:nvSpPr>
        <p:spPr>
          <a:xfrm>
            <a:off x="9674225" y="153988"/>
            <a:ext cx="2236788" cy="360362"/>
          </a:xfrm>
        </p:spPr>
        <p:txBody>
          <a:bodyPr/>
          <a:lstStyle/>
          <a:p>
            <a:r>
              <a:rPr lang="en-GB" dirty="0"/>
              <a:t>3. </a:t>
            </a:r>
            <a:r>
              <a:rPr lang="en-GB" dirty="0" err="1"/>
              <a:t>Voor</a:t>
            </a:r>
            <a:r>
              <a:rPr lang="en-GB" dirty="0"/>
              <a:t> het </a:t>
            </a:r>
            <a:r>
              <a:rPr lang="en-GB" dirty="0" err="1"/>
              <a:t>werk</a:t>
            </a:r>
            <a:endParaRPr lang="en-GB" dirty="0"/>
          </a:p>
        </p:txBody>
      </p:sp>
      <p:pic>
        <p:nvPicPr>
          <p:cNvPr id="55" name="Picture 3">
            <a:extLst>
              <a:ext uri="{FF2B5EF4-FFF2-40B4-BE49-F238E27FC236}">
                <a16:creationId xmlns:a16="http://schemas.microsoft.com/office/drawing/2014/main" id="{E2FC1EA4-91F8-4D63-85EB-C4750CFE2BEB}"/>
              </a:ext>
            </a:extLst>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75920" y="1628800"/>
            <a:ext cx="496602" cy="450018"/>
          </a:xfrm>
          <a:prstGeom prst="rect">
            <a:avLst/>
          </a:prstGeom>
          <a:noFill/>
          <a:ln w="9525">
            <a:noFill/>
            <a:miter lim="800000"/>
            <a:headEnd/>
            <a:tailEnd/>
          </a:ln>
        </p:spPr>
      </p:pic>
      <p:sp>
        <p:nvSpPr>
          <p:cNvPr id="64" name="Boog 66"/>
          <p:cNvSpPr/>
          <p:nvPr/>
        </p:nvSpPr>
        <p:spPr bwMode="auto">
          <a:xfrm rot="7668973" flipH="1">
            <a:off x="5365012" y="1904184"/>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56" name="Rechthoek 38">
            <a:extLst>
              <a:ext uri="{FF2B5EF4-FFF2-40B4-BE49-F238E27FC236}">
                <a16:creationId xmlns:a16="http://schemas.microsoft.com/office/drawing/2014/main" id="{249DA95E-00E7-4666-9CBE-CEF3BDDB4B04}"/>
              </a:ext>
            </a:extLst>
          </p:cNvPr>
          <p:cNvSpPr>
            <a:spLocks noChangeArrowheads="1"/>
          </p:cNvSpPr>
          <p:nvPr/>
        </p:nvSpPr>
        <p:spPr bwMode="auto">
          <a:xfrm>
            <a:off x="2423592" y="3429000"/>
            <a:ext cx="816235" cy="242011"/>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HIËRARCHISCHE LIJN AANNEMER</a:t>
            </a:r>
          </a:p>
        </p:txBody>
      </p:sp>
      <p:sp>
        <p:nvSpPr>
          <p:cNvPr id="65" name="Rechthoek 38">
            <a:extLst>
              <a:ext uri="{FF2B5EF4-FFF2-40B4-BE49-F238E27FC236}">
                <a16:creationId xmlns:a16="http://schemas.microsoft.com/office/drawing/2014/main" id="{D350A9E2-6949-4FC7-B9BC-77B55B2E3868}"/>
              </a:ext>
            </a:extLst>
          </p:cNvPr>
          <p:cNvSpPr>
            <a:spLocks noChangeArrowheads="1"/>
          </p:cNvSpPr>
          <p:nvPr/>
        </p:nvSpPr>
        <p:spPr bwMode="auto">
          <a:xfrm>
            <a:off x="2711624" y="5805264"/>
            <a:ext cx="816235" cy="242011"/>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HIËRARCHISCHE LIJN AANNEMER</a:t>
            </a:r>
          </a:p>
        </p:txBody>
      </p:sp>
      <p:sp>
        <p:nvSpPr>
          <p:cNvPr id="66" name="Rechthoek 38">
            <a:extLst>
              <a:ext uri="{FF2B5EF4-FFF2-40B4-BE49-F238E27FC236}">
                <a16:creationId xmlns:a16="http://schemas.microsoft.com/office/drawing/2014/main" id="{D2509D98-32EC-4823-A9A1-1B5D206D560A}"/>
              </a:ext>
            </a:extLst>
          </p:cNvPr>
          <p:cNvSpPr>
            <a:spLocks noChangeArrowheads="1"/>
          </p:cNvSpPr>
          <p:nvPr/>
        </p:nvSpPr>
        <p:spPr bwMode="auto">
          <a:xfrm>
            <a:off x="4007768" y="5805264"/>
            <a:ext cx="1188132" cy="236398"/>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pPr>
            <a:r>
              <a:rPr lang="nl-BE" sz="700" b="1" kern="0" dirty="0">
                <a:solidFill>
                  <a:prstClr val="white"/>
                </a:solidFill>
              </a:rPr>
              <a:t>LEIDER VAN HET WERK AANNEMER</a:t>
            </a:r>
          </a:p>
        </p:txBody>
      </p:sp>
      <p:sp>
        <p:nvSpPr>
          <p:cNvPr id="67" name="Rechthoek 38">
            <a:extLst>
              <a:ext uri="{FF2B5EF4-FFF2-40B4-BE49-F238E27FC236}">
                <a16:creationId xmlns:a16="http://schemas.microsoft.com/office/drawing/2014/main" id="{697BFADE-E8A9-4967-B7F0-5DED0A8405EC}"/>
              </a:ext>
            </a:extLst>
          </p:cNvPr>
          <p:cNvSpPr>
            <a:spLocks noChangeArrowheads="1"/>
          </p:cNvSpPr>
          <p:nvPr/>
        </p:nvSpPr>
        <p:spPr bwMode="auto">
          <a:xfrm>
            <a:off x="5447928" y="5733256"/>
            <a:ext cx="824727" cy="239720"/>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dirty="0">
                <a:solidFill>
                  <a:prstClr val="white"/>
                </a:solidFill>
              </a:rPr>
              <a:t>1 BEDIENDE AAN HET WERK</a:t>
            </a:r>
          </a:p>
        </p:txBody>
      </p:sp>
    </p:spTree>
    <p:extLst>
      <p:ext uri="{BB962C8B-B14F-4D97-AF65-F5344CB8AC3E}">
        <p14:creationId xmlns:p14="http://schemas.microsoft.com/office/powerpoint/2010/main" val="3845525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976093" y="3215434"/>
            <a:ext cx="1043559" cy="54477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5" name="Straight Arrow Connector 135"/>
          <p:cNvCxnSpPr>
            <a:cxnSpLocks noChangeShapeType="1"/>
          </p:cNvCxnSpPr>
          <p:nvPr/>
        </p:nvCxnSpPr>
        <p:spPr bwMode="auto">
          <a:xfrm>
            <a:off x="875203" y="3397254"/>
            <a:ext cx="0" cy="2807438"/>
          </a:xfrm>
          <a:prstGeom prst="straightConnector1">
            <a:avLst/>
          </a:prstGeom>
          <a:noFill/>
          <a:ln w="12700" algn="ctr">
            <a:solidFill>
              <a:schemeClr val="accent2"/>
            </a:solidFill>
            <a:prstDash val="dash"/>
            <a:round/>
            <a:headEnd/>
            <a:tailEnd type="arrow" w="med" len="med"/>
          </a:ln>
        </p:spPr>
      </p:cxnSp>
      <p:sp>
        <p:nvSpPr>
          <p:cNvPr id="2" name="Text Placeholder 1"/>
          <p:cNvSpPr>
            <a:spLocks noGrp="1"/>
          </p:cNvSpPr>
          <p:nvPr>
            <p:ph type="body" sz="quarter" idx="18"/>
          </p:nvPr>
        </p:nvSpPr>
        <p:spPr/>
        <p:txBody>
          <a:bodyPr/>
          <a:lstStyle/>
          <a:p>
            <a:r>
              <a:rPr lang="en-GB" dirty="0"/>
              <a:t>3. </a:t>
            </a:r>
            <a:r>
              <a:rPr lang="en-GB" dirty="0" err="1"/>
              <a:t>Voor</a:t>
            </a:r>
            <a:r>
              <a:rPr lang="en-GB" dirty="0"/>
              <a:t> het </a:t>
            </a:r>
            <a:r>
              <a:rPr lang="en-GB" dirty="0" err="1"/>
              <a:t>werk</a:t>
            </a:r>
            <a:endParaRPr lang="en-GB" dirty="0"/>
          </a:p>
        </p:txBody>
      </p:sp>
      <p:sp>
        <p:nvSpPr>
          <p:cNvPr id="17" name="Tekstvak 18"/>
          <p:cNvSpPr txBox="1"/>
          <p:nvPr/>
        </p:nvSpPr>
        <p:spPr>
          <a:xfrm>
            <a:off x="1055440" y="5157192"/>
            <a:ext cx="5937132" cy="307777"/>
          </a:xfrm>
          <a:prstGeom prst="rect">
            <a:avLst/>
          </a:prstGeom>
          <a:noFill/>
          <a:ln>
            <a:noFill/>
          </a:ln>
        </p:spPr>
        <p:txBody>
          <a:bodyPr wrap="square" rtlCol="0">
            <a:spAutoFit/>
          </a:bodyPr>
          <a:lstStyle>
            <a:defPPr>
              <a:defRPr lang="en-GB"/>
            </a:defPPr>
            <a:lvl1pPr>
              <a:defRPr sz="1200"/>
            </a:lvl1pPr>
          </a:lstStyle>
          <a:p>
            <a:r>
              <a:rPr lang="nl-BE" sz="1400" dirty="0">
                <a:latin typeface="+mn-lt"/>
              </a:rPr>
              <a:t>Deelname aan de voorafgaande testen</a:t>
            </a:r>
          </a:p>
        </p:txBody>
      </p:sp>
      <p:pic>
        <p:nvPicPr>
          <p:cNvPr id="20" name="Picture 11" descr="D:\Documents And Settings\GQR7802\Local Settings\Temporary Internet Files\Content.IE5\HNYX0581\MC900441310[1].png"/>
          <p:cNvPicPr>
            <a:picLocks noChangeAspect="1" noChangeArrowheads="1"/>
          </p:cNvPicPr>
          <p:nvPr/>
        </p:nvPicPr>
        <p:blipFill>
          <a:blip r:embed="rId3" cstate="print"/>
          <a:srcRect/>
          <a:stretch>
            <a:fillRect/>
          </a:stretch>
        </p:blipFill>
        <p:spPr bwMode="auto">
          <a:xfrm>
            <a:off x="629761" y="3490640"/>
            <a:ext cx="490885" cy="490644"/>
          </a:xfrm>
          <a:prstGeom prst="rect">
            <a:avLst/>
          </a:prstGeom>
          <a:noFill/>
          <a:ln w="9525">
            <a:noFill/>
            <a:miter lim="800000"/>
            <a:headEnd/>
            <a:tailEnd/>
          </a:ln>
        </p:spPr>
      </p:pic>
      <p:pic>
        <p:nvPicPr>
          <p:cNvPr id="21" name="Picture 11" descr="D:\Documents And Settings\GQR7802\Local Settings\Temporary Internet Files\Content.IE5\HNYX0581\MC900441310[1].png"/>
          <p:cNvPicPr>
            <a:picLocks noChangeAspect="1" noChangeArrowheads="1"/>
          </p:cNvPicPr>
          <p:nvPr/>
        </p:nvPicPr>
        <p:blipFill>
          <a:blip r:embed="rId3" cstate="print"/>
          <a:srcRect/>
          <a:stretch>
            <a:fillRect/>
          </a:stretch>
        </p:blipFill>
        <p:spPr bwMode="auto">
          <a:xfrm>
            <a:off x="629761" y="4283114"/>
            <a:ext cx="490885" cy="490644"/>
          </a:xfrm>
          <a:prstGeom prst="rect">
            <a:avLst/>
          </a:prstGeom>
          <a:noFill/>
          <a:ln w="9525">
            <a:noFill/>
            <a:miter lim="800000"/>
            <a:headEnd/>
            <a:tailEnd/>
          </a:ln>
        </p:spPr>
      </p:pic>
      <p:sp>
        <p:nvSpPr>
          <p:cNvPr id="27" name="Tekstvak 18"/>
          <p:cNvSpPr txBox="1"/>
          <p:nvPr/>
        </p:nvSpPr>
        <p:spPr>
          <a:xfrm>
            <a:off x="1055440" y="4365104"/>
            <a:ext cx="7032100" cy="523220"/>
          </a:xfrm>
          <a:prstGeom prst="rect">
            <a:avLst/>
          </a:prstGeom>
          <a:noFill/>
          <a:ln>
            <a:noFill/>
          </a:ln>
        </p:spPr>
        <p:txBody>
          <a:bodyPr wrap="square" rtlCol="0">
            <a:spAutoFit/>
          </a:bodyPr>
          <a:lstStyle>
            <a:defPPr>
              <a:defRPr lang="en-GB"/>
            </a:defPPr>
            <a:lvl1pPr>
              <a:defRPr sz="1200"/>
            </a:lvl1pPr>
          </a:lstStyle>
          <a:p>
            <a:r>
              <a:rPr lang="nl-BE" sz="1400" dirty="0">
                <a:latin typeface="+mn-lt"/>
              </a:rPr>
              <a:t>Hoorbaarheid van het akoestisch alarm (toethoorn, sterk akoestisch alarmsein, ATW </a:t>
            </a:r>
            <a:r>
              <a:rPr lang="nl-BE" sz="1400" dirty="0" err="1">
                <a:latin typeface="+mn-lt"/>
              </a:rPr>
              <a:t>Tx</a:t>
            </a:r>
            <a:r>
              <a:rPr lang="nl-BE" sz="1400" dirty="0">
                <a:latin typeface="+mn-lt"/>
              </a:rPr>
              <a:t>-toestel) of radioverbinding</a:t>
            </a:r>
            <a:endParaRPr lang="nl-BE" dirty="0">
              <a:latin typeface="+mn-lt"/>
            </a:endParaRPr>
          </a:p>
        </p:txBody>
      </p:sp>
      <p:sp>
        <p:nvSpPr>
          <p:cNvPr id="28" name="Tekstvak 18"/>
          <p:cNvSpPr txBox="1"/>
          <p:nvPr/>
        </p:nvSpPr>
        <p:spPr>
          <a:xfrm>
            <a:off x="1055440" y="3572852"/>
            <a:ext cx="5762656" cy="523220"/>
          </a:xfrm>
          <a:prstGeom prst="rect">
            <a:avLst/>
          </a:prstGeom>
          <a:noFill/>
          <a:ln>
            <a:noFill/>
          </a:ln>
        </p:spPr>
        <p:txBody>
          <a:bodyPr wrap="square" rtlCol="0">
            <a:spAutoFit/>
          </a:bodyPr>
          <a:lstStyle/>
          <a:p>
            <a:r>
              <a:rPr lang="nl-BE" sz="1400" dirty="0">
                <a:latin typeface="+mn-lt"/>
              </a:rPr>
              <a:t>Zichtbaarheid tussen jou en de kijkuit / schildwacht / aankondiger / grenswachter… </a:t>
            </a:r>
          </a:p>
        </p:txBody>
      </p:sp>
      <p:pic>
        <p:nvPicPr>
          <p:cNvPr id="29" name="Picture 11" descr="D:\Documents And Settings\GQR7802\Local Settings\Temporary Internet Files\Content.IE5\HNYX0581\MC900441310[1].png"/>
          <p:cNvPicPr>
            <a:picLocks noChangeAspect="1" noChangeArrowheads="1"/>
          </p:cNvPicPr>
          <p:nvPr/>
        </p:nvPicPr>
        <p:blipFill>
          <a:blip r:embed="rId3" cstate="print"/>
          <a:srcRect/>
          <a:stretch>
            <a:fillRect/>
          </a:stretch>
        </p:blipFill>
        <p:spPr bwMode="auto">
          <a:xfrm>
            <a:off x="623393" y="5075202"/>
            <a:ext cx="490885" cy="490644"/>
          </a:xfrm>
          <a:prstGeom prst="rect">
            <a:avLst/>
          </a:prstGeom>
          <a:noFill/>
          <a:ln w="9525">
            <a:noFill/>
            <a:miter lim="800000"/>
            <a:headEnd/>
            <a:tailEnd/>
          </a:ln>
        </p:spPr>
      </p:pic>
      <p:grpSp>
        <p:nvGrpSpPr>
          <p:cNvPr id="30" name="Groep 16"/>
          <p:cNvGrpSpPr/>
          <p:nvPr/>
        </p:nvGrpSpPr>
        <p:grpSpPr>
          <a:xfrm rot="1218263">
            <a:off x="8074189" y="3910139"/>
            <a:ext cx="507422" cy="329153"/>
            <a:chOff x="2651387" y="4438420"/>
            <a:chExt cx="1841413" cy="1169256"/>
          </a:xfrm>
        </p:grpSpPr>
        <p:pic>
          <p:nvPicPr>
            <p:cNvPr id="31" name="Picture 4"/>
            <p:cNvPicPr>
              <a:picLocks noChangeAspect="1" noChangeArrowheads="1"/>
            </p:cNvPicPr>
            <p:nvPr/>
          </p:nvPicPr>
          <p:blipFill>
            <a:blip r:embed="rId4"/>
            <a:srcRect/>
            <a:stretch>
              <a:fillRect/>
            </a:stretch>
          </p:blipFill>
          <p:spPr bwMode="auto">
            <a:xfrm rot="18390178">
              <a:off x="3437423" y="4552299"/>
              <a:ext cx="778766" cy="1331988"/>
            </a:xfrm>
            <a:prstGeom prst="rect">
              <a:avLst/>
            </a:prstGeom>
            <a:noFill/>
            <a:ln w="9525">
              <a:noFill/>
              <a:miter lim="800000"/>
              <a:headEnd/>
              <a:tailEnd/>
            </a:ln>
          </p:spPr>
        </p:pic>
        <p:pic>
          <p:nvPicPr>
            <p:cNvPr id="32" name="Afbeelding 8"/>
            <p:cNvPicPr/>
            <p:nvPr/>
          </p:nvPicPr>
          <p:blipFill>
            <a:blip r:embed="rId5" cstate="email">
              <a:clrChange>
                <a:clrFrom>
                  <a:srgbClr val="FFFFFF"/>
                </a:clrFrom>
                <a:clrTo>
                  <a:srgbClr val="FFFFFF">
                    <a:alpha val="0"/>
                  </a:srgbClr>
                </a:clrTo>
              </a:clrChange>
              <a:duotone>
                <a:srgbClr val="FF0000">
                  <a:shade val="45000"/>
                  <a:satMod val="135000"/>
                </a:srgbClr>
                <a:prstClr val="white"/>
              </a:duotone>
            </a:blip>
            <a:srcRect/>
            <a:stretch>
              <a:fillRect/>
            </a:stretch>
          </p:blipFill>
          <p:spPr bwMode="auto">
            <a:xfrm rot="2081802">
              <a:off x="2651387" y="4438420"/>
              <a:ext cx="915328" cy="546891"/>
            </a:xfrm>
            <a:prstGeom prst="rect">
              <a:avLst/>
            </a:prstGeom>
            <a:noFill/>
            <a:ln w="9525">
              <a:noFill/>
              <a:miter lim="800000"/>
              <a:headEnd/>
              <a:tailEnd/>
            </a:ln>
          </p:spPr>
        </p:pic>
      </p:grpSp>
      <p:grpSp>
        <p:nvGrpSpPr>
          <p:cNvPr id="33" name="Groep 17"/>
          <p:cNvGrpSpPr/>
          <p:nvPr/>
        </p:nvGrpSpPr>
        <p:grpSpPr>
          <a:xfrm>
            <a:off x="8596226" y="3887669"/>
            <a:ext cx="767031" cy="374095"/>
            <a:chOff x="4644008" y="4980573"/>
            <a:chExt cx="2550081" cy="1259310"/>
          </a:xfrm>
        </p:grpSpPr>
        <p:pic>
          <p:nvPicPr>
            <p:cNvPr id="34" name="Picture 2"/>
            <p:cNvPicPr>
              <a:picLocks noChangeAspect="1" noChangeArrowheads="1"/>
            </p:cNvPicPr>
            <p:nvPr/>
          </p:nvPicPr>
          <p:blipFill>
            <a:blip r:embed="rId6"/>
            <a:srcRect/>
            <a:stretch>
              <a:fillRect/>
            </a:stretch>
          </p:blipFill>
          <p:spPr bwMode="auto">
            <a:xfrm flipH="1">
              <a:off x="4644008" y="5229200"/>
              <a:ext cx="1008112" cy="1010683"/>
            </a:xfrm>
            <a:prstGeom prst="rect">
              <a:avLst/>
            </a:prstGeom>
            <a:noFill/>
            <a:ln w="9525">
              <a:noFill/>
              <a:miter lim="800000"/>
              <a:headEnd/>
              <a:tailEnd/>
            </a:ln>
          </p:spPr>
        </p:pic>
        <p:sp>
          <p:nvSpPr>
            <p:cNvPr id="35" name="Rechthoek 13"/>
            <p:cNvSpPr/>
            <p:nvPr/>
          </p:nvSpPr>
          <p:spPr>
            <a:xfrm rot="20936009">
              <a:off x="5599338" y="4980573"/>
              <a:ext cx="1594751" cy="493154"/>
            </a:xfrm>
            <a:prstGeom prst="rect">
              <a:avLst/>
            </a:prstGeom>
            <a:noFill/>
          </p:spPr>
          <p:txBody>
            <a:bodyPr wrap="none" lIns="91440" tIns="45720" rIns="91440" bIns="45720" numCol="1">
              <a:prstTxWarp prst="textCurveUp">
                <a:avLst/>
              </a:prstTxWarp>
              <a:spAutoFit/>
            </a:bodyPr>
            <a:lstStyle/>
            <a:p>
              <a:pPr algn="ctr"/>
              <a:r>
                <a:rPr lang="nl-NL" sz="4400" b="1" dirty="0">
                  <a:ln w="1905"/>
                  <a:solidFill>
                    <a:srgbClr val="FF0000"/>
                  </a:solidFill>
                  <a:effectLst>
                    <a:innerShdw blurRad="69850" dist="43180" dir="5400000">
                      <a:srgbClr val="000000">
                        <a:alpha val="65000"/>
                      </a:srgbClr>
                    </a:innerShdw>
                  </a:effectLst>
                </a:rPr>
                <a:t>PWEUT</a:t>
              </a:r>
            </a:p>
          </p:txBody>
        </p:sp>
      </p:grpSp>
      <p:cxnSp>
        <p:nvCxnSpPr>
          <p:cNvPr id="38" name="Straight Arrow Connector 287"/>
          <p:cNvCxnSpPr>
            <a:cxnSpLocks noChangeShapeType="1"/>
          </p:cNvCxnSpPr>
          <p:nvPr/>
        </p:nvCxnSpPr>
        <p:spPr bwMode="auto">
          <a:xfrm flipH="1">
            <a:off x="8327900" y="2025900"/>
            <a:ext cx="479576" cy="789336"/>
          </a:xfrm>
          <a:prstGeom prst="straightConnector1">
            <a:avLst/>
          </a:prstGeom>
          <a:noFill/>
          <a:ln w="12700" algn="ctr">
            <a:solidFill>
              <a:schemeClr val="tx1"/>
            </a:solidFill>
            <a:prstDash val="dash"/>
            <a:round/>
            <a:headEnd type="arrow" w="med" len="med"/>
            <a:tailEnd type="arrow" w="med" len="med"/>
          </a:ln>
        </p:spPr>
      </p:cxnSp>
      <p:pic>
        <p:nvPicPr>
          <p:cNvPr id="42"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786594" y="1941601"/>
            <a:ext cx="496602" cy="450018"/>
          </a:xfrm>
          <a:prstGeom prst="rect">
            <a:avLst/>
          </a:prstGeom>
          <a:noFill/>
          <a:ln w="9525">
            <a:noFill/>
            <a:miter lim="800000"/>
            <a:headEnd/>
            <a:tailEnd/>
          </a:ln>
        </p:spPr>
      </p:pic>
      <p:sp>
        <p:nvSpPr>
          <p:cNvPr id="43" name="Boog 66"/>
          <p:cNvSpPr/>
          <p:nvPr/>
        </p:nvSpPr>
        <p:spPr bwMode="auto">
          <a:xfrm rot="9914203" flipH="1">
            <a:off x="7648950" y="2144379"/>
            <a:ext cx="497844" cy="415547"/>
          </a:xfrm>
          <a:prstGeom prst="arc">
            <a:avLst>
              <a:gd name="adj1" fmla="val 18259912"/>
              <a:gd name="adj2" fmla="val 1635152"/>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pic>
        <p:nvPicPr>
          <p:cNvPr id="53" name="Picture 2"/>
          <p:cNvPicPr>
            <a:picLocks noChangeAspect="1" noChangeArrowheads="1"/>
          </p:cNvPicPr>
          <p:nvPr/>
        </p:nvPicPr>
        <p:blipFill>
          <a:blip r:embed="rId8" cstate="print"/>
          <a:srcRect l="35175" t="17641" r="41727" b="45401"/>
          <a:stretch>
            <a:fillRect/>
          </a:stretch>
        </p:blipFill>
        <p:spPr bwMode="auto">
          <a:xfrm>
            <a:off x="9398758" y="3877897"/>
            <a:ext cx="421474" cy="421326"/>
          </a:xfrm>
          <a:prstGeom prst="rect">
            <a:avLst/>
          </a:prstGeom>
          <a:noFill/>
          <a:ln w="9525">
            <a:noFill/>
            <a:miter lim="800000"/>
            <a:headEnd/>
            <a:tailEnd/>
          </a:ln>
        </p:spPr>
      </p:pic>
      <p:cxnSp>
        <p:nvCxnSpPr>
          <p:cNvPr id="44" name="Straight Arrow Connector 287"/>
          <p:cNvCxnSpPr>
            <a:cxnSpLocks noChangeShapeType="1"/>
          </p:cNvCxnSpPr>
          <p:nvPr/>
        </p:nvCxnSpPr>
        <p:spPr bwMode="auto">
          <a:xfrm flipH="1" flipV="1">
            <a:off x="8327900" y="3017898"/>
            <a:ext cx="253036" cy="266082"/>
          </a:xfrm>
          <a:prstGeom prst="straightConnector1">
            <a:avLst/>
          </a:prstGeom>
          <a:noFill/>
          <a:ln w="12700" algn="ctr">
            <a:solidFill>
              <a:schemeClr val="tx1"/>
            </a:solidFill>
            <a:prstDash val="dash"/>
            <a:round/>
            <a:headEnd type="arrow" w="med" len="med"/>
            <a:tailEnd type="arrow" w="med" len="med"/>
          </a:ln>
        </p:spPr>
      </p:cxnSp>
      <p:cxnSp>
        <p:nvCxnSpPr>
          <p:cNvPr id="48" name="Straight Arrow Connector 287"/>
          <p:cNvCxnSpPr>
            <a:cxnSpLocks noChangeShapeType="1"/>
          </p:cNvCxnSpPr>
          <p:nvPr/>
        </p:nvCxnSpPr>
        <p:spPr bwMode="auto">
          <a:xfrm flipH="1" flipV="1">
            <a:off x="8388964" y="2913402"/>
            <a:ext cx="501708" cy="27117"/>
          </a:xfrm>
          <a:prstGeom prst="straightConnector1">
            <a:avLst/>
          </a:prstGeom>
          <a:noFill/>
          <a:ln w="12700" algn="ctr">
            <a:solidFill>
              <a:schemeClr val="tx1"/>
            </a:solidFill>
            <a:prstDash val="dash"/>
            <a:round/>
            <a:headEnd type="arrow" w="med" len="med"/>
            <a:tailEnd type="arrow" w="med" len="med"/>
          </a:ln>
        </p:spPr>
      </p:cxnSp>
      <p:pic>
        <p:nvPicPr>
          <p:cNvPr id="52" name="Picture 11" descr="D:\Documents And Settings\GQR7802\Local Settings\Temporary Internet Files\Content.IE5\HNYX0581\MC900441310[1].png"/>
          <p:cNvPicPr>
            <a:picLocks noChangeAspect="1" noChangeArrowheads="1"/>
          </p:cNvPicPr>
          <p:nvPr/>
        </p:nvPicPr>
        <p:blipFill>
          <a:blip r:embed="rId3" cstate="print"/>
          <a:srcRect/>
          <a:stretch>
            <a:fillRect/>
          </a:stretch>
        </p:blipFill>
        <p:spPr bwMode="auto">
          <a:xfrm>
            <a:off x="8483467" y="2372534"/>
            <a:ext cx="152475" cy="152400"/>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3" cstate="print"/>
          <a:srcRect/>
          <a:stretch>
            <a:fillRect/>
          </a:stretch>
        </p:blipFill>
        <p:spPr bwMode="auto">
          <a:xfrm>
            <a:off x="8544364" y="2837201"/>
            <a:ext cx="152475" cy="152400"/>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3" cstate="print"/>
          <a:srcRect/>
          <a:stretch>
            <a:fillRect/>
          </a:stretch>
        </p:blipFill>
        <p:spPr bwMode="auto">
          <a:xfrm>
            <a:off x="8378181" y="3041872"/>
            <a:ext cx="152475" cy="152400"/>
          </a:xfrm>
          <a:prstGeom prst="rect">
            <a:avLst/>
          </a:prstGeom>
          <a:noFill/>
          <a:ln w="9525">
            <a:noFill/>
            <a:miter lim="800000"/>
            <a:headEnd/>
            <a:tailEnd/>
          </a:ln>
        </p:spPr>
      </p:pic>
      <p:sp>
        <p:nvSpPr>
          <p:cNvPr id="49" name="Tekstvak 18"/>
          <p:cNvSpPr txBox="1"/>
          <p:nvPr/>
        </p:nvSpPr>
        <p:spPr>
          <a:xfrm>
            <a:off x="9462376" y="2750236"/>
            <a:ext cx="1674184" cy="215444"/>
          </a:xfrm>
          <a:prstGeom prst="rect">
            <a:avLst/>
          </a:prstGeom>
          <a:noFill/>
          <a:ln>
            <a:noFill/>
          </a:ln>
        </p:spPr>
        <p:txBody>
          <a:bodyPr wrap="square" rtlCol="0">
            <a:spAutoFit/>
          </a:bodyPr>
          <a:lstStyle/>
          <a:p>
            <a:r>
              <a:rPr lang="en-US" sz="800" b="1" dirty="0" err="1">
                <a:solidFill>
                  <a:srgbClr val="FF0000"/>
                </a:solidFill>
              </a:rPr>
              <a:t>Schildwacht</a:t>
            </a:r>
            <a:r>
              <a:rPr lang="en-US" sz="800" b="1" dirty="0">
                <a:solidFill>
                  <a:srgbClr val="FF0000"/>
                </a:solidFill>
              </a:rPr>
              <a:t> Infrabel</a:t>
            </a:r>
            <a:endParaRPr lang="fr-FR" sz="800" b="1" dirty="0">
              <a:solidFill>
                <a:srgbClr val="FF0000"/>
              </a:solidFill>
            </a:endParaRPr>
          </a:p>
        </p:txBody>
      </p:sp>
      <p:sp>
        <p:nvSpPr>
          <p:cNvPr id="58" name="Rectangle 57"/>
          <p:cNvSpPr/>
          <p:nvPr/>
        </p:nvSpPr>
        <p:spPr bwMode="auto">
          <a:xfrm>
            <a:off x="7980022" y="3233164"/>
            <a:ext cx="1052839" cy="478922"/>
          </a:xfrm>
          <a:prstGeom prst="rect">
            <a:avLst/>
          </a:prstGeom>
          <a:noFill/>
          <a:ln w="31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sp>
        <p:nvSpPr>
          <p:cNvPr id="59" name="Tekstvak 18"/>
          <p:cNvSpPr txBox="1"/>
          <p:nvPr/>
        </p:nvSpPr>
        <p:spPr>
          <a:xfrm>
            <a:off x="9072925" y="3357408"/>
            <a:ext cx="1674184" cy="215444"/>
          </a:xfrm>
          <a:prstGeom prst="rect">
            <a:avLst/>
          </a:prstGeom>
          <a:noFill/>
          <a:ln>
            <a:noFill/>
          </a:ln>
        </p:spPr>
        <p:txBody>
          <a:bodyPr wrap="square" rtlCol="0">
            <a:spAutoFit/>
          </a:bodyPr>
          <a:lstStyle/>
          <a:p>
            <a:r>
              <a:rPr lang="en-US" sz="800" b="1" dirty="0">
                <a:solidFill>
                  <a:srgbClr val="FF0000"/>
                </a:solidFill>
              </a:rPr>
              <a:t>VBUW Infrabel</a:t>
            </a:r>
            <a:endParaRPr lang="fr-FR" sz="800" b="1" dirty="0">
              <a:solidFill>
                <a:srgbClr val="FF0000"/>
              </a:solidFill>
            </a:endParaRPr>
          </a:p>
        </p:txBody>
      </p:sp>
      <p:sp>
        <p:nvSpPr>
          <p:cNvPr id="60" name="Rechthoek 38"/>
          <p:cNvSpPr>
            <a:spLocks noChangeArrowheads="1"/>
          </p:cNvSpPr>
          <p:nvPr/>
        </p:nvSpPr>
        <p:spPr bwMode="auto">
          <a:xfrm>
            <a:off x="8807476" y="2210628"/>
            <a:ext cx="654900" cy="239720"/>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500" b="1" kern="0" dirty="0">
                <a:solidFill>
                  <a:prstClr val="white"/>
                </a:solidFill>
              </a:rPr>
              <a:t>KIJKUIT </a:t>
            </a:r>
          </a:p>
          <a:p>
            <a:pPr algn="ctr" fontAlgn="auto">
              <a:spcBef>
                <a:spcPts val="0"/>
              </a:spcBef>
              <a:spcAft>
                <a:spcPts val="0"/>
              </a:spcAft>
              <a:defRPr/>
            </a:pPr>
            <a:r>
              <a:rPr lang="nl-BE" sz="500" b="1" kern="0" dirty="0">
                <a:solidFill>
                  <a:prstClr val="white"/>
                </a:solidFill>
              </a:rPr>
              <a:t>AANNEMER</a:t>
            </a:r>
          </a:p>
        </p:txBody>
      </p:sp>
      <p:sp>
        <p:nvSpPr>
          <p:cNvPr id="61" name="Tekstvak 18"/>
          <p:cNvSpPr txBox="1"/>
          <p:nvPr/>
        </p:nvSpPr>
        <p:spPr>
          <a:xfrm>
            <a:off x="7680176" y="5157192"/>
            <a:ext cx="3334759" cy="1200329"/>
          </a:xfrm>
          <a:prstGeom prst="rect">
            <a:avLst/>
          </a:prstGeom>
          <a:noFill/>
          <a:ln w="19050">
            <a:solidFill>
              <a:schemeClr val="accent1"/>
            </a:solidFill>
          </a:ln>
        </p:spPr>
        <p:txBody>
          <a:bodyPr wrap="square" rtlCol="0">
            <a:spAutoFit/>
          </a:bodyPr>
          <a:lstStyle/>
          <a:p>
            <a:pPr algn="just"/>
            <a:r>
              <a:rPr lang="nl-BE" sz="1200" dirty="0">
                <a:latin typeface="+mn-lt"/>
              </a:rPr>
              <a:t>Wanneer Infrabel een beveiligingssysteem opzet, berust de verantwoordelijkheid betreffende het valideren van de testen bij van de leider van het werk Infrabel </a:t>
            </a:r>
          </a:p>
          <a:p>
            <a:pPr algn="just"/>
            <a:r>
              <a:rPr lang="nl-BE" sz="1200" dirty="0">
                <a:latin typeface="+mn-lt"/>
              </a:rPr>
              <a:t>(Veiligheidsfunctie = Verantwoordelijke Bediende voor de Uitvoering van de Werken).</a:t>
            </a:r>
          </a:p>
        </p:txBody>
      </p:sp>
      <p:sp>
        <p:nvSpPr>
          <p:cNvPr id="62" name="Title 1"/>
          <p:cNvSpPr txBox="1">
            <a:spLocks/>
          </p:cNvSpPr>
          <p:nvPr/>
        </p:nvSpPr>
        <p:spPr bwMode="auto">
          <a:xfrm>
            <a:off x="767408" y="692696"/>
            <a:ext cx="8064500" cy="5513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eaLnBrk="1" hangingPunct="1"/>
            <a:r>
              <a:rPr lang="en-US" sz="2000" kern="0" dirty="0"/>
              <a:t>2. </a:t>
            </a:r>
            <a:r>
              <a:rPr lang="en-US" sz="2000" kern="0" dirty="0" err="1"/>
              <a:t>Deelname</a:t>
            </a:r>
            <a:r>
              <a:rPr lang="en-US" sz="2000" kern="0" dirty="0"/>
              <a:t> </a:t>
            </a:r>
            <a:r>
              <a:rPr lang="en-US" sz="2000" kern="0" dirty="0" err="1"/>
              <a:t>aan</a:t>
            </a:r>
            <a:r>
              <a:rPr lang="en-US" sz="2000" kern="0" dirty="0"/>
              <a:t> de </a:t>
            </a:r>
            <a:r>
              <a:rPr lang="en-US" sz="2000" kern="0" dirty="0" err="1"/>
              <a:t>voorafgaande</a:t>
            </a:r>
            <a:r>
              <a:rPr lang="en-US" sz="2000" kern="0" dirty="0"/>
              <a:t> </a:t>
            </a:r>
            <a:r>
              <a:rPr lang="en-US" sz="2000" kern="0" dirty="0" err="1"/>
              <a:t>testen</a:t>
            </a:r>
            <a:r>
              <a:rPr lang="en-US" sz="2000" kern="0" dirty="0"/>
              <a:t> </a:t>
            </a:r>
            <a:r>
              <a:rPr lang="en-US" kern="0" dirty="0"/>
              <a:t>	</a:t>
            </a:r>
          </a:p>
        </p:txBody>
      </p:sp>
      <p:sp>
        <p:nvSpPr>
          <p:cNvPr id="39" name="Rounded Rectangle 12"/>
          <p:cNvSpPr/>
          <p:nvPr/>
        </p:nvSpPr>
        <p:spPr bwMode="auto">
          <a:xfrm>
            <a:off x="695400" y="1556792"/>
            <a:ext cx="4162392" cy="1185407"/>
          </a:xfrm>
          <a:prstGeom prst="roundRect">
            <a:avLst/>
          </a:prstGeom>
          <a:noFill/>
          <a:ln w="31750" cap="flat" cmpd="sng" algn="ctr">
            <a:solidFill>
              <a:srgbClr val="0070C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nl-NL" sz="1400" dirty="0">
                <a:latin typeface="+mn-lt"/>
              </a:rPr>
              <a:t>De werkploeg </a:t>
            </a:r>
            <a:r>
              <a:rPr lang="nl-NL" sz="1400" u="sng" dirty="0">
                <a:latin typeface="+mn-lt"/>
              </a:rPr>
              <a:t>neemt deel aan </a:t>
            </a:r>
            <a:r>
              <a:rPr lang="nl-NL" sz="1400" dirty="0">
                <a:latin typeface="+mn-lt"/>
              </a:rPr>
              <a:t>de voorgeschreven verwittigings‐ en vrijmakingstesten, teneinde te controleren of het veiligheidssysteem functioneert zoals voorzien in de werkfiche.</a:t>
            </a:r>
          </a:p>
        </p:txBody>
      </p:sp>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32702" y="2524934"/>
            <a:ext cx="423664" cy="651360"/>
          </a:xfrm>
          <a:prstGeom prst="rect">
            <a:avLst/>
          </a:prstGeom>
        </p:spPr>
      </p:pic>
      <p:pic>
        <p:nvPicPr>
          <p:cNvPr id="3" name="Picture 2"/>
          <p:cNvPicPr>
            <a:picLocks noChangeAspect="1"/>
          </p:cNvPicPr>
          <p:nvPr/>
        </p:nvPicPr>
        <p:blipFill>
          <a:blip r:embed="rId10"/>
          <a:stretch>
            <a:fillRect/>
          </a:stretch>
        </p:blipFill>
        <p:spPr>
          <a:xfrm>
            <a:off x="8996971" y="1484784"/>
            <a:ext cx="275909" cy="656473"/>
          </a:xfrm>
          <a:prstGeom prst="rect">
            <a:avLst/>
          </a:prstGeom>
        </p:spPr>
      </p:pic>
      <p:sp>
        <p:nvSpPr>
          <p:cNvPr id="45" name="Rectangle 44"/>
          <p:cNvSpPr/>
          <p:nvPr/>
        </p:nvSpPr>
        <p:spPr bwMode="auto">
          <a:xfrm>
            <a:off x="8885926" y="2516637"/>
            <a:ext cx="547661" cy="606143"/>
          </a:xfrm>
          <a:prstGeom prst="rect">
            <a:avLst/>
          </a:prstGeom>
          <a:noFill/>
          <a:ln w="31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32862" y="2534376"/>
            <a:ext cx="300424" cy="574965"/>
          </a:xfrm>
          <a:prstGeom prst="rect">
            <a:avLst/>
          </a:prstGeom>
        </p:spPr>
      </p:pic>
      <p:pic>
        <p:nvPicPr>
          <p:cNvPr id="68" name="Picture 67">
            <a:extLst>
              <a:ext uri="{FF2B5EF4-FFF2-40B4-BE49-F238E27FC236}">
                <a16:creationId xmlns:a16="http://schemas.microsoft.com/office/drawing/2014/main" id="{22F5E572-6228-4B9C-B920-E868138FFE06}"/>
              </a:ext>
            </a:extLst>
          </p:cNvPr>
          <p:cNvPicPr>
            <a:picLocks noChangeAspect="1"/>
          </p:cNvPicPr>
          <p:nvPr/>
        </p:nvPicPr>
        <p:blipFill>
          <a:blip r:embed="rId12"/>
          <a:stretch>
            <a:fillRect/>
          </a:stretch>
        </p:blipFill>
        <p:spPr>
          <a:xfrm>
            <a:off x="8976320" y="116632"/>
            <a:ext cx="1463167" cy="1274174"/>
          </a:xfrm>
          <a:prstGeom prst="rect">
            <a:avLst/>
          </a:prstGeom>
        </p:spPr>
      </p:pic>
      <p:sp>
        <p:nvSpPr>
          <p:cNvPr id="4" name="Rectangle 3">
            <a:extLst>
              <a:ext uri="{FF2B5EF4-FFF2-40B4-BE49-F238E27FC236}">
                <a16:creationId xmlns:a16="http://schemas.microsoft.com/office/drawing/2014/main" id="{A883B3DE-4FE5-4A64-89F4-91C601A5ED75}"/>
              </a:ext>
            </a:extLst>
          </p:cNvPr>
          <p:cNvSpPr/>
          <p:nvPr/>
        </p:nvSpPr>
        <p:spPr>
          <a:xfrm>
            <a:off x="10128448" y="116632"/>
            <a:ext cx="482743" cy="261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Picture 11" descr="D:\Documents And Settings\GQR7802\Local Settings\Temporary Internet Files\Content.IE5\HNYX0581\MC900441310[1].png">
            <a:extLst>
              <a:ext uri="{FF2B5EF4-FFF2-40B4-BE49-F238E27FC236}">
                <a16:creationId xmlns:a16="http://schemas.microsoft.com/office/drawing/2014/main" id="{AB724B16-17F6-4B41-8228-F69961C05F5C}"/>
              </a:ext>
            </a:extLst>
          </p:cNvPr>
          <p:cNvPicPr>
            <a:picLocks noChangeAspect="1" noChangeArrowheads="1"/>
          </p:cNvPicPr>
          <p:nvPr/>
        </p:nvPicPr>
        <p:blipFill>
          <a:blip r:embed="rId3" cstate="print"/>
          <a:srcRect/>
          <a:stretch>
            <a:fillRect/>
          </a:stretch>
        </p:blipFill>
        <p:spPr bwMode="auto">
          <a:xfrm>
            <a:off x="10344472" y="620688"/>
            <a:ext cx="346798" cy="346628"/>
          </a:xfrm>
          <a:prstGeom prst="rect">
            <a:avLst/>
          </a:prstGeom>
          <a:noFill/>
          <a:ln w="9525">
            <a:noFill/>
            <a:miter lim="800000"/>
            <a:headEnd/>
            <a:tailEnd/>
          </a:ln>
        </p:spPr>
      </p:pic>
      <p:sp>
        <p:nvSpPr>
          <p:cNvPr id="50" name="Rectangle 49">
            <a:extLst>
              <a:ext uri="{FF2B5EF4-FFF2-40B4-BE49-F238E27FC236}">
                <a16:creationId xmlns:a16="http://schemas.microsoft.com/office/drawing/2014/main" id="{D65801C2-3E50-4C19-BFFC-7D8008993FD8}"/>
              </a:ext>
            </a:extLst>
          </p:cNvPr>
          <p:cNvSpPr/>
          <p:nvPr/>
        </p:nvSpPr>
        <p:spPr>
          <a:xfrm>
            <a:off x="10075284" y="121699"/>
            <a:ext cx="482743" cy="261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E0CBFBB-ABC5-4787-AE49-F346C8CCB5E4}"/>
              </a:ext>
            </a:extLst>
          </p:cNvPr>
          <p:cNvSpPr/>
          <p:nvPr/>
        </p:nvSpPr>
        <p:spPr>
          <a:xfrm>
            <a:off x="9910017" y="54901"/>
            <a:ext cx="482743" cy="261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22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783632" y="1196752"/>
            <a:ext cx="6624736" cy="4464496"/>
            <a:chOff x="2639699" y="1230189"/>
            <a:chExt cx="5696061" cy="3696925"/>
          </a:xfrm>
        </p:grpSpPr>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0567" y="2192232"/>
              <a:ext cx="479860" cy="1131757"/>
            </a:xfrm>
            <a:prstGeom prst="rect">
              <a:avLst/>
            </a:prstGeom>
          </p:spPr>
        </p:pic>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712" y="1984161"/>
              <a:ext cx="634652" cy="938644"/>
            </a:xfrm>
            <a:prstGeom prst="rect">
              <a:avLst/>
            </a:prstGeom>
          </p:spPr>
        </p:pic>
        <p:pic>
          <p:nvPicPr>
            <p:cNvPr id="43" name="Picture 42"/>
            <p:cNvPicPr>
              <a:picLocks noChangeAspect="1"/>
            </p:cNvPicPr>
            <p:nvPr/>
          </p:nvPicPr>
          <p:blipFill>
            <a:blip r:embed="rId4"/>
            <a:stretch>
              <a:fillRect/>
            </a:stretch>
          </p:blipFill>
          <p:spPr>
            <a:xfrm>
              <a:off x="5216027" y="4042091"/>
              <a:ext cx="488744" cy="885023"/>
            </a:xfrm>
            <a:prstGeom prst="rect">
              <a:avLst/>
            </a:prstGeom>
            <a:pattFill prst="pct75">
              <a:fgClr>
                <a:srgbClr val="FFFF00"/>
              </a:fgClr>
              <a:bgClr>
                <a:srgbClr val="FFFF00"/>
              </a:bgClr>
            </a:pattFill>
          </p:spPr>
        </p:pic>
        <p:sp>
          <p:nvSpPr>
            <p:cNvPr id="47" name="Rectangular Callout 50"/>
            <p:cNvSpPr>
              <a:spLocks noChangeArrowheads="1"/>
            </p:cNvSpPr>
            <p:nvPr/>
          </p:nvSpPr>
          <p:spPr bwMode="auto">
            <a:xfrm>
              <a:off x="6070853" y="4158420"/>
              <a:ext cx="580192" cy="312001"/>
            </a:xfrm>
            <a:prstGeom prst="wedgeRectCallout">
              <a:avLst>
                <a:gd name="adj1" fmla="val -122403"/>
                <a:gd name="adj2" fmla="val -1468"/>
              </a:avLst>
            </a:prstGeom>
            <a:solidFill>
              <a:srgbClr val="92D050"/>
            </a:solidFill>
            <a:ln w="31750" algn="ctr">
              <a:solidFill>
                <a:srgbClr val="92D050"/>
              </a:solidFill>
              <a:round/>
              <a:headEnd/>
              <a:tailEnd/>
            </a:ln>
          </p:spPr>
          <p:txBody>
            <a:bodyPr wrap="none" anchor="ctr"/>
            <a:lstStyle/>
            <a:p>
              <a:pPr algn="ctr"/>
              <a:r>
                <a:rPr lang="en-US" sz="1400" b="1" dirty="0">
                  <a:solidFill>
                    <a:schemeClr val="bg1"/>
                  </a:solidFill>
                </a:rPr>
                <a:t>OK</a:t>
              </a:r>
              <a:endParaRPr lang="nl-BE" sz="1400" b="1" dirty="0">
                <a:solidFill>
                  <a:schemeClr val="bg1"/>
                </a:solidFill>
              </a:endParaRPr>
            </a:p>
          </p:txBody>
        </p:sp>
        <p:cxnSp>
          <p:nvCxnSpPr>
            <p:cNvPr id="51" name="Straight Arrow Connector 50"/>
            <p:cNvCxnSpPr>
              <a:endCxn id="65" idx="1"/>
            </p:cNvCxnSpPr>
            <p:nvPr/>
          </p:nvCxnSpPr>
          <p:spPr>
            <a:xfrm flipV="1">
              <a:off x="4076510" y="3918901"/>
              <a:ext cx="2630990" cy="36021"/>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54" name="Picture 53" descr="D:\Documents And Settings\GQR7802\Local Settings\Temporary Internet Files\Content.IE5\HNYX0581\MC900441310[1].png"/>
            <p:cNvPicPr/>
            <p:nvPr/>
          </p:nvPicPr>
          <p:blipFill>
            <a:blip r:embed="rId5" cstate="print"/>
            <a:srcRect/>
            <a:stretch>
              <a:fillRect/>
            </a:stretch>
          </p:blipFill>
          <p:spPr bwMode="auto">
            <a:xfrm>
              <a:off x="3828941" y="3851644"/>
              <a:ext cx="246380" cy="246380"/>
            </a:xfrm>
            <a:prstGeom prst="rect">
              <a:avLst/>
            </a:prstGeom>
            <a:noFill/>
          </p:spPr>
        </p:pic>
        <p:sp>
          <p:nvSpPr>
            <p:cNvPr id="57" name="TextBox 56"/>
            <p:cNvSpPr txBox="1"/>
            <p:nvPr/>
          </p:nvSpPr>
          <p:spPr>
            <a:xfrm>
              <a:off x="4796289" y="1230189"/>
              <a:ext cx="1283912" cy="433264"/>
            </a:xfrm>
            <a:prstGeom prst="rect">
              <a:avLst/>
            </a:prstGeom>
            <a:noFill/>
          </p:spPr>
          <p:txBody>
            <a:bodyPr wrap="square" rtlCol="0">
              <a:spAutoFit/>
            </a:bodyPr>
            <a:lstStyle/>
            <a:p>
              <a:pPr algn="ctr"/>
              <a:r>
                <a:rPr lang="en-GB" sz="1400" b="1" dirty="0"/>
                <a:t>Goede </a:t>
              </a:r>
              <a:r>
                <a:rPr lang="en-GB" sz="1400" b="1" dirty="0" err="1"/>
                <a:t>zichtbaarheid</a:t>
              </a:r>
              <a:endParaRPr lang="en-GB" sz="1400" b="1" dirty="0"/>
            </a:p>
          </p:txBody>
        </p:sp>
        <p:sp>
          <p:nvSpPr>
            <p:cNvPr id="63" name="TextBox 62"/>
            <p:cNvSpPr txBox="1"/>
            <p:nvPr/>
          </p:nvSpPr>
          <p:spPr>
            <a:xfrm>
              <a:off x="6773003" y="3765012"/>
              <a:ext cx="1562757" cy="254862"/>
            </a:xfrm>
            <a:prstGeom prst="rect">
              <a:avLst/>
            </a:prstGeom>
            <a:noFill/>
          </p:spPr>
          <p:txBody>
            <a:bodyPr wrap="square" rtlCol="0">
              <a:spAutoFit/>
            </a:bodyPr>
            <a:lstStyle/>
            <a:p>
              <a:pPr algn="ctr"/>
              <a:r>
                <a:rPr lang="en-GB" sz="1400" b="1" dirty="0" err="1"/>
                <a:t>Vrijmaking</a:t>
              </a:r>
              <a:endParaRPr lang="en-GB" sz="1400" b="1" dirty="0"/>
            </a:p>
          </p:txBody>
        </p:sp>
        <p:sp>
          <p:nvSpPr>
            <p:cNvPr id="64" name="TextBox 63"/>
            <p:cNvSpPr txBox="1"/>
            <p:nvPr/>
          </p:nvSpPr>
          <p:spPr>
            <a:xfrm>
              <a:off x="2639699" y="3701723"/>
              <a:ext cx="1283912" cy="433264"/>
            </a:xfrm>
            <a:prstGeom prst="rect">
              <a:avLst/>
            </a:prstGeom>
            <a:noFill/>
          </p:spPr>
          <p:txBody>
            <a:bodyPr wrap="square" rtlCol="0">
              <a:spAutoFit/>
            </a:bodyPr>
            <a:lstStyle/>
            <a:p>
              <a:pPr algn="ctr"/>
              <a:r>
                <a:rPr lang="en-GB" sz="1400" b="1" dirty="0" err="1"/>
                <a:t>Voldoende</a:t>
              </a:r>
              <a:r>
                <a:rPr lang="en-GB" sz="1400" b="1" dirty="0"/>
                <a:t> </a:t>
              </a:r>
              <a:r>
                <a:rPr lang="en-GB" sz="1400" b="1" dirty="0" err="1"/>
                <a:t>hoorbaarheid</a:t>
              </a:r>
              <a:endParaRPr lang="en-GB" sz="1400" b="1" dirty="0"/>
            </a:p>
          </p:txBody>
        </p:sp>
        <p:pic>
          <p:nvPicPr>
            <p:cNvPr id="65" name="Picture 64" descr="D:\Documents And Settings\GQR7802\Local Settings\Temporary Internet Files\Content.IE5\HNYX0581\MC900441310[1].png"/>
            <p:cNvPicPr/>
            <p:nvPr/>
          </p:nvPicPr>
          <p:blipFill>
            <a:blip r:embed="rId5" cstate="print"/>
            <a:srcRect/>
            <a:stretch>
              <a:fillRect/>
            </a:stretch>
          </p:blipFill>
          <p:spPr bwMode="auto">
            <a:xfrm>
              <a:off x="6707500" y="3795711"/>
              <a:ext cx="246380" cy="246380"/>
            </a:xfrm>
            <a:prstGeom prst="rect">
              <a:avLst/>
            </a:prstGeom>
            <a:noFill/>
          </p:spPr>
        </p:pic>
        <p:sp>
          <p:nvSpPr>
            <p:cNvPr id="66" name="Rectangular Callout 50"/>
            <p:cNvSpPr>
              <a:spLocks noChangeArrowheads="1"/>
            </p:cNvSpPr>
            <p:nvPr/>
          </p:nvSpPr>
          <p:spPr bwMode="auto">
            <a:xfrm>
              <a:off x="7368631" y="1984646"/>
              <a:ext cx="580192" cy="312001"/>
            </a:xfrm>
            <a:prstGeom prst="wedgeRectCallout">
              <a:avLst>
                <a:gd name="adj1" fmla="val -122403"/>
                <a:gd name="adj2" fmla="val -1468"/>
              </a:avLst>
            </a:prstGeom>
            <a:solidFill>
              <a:srgbClr val="92D050"/>
            </a:solidFill>
            <a:ln w="31750" algn="ctr">
              <a:solidFill>
                <a:srgbClr val="92D050"/>
              </a:solidFill>
              <a:round/>
              <a:headEnd/>
              <a:tailEnd/>
            </a:ln>
          </p:spPr>
          <p:txBody>
            <a:bodyPr wrap="none" anchor="ctr"/>
            <a:lstStyle/>
            <a:p>
              <a:pPr algn="ctr"/>
              <a:r>
                <a:rPr lang="en-US" sz="1400" b="1" dirty="0">
                  <a:solidFill>
                    <a:schemeClr val="bg1"/>
                  </a:solidFill>
                </a:rPr>
                <a:t>OK</a:t>
              </a:r>
              <a:endParaRPr lang="nl-BE" sz="1400" b="1" dirty="0">
                <a:solidFill>
                  <a:schemeClr val="bg1"/>
                </a:solidFill>
              </a:endParaRPr>
            </a:p>
          </p:txBody>
        </p:sp>
        <p:cxnSp>
          <p:nvCxnSpPr>
            <p:cNvPr id="67" name="Straight Arrow Connector 66"/>
            <p:cNvCxnSpPr/>
            <p:nvPr/>
          </p:nvCxnSpPr>
          <p:spPr>
            <a:xfrm flipV="1">
              <a:off x="3952131" y="1967525"/>
              <a:ext cx="1340305" cy="1854104"/>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583534" y="1984161"/>
              <a:ext cx="1224276" cy="1845801"/>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69" name="Picture 68" descr="D:\Documents And Settings\GQR7802\Local Settings\Temporary Internet Files\Content.IE5\HNYX0581\MC900441310[1].png"/>
            <p:cNvPicPr/>
            <p:nvPr/>
          </p:nvPicPr>
          <p:blipFill>
            <a:blip r:embed="rId5" cstate="print"/>
            <a:srcRect/>
            <a:stretch>
              <a:fillRect/>
            </a:stretch>
          </p:blipFill>
          <p:spPr bwMode="auto">
            <a:xfrm>
              <a:off x="5312286" y="1824423"/>
              <a:ext cx="246380" cy="246380"/>
            </a:xfrm>
            <a:prstGeom prst="rect">
              <a:avLst/>
            </a:prstGeom>
            <a:noFill/>
          </p:spPr>
        </p:pic>
      </p:grpSp>
      <p:sp>
        <p:nvSpPr>
          <p:cNvPr id="20" name="Text Placeholder 1">
            <a:extLst>
              <a:ext uri="{FF2B5EF4-FFF2-40B4-BE49-F238E27FC236}">
                <a16:creationId xmlns:a16="http://schemas.microsoft.com/office/drawing/2014/main" id="{2D36C261-EA82-4268-87FB-7DC3157E7AB8}"/>
              </a:ext>
            </a:extLst>
          </p:cNvPr>
          <p:cNvSpPr>
            <a:spLocks noGrp="1"/>
          </p:cNvSpPr>
          <p:nvPr>
            <p:ph type="body" sz="quarter" idx="18"/>
          </p:nvPr>
        </p:nvSpPr>
        <p:spPr>
          <a:xfrm>
            <a:off x="9674225" y="153988"/>
            <a:ext cx="2236788" cy="360362"/>
          </a:xfrm>
        </p:spPr>
        <p:txBody>
          <a:bodyPr/>
          <a:lstStyle/>
          <a:p>
            <a:r>
              <a:rPr lang="en-GB" dirty="0"/>
              <a:t>3. </a:t>
            </a:r>
            <a:r>
              <a:rPr lang="en-GB" dirty="0" err="1"/>
              <a:t>Voor</a:t>
            </a:r>
            <a:r>
              <a:rPr lang="en-GB" dirty="0"/>
              <a:t> het </a:t>
            </a:r>
            <a:r>
              <a:rPr lang="en-GB" dirty="0" err="1"/>
              <a:t>werk</a:t>
            </a:r>
            <a:endParaRPr lang="en-GB" dirty="0"/>
          </a:p>
        </p:txBody>
      </p:sp>
    </p:spTree>
    <p:extLst>
      <p:ext uri="{BB962C8B-B14F-4D97-AF65-F5344CB8AC3E}">
        <p14:creationId xmlns:p14="http://schemas.microsoft.com/office/powerpoint/2010/main" val="3596412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008" y="3730940"/>
            <a:ext cx="5520265" cy="1842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8"/>
          </p:nvPr>
        </p:nvSpPr>
        <p:spPr/>
        <p:txBody>
          <a:bodyPr/>
          <a:lstStyle/>
          <a:p>
            <a:r>
              <a:rPr lang="en-GB" dirty="0"/>
              <a:t>3. </a:t>
            </a:r>
            <a:r>
              <a:rPr lang="en-GB" dirty="0" err="1"/>
              <a:t>Voor</a:t>
            </a:r>
            <a:r>
              <a:rPr lang="en-GB" dirty="0"/>
              <a:t> het </a:t>
            </a:r>
            <a:r>
              <a:rPr lang="en-GB" dirty="0" err="1"/>
              <a:t>werk</a:t>
            </a:r>
            <a:endParaRPr lang="en-GB" dirty="0"/>
          </a:p>
        </p:txBody>
      </p:sp>
      <p:sp>
        <p:nvSpPr>
          <p:cNvPr id="17" name="Cloud Callout 16"/>
          <p:cNvSpPr/>
          <p:nvPr/>
        </p:nvSpPr>
        <p:spPr bwMode="auto">
          <a:xfrm>
            <a:off x="4615520" y="2547012"/>
            <a:ext cx="1524235" cy="860493"/>
          </a:xfrm>
          <a:prstGeom prst="cloudCallout">
            <a:avLst>
              <a:gd name="adj1" fmla="val -89112"/>
              <a:gd name="adj2" fmla="val 56314"/>
            </a:avLst>
          </a:prstGeom>
          <a:solidFill>
            <a:schemeClr val="accent1"/>
          </a:solid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900" b="1">
                <a:solidFill>
                  <a:schemeClr val="bg1"/>
                </a:solidFill>
              </a:rPr>
              <a:t>Ik wacht op het bevel om de werken te starten</a:t>
            </a:r>
          </a:p>
        </p:txBody>
      </p:sp>
      <p:sp>
        <p:nvSpPr>
          <p:cNvPr id="24" name="Title 1"/>
          <p:cNvSpPr txBox="1">
            <a:spLocks/>
          </p:cNvSpPr>
          <p:nvPr/>
        </p:nvSpPr>
        <p:spPr bwMode="auto">
          <a:xfrm>
            <a:off x="2063948" y="741389"/>
            <a:ext cx="8064500" cy="5513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eaLnBrk="1" hangingPunct="1"/>
            <a:r>
              <a:rPr lang="en-US" sz="2000" kern="0" dirty="0"/>
              <a:t>3. … </a:t>
            </a:r>
            <a:r>
              <a:rPr lang="en-US" sz="2000" kern="0" dirty="0" err="1"/>
              <a:t>wacht</a:t>
            </a:r>
            <a:r>
              <a:rPr lang="en-US" sz="2000" kern="0" dirty="0"/>
              <a:t> op het bevel om de </a:t>
            </a:r>
            <a:r>
              <a:rPr lang="en-US" sz="2000" kern="0" dirty="0" err="1"/>
              <a:t>werken</a:t>
            </a:r>
            <a:r>
              <a:rPr lang="en-US" sz="2000" kern="0" dirty="0"/>
              <a:t> </a:t>
            </a:r>
            <a:r>
              <a:rPr lang="en-US" sz="2000" kern="0" dirty="0" err="1"/>
              <a:t>te</a:t>
            </a:r>
            <a:r>
              <a:rPr lang="en-US" sz="2000" kern="0" dirty="0"/>
              <a:t> </a:t>
            </a:r>
            <a:r>
              <a:rPr lang="en-US" sz="2000" kern="0" dirty="0" err="1"/>
              <a:t>starten</a:t>
            </a:r>
            <a:r>
              <a:rPr lang="en-US" sz="2000" kern="0" dirty="0"/>
              <a:t> </a:t>
            </a:r>
            <a:r>
              <a:rPr lang="en-US" kern="0" dirty="0"/>
              <a:t>	</a:t>
            </a:r>
          </a:p>
        </p:txBody>
      </p:sp>
      <p:pic>
        <p:nvPicPr>
          <p:cNvPr id="6" name="Picture 5">
            <a:extLst>
              <a:ext uri="{FF2B5EF4-FFF2-40B4-BE49-F238E27FC236}">
                <a16:creationId xmlns:a16="http://schemas.microsoft.com/office/drawing/2014/main" id="{05998247-23D0-446B-BBEB-ADEFC1BB71EF}"/>
              </a:ext>
            </a:extLst>
          </p:cNvPr>
          <p:cNvPicPr>
            <a:picLocks noChangeAspect="1"/>
          </p:cNvPicPr>
          <p:nvPr/>
        </p:nvPicPr>
        <p:blipFill>
          <a:blip r:embed="rId3"/>
          <a:stretch>
            <a:fillRect/>
          </a:stretch>
        </p:blipFill>
        <p:spPr>
          <a:xfrm>
            <a:off x="8976320" y="116632"/>
            <a:ext cx="1463167" cy="1274174"/>
          </a:xfrm>
          <a:prstGeom prst="rect">
            <a:avLst/>
          </a:prstGeom>
        </p:spPr>
      </p:pic>
      <p:sp>
        <p:nvSpPr>
          <p:cNvPr id="7" name="Rectangle 6">
            <a:extLst>
              <a:ext uri="{FF2B5EF4-FFF2-40B4-BE49-F238E27FC236}">
                <a16:creationId xmlns:a16="http://schemas.microsoft.com/office/drawing/2014/main" id="{BC4B8600-A282-4B77-8D88-4226836E40B9}"/>
              </a:ext>
            </a:extLst>
          </p:cNvPr>
          <p:cNvSpPr/>
          <p:nvPr/>
        </p:nvSpPr>
        <p:spPr>
          <a:xfrm>
            <a:off x="9984432" y="116632"/>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11" descr="D:\Documents And Settings\GQR7802\Local Settings\Temporary Internet Files\Content.IE5\HNYX0581\MC900441310[1].png">
            <a:extLst>
              <a:ext uri="{FF2B5EF4-FFF2-40B4-BE49-F238E27FC236}">
                <a16:creationId xmlns:a16="http://schemas.microsoft.com/office/drawing/2014/main" id="{419B7719-1E49-4642-A9C9-F85A24099AF0}"/>
              </a:ext>
            </a:extLst>
          </p:cNvPr>
          <p:cNvPicPr>
            <a:picLocks noChangeAspect="1" noChangeArrowheads="1"/>
          </p:cNvPicPr>
          <p:nvPr/>
        </p:nvPicPr>
        <p:blipFill>
          <a:blip r:embed="rId4" cstate="print"/>
          <a:srcRect/>
          <a:stretch>
            <a:fillRect/>
          </a:stretch>
        </p:blipFill>
        <p:spPr bwMode="auto">
          <a:xfrm>
            <a:off x="9624392" y="836712"/>
            <a:ext cx="346798" cy="346628"/>
          </a:xfrm>
          <a:prstGeom prst="rect">
            <a:avLst/>
          </a:prstGeom>
          <a:noFill/>
          <a:ln w="9525">
            <a:noFill/>
            <a:miter lim="800000"/>
            <a:headEnd/>
            <a:tailEnd/>
          </a:ln>
        </p:spPr>
      </p:pic>
    </p:spTree>
    <p:extLst>
      <p:ext uri="{BB962C8B-B14F-4D97-AF65-F5344CB8AC3E}">
        <p14:creationId xmlns:p14="http://schemas.microsoft.com/office/powerpoint/2010/main" val="28218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450311115"/>
              </p:ext>
            </p:extLst>
          </p:nvPr>
        </p:nvGraphicFramePr>
        <p:xfrm>
          <a:off x="2207569" y="3653414"/>
          <a:ext cx="7563317" cy="2290823"/>
        </p:xfrm>
        <a:graphic>
          <a:graphicData uri="http://schemas.openxmlformats.org/drawingml/2006/table">
            <a:tbl>
              <a:tblPr firstRow="1" bandRow="1"/>
              <a:tblGrid>
                <a:gridCol w="1728113">
                  <a:extLst>
                    <a:ext uri="{9D8B030D-6E8A-4147-A177-3AD203B41FA5}">
                      <a16:colId xmlns:a16="http://schemas.microsoft.com/office/drawing/2014/main" val="20000"/>
                    </a:ext>
                  </a:extLst>
                </a:gridCol>
                <a:gridCol w="1800790">
                  <a:extLst>
                    <a:ext uri="{9D8B030D-6E8A-4147-A177-3AD203B41FA5}">
                      <a16:colId xmlns:a16="http://schemas.microsoft.com/office/drawing/2014/main" val="20001"/>
                    </a:ext>
                  </a:extLst>
                </a:gridCol>
                <a:gridCol w="2159784">
                  <a:extLst>
                    <a:ext uri="{9D8B030D-6E8A-4147-A177-3AD203B41FA5}">
                      <a16:colId xmlns:a16="http://schemas.microsoft.com/office/drawing/2014/main" val="20002"/>
                    </a:ext>
                  </a:extLst>
                </a:gridCol>
                <a:gridCol w="1874630">
                  <a:extLst>
                    <a:ext uri="{9D8B030D-6E8A-4147-A177-3AD203B41FA5}">
                      <a16:colId xmlns:a16="http://schemas.microsoft.com/office/drawing/2014/main" val="20003"/>
                    </a:ext>
                  </a:extLst>
                </a:gridCol>
              </a:tblGrid>
              <a:tr h="401063">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err="1">
                          <a:solidFill>
                            <a:schemeClr val="tx1"/>
                          </a:solidFill>
                          <a:latin typeface="+mn-lt"/>
                        </a:rPr>
                        <a:t>Opgesteld</a:t>
                      </a:r>
                      <a:endParaRPr lang="fr-FR" noProof="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err="1">
                          <a:solidFill>
                            <a:schemeClr val="tx1"/>
                          </a:solidFill>
                          <a:latin typeface="+mn-lt"/>
                        </a:rPr>
                        <a:t>Nagekeken</a:t>
                      </a:r>
                      <a:endParaRPr lang="fr-FR" noProof="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err="1">
                          <a:solidFill>
                            <a:schemeClr val="tx1"/>
                          </a:solidFill>
                          <a:latin typeface="+mn-lt"/>
                        </a:rPr>
                        <a:t>Goedgekeurd</a:t>
                      </a:r>
                      <a:endParaRPr lang="fr-FR" noProof="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err="1">
                          <a:solidFill>
                            <a:schemeClr val="tx1"/>
                          </a:solidFill>
                          <a:latin typeface="+mn-lt"/>
                        </a:rPr>
                        <a:t>Goedgekeurd</a:t>
                      </a:r>
                      <a:endParaRPr lang="fr-FR" noProof="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1290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p>
                      <a:pPr algn="ctr"/>
                      <a:endParaRPr lang="nl-BE" sz="1600" noProof="0" dirty="0"/>
                    </a:p>
                    <a:p>
                      <a:pPr algn="ctr"/>
                      <a:endParaRPr lang="nl-BE" sz="1600" noProof="0" dirty="0"/>
                    </a:p>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290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200" b="1" kern="120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1" kern="1200" dirty="0" err="1">
                          <a:solidFill>
                            <a:schemeClr val="tx1"/>
                          </a:solidFill>
                          <a:latin typeface="+mn-lt"/>
                          <a:ea typeface="+mn-ea"/>
                          <a:cs typeface="+mn-cs"/>
                        </a:rPr>
                        <a:t>Teamlead</a:t>
                      </a:r>
                      <a:endParaRPr lang="en-GB" sz="1200" b="1"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FR" sz="1200" b="1" kern="1200" noProof="0" dirty="0">
                          <a:solidFill>
                            <a:schemeClr val="tx1"/>
                          </a:solidFill>
                          <a:latin typeface="+mn-lt"/>
                          <a:ea typeface="+mn-ea"/>
                          <a:cs typeface="+mn-cs"/>
                        </a:rPr>
                        <a:t>I-AM.111</a:t>
                      </a:r>
                    </a:p>
                    <a:p>
                      <a:pPr algn="ctr"/>
                      <a:r>
                        <a:rPr lang="fr-FR" sz="1200" b="0" kern="1200" noProof="0" dirty="0">
                          <a:solidFill>
                            <a:schemeClr val="tx1"/>
                          </a:solidFill>
                          <a:latin typeface="+mn-lt"/>
                          <a:ea typeface="+mn-ea"/>
                          <a:cs typeface="+mn-cs"/>
                        </a:rPr>
                        <a:t>(</a:t>
                      </a:r>
                      <a:r>
                        <a:rPr lang="fr-FR" sz="1200" b="0" kern="1200" noProof="0" dirty="0" err="1">
                          <a:solidFill>
                            <a:schemeClr val="tx1"/>
                          </a:solidFill>
                          <a:latin typeface="+mn-lt"/>
                          <a:ea typeface="+mn-ea"/>
                          <a:cs typeface="+mn-cs"/>
                        </a:rPr>
                        <a:t>datum</a:t>
                      </a:r>
                      <a:r>
                        <a:rPr lang="fr-FR" sz="1200" b="0" kern="1200" noProof="0" dirty="0">
                          <a:solidFill>
                            <a:schemeClr val="tx1"/>
                          </a:solidFill>
                          <a:latin typeface="+mn-lt"/>
                          <a:ea typeface="+mn-ea"/>
                          <a:cs typeface="+mn-cs"/>
                        </a:rPr>
                        <a:t> / </a:t>
                      </a:r>
                      <a:r>
                        <a:rPr lang="fr-FR" sz="1200" b="0" kern="1200" noProof="0" dirty="0" err="1">
                          <a:solidFill>
                            <a:schemeClr val="tx1"/>
                          </a:solidFill>
                          <a:latin typeface="+mn-lt"/>
                          <a:ea typeface="+mn-ea"/>
                          <a:cs typeface="+mn-cs"/>
                        </a:rPr>
                        <a:t>handtekening</a:t>
                      </a:r>
                      <a:r>
                        <a:rPr lang="fr-FR" sz="1200" b="0" kern="1200" noProof="0" dirty="0">
                          <a:solidFill>
                            <a:schemeClr val="tx1"/>
                          </a:solidFill>
                          <a:latin typeface="+mn-lt"/>
                          <a:ea typeface="+mn-ea"/>
                          <a:cs typeface="+mn-cs"/>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dirty="0">
                          <a:solidFill>
                            <a:schemeClr val="tx1"/>
                          </a:solidFill>
                          <a:latin typeface="+mn-lt"/>
                          <a:ea typeface="+mn-ea"/>
                          <a:cs typeface="+mn-cs"/>
                        </a:rPr>
                        <a:t>Simon Campet</a:t>
                      </a:r>
                      <a:endParaRPr lang="fr-FR" sz="1200" b="1" kern="1200" baseline="0" noProof="0" dirty="0">
                        <a:solidFill>
                          <a:schemeClr val="tx1"/>
                        </a:solidFill>
                        <a:latin typeface="+mn-lt"/>
                        <a:ea typeface="+mn-ea"/>
                        <a:cs typeface="+mn-cs"/>
                      </a:endParaRPr>
                    </a:p>
                    <a:p>
                      <a:pPr algn="ctr"/>
                      <a:r>
                        <a:rPr lang="fr-FR" sz="1200" b="1" kern="1200" baseline="0" noProof="0" dirty="0" err="1">
                          <a:solidFill>
                            <a:schemeClr val="tx1"/>
                          </a:solidFill>
                          <a:latin typeface="+mn-lt"/>
                          <a:ea typeface="+mn-ea"/>
                          <a:cs typeface="+mn-cs"/>
                        </a:rPr>
                        <a:t>Adviseur</a:t>
                      </a:r>
                      <a:endParaRPr lang="fr-FR" sz="1200" b="1" kern="1200" baseline="0" noProof="0" dirty="0">
                        <a:solidFill>
                          <a:schemeClr val="tx1"/>
                        </a:solidFill>
                        <a:latin typeface="+mn-lt"/>
                        <a:ea typeface="+mn-ea"/>
                        <a:cs typeface="+mn-cs"/>
                      </a:endParaRPr>
                    </a:p>
                    <a:p>
                      <a:pPr algn="ctr"/>
                      <a:r>
                        <a:rPr lang="fr-FR" sz="1200" b="1" kern="1200" baseline="0" noProof="0" dirty="0">
                          <a:solidFill>
                            <a:schemeClr val="tx1"/>
                          </a:solidFill>
                          <a:latin typeface="+mn-lt"/>
                          <a:ea typeface="+mn-ea"/>
                          <a:cs typeface="+mn-cs"/>
                        </a:rPr>
                        <a:t>I-AM.111</a:t>
                      </a:r>
                      <a:endParaRPr lang="fr-FR" sz="1200" b="1" kern="1200" noProof="0" dirty="0">
                        <a:solidFill>
                          <a:schemeClr val="tx1"/>
                        </a:solidFill>
                        <a:latin typeface="+mn-lt"/>
                        <a:ea typeface="+mn-ea"/>
                        <a:cs typeface="+mn-cs"/>
                      </a:endParaRPr>
                    </a:p>
                    <a:p>
                      <a:pPr algn="ctr"/>
                      <a:r>
                        <a:rPr lang="fr-FR" sz="1200" b="0" kern="1200" noProof="0" dirty="0">
                          <a:solidFill>
                            <a:schemeClr val="tx1"/>
                          </a:solidFill>
                          <a:latin typeface="Arial"/>
                          <a:ea typeface="+mn-ea"/>
                          <a:cs typeface="Arial"/>
                        </a:rPr>
                        <a:t>(</a:t>
                      </a:r>
                      <a:r>
                        <a:rPr lang="fr-FR" sz="1200" b="0" kern="1200" noProof="0" dirty="0" err="1">
                          <a:solidFill>
                            <a:schemeClr val="tx1"/>
                          </a:solidFill>
                          <a:latin typeface="Arial"/>
                          <a:ea typeface="+mn-ea"/>
                          <a:cs typeface="Arial"/>
                        </a:rPr>
                        <a:t>datum</a:t>
                      </a:r>
                      <a:r>
                        <a:rPr lang="fr-FR" sz="1200" b="0" kern="1200" noProof="0" dirty="0">
                          <a:solidFill>
                            <a:schemeClr val="tx1"/>
                          </a:solidFill>
                          <a:latin typeface="Arial"/>
                          <a:ea typeface="+mn-ea"/>
                          <a:cs typeface="Arial"/>
                        </a:rPr>
                        <a:t> / </a:t>
                      </a:r>
                      <a:r>
                        <a:rPr lang="fr-FR" sz="1200" b="0" kern="1200" noProof="0" dirty="0" err="1">
                          <a:solidFill>
                            <a:schemeClr val="tx1"/>
                          </a:solidFill>
                          <a:latin typeface="Arial"/>
                          <a:ea typeface="+mn-ea"/>
                          <a:cs typeface="Arial"/>
                        </a:rPr>
                        <a:t>handtekening</a:t>
                      </a:r>
                      <a:r>
                        <a:rPr lang="fr-FR" sz="1200" b="0" kern="1200" noProof="0" dirty="0">
                          <a:solidFill>
                            <a:schemeClr val="tx1"/>
                          </a:solidFill>
                          <a:latin typeface="Arial"/>
                          <a:ea typeface="+mn-ea"/>
                          <a:cs typeface="Arial"/>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dirty="0">
                          <a:solidFill>
                            <a:schemeClr val="tx1"/>
                          </a:solidFill>
                          <a:latin typeface="+mn-lt"/>
                          <a:ea typeface="+mn-ea"/>
                          <a:cs typeface="+mn-cs"/>
                        </a:rPr>
                        <a:t>Stéphane Michaux</a:t>
                      </a:r>
                    </a:p>
                    <a:p>
                      <a:pPr algn="ctr"/>
                      <a:r>
                        <a:rPr lang="fr-FR" sz="1200" b="1" kern="1200" noProof="0" dirty="0">
                          <a:solidFill>
                            <a:schemeClr val="tx1"/>
                          </a:solidFill>
                          <a:latin typeface="+mn-lt"/>
                          <a:ea typeface="+mn-ea"/>
                          <a:cs typeface="+mn-cs"/>
                        </a:rPr>
                        <a:t>Manager</a:t>
                      </a:r>
                    </a:p>
                    <a:p>
                      <a:pPr algn="ctr"/>
                      <a:r>
                        <a:rPr lang="fr-FR" sz="1200" b="1" kern="1200" noProof="0" dirty="0">
                          <a:solidFill>
                            <a:schemeClr val="tx1"/>
                          </a:solidFill>
                          <a:latin typeface="+mn-lt"/>
                          <a:ea typeface="+mn-ea"/>
                          <a:cs typeface="+mn-cs"/>
                        </a:rPr>
                        <a:t>I-AM.11</a:t>
                      </a:r>
                    </a:p>
                    <a:p>
                      <a:pPr algn="ctr"/>
                      <a:r>
                        <a:rPr lang="fr-FR" sz="1200" b="0" kern="1200" noProof="0" dirty="0">
                          <a:solidFill>
                            <a:schemeClr val="tx1"/>
                          </a:solidFill>
                          <a:latin typeface="Arial"/>
                          <a:ea typeface="+mn-ea"/>
                          <a:cs typeface="Arial"/>
                        </a:rPr>
                        <a:t>(</a:t>
                      </a:r>
                      <a:r>
                        <a:rPr lang="fr-FR" sz="1200" b="0" kern="1200" noProof="0" dirty="0" err="1">
                          <a:solidFill>
                            <a:schemeClr val="tx1"/>
                          </a:solidFill>
                          <a:latin typeface="Arial"/>
                          <a:ea typeface="+mn-ea"/>
                          <a:cs typeface="Arial"/>
                        </a:rPr>
                        <a:t>datum</a:t>
                      </a:r>
                      <a:r>
                        <a:rPr lang="fr-FR" sz="1200" b="0" kern="1200" noProof="0" dirty="0">
                          <a:solidFill>
                            <a:schemeClr val="tx1"/>
                          </a:solidFill>
                          <a:latin typeface="Arial"/>
                          <a:ea typeface="+mn-ea"/>
                          <a:cs typeface="Arial"/>
                        </a:rPr>
                        <a:t> / </a:t>
                      </a:r>
                      <a:r>
                        <a:rPr lang="fr-FR" sz="1200" b="0" kern="1200" noProof="0" dirty="0" err="1">
                          <a:solidFill>
                            <a:schemeClr val="tx1"/>
                          </a:solidFill>
                          <a:latin typeface="Arial"/>
                          <a:ea typeface="+mn-ea"/>
                          <a:cs typeface="Arial"/>
                        </a:rPr>
                        <a:t>handtekening</a:t>
                      </a:r>
                      <a:r>
                        <a:rPr lang="fr-FR" sz="1200" b="0" kern="1200" noProof="0" dirty="0">
                          <a:solidFill>
                            <a:schemeClr val="tx1"/>
                          </a:solidFill>
                          <a:latin typeface="Arial"/>
                          <a:ea typeface="+mn-ea"/>
                          <a:cs typeface="Arial"/>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dirty="0">
                          <a:solidFill>
                            <a:schemeClr val="tx1"/>
                          </a:solidFill>
                          <a:latin typeface="+mn-lt"/>
                          <a:ea typeface="+mn-ea"/>
                          <a:cs typeface="+mn-cs"/>
                        </a:rPr>
                        <a:t>Laurent Mockel</a:t>
                      </a:r>
                    </a:p>
                    <a:p>
                      <a:pPr algn="ctr"/>
                      <a:r>
                        <a:rPr lang="fr-FR" sz="1200" b="1" kern="1200" noProof="0" dirty="0">
                          <a:solidFill>
                            <a:schemeClr val="tx1"/>
                          </a:solidFill>
                          <a:latin typeface="+mn-lt"/>
                          <a:ea typeface="+mn-ea"/>
                          <a:cs typeface="+mn-cs"/>
                        </a:rPr>
                        <a:t>Head of</a:t>
                      </a:r>
                    </a:p>
                    <a:p>
                      <a:pPr algn="ctr"/>
                      <a:r>
                        <a:rPr lang="fr-FR" sz="1200" b="1" kern="1200" noProof="0" dirty="0">
                          <a:solidFill>
                            <a:schemeClr val="tx1"/>
                          </a:solidFill>
                          <a:latin typeface="+mn-lt"/>
                          <a:ea typeface="+mn-ea"/>
                          <a:cs typeface="+mn-cs"/>
                        </a:rPr>
                        <a:t>I-AM.1</a:t>
                      </a:r>
                    </a:p>
                    <a:p>
                      <a:pPr algn="ctr"/>
                      <a:r>
                        <a:rPr lang="fr-FR" sz="1200" b="0" kern="1200" noProof="0" dirty="0">
                          <a:solidFill>
                            <a:schemeClr val="tx1"/>
                          </a:solidFill>
                          <a:latin typeface="Arial"/>
                          <a:ea typeface="+mn-ea"/>
                          <a:cs typeface="Arial"/>
                        </a:rPr>
                        <a:t>(</a:t>
                      </a:r>
                      <a:r>
                        <a:rPr lang="fr-FR" sz="1200" b="0" kern="1200" noProof="0" dirty="0" err="1">
                          <a:solidFill>
                            <a:schemeClr val="tx1"/>
                          </a:solidFill>
                          <a:latin typeface="Arial"/>
                          <a:ea typeface="+mn-ea"/>
                          <a:cs typeface="Arial"/>
                        </a:rPr>
                        <a:t>datum</a:t>
                      </a:r>
                      <a:r>
                        <a:rPr lang="fr-FR" sz="1200" b="0" kern="1200" noProof="0" dirty="0">
                          <a:solidFill>
                            <a:schemeClr val="tx1"/>
                          </a:solidFill>
                          <a:latin typeface="Arial"/>
                          <a:ea typeface="+mn-ea"/>
                          <a:cs typeface="Arial"/>
                        </a:rPr>
                        <a:t> / </a:t>
                      </a:r>
                      <a:r>
                        <a:rPr lang="fr-FR" sz="1200" b="0" kern="1200" noProof="0" dirty="0" err="1">
                          <a:solidFill>
                            <a:schemeClr val="tx1"/>
                          </a:solidFill>
                          <a:latin typeface="Arial"/>
                          <a:ea typeface="+mn-ea"/>
                          <a:cs typeface="Arial"/>
                        </a:rPr>
                        <a:t>handtekening</a:t>
                      </a:r>
                      <a:r>
                        <a:rPr lang="fr-FR" sz="1200" b="0" kern="1200" noProof="0" dirty="0">
                          <a:solidFill>
                            <a:schemeClr val="tx1"/>
                          </a:solidFill>
                          <a:latin typeface="Arial"/>
                          <a:ea typeface="+mn-ea"/>
                          <a:cs typeface="Arial"/>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96170643"/>
              </p:ext>
            </p:extLst>
          </p:nvPr>
        </p:nvGraphicFramePr>
        <p:xfrm>
          <a:off x="2207569" y="1124745"/>
          <a:ext cx="7561485" cy="2193106"/>
        </p:xfrm>
        <a:graphic>
          <a:graphicData uri="http://schemas.openxmlformats.org/drawingml/2006/table">
            <a:tbl>
              <a:tblPr firstRow="1" bandRow="1"/>
              <a:tblGrid>
                <a:gridCol w="1080212">
                  <a:extLst>
                    <a:ext uri="{9D8B030D-6E8A-4147-A177-3AD203B41FA5}">
                      <a16:colId xmlns:a16="http://schemas.microsoft.com/office/drawing/2014/main" val="20000"/>
                    </a:ext>
                  </a:extLst>
                </a:gridCol>
                <a:gridCol w="1122162">
                  <a:extLst>
                    <a:ext uri="{9D8B030D-6E8A-4147-A177-3AD203B41FA5}">
                      <a16:colId xmlns:a16="http://schemas.microsoft.com/office/drawing/2014/main" val="20001"/>
                    </a:ext>
                  </a:extLst>
                </a:gridCol>
                <a:gridCol w="3890862">
                  <a:extLst>
                    <a:ext uri="{9D8B030D-6E8A-4147-A177-3AD203B41FA5}">
                      <a16:colId xmlns:a16="http://schemas.microsoft.com/office/drawing/2014/main" val="20002"/>
                    </a:ext>
                  </a:extLst>
                </a:gridCol>
                <a:gridCol w="1468249">
                  <a:extLst>
                    <a:ext uri="{9D8B030D-6E8A-4147-A177-3AD203B41FA5}">
                      <a16:colId xmlns:a16="http://schemas.microsoft.com/office/drawing/2014/main" val="20003"/>
                    </a:ext>
                  </a:extLst>
                </a:gridCol>
              </a:tblGrid>
              <a:tr h="337297">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noProof="0" dirty="0" err="1">
                          <a:solidFill>
                            <a:schemeClr val="tx1"/>
                          </a:solidFill>
                          <a:latin typeface="+mn-lt"/>
                        </a:rPr>
                        <a:t>Overzicht</a:t>
                      </a:r>
                      <a:r>
                        <a:rPr lang="fr-FR" sz="1800" b="1" noProof="0" dirty="0">
                          <a:solidFill>
                            <a:schemeClr val="tx1"/>
                          </a:solidFill>
                          <a:latin typeface="+mn-lt"/>
                        </a:rPr>
                        <a:t> van de </a:t>
                      </a:r>
                      <a:r>
                        <a:rPr lang="fr-FR" sz="1800" b="1" noProof="0" dirty="0" err="1">
                          <a:solidFill>
                            <a:schemeClr val="tx1"/>
                          </a:solidFill>
                          <a:latin typeface="+mn-lt"/>
                        </a:rPr>
                        <a:t>versies</a:t>
                      </a:r>
                      <a:endParaRPr lang="fr-FR" sz="1800" b="1" noProof="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1621">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err="1">
                          <a:solidFill>
                            <a:schemeClr val="tx1"/>
                          </a:solidFill>
                          <a:latin typeface="+mn-lt"/>
                          <a:ea typeface="+mn-ea"/>
                          <a:cs typeface="+mn-cs"/>
                        </a:rPr>
                        <a:t>Nummer</a:t>
                      </a:r>
                      <a:r>
                        <a:rPr lang="fr-FR" sz="1200" b="1" kern="1200" noProof="0" dirty="0">
                          <a:solidFill>
                            <a:schemeClr val="tx1"/>
                          </a:solidFill>
                          <a:latin typeface="+mn-lt"/>
                          <a:ea typeface="+mn-ea"/>
                          <a:cs typeface="+mn-cs"/>
                        </a:rPr>
                        <a:t> </a:t>
                      </a:r>
                      <a:r>
                        <a:rPr lang="fr-FR" sz="1200" b="1" kern="1200" noProof="0" dirty="0" err="1">
                          <a:solidFill>
                            <a:schemeClr val="tx1"/>
                          </a:solidFill>
                          <a:latin typeface="+mn-lt"/>
                          <a:ea typeface="+mn-ea"/>
                          <a:cs typeface="+mn-cs"/>
                        </a:rPr>
                        <a:t>versie</a:t>
                      </a:r>
                      <a:endParaRPr lang="fr-FR" sz="1200" b="1" kern="1200" noProof="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err="1">
                          <a:solidFill>
                            <a:schemeClr val="tx1"/>
                          </a:solidFill>
                          <a:latin typeface="+mn-lt"/>
                          <a:ea typeface="+mn-ea"/>
                          <a:cs typeface="+mn-cs"/>
                        </a:rPr>
                        <a:t>Datum</a:t>
                      </a:r>
                      <a:endParaRPr lang="fr-FR" sz="1200" b="1" kern="1200" noProof="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err="1">
                          <a:solidFill>
                            <a:schemeClr val="tx1"/>
                          </a:solidFill>
                          <a:latin typeface="+mn-lt"/>
                          <a:ea typeface="+mn-ea"/>
                          <a:cs typeface="+mn-cs"/>
                        </a:rPr>
                        <a:t>Beschrijving</a:t>
                      </a:r>
                      <a:endParaRPr lang="fr-FR" sz="1200" b="1" kern="1200" noProof="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err="1">
                          <a:solidFill>
                            <a:schemeClr val="tx1"/>
                          </a:solidFill>
                          <a:latin typeface="+mn-lt"/>
                          <a:ea typeface="+mn-ea"/>
                          <a:cs typeface="+mn-cs"/>
                        </a:rPr>
                        <a:t>Nummers</a:t>
                      </a:r>
                      <a:r>
                        <a:rPr lang="fr-FR" sz="1200" b="1" kern="1200" baseline="0" noProof="0" dirty="0">
                          <a:solidFill>
                            <a:schemeClr val="tx1"/>
                          </a:solidFill>
                          <a:latin typeface="+mn-lt"/>
                          <a:ea typeface="+mn-ea"/>
                          <a:cs typeface="+mn-cs"/>
                        </a:rPr>
                        <a:t> </a:t>
                      </a:r>
                      <a:r>
                        <a:rPr lang="fr-FR" sz="1200" b="1" kern="1200" baseline="0" noProof="0" dirty="0" err="1">
                          <a:solidFill>
                            <a:schemeClr val="tx1"/>
                          </a:solidFill>
                          <a:latin typeface="+mn-lt"/>
                          <a:ea typeface="+mn-ea"/>
                          <a:cs typeface="+mn-cs"/>
                        </a:rPr>
                        <a:t>gewijzigde</a:t>
                      </a:r>
                      <a:r>
                        <a:rPr lang="fr-FR" sz="1200" b="1" kern="1200" baseline="0" noProof="0" dirty="0">
                          <a:solidFill>
                            <a:schemeClr val="tx1"/>
                          </a:solidFill>
                          <a:latin typeface="+mn-lt"/>
                          <a:ea typeface="+mn-ea"/>
                          <a:cs typeface="+mn-cs"/>
                        </a:rPr>
                        <a:t> </a:t>
                      </a:r>
                      <a:r>
                        <a:rPr lang="fr-FR" sz="1200" b="1" kern="1200" baseline="0" noProof="0" dirty="0" err="1">
                          <a:solidFill>
                            <a:schemeClr val="tx1"/>
                          </a:solidFill>
                          <a:latin typeface="+mn-lt"/>
                          <a:ea typeface="+mn-ea"/>
                          <a:cs typeface="+mn-cs"/>
                        </a:rPr>
                        <a:t>bladzijden</a:t>
                      </a:r>
                      <a:endParaRPr lang="fr-FR" sz="1200" b="1" kern="1200" noProof="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52972">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1.02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23/02/2017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fr-FR" sz="1200" noProof="0" dirty="0">
                          <a:latin typeface="+mn-lt"/>
                        </a:rPr>
                        <a:t>Version 1.02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52972">
                <a:tc>
                  <a:txBody>
                    <a:bodyPr/>
                    <a:lstStyle/>
                    <a:p>
                      <a:pPr algn="ctr"/>
                      <a:r>
                        <a:rPr lang="fr-FR" sz="1200" noProof="0" dirty="0">
                          <a:latin typeface="+mn-lt"/>
                        </a:rPr>
                        <a:t>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1200" noProof="0" dirty="0">
                          <a:latin typeface="+mn-lt"/>
                        </a:rPr>
                        <a:t>08/07/2021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l"/>
                      <a:r>
                        <a:rPr lang="fr-FR" sz="1200" noProof="0" dirty="0" err="1">
                          <a:latin typeface="+mn-lt"/>
                        </a:rPr>
                        <a:t>Aanpassingen</a:t>
                      </a:r>
                      <a:r>
                        <a:rPr lang="fr-FR" sz="1200" noProof="0" dirty="0">
                          <a:latin typeface="+mn-lt"/>
                        </a:rPr>
                        <a:t> </a:t>
                      </a:r>
                      <a:r>
                        <a:rPr lang="fr-FR" sz="1200" noProof="0" dirty="0" err="1">
                          <a:latin typeface="+mn-lt"/>
                        </a:rPr>
                        <a:t>naar</a:t>
                      </a:r>
                      <a:r>
                        <a:rPr lang="fr-FR" sz="1200" noProof="0" dirty="0">
                          <a:latin typeface="+mn-lt"/>
                        </a:rPr>
                        <a:t> </a:t>
                      </a:r>
                      <a:r>
                        <a:rPr lang="fr-FR" sz="1200" noProof="0" dirty="0" err="1">
                          <a:latin typeface="+mn-lt"/>
                        </a:rPr>
                        <a:t>aanleiding</a:t>
                      </a:r>
                      <a:r>
                        <a:rPr lang="fr-FR" sz="1200" noProof="0" dirty="0">
                          <a:latin typeface="+mn-lt"/>
                        </a:rPr>
                        <a:t> update </a:t>
                      </a:r>
                      <a:r>
                        <a:rPr lang="fr-FR" sz="1200" noProof="0" dirty="0" err="1">
                          <a:latin typeface="+mn-lt"/>
                        </a:rPr>
                        <a:t>bundel</a:t>
                      </a:r>
                      <a:r>
                        <a:rPr lang="fr-FR" sz="1200" noProof="0" dirty="0">
                          <a:latin typeface="+mn-lt"/>
                        </a:rPr>
                        <a:t> 63  </a:t>
                      </a:r>
                      <a:r>
                        <a:rPr lang="fr-FR" sz="1200" noProof="0" dirty="0" err="1">
                          <a:latin typeface="+mn-lt"/>
                        </a:rPr>
                        <a:t>versie</a:t>
                      </a:r>
                      <a:r>
                        <a:rPr lang="fr-FR" sz="1200" noProof="0" dirty="0">
                          <a:latin typeface="+mn-lt"/>
                        </a:rPr>
                        <a:t> 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1200" noProof="0" dirty="0" err="1">
                          <a:latin typeface="+mn-lt"/>
                        </a:rPr>
                        <a:t>alle</a:t>
                      </a: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233747465"/>
                  </a:ext>
                </a:extLst>
              </a:tr>
              <a:tr h="319313">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20/01/2022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Update </a:t>
                      </a:r>
                      <a:r>
                        <a:rPr lang="en-US" sz="1200" kern="1200" dirty="0" err="1">
                          <a:solidFill>
                            <a:schemeClr val="tx1"/>
                          </a:solidFill>
                          <a:latin typeface="+mn-lt"/>
                          <a:ea typeface="+mn-ea"/>
                          <a:cs typeface="+mn-cs"/>
                        </a:rPr>
                        <a:t>naar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aanleiding</a:t>
                      </a:r>
                      <a:r>
                        <a:rPr lang="en-US" sz="1200" kern="1200" dirty="0">
                          <a:solidFill>
                            <a:schemeClr val="tx1"/>
                          </a:solidFill>
                          <a:latin typeface="+mn-lt"/>
                          <a:ea typeface="+mn-ea"/>
                          <a:cs typeface="+mn-cs"/>
                        </a:rPr>
                        <a:t> van </a:t>
                      </a:r>
                      <a:r>
                        <a:rPr lang="en-US" sz="1200" kern="1200" dirty="0" err="1">
                          <a:solidFill>
                            <a:schemeClr val="tx1"/>
                          </a:solidFill>
                          <a:latin typeface="+mn-lt"/>
                          <a:ea typeface="+mn-ea"/>
                          <a:cs typeface="+mn-cs"/>
                        </a:rPr>
                        <a:t>opleiding</a:t>
                      </a:r>
                      <a:endParaRPr lang="en-US" sz="1200" kern="1200" dirty="0">
                        <a:solidFill>
                          <a:schemeClr val="tx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kern="1200" noProof="0" dirty="0" err="1">
                          <a:solidFill>
                            <a:schemeClr val="tx1"/>
                          </a:solidFill>
                          <a:latin typeface="+mn-lt"/>
                          <a:ea typeface="+mn-ea"/>
                          <a:cs typeface="+mn-cs"/>
                        </a:rPr>
                        <a:t>alle</a:t>
                      </a:r>
                      <a:endParaRPr lang="fr-FR" sz="1200" kern="1200" noProof="0" dirty="0">
                        <a:solidFill>
                          <a:schemeClr val="tx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9313">
                <a:tc>
                  <a:txBody>
                    <a:body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0" lang="fr-FR" sz="12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03454"/>
                  </a:ext>
                </a:extLst>
              </a:tr>
            </a:tbl>
          </a:graphicData>
        </a:graphic>
      </p:graphicFrame>
    </p:spTree>
    <p:extLst>
      <p:ext uri="{BB962C8B-B14F-4D97-AF65-F5344CB8AC3E}">
        <p14:creationId xmlns:p14="http://schemas.microsoft.com/office/powerpoint/2010/main" val="2965538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222049" y="1340768"/>
            <a:ext cx="9224626" cy="3477875"/>
          </a:xfrm>
          <a:prstGeom prst="rect">
            <a:avLst/>
          </a:prstGeom>
        </p:spPr>
        <p:txBody>
          <a:bodyPr wrap="square">
            <a:spAutoFit/>
          </a:bodyPr>
          <a:lstStyle/>
          <a:p>
            <a:pPr marL="0" indent="0">
              <a:buNone/>
              <a:tabLst>
                <a:tab pos="180975" algn="l"/>
              </a:tabLst>
            </a:pPr>
            <a:r>
              <a:rPr lang="nl-NL" sz="1600" b="1" dirty="0">
                <a:cs typeface="Arial" panose="020B0604020202020204" pitchFamily="34" charset="0"/>
              </a:rPr>
              <a:t>0</a:t>
            </a:r>
            <a:r>
              <a:rPr lang="nl-NL" sz="2000" b="1" dirty="0">
                <a:latin typeface="+mn-lt"/>
                <a:cs typeface="Arial" panose="020B0604020202020204" pitchFamily="34" charset="0"/>
              </a:rPr>
              <a:t>.     Inleiding</a:t>
            </a:r>
          </a:p>
          <a:p>
            <a:pPr marL="457200" indent="-457200">
              <a:buFontTx/>
              <a:buAutoNum type="arabicPeriod"/>
            </a:pPr>
            <a:r>
              <a:rPr lang="nl-NL" sz="2000" b="1" dirty="0">
                <a:latin typeface="+mn-lt"/>
                <a:cs typeface="Arial" panose="020B0604020202020204" pitchFamily="34" charset="0"/>
              </a:rPr>
              <a:t>Familiefoto</a:t>
            </a:r>
          </a:p>
          <a:p>
            <a:pPr marL="457200" indent="-457200">
              <a:buFontTx/>
              <a:buAutoNum type="arabicPeriod"/>
            </a:pPr>
            <a:r>
              <a:rPr lang="nl-NL" sz="2000" b="1" dirty="0">
                <a:latin typeface="+mn-lt"/>
                <a:cs typeface="Arial" panose="020B0604020202020204" pitchFamily="34" charset="0"/>
              </a:rPr>
              <a:t>Hiërarchie van de veiligheidsmaatregelen </a:t>
            </a:r>
          </a:p>
          <a:p>
            <a:pPr marL="457200" indent="-457200">
              <a:buFontTx/>
              <a:buAutoNum type="arabicPeriod"/>
            </a:pPr>
            <a:r>
              <a:rPr lang="nl-NL" sz="2000" b="1" dirty="0">
                <a:latin typeface="+mn-lt"/>
                <a:cs typeface="Arial" panose="020B0604020202020204" pitchFamily="34" charset="0"/>
              </a:rPr>
              <a:t>Vóór het werk	</a:t>
            </a:r>
          </a:p>
          <a:p>
            <a:pPr marL="0" indent="0">
              <a:buNone/>
            </a:pPr>
            <a:r>
              <a:rPr lang="nl-NL" sz="2000" b="1" dirty="0">
                <a:solidFill>
                  <a:schemeClr val="bg1"/>
                </a:solidFill>
                <a:latin typeface="+mn-lt"/>
                <a:cs typeface="Arial" panose="020B0604020202020204" pitchFamily="34" charset="0"/>
              </a:rPr>
              <a:t>4.     Het begin van het werk</a:t>
            </a:r>
          </a:p>
          <a:p>
            <a:pPr defTabSz="266700">
              <a:tabLst>
                <a:tab pos="266700" algn="l"/>
              </a:tabLst>
            </a:pPr>
            <a:r>
              <a:rPr lang="nl-NL" sz="2000" b="1" dirty="0">
                <a:solidFill>
                  <a:schemeClr val="accent2"/>
                </a:solidFill>
                <a:latin typeface="+mn-lt"/>
                <a:cs typeface="Arial" panose="020B0604020202020204" pitchFamily="34" charset="0"/>
              </a:rPr>
              <a:t>5.     Alarm – Definitie</a:t>
            </a:r>
          </a:p>
          <a:p>
            <a:pPr defTabSz="266700"/>
            <a:r>
              <a:rPr lang="nl-NL" sz="2000" b="1" dirty="0">
                <a:solidFill>
                  <a:schemeClr val="accent2"/>
                </a:solidFill>
                <a:latin typeface="+mn-lt"/>
                <a:cs typeface="Arial" panose="020B0604020202020204" pitchFamily="34" charset="0"/>
              </a:rPr>
              <a:t>6.     Hernemen van het werk na doorrit van de trein</a:t>
            </a:r>
            <a:br>
              <a:rPr lang="nl-NL" sz="2000" b="1" dirty="0">
                <a:solidFill>
                  <a:schemeClr val="accent2"/>
                </a:solidFill>
                <a:latin typeface="+mn-lt"/>
                <a:cs typeface="Arial" panose="020B0604020202020204" pitchFamily="34" charset="0"/>
              </a:rPr>
            </a:br>
            <a:r>
              <a:rPr lang="nl-NL" sz="2000" b="1" dirty="0">
                <a:solidFill>
                  <a:schemeClr val="accent2"/>
                </a:solidFill>
                <a:latin typeface="+mn-lt"/>
                <a:cs typeface="Arial" panose="020B0604020202020204" pitchFamily="34" charset="0"/>
              </a:rPr>
              <a:t>7.     Het einde van het werk	</a:t>
            </a:r>
          </a:p>
          <a:p>
            <a:r>
              <a:rPr lang="nl-NL" sz="2000" b="1" dirty="0">
                <a:solidFill>
                  <a:schemeClr val="accent2"/>
                </a:solidFill>
                <a:latin typeface="+mn-lt"/>
                <a:cs typeface="Arial" panose="020B0604020202020204" pitchFamily="34" charset="0"/>
              </a:rPr>
              <a:t>8.     Overzicht</a:t>
            </a:r>
            <a:endParaRPr lang="fr-FR" sz="2000" b="1" dirty="0">
              <a:solidFill>
                <a:schemeClr val="accent2"/>
              </a:solidFill>
              <a:latin typeface="+mn-lt"/>
              <a:cs typeface="Arial" panose="020B0604020202020204" pitchFamily="34" charset="0"/>
            </a:endParaRPr>
          </a:p>
          <a:p>
            <a:br>
              <a:rPr lang="nl-BE" sz="2000" b="1" dirty="0">
                <a:solidFill>
                  <a:schemeClr val="accent2"/>
                </a:solidFill>
                <a:latin typeface="+mn-lt"/>
                <a:cs typeface="Arial" panose="020B0604020202020204" pitchFamily="34" charset="0"/>
              </a:rPr>
            </a:br>
            <a:endParaRPr lang="fr-FR"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2168846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5158522" y="914245"/>
            <a:ext cx="619061" cy="1560032"/>
          </a:xfrm>
          <a:prstGeom prst="rect">
            <a:avLst/>
          </a:prstGeom>
          <a:noFill/>
          <a:ln w="9525">
            <a:noFill/>
            <a:miter lim="800000"/>
            <a:headEnd/>
            <a:tailEnd/>
          </a:ln>
        </p:spPr>
      </p:pic>
      <p:sp>
        <p:nvSpPr>
          <p:cNvPr id="2" name="Text Placeholder 1"/>
          <p:cNvSpPr>
            <a:spLocks noGrp="1"/>
          </p:cNvSpPr>
          <p:nvPr>
            <p:ph type="body" sz="quarter" idx="18"/>
          </p:nvPr>
        </p:nvSpPr>
        <p:spPr/>
        <p:txBody>
          <a:bodyPr/>
          <a:lstStyle/>
          <a:p>
            <a:r>
              <a:rPr lang="en-GB" dirty="0"/>
              <a:t>4. Het begin van het </a:t>
            </a:r>
            <a:r>
              <a:rPr lang="en-GB" dirty="0" err="1"/>
              <a:t>werk</a:t>
            </a:r>
            <a:endParaRPr lang="en-GB" dirty="0"/>
          </a:p>
        </p:txBody>
      </p:sp>
      <p:pic>
        <p:nvPicPr>
          <p:cNvPr id="2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71455" y="332656"/>
            <a:ext cx="496602" cy="450018"/>
          </a:xfrm>
          <a:prstGeom prst="rect">
            <a:avLst/>
          </a:prstGeom>
          <a:noFill/>
          <a:ln w="9525">
            <a:noFill/>
            <a:miter lim="800000"/>
            <a:headEnd/>
            <a:tailEnd/>
          </a:ln>
        </p:spPr>
      </p:pic>
      <p:sp>
        <p:nvSpPr>
          <p:cNvPr id="22" name="Boog 66"/>
          <p:cNvSpPr/>
          <p:nvPr/>
        </p:nvSpPr>
        <p:spPr bwMode="auto">
          <a:xfrm rot="7668973" flipH="1">
            <a:off x="5192847" y="574901"/>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14" name="Rechthoekige toelichting 16"/>
          <p:cNvSpPr/>
          <p:nvPr/>
        </p:nvSpPr>
        <p:spPr bwMode="auto">
          <a:xfrm>
            <a:off x="5951984" y="394736"/>
            <a:ext cx="1905425" cy="625742"/>
          </a:xfrm>
          <a:prstGeom prst="wedgeRectCallout">
            <a:avLst>
              <a:gd name="adj1" fmla="val -64518"/>
              <a:gd name="adj2" fmla="val 57439"/>
            </a:avLst>
          </a:prstGeom>
          <a:solidFill>
            <a:srgbClr val="00B0F0"/>
          </a:solidFill>
          <a:ln w="31750" algn="ctr">
            <a:noFill/>
            <a:round/>
            <a:headEnd/>
            <a:tailEnd/>
          </a:ln>
        </p:spPr>
        <p:txBody>
          <a:bodyPr wrap="square" anchor="ctr"/>
          <a:lstStyle/>
          <a:p>
            <a:pPr algn="ctr"/>
            <a:r>
              <a:rPr lang="nl-BE" sz="1000">
                <a:solidFill>
                  <a:schemeClr val="bg1"/>
                </a:solidFill>
              </a:rPr>
              <a:t>IK START PAS MET WERKEN ALS IK DAARVOOR DE TOELATING KRIJG VAN …</a:t>
            </a:r>
          </a:p>
        </p:txBody>
      </p:sp>
      <p:cxnSp>
        <p:nvCxnSpPr>
          <p:cNvPr id="15" name="Straight Arrow Connector 135"/>
          <p:cNvCxnSpPr>
            <a:cxnSpLocks noChangeShapeType="1"/>
          </p:cNvCxnSpPr>
          <p:nvPr/>
        </p:nvCxnSpPr>
        <p:spPr bwMode="auto">
          <a:xfrm>
            <a:off x="2024760" y="2604654"/>
            <a:ext cx="7920880" cy="0"/>
          </a:xfrm>
          <a:prstGeom prst="straightConnector1">
            <a:avLst/>
          </a:prstGeom>
          <a:noFill/>
          <a:ln w="12700" algn="ctr">
            <a:solidFill>
              <a:schemeClr val="accent2"/>
            </a:solidFill>
            <a:prstDash val="solid"/>
            <a:round/>
            <a:headEnd/>
            <a:tailEnd type="arrow" w="med" len="med"/>
          </a:ln>
        </p:spPr>
      </p:cxnSp>
      <p:sp>
        <p:nvSpPr>
          <p:cNvPr id="19" name="TextBox 370"/>
          <p:cNvSpPr txBox="1">
            <a:spLocks noChangeArrowheads="1"/>
          </p:cNvSpPr>
          <p:nvPr/>
        </p:nvSpPr>
        <p:spPr bwMode="auto">
          <a:xfrm>
            <a:off x="9657286" y="2316623"/>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4" name="Rounded Rectangle 122"/>
          <p:cNvSpPr>
            <a:spLocks noChangeArrowheads="1"/>
          </p:cNvSpPr>
          <p:nvPr/>
        </p:nvSpPr>
        <p:spPr bwMode="auto">
          <a:xfrm>
            <a:off x="2347714" y="2460638"/>
            <a:ext cx="701675" cy="288032"/>
          </a:xfrm>
          <a:prstGeom prst="roundRect">
            <a:avLst>
              <a:gd name="adj" fmla="val 16667"/>
            </a:avLst>
          </a:prstGeom>
          <a:solidFill>
            <a:schemeClr val="bg1"/>
          </a:solidFill>
          <a:ln w="31750" algn="ctr">
            <a:solidFill>
              <a:schemeClr val="accent1"/>
            </a:solidFill>
            <a:round/>
            <a:headEnd/>
            <a:tailEnd/>
          </a:ln>
        </p:spPr>
        <p:txBody>
          <a:bodyPr wrap="none" anchor="ctr"/>
          <a:lstStyle/>
          <a:p>
            <a:pPr algn="ctr"/>
            <a:r>
              <a:rPr lang="en-US" sz="900" b="1" dirty="0">
                <a:latin typeface="+mn-lt"/>
              </a:rPr>
              <a:t>Briefing</a:t>
            </a:r>
            <a:endParaRPr lang="en-US" sz="1600" b="1" dirty="0">
              <a:latin typeface="+mn-lt"/>
            </a:endParaRPr>
          </a:p>
        </p:txBody>
      </p:sp>
      <p:sp>
        <p:nvSpPr>
          <p:cNvPr id="25" name="Rounded Rectangle 122"/>
          <p:cNvSpPr>
            <a:spLocks noChangeArrowheads="1"/>
          </p:cNvSpPr>
          <p:nvPr/>
        </p:nvSpPr>
        <p:spPr bwMode="auto">
          <a:xfrm>
            <a:off x="4617048" y="2474277"/>
            <a:ext cx="1656184" cy="288032"/>
          </a:xfrm>
          <a:prstGeom prst="roundRect">
            <a:avLst>
              <a:gd name="adj" fmla="val 16667"/>
            </a:avLst>
          </a:prstGeom>
          <a:solidFill>
            <a:schemeClr val="bg1"/>
          </a:solidFill>
          <a:ln w="31750" algn="ctr">
            <a:solidFill>
              <a:srgbClr val="FF0000"/>
            </a:solidFill>
            <a:round/>
            <a:headEnd/>
            <a:tailEnd/>
          </a:ln>
        </p:spPr>
        <p:txBody>
          <a:bodyPr wrap="none" anchor="ctr"/>
          <a:lstStyle/>
          <a:p>
            <a:pPr algn="ctr"/>
            <a:r>
              <a:rPr lang="en-US" sz="900" b="1" dirty="0" err="1">
                <a:latin typeface="+mn-lt"/>
              </a:rPr>
              <a:t>Wachten</a:t>
            </a:r>
            <a:r>
              <a:rPr lang="en-US" sz="900" b="1" dirty="0">
                <a:latin typeface="+mn-lt"/>
              </a:rPr>
              <a:t> op </a:t>
            </a:r>
            <a:r>
              <a:rPr lang="en-US" sz="900" b="1" dirty="0" err="1">
                <a:latin typeface="+mn-lt"/>
              </a:rPr>
              <a:t>veiligheidsafstand</a:t>
            </a:r>
            <a:endParaRPr lang="en-US" sz="900" b="1" dirty="0">
              <a:latin typeface="+mn-lt"/>
            </a:endParaRPr>
          </a:p>
        </p:txBody>
      </p:sp>
      <p:sp>
        <p:nvSpPr>
          <p:cNvPr id="26" name="Rounded Rectangle 122"/>
          <p:cNvSpPr>
            <a:spLocks noChangeArrowheads="1"/>
          </p:cNvSpPr>
          <p:nvPr/>
        </p:nvSpPr>
        <p:spPr bwMode="auto">
          <a:xfrm>
            <a:off x="7497369" y="2462271"/>
            <a:ext cx="826973" cy="288032"/>
          </a:xfrm>
          <a:prstGeom prst="roundRect">
            <a:avLst>
              <a:gd name="adj" fmla="val 16667"/>
            </a:avLst>
          </a:prstGeom>
          <a:solidFill>
            <a:schemeClr val="bg1"/>
          </a:solidFill>
          <a:ln w="31750" algn="ctr">
            <a:solidFill>
              <a:srgbClr val="FFC000"/>
            </a:solidFill>
            <a:round/>
            <a:headEnd/>
            <a:tailEnd/>
          </a:ln>
        </p:spPr>
        <p:txBody>
          <a:bodyPr wrap="none" anchor="ctr"/>
          <a:lstStyle/>
          <a:p>
            <a:pPr algn="ctr"/>
            <a:r>
              <a:rPr lang="en-US" sz="900" b="1" dirty="0" err="1">
                <a:latin typeface="+mn-lt"/>
              </a:rPr>
              <a:t>Toelating</a:t>
            </a:r>
            <a:endParaRPr lang="en-US" sz="1400" b="1" dirty="0">
              <a:latin typeface="+mn-lt"/>
            </a:endParaRPr>
          </a:p>
        </p:txBody>
      </p:sp>
      <p:sp>
        <p:nvSpPr>
          <p:cNvPr id="27" name="Rounded Rectangle 122"/>
          <p:cNvSpPr>
            <a:spLocks noChangeArrowheads="1"/>
          </p:cNvSpPr>
          <p:nvPr/>
        </p:nvSpPr>
        <p:spPr bwMode="auto">
          <a:xfrm>
            <a:off x="8936551" y="2454734"/>
            <a:ext cx="826973" cy="288032"/>
          </a:xfrm>
          <a:prstGeom prst="roundRect">
            <a:avLst>
              <a:gd name="adj" fmla="val 16667"/>
            </a:avLst>
          </a:prstGeom>
          <a:solidFill>
            <a:schemeClr val="bg1"/>
          </a:solidFill>
          <a:ln w="31750" algn="ctr">
            <a:solidFill>
              <a:srgbClr val="00B050"/>
            </a:solidFill>
            <a:round/>
            <a:headEnd/>
            <a:tailEnd/>
          </a:ln>
        </p:spPr>
        <p:txBody>
          <a:bodyPr wrap="none" anchor="ctr"/>
          <a:lstStyle/>
          <a:p>
            <a:pPr algn="ctr"/>
            <a:r>
              <a:rPr lang="en-US" sz="900" b="1" dirty="0">
                <a:latin typeface="+mn-lt"/>
              </a:rPr>
              <a:t>Start van de </a:t>
            </a:r>
          </a:p>
          <a:p>
            <a:pPr algn="ctr"/>
            <a:r>
              <a:rPr lang="en-US" sz="900" b="1" dirty="0" err="1">
                <a:latin typeface="+mn-lt"/>
              </a:rPr>
              <a:t>werken</a:t>
            </a:r>
            <a:endParaRPr lang="en-US" sz="1600" b="1" dirty="0">
              <a:latin typeface="+mn-lt"/>
            </a:endParaRPr>
          </a:p>
        </p:txBody>
      </p:sp>
      <p:sp>
        <p:nvSpPr>
          <p:cNvPr id="28" name="Boog 19"/>
          <p:cNvSpPr/>
          <p:nvPr/>
        </p:nvSpPr>
        <p:spPr bwMode="auto">
          <a:xfrm rot="4931990" flipH="1">
            <a:off x="8103205" y="2812129"/>
            <a:ext cx="442272" cy="319835"/>
          </a:xfrm>
          <a:prstGeom prst="arc">
            <a:avLst>
              <a:gd name="adj1" fmla="val 11417403"/>
              <a:gd name="adj2" fmla="val 21239813"/>
            </a:avLst>
          </a:prstGeom>
          <a:noFill/>
          <a:ln w="31750" cap="flat" cmpd="sng" algn="ctr">
            <a:solidFill>
              <a:srgbClr val="FFC000"/>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29" name="Rounded Rectangle 12"/>
          <p:cNvSpPr/>
          <p:nvPr/>
        </p:nvSpPr>
        <p:spPr bwMode="auto">
          <a:xfrm>
            <a:off x="685528" y="3219532"/>
            <a:ext cx="11215393" cy="332992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en-US" sz="1600" dirty="0"/>
              <a:t>Elk </a:t>
            </a:r>
            <a:r>
              <a:rPr lang="en-US" sz="1600" dirty="0" err="1"/>
              <a:t>beveiligingssysteem</a:t>
            </a:r>
            <a:r>
              <a:rPr lang="en-US" sz="1600" dirty="0"/>
              <a:t> </a:t>
            </a:r>
            <a:r>
              <a:rPr lang="en-US" sz="1600" dirty="0" err="1"/>
              <a:t>heeft</a:t>
            </a:r>
            <a:r>
              <a:rPr lang="en-US" sz="1600" dirty="0"/>
              <a:t> </a:t>
            </a:r>
            <a:r>
              <a:rPr lang="en-US" sz="1600" dirty="0" err="1"/>
              <a:t>zijn</a:t>
            </a:r>
            <a:r>
              <a:rPr lang="en-US" sz="1600" dirty="0"/>
              <a:t> </a:t>
            </a:r>
            <a:r>
              <a:rPr lang="en-US" sz="1600" dirty="0" err="1"/>
              <a:t>eigen</a:t>
            </a:r>
            <a:r>
              <a:rPr lang="en-US" sz="1600" dirty="0"/>
              <a:t> </a:t>
            </a:r>
            <a:r>
              <a:rPr lang="en-US" sz="1600" dirty="0" err="1"/>
              <a:t>veiligheidsprocedures</a:t>
            </a:r>
            <a:r>
              <a:rPr lang="en-US" sz="1600" dirty="0"/>
              <a:t>.</a:t>
            </a:r>
          </a:p>
          <a:p>
            <a:pPr algn="just"/>
            <a:endParaRPr lang="en-US" sz="1600" dirty="0"/>
          </a:p>
          <a:p>
            <a:pPr algn="just"/>
            <a:r>
              <a:rPr lang="en-US" sz="1600" dirty="0"/>
              <a:t>De </a:t>
            </a:r>
            <a:r>
              <a:rPr lang="en-US" sz="1600" dirty="0" err="1"/>
              <a:t>persoon</a:t>
            </a:r>
            <a:r>
              <a:rPr lang="en-US" sz="1600" dirty="0"/>
              <a:t> die </a:t>
            </a:r>
            <a:r>
              <a:rPr lang="en-US" sz="1600" dirty="0" err="1"/>
              <a:t>toelating</a:t>
            </a:r>
            <a:r>
              <a:rPr lang="en-US" sz="1600" dirty="0"/>
              <a:t> </a:t>
            </a:r>
            <a:r>
              <a:rPr lang="en-US" sz="1600" dirty="0" err="1"/>
              <a:t>kan</a:t>
            </a:r>
            <a:r>
              <a:rPr lang="en-US" sz="1600" dirty="0"/>
              <a:t> </a:t>
            </a:r>
            <a:r>
              <a:rPr lang="en-US" sz="1600" dirty="0" err="1"/>
              <a:t>geven</a:t>
            </a:r>
            <a:r>
              <a:rPr lang="en-US" sz="1600" dirty="0"/>
              <a:t> om het </a:t>
            </a:r>
            <a:r>
              <a:rPr lang="en-US" sz="1600" dirty="0" err="1"/>
              <a:t>werk</a:t>
            </a:r>
            <a:r>
              <a:rPr lang="en-US" sz="1600" dirty="0"/>
              <a:t> </a:t>
            </a:r>
            <a:r>
              <a:rPr lang="en-US" sz="1600" dirty="0" err="1"/>
              <a:t>te</a:t>
            </a:r>
            <a:r>
              <a:rPr lang="en-US" sz="1600" dirty="0"/>
              <a:t> </a:t>
            </a:r>
            <a:r>
              <a:rPr lang="en-US" sz="1600" dirty="0" err="1"/>
              <a:t>starten</a:t>
            </a:r>
            <a:r>
              <a:rPr lang="en-US" sz="1600" dirty="0"/>
              <a:t> </a:t>
            </a:r>
            <a:r>
              <a:rPr lang="en-US" sz="1600" dirty="0" err="1"/>
              <a:t>verschilt</a:t>
            </a:r>
            <a:r>
              <a:rPr lang="en-US" sz="1600" dirty="0"/>
              <a:t> </a:t>
            </a:r>
            <a:r>
              <a:rPr lang="en-US" sz="1600" dirty="0" err="1"/>
              <a:t>dus</a:t>
            </a:r>
            <a:r>
              <a:rPr lang="en-US" sz="1600" dirty="0"/>
              <a:t> van </a:t>
            </a:r>
            <a:r>
              <a:rPr lang="en-US" sz="1600" dirty="0" err="1"/>
              <a:t>systeem</a:t>
            </a:r>
            <a:r>
              <a:rPr lang="en-US" sz="1600" dirty="0"/>
              <a:t> tot </a:t>
            </a:r>
            <a:r>
              <a:rPr lang="en-US" sz="1600" dirty="0" err="1"/>
              <a:t>systeem</a:t>
            </a:r>
            <a:r>
              <a:rPr lang="en-US" sz="1600" dirty="0"/>
              <a:t> </a:t>
            </a:r>
            <a:r>
              <a:rPr lang="en-US" sz="1600" dirty="0" err="1"/>
              <a:t>en</a:t>
            </a:r>
            <a:r>
              <a:rPr lang="en-US" sz="1600" dirty="0"/>
              <a:t> </a:t>
            </a:r>
            <a:r>
              <a:rPr lang="en-US" sz="1600" dirty="0" err="1"/>
              <a:t>kan</a:t>
            </a:r>
            <a:r>
              <a:rPr lang="en-US" sz="1600" dirty="0"/>
              <a:t> </a:t>
            </a:r>
            <a:r>
              <a:rPr lang="en-US" sz="1600" dirty="0" err="1"/>
              <a:t>variëren</a:t>
            </a:r>
            <a:r>
              <a:rPr lang="en-US" sz="1600" dirty="0"/>
              <a:t> </a:t>
            </a:r>
            <a:r>
              <a:rPr lang="en-US" sz="1600" dirty="0" err="1"/>
              <a:t>omdat</a:t>
            </a:r>
            <a:r>
              <a:rPr lang="en-US" sz="1600" dirty="0"/>
              <a:t> Infrabel </a:t>
            </a:r>
            <a:r>
              <a:rPr lang="en-US" sz="1600" dirty="0" err="1"/>
              <a:t>beslist</a:t>
            </a:r>
            <a:r>
              <a:rPr lang="en-US" sz="1600" dirty="0"/>
              <a:t>, om </a:t>
            </a:r>
            <a:r>
              <a:rPr lang="en-US" sz="1600" dirty="0" err="1"/>
              <a:t>operationele</a:t>
            </a:r>
            <a:r>
              <a:rPr lang="en-US" sz="1600" dirty="0"/>
              <a:t> </a:t>
            </a:r>
            <a:r>
              <a:rPr lang="en-US" sz="1600" dirty="0" err="1"/>
              <a:t>reden</a:t>
            </a:r>
            <a:r>
              <a:rPr lang="en-US" sz="1600" dirty="0"/>
              <a:t>, </a:t>
            </a:r>
            <a:r>
              <a:rPr lang="en-US" sz="1600" dirty="0" err="1"/>
              <a:t>af</a:t>
            </a:r>
            <a:r>
              <a:rPr lang="en-US" sz="1600" dirty="0"/>
              <a:t> </a:t>
            </a:r>
            <a:r>
              <a:rPr lang="en-US" sz="1600" dirty="0" err="1"/>
              <a:t>te</a:t>
            </a:r>
            <a:r>
              <a:rPr lang="en-US" sz="1600" dirty="0"/>
              <a:t> </a:t>
            </a:r>
            <a:r>
              <a:rPr lang="en-US" sz="1600" dirty="0" err="1"/>
              <a:t>wijken</a:t>
            </a:r>
            <a:r>
              <a:rPr lang="en-US" sz="1600" dirty="0"/>
              <a:t> van de </a:t>
            </a:r>
            <a:r>
              <a:rPr lang="en-US" sz="1600" dirty="0" err="1"/>
              <a:t>klassieke</a:t>
            </a:r>
            <a:r>
              <a:rPr lang="en-US" sz="1600" dirty="0"/>
              <a:t> procedure.</a:t>
            </a:r>
          </a:p>
          <a:p>
            <a:pPr algn="just"/>
            <a:endParaRPr lang="en-US" sz="1600" dirty="0"/>
          </a:p>
          <a:p>
            <a:pPr algn="just"/>
            <a:r>
              <a:rPr lang="en-US" sz="1600" dirty="0"/>
              <a:t>In </a:t>
            </a:r>
            <a:r>
              <a:rPr lang="en-US" sz="1600" dirty="0" err="1"/>
              <a:t>dit</a:t>
            </a:r>
            <a:r>
              <a:rPr lang="en-US" sz="1600" dirty="0"/>
              <a:t> </a:t>
            </a:r>
            <a:r>
              <a:rPr lang="en-US" sz="1600" dirty="0" err="1"/>
              <a:t>verband</a:t>
            </a:r>
            <a:r>
              <a:rPr lang="en-US" sz="1600" dirty="0"/>
              <a:t> </a:t>
            </a:r>
            <a:r>
              <a:rPr lang="en-US" sz="1600" dirty="0" err="1"/>
              <a:t>moet</a:t>
            </a:r>
            <a:r>
              <a:rPr lang="en-US" sz="1600" dirty="0"/>
              <a:t> de briefing (</a:t>
            </a:r>
            <a:r>
              <a:rPr lang="en-US" sz="1600" dirty="0" err="1"/>
              <a:t>werkfiche</a:t>
            </a:r>
            <a:r>
              <a:rPr lang="en-US" sz="1600" dirty="0"/>
              <a:t>) </a:t>
            </a:r>
            <a:r>
              <a:rPr lang="en-US" sz="1600" dirty="0" err="1"/>
              <a:t>o.a.</a:t>
            </a:r>
            <a:r>
              <a:rPr lang="en-US" sz="1600" dirty="0"/>
              <a:t> </a:t>
            </a:r>
            <a:r>
              <a:rPr lang="en-US" sz="1600" dirty="0" err="1"/>
              <a:t>worden</a:t>
            </a:r>
            <a:r>
              <a:rPr lang="en-US" sz="1600" dirty="0"/>
              <a:t> </a:t>
            </a:r>
            <a:r>
              <a:rPr lang="en-US" sz="1600" dirty="0" err="1"/>
              <a:t>gebruikt</a:t>
            </a:r>
            <a:r>
              <a:rPr lang="en-US" sz="1600" dirty="0"/>
              <a:t> om: </a:t>
            </a:r>
          </a:p>
          <a:p>
            <a:pPr algn="just"/>
            <a:endParaRPr lang="en-US" sz="1600" dirty="0"/>
          </a:p>
          <a:p>
            <a:pPr marL="171450" indent="-171450" algn="just">
              <a:buFontTx/>
              <a:buChar char="-"/>
            </a:pPr>
            <a:r>
              <a:rPr lang="en-US" sz="1600" dirty="0"/>
              <a:t>de </a:t>
            </a:r>
            <a:r>
              <a:rPr lang="en-US" sz="1600" dirty="0" err="1"/>
              <a:t>persoon</a:t>
            </a:r>
            <a:r>
              <a:rPr lang="en-US" sz="1600" dirty="0"/>
              <a:t> </a:t>
            </a:r>
            <a:r>
              <a:rPr lang="en-US" sz="1600" dirty="0" err="1"/>
              <a:t>aan</a:t>
            </a:r>
            <a:r>
              <a:rPr lang="en-US" sz="1600" dirty="0"/>
              <a:t> </a:t>
            </a:r>
            <a:r>
              <a:rPr lang="en-US" sz="1600" dirty="0" err="1"/>
              <a:t>te</a:t>
            </a:r>
            <a:r>
              <a:rPr lang="en-US" sz="1600" dirty="0"/>
              <a:t> </a:t>
            </a:r>
            <a:r>
              <a:rPr lang="en-US" sz="1600" dirty="0" err="1"/>
              <a:t>duiden</a:t>
            </a:r>
            <a:r>
              <a:rPr lang="en-US" sz="1600" dirty="0"/>
              <a:t> de </a:t>
            </a:r>
            <a:r>
              <a:rPr lang="en-US" sz="1600" dirty="0" err="1"/>
              <a:t>toelating</a:t>
            </a:r>
            <a:r>
              <a:rPr lang="en-US" sz="1600" dirty="0"/>
              <a:t> om het </a:t>
            </a:r>
            <a:r>
              <a:rPr lang="en-US" sz="1600" dirty="0" err="1"/>
              <a:t>werk</a:t>
            </a:r>
            <a:r>
              <a:rPr lang="en-US" sz="1600" dirty="0"/>
              <a:t> </a:t>
            </a:r>
            <a:r>
              <a:rPr lang="en-US" sz="1600" dirty="0" err="1"/>
              <a:t>te</a:t>
            </a:r>
            <a:r>
              <a:rPr lang="en-US" sz="1600" dirty="0"/>
              <a:t> </a:t>
            </a:r>
            <a:r>
              <a:rPr lang="en-US" sz="1600" dirty="0" err="1"/>
              <a:t>starten</a:t>
            </a:r>
            <a:r>
              <a:rPr lang="en-US" sz="1600" dirty="0"/>
              <a:t> mag </a:t>
            </a:r>
            <a:r>
              <a:rPr lang="en-US" sz="1600" dirty="0" err="1"/>
              <a:t>geven</a:t>
            </a:r>
            <a:r>
              <a:rPr lang="en-US" sz="1600" dirty="0"/>
              <a:t>; </a:t>
            </a:r>
          </a:p>
          <a:p>
            <a:pPr marL="171450" indent="-171450" algn="just">
              <a:buFontTx/>
              <a:buChar char="-"/>
            </a:pPr>
            <a:r>
              <a:rPr lang="en-US" sz="1600" dirty="0" err="1"/>
              <a:t>te</a:t>
            </a:r>
            <a:r>
              <a:rPr lang="en-US" sz="1600" dirty="0"/>
              <a:t> </a:t>
            </a:r>
            <a:r>
              <a:rPr lang="en-US" sz="1600" dirty="0" err="1"/>
              <a:t>bepalen</a:t>
            </a:r>
            <a:r>
              <a:rPr lang="en-US" sz="1600" dirty="0"/>
              <a:t> hoe het bevel </a:t>
            </a:r>
            <a:r>
              <a:rPr lang="en-US" sz="1600" dirty="0" err="1"/>
              <a:t>aan</a:t>
            </a:r>
            <a:r>
              <a:rPr lang="en-US" sz="1600" dirty="0"/>
              <a:t> </a:t>
            </a:r>
            <a:r>
              <a:rPr lang="en-US" sz="1600" dirty="0" err="1"/>
              <a:t>elke</a:t>
            </a:r>
            <a:r>
              <a:rPr lang="en-US" sz="1600" dirty="0"/>
              <a:t> </a:t>
            </a:r>
            <a:r>
              <a:rPr lang="en-US" sz="1600" dirty="0" err="1"/>
              <a:t>persoon</a:t>
            </a:r>
            <a:r>
              <a:rPr lang="en-US" sz="1600" dirty="0"/>
              <a:t> </a:t>
            </a:r>
            <a:r>
              <a:rPr lang="en-US" sz="1600" dirty="0" err="1"/>
              <a:t>wordt</a:t>
            </a:r>
            <a:r>
              <a:rPr lang="en-US" sz="1600" dirty="0"/>
              <a:t> </a:t>
            </a:r>
            <a:r>
              <a:rPr lang="en-US" sz="1600" dirty="0" err="1"/>
              <a:t>doorgegeven</a:t>
            </a:r>
            <a:r>
              <a:rPr lang="en-US" sz="1600" dirty="0"/>
              <a:t>.</a:t>
            </a:r>
          </a:p>
          <a:p>
            <a:pPr marL="171450" indent="-171450" algn="ctr">
              <a:buFontTx/>
              <a:buChar char="-"/>
            </a:pPr>
            <a:endParaRPr lang="en-US" dirty="0"/>
          </a:p>
          <a:p>
            <a:pPr algn="ctr"/>
            <a:r>
              <a:rPr lang="en-US" b="1" dirty="0" err="1">
                <a:solidFill>
                  <a:srgbClr val="FF0000"/>
                </a:solidFill>
              </a:rPr>
              <a:t>Indien</a:t>
            </a:r>
            <a:r>
              <a:rPr lang="en-US" b="1" dirty="0">
                <a:solidFill>
                  <a:srgbClr val="FF0000"/>
                </a:solidFill>
              </a:rPr>
              <a:t> </a:t>
            </a:r>
            <a:r>
              <a:rPr lang="en-US" b="1" dirty="0" err="1">
                <a:solidFill>
                  <a:srgbClr val="FF0000"/>
                </a:solidFill>
              </a:rPr>
              <a:t>deze</a:t>
            </a:r>
            <a:r>
              <a:rPr lang="en-US" b="1" dirty="0">
                <a:solidFill>
                  <a:srgbClr val="FF0000"/>
                </a:solidFill>
              </a:rPr>
              <a:t> </a:t>
            </a:r>
            <a:r>
              <a:rPr lang="en-US" b="1" dirty="0" err="1">
                <a:solidFill>
                  <a:srgbClr val="FF0000"/>
                </a:solidFill>
              </a:rPr>
              <a:t>informatie</a:t>
            </a:r>
            <a:r>
              <a:rPr lang="en-US" b="1" dirty="0">
                <a:solidFill>
                  <a:srgbClr val="FF0000"/>
                </a:solidFill>
              </a:rPr>
              <a:t> </a:t>
            </a:r>
            <a:r>
              <a:rPr lang="en-US" b="1" dirty="0" err="1">
                <a:solidFill>
                  <a:srgbClr val="FF0000"/>
                </a:solidFill>
              </a:rPr>
              <a:t>niet</a:t>
            </a:r>
            <a:r>
              <a:rPr lang="en-US" b="1" dirty="0">
                <a:solidFill>
                  <a:srgbClr val="FF0000"/>
                </a:solidFill>
              </a:rPr>
              <a:t> </a:t>
            </a:r>
            <a:r>
              <a:rPr lang="en-US" b="1" dirty="0" err="1">
                <a:solidFill>
                  <a:srgbClr val="FF0000"/>
                </a:solidFill>
              </a:rPr>
              <a:t>meegedeeld</a:t>
            </a:r>
            <a:r>
              <a:rPr lang="en-US" b="1" dirty="0">
                <a:solidFill>
                  <a:srgbClr val="FF0000"/>
                </a:solidFill>
              </a:rPr>
              <a:t> </a:t>
            </a:r>
            <a:r>
              <a:rPr lang="en-US" b="1" dirty="0" err="1">
                <a:solidFill>
                  <a:srgbClr val="FF0000"/>
                </a:solidFill>
              </a:rPr>
              <a:t>wordt</a:t>
            </a:r>
            <a:r>
              <a:rPr lang="en-US" b="1" dirty="0">
                <a:solidFill>
                  <a:srgbClr val="FF0000"/>
                </a:solidFill>
              </a:rPr>
              <a:t>, </a:t>
            </a:r>
            <a:r>
              <a:rPr lang="en-US" b="1" dirty="0" err="1">
                <a:solidFill>
                  <a:srgbClr val="FF0000"/>
                </a:solidFill>
              </a:rPr>
              <a:t>aarzel</a:t>
            </a:r>
            <a:r>
              <a:rPr lang="en-US" b="1" dirty="0">
                <a:solidFill>
                  <a:srgbClr val="FF0000"/>
                </a:solidFill>
              </a:rPr>
              <a:t> </a:t>
            </a:r>
            <a:r>
              <a:rPr lang="en-US" b="1" dirty="0" err="1">
                <a:solidFill>
                  <a:srgbClr val="FF0000"/>
                </a:solidFill>
              </a:rPr>
              <a:t>niet</a:t>
            </a:r>
            <a:r>
              <a:rPr lang="en-US" b="1" dirty="0">
                <a:solidFill>
                  <a:srgbClr val="FF0000"/>
                </a:solidFill>
              </a:rPr>
              <a:t> om </a:t>
            </a:r>
            <a:r>
              <a:rPr lang="en-US" b="1" dirty="0" err="1">
                <a:solidFill>
                  <a:srgbClr val="FF0000"/>
                </a:solidFill>
              </a:rPr>
              <a:t>aan</a:t>
            </a:r>
            <a:r>
              <a:rPr lang="en-US" b="1" dirty="0">
                <a:solidFill>
                  <a:srgbClr val="FF0000"/>
                </a:solidFill>
              </a:rPr>
              <a:t> </a:t>
            </a:r>
            <a:r>
              <a:rPr lang="en-US" b="1" dirty="0" err="1">
                <a:solidFill>
                  <a:srgbClr val="FF0000"/>
                </a:solidFill>
              </a:rPr>
              <a:t>uw</a:t>
            </a:r>
            <a:r>
              <a:rPr lang="en-US" b="1" dirty="0">
                <a:solidFill>
                  <a:srgbClr val="FF0000"/>
                </a:solidFill>
              </a:rPr>
              <a:t> </a:t>
            </a:r>
            <a:r>
              <a:rPr lang="en-US" b="1" dirty="0" err="1">
                <a:solidFill>
                  <a:srgbClr val="FF0000"/>
                </a:solidFill>
              </a:rPr>
              <a:t>hiërarchische</a:t>
            </a:r>
            <a:r>
              <a:rPr lang="en-US" b="1" dirty="0">
                <a:solidFill>
                  <a:srgbClr val="FF0000"/>
                </a:solidFill>
              </a:rPr>
              <a:t> </a:t>
            </a:r>
            <a:r>
              <a:rPr lang="en-US" b="1" dirty="0" err="1">
                <a:solidFill>
                  <a:srgbClr val="FF0000"/>
                </a:solidFill>
              </a:rPr>
              <a:t>lijn</a:t>
            </a:r>
            <a:r>
              <a:rPr lang="en-US" b="1" dirty="0">
                <a:solidFill>
                  <a:srgbClr val="FF0000"/>
                </a:solidFill>
              </a:rPr>
              <a:t> </a:t>
            </a:r>
            <a:r>
              <a:rPr lang="en-US" b="1" dirty="0" err="1">
                <a:solidFill>
                  <a:srgbClr val="FF0000"/>
                </a:solidFill>
              </a:rPr>
              <a:t>bijkomende</a:t>
            </a:r>
            <a:r>
              <a:rPr lang="en-US" b="1" dirty="0">
                <a:solidFill>
                  <a:srgbClr val="FF0000"/>
                </a:solidFill>
              </a:rPr>
              <a:t> </a:t>
            </a:r>
            <a:r>
              <a:rPr lang="en-US" b="1" dirty="0" err="1">
                <a:solidFill>
                  <a:srgbClr val="FF0000"/>
                </a:solidFill>
              </a:rPr>
              <a:t>vragen</a:t>
            </a:r>
            <a:r>
              <a:rPr lang="en-US" b="1" dirty="0">
                <a:solidFill>
                  <a:srgbClr val="FF0000"/>
                </a:solidFill>
              </a:rPr>
              <a:t> </a:t>
            </a:r>
            <a:r>
              <a:rPr lang="en-US" b="1" dirty="0" err="1">
                <a:solidFill>
                  <a:srgbClr val="FF0000"/>
                </a:solidFill>
              </a:rPr>
              <a:t>te</a:t>
            </a:r>
            <a:r>
              <a:rPr lang="en-US" b="1" dirty="0">
                <a:solidFill>
                  <a:srgbClr val="FF0000"/>
                </a:solidFill>
              </a:rPr>
              <a:t> </a:t>
            </a:r>
            <a:r>
              <a:rPr lang="en-US" b="1" dirty="0" err="1">
                <a:solidFill>
                  <a:srgbClr val="FF0000"/>
                </a:solidFill>
              </a:rPr>
              <a:t>stellen</a:t>
            </a:r>
            <a:r>
              <a:rPr lang="en-US" b="1" dirty="0">
                <a:solidFill>
                  <a:srgbClr val="FF0000"/>
                </a:solidFill>
              </a:rPr>
              <a:t>!</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325" y="955100"/>
            <a:ext cx="452324" cy="1193216"/>
          </a:xfrm>
          <a:prstGeom prst="rect">
            <a:avLst/>
          </a:prstGeom>
          <a:ln w="0">
            <a:solidFill>
              <a:schemeClr val="bg1"/>
            </a:solidFill>
          </a:ln>
        </p:spPr>
      </p:pic>
      <p:sp>
        <p:nvSpPr>
          <p:cNvPr id="18" name="Rechthoek 38"/>
          <p:cNvSpPr>
            <a:spLocks noChangeArrowheads="1"/>
          </p:cNvSpPr>
          <p:nvPr/>
        </p:nvSpPr>
        <p:spPr bwMode="auto">
          <a:xfrm>
            <a:off x="2234266" y="2194588"/>
            <a:ext cx="1084108" cy="239720"/>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dirty="0">
                <a:solidFill>
                  <a:prstClr val="white"/>
                </a:solidFill>
              </a:rPr>
              <a:t>LEIDER VAN HET WERK AANNEMER</a:t>
            </a:r>
          </a:p>
        </p:txBody>
      </p:sp>
      <p:sp>
        <p:nvSpPr>
          <p:cNvPr id="16" name="Rechthoekige toelichting 16"/>
          <p:cNvSpPr/>
          <p:nvPr/>
        </p:nvSpPr>
        <p:spPr bwMode="auto">
          <a:xfrm>
            <a:off x="2817173" y="394736"/>
            <a:ext cx="2087908" cy="625742"/>
          </a:xfrm>
          <a:prstGeom prst="wedgeRectCallout">
            <a:avLst>
              <a:gd name="adj1" fmla="val -45516"/>
              <a:gd name="adj2" fmla="val 68519"/>
            </a:avLst>
          </a:prstGeom>
          <a:solidFill>
            <a:srgbClr val="00B0F0"/>
          </a:solidFill>
          <a:ln w="31750" algn="ctr">
            <a:noFill/>
            <a:round/>
            <a:headEnd/>
            <a:tailEnd/>
          </a:ln>
        </p:spPr>
        <p:txBody>
          <a:bodyPr wrap="square" anchor="ctr"/>
          <a:lstStyle/>
          <a:p>
            <a:pPr algn="ctr"/>
            <a:r>
              <a:rPr lang="nl-BE" sz="1000" dirty="0">
                <a:solidFill>
                  <a:schemeClr val="bg1"/>
                </a:solidFill>
              </a:rPr>
              <a:t>HET BEVEL OM DE WERKEN TE STARTEN WORDT GEGEVEN DOOR ...</a:t>
            </a:r>
          </a:p>
        </p:txBody>
      </p:sp>
    </p:spTree>
    <p:extLst>
      <p:ext uri="{BB962C8B-B14F-4D97-AF65-F5344CB8AC3E}">
        <p14:creationId xmlns:p14="http://schemas.microsoft.com/office/powerpoint/2010/main" val="4293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222049" y="1340768"/>
            <a:ext cx="9224626" cy="3477875"/>
          </a:xfrm>
          <a:prstGeom prst="rect">
            <a:avLst/>
          </a:prstGeom>
        </p:spPr>
        <p:txBody>
          <a:bodyPr wrap="square">
            <a:spAutoFit/>
          </a:bodyPr>
          <a:lstStyle/>
          <a:p>
            <a:r>
              <a:rPr lang="nl-NL" sz="2000" b="1" dirty="0">
                <a:latin typeface="+mn-lt"/>
                <a:cs typeface="Arial" panose="020B0604020202020204" pitchFamily="34" charset="0"/>
              </a:rPr>
              <a:t>0.     Inleiding</a:t>
            </a:r>
          </a:p>
          <a:p>
            <a:pPr marL="457200" indent="-457200">
              <a:buFontTx/>
              <a:buAutoNum type="arabicPeriod"/>
            </a:pPr>
            <a:r>
              <a:rPr lang="nl-NL" sz="2000" b="1" dirty="0">
                <a:latin typeface="+mn-lt"/>
                <a:cs typeface="Arial" panose="020B0604020202020204" pitchFamily="34" charset="0"/>
              </a:rPr>
              <a:t>Familiefoto</a:t>
            </a:r>
          </a:p>
          <a:p>
            <a:pPr marL="457200" indent="-457200">
              <a:buFontTx/>
              <a:buAutoNum type="arabicPeriod"/>
            </a:pPr>
            <a:r>
              <a:rPr lang="nl-NL" sz="2000" b="1" dirty="0">
                <a:latin typeface="+mn-lt"/>
                <a:cs typeface="Arial" panose="020B0604020202020204" pitchFamily="34" charset="0"/>
              </a:rPr>
              <a:t>Hiërarchie van de veiligheidsmaatregelen </a:t>
            </a:r>
          </a:p>
          <a:p>
            <a:pPr marL="457200" indent="-457200">
              <a:buFontTx/>
              <a:buAutoNum type="arabicPeriod"/>
            </a:pPr>
            <a:r>
              <a:rPr lang="nl-NL" sz="2000" b="1" dirty="0">
                <a:latin typeface="+mn-lt"/>
                <a:cs typeface="Arial" panose="020B0604020202020204" pitchFamily="34" charset="0"/>
              </a:rPr>
              <a:t>Vóór het werk	</a:t>
            </a:r>
          </a:p>
          <a:p>
            <a:pPr marL="0" indent="0">
              <a:buNone/>
            </a:pPr>
            <a:r>
              <a:rPr lang="nl-NL" sz="2000" b="1" dirty="0">
                <a:latin typeface="+mn-lt"/>
                <a:cs typeface="Arial" panose="020B0604020202020204" pitchFamily="34" charset="0"/>
              </a:rPr>
              <a:t>4.     Het begin van het werk</a:t>
            </a:r>
          </a:p>
          <a:p>
            <a:pPr defTabSz="266700">
              <a:tabLst>
                <a:tab pos="266700" algn="l"/>
              </a:tabLst>
            </a:pPr>
            <a:r>
              <a:rPr lang="nl-NL" sz="2000" b="1" dirty="0">
                <a:solidFill>
                  <a:schemeClr val="bg1"/>
                </a:solidFill>
                <a:latin typeface="+mn-lt"/>
                <a:cs typeface="Arial" panose="020B0604020202020204" pitchFamily="34" charset="0"/>
              </a:rPr>
              <a:t>5.     Alarm – Definitie</a:t>
            </a:r>
          </a:p>
          <a:p>
            <a:pPr defTabSz="266700"/>
            <a:r>
              <a:rPr lang="nl-NL" sz="2000" b="1" dirty="0">
                <a:solidFill>
                  <a:schemeClr val="accent2"/>
                </a:solidFill>
                <a:latin typeface="+mn-lt"/>
                <a:cs typeface="Arial" panose="020B0604020202020204" pitchFamily="34" charset="0"/>
              </a:rPr>
              <a:t>6.     Hernemen van het werk na doorrit van de trein</a:t>
            </a:r>
            <a:br>
              <a:rPr lang="nl-NL" sz="2000" b="1" dirty="0">
                <a:solidFill>
                  <a:schemeClr val="accent2"/>
                </a:solidFill>
                <a:latin typeface="+mn-lt"/>
                <a:cs typeface="Arial" panose="020B0604020202020204" pitchFamily="34" charset="0"/>
              </a:rPr>
            </a:br>
            <a:r>
              <a:rPr lang="nl-NL" sz="2000" b="1" dirty="0">
                <a:solidFill>
                  <a:schemeClr val="accent2"/>
                </a:solidFill>
                <a:latin typeface="+mn-lt"/>
                <a:cs typeface="Arial" panose="020B0604020202020204" pitchFamily="34" charset="0"/>
              </a:rPr>
              <a:t>7.     Het einde van het werk	</a:t>
            </a:r>
          </a:p>
          <a:p>
            <a:r>
              <a:rPr lang="nl-NL" sz="2000" b="1" dirty="0">
                <a:solidFill>
                  <a:schemeClr val="accent2"/>
                </a:solidFill>
                <a:latin typeface="+mn-lt"/>
                <a:cs typeface="Arial" panose="020B0604020202020204" pitchFamily="34" charset="0"/>
              </a:rPr>
              <a:t>8.     Overzicht</a:t>
            </a:r>
            <a:endParaRPr lang="fr-FR" sz="2000" b="1" dirty="0">
              <a:solidFill>
                <a:schemeClr val="accent2"/>
              </a:solidFill>
              <a:latin typeface="+mn-lt"/>
              <a:cs typeface="Arial" panose="020B0604020202020204" pitchFamily="34" charset="0"/>
            </a:endParaRPr>
          </a:p>
          <a:p>
            <a:br>
              <a:rPr lang="nl-BE" sz="2000" b="1" dirty="0">
                <a:solidFill>
                  <a:schemeClr val="accent2"/>
                </a:solidFill>
                <a:latin typeface="+mn-lt"/>
                <a:cs typeface="Arial" panose="020B0604020202020204" pitchFamily="34" charset="0"/>
              </a:rPr>
            </a:br>
            <a:endParaRPr lang="fr-FR"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3047566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0" y="869950"/>
            <a:ext cx="8064500" cy="887413"/>
          </a:xfrm>
          <a:prstGeom prst="rect">
            <a:avLst/>
          </a:prstGeom>
        </p:spPr>
        <p:txBody>
          <a:bodyPr/>
          <a:lstStyle/>
          <a:p>
            <a:pPr eaLnBrk="1" hangingPunct="1"/>
            <a:r>
              <a:rPr lang="en-US" sz="2000" b="1" kern="0" dirty="0">
                <a:solidFill>
                  <a:srgbClr val="0070C0"/>
                </a:solidFill>
              </a:rPr>
              <a:t>Alarm – </a:t>
            </a:r>
            <a:r>
              <a:rPr lang="en-US" sz="2000" b="1" kern="0" dirty="0" err="1">
                <a:solidFill>
                  <a:srgbClr val="0070C0"/>
                </a:solidFill>
              </a:rPr>
              <a:t>Definitie</a:t>
            </a:r>
            <a:endParaRPr lang="en-US" sz="2000" b="1" kern="0" dirty="0">
              <a:solidFill>
                <a:srgbClr val="0070C0"/>
              </a:solidFill>
            </a:endParaRPr>
          </a:p>
        </p:txBody>
      </p:sp>
      <p:pic>
        <p:nvPicPr>
          <p:cNvPr id="51" name="Picture 2"/>
          <p:cNvPicPr>
            <a:picLocks noChangeAspect="1" noChangeArrowheads="1"/>
          </p:cNvPicPr>
          <p:nvPr/>
        </p:nvPicPr>
        <p:blipFill>
          <a:blip r:embed="rId3" cstate="print"/>
          <a:srcRect l="35175" t="17641" r="41727" b="45401"/>
          <a:stretch>
            <a:fillRect/>
          </a:stretch>
        </p:blipFill>
        <p:spPr bwMode="auto">
          <a:xfrm>
            <a:off x="5895285" y="4593293"/>
            <a:ext cx="545894" cy="545703"/>
          </a:xfrm>
          <a:prstGeom prst="rect">
            <a:avLst/>
          </a:prstGeom>
          <a:noFill/>
          <a:ln w="9525">
            <a:noFill/>
            <a:miter lim="800000"/>
            <a:headEnd/>
            <a:tailEnd/>
          </a:ln>
        </p:spPr>
      </p:pic>
      <p:sp>
        <p:nvSpPr>
          <p:cNvPr id="64" name="Rectangular Callout 50"/>
          <p:cNvSpPr>
            <a:spLocks noChangeArrowheads="1"/>
          </p:cNvSpPr>
          <p:nvPr/>
        </p:nvSpPr>
        <p:spPr bwMode="auto">
          <a:xfrm>
            <a:off x="6672064" y="5081417"/>
            <a:ext cx="720080" cy="288032"/>
          </a:xfrm>
          <a:prstGeom prst="wedgeRectCallout">
            <a:avLst>
              <a:gd name="adj1" fmla="val -77002"/>
              <a:gd name="adj2" fmla="val -46724"/>
            </a:avLst>
          </a:prstGeom>
          <a:solidFill>
            <a:srgbClr val="FF0000"/>
          </a:solidFill>
          <a:ln w="31750" algn="ctr">
            <a:solidFill>
              <a:srgbClr val="FF0000"/>
            </a:solidFill>
            <a:round/>
            <a:headEnd/>
            <a:tailEnd/>
          </a:ln>
        </p:spPr>
        <p:txBody>
          <a:bodyPr wrap="none" anchor="ctr"/>
          <a:lstStyle/>
          <a:p>
            <a:pPr algn="ctr" fontAlgn="auto">
              <a:spcBef>
                <a:spcPts val="0"/>
              </a:spcBef>
              <a:spcAft>
                <a:spcPts val="0"/>
              </a:spcAft>
              <a:defRPr/>
            </a:pPr>
            <a:r>
              <a:rPr lang="en-US" sz="1000" b="1" kern="0" dirty="0">
                <a:solidFill>
                  <a:sysClr val="window" lastClr="FFFFFF"/>
                </a:solidFill>
                <a:latin typeface="+mn-lt"/>
              </a:rPr>
              <a:t>ALARM !</a:t>
            </a:r>
            <a:endParaRPr lang="nl-BE" sz="1000" b="1" kern="0" dirty="0">
              <a:solidFill>
                <a:sysClr val="window" lastClr="FFFFFF"/>
              </a:solidFill>
              <a:latin typeface="+mn-lt"/>
            </a:endParaRPr>
          </a:p>
        </p:txBody>
      </p:sp>
      <p:sp>
        <p:nvSpPr>
          <p:cNvPr id="66" name="Rectangular Callout 50"/>
          <p:cNvSpPr>
            <a:spLocks noChangeArrowheads="1"/>
          </p:cNvSpPr>
          <p:nvPr/>
        </p:nvSpPr>
        <p:spPr bwMode="auto">
          <a:xfrm>
            <a:off x="4000578" y="4758866"/>
            <a:ext cx="720080" cy="288032"/>
          </a:xfrm>
          <a:prstGeom prst="wedgeRectCallout">
            <a:avLst>
              <a:gd name="adj1" fmla="val -77002"/>
              <a:gd name="adj2" fmla="val 6187"/>
            </a:avLst>
          </a:prstGeom>
          <a:solidFill>
            <a:srgbClr val="FF0000"/>
          </a:solidFill>
          <a:ln w="31750" algn="ctr">
            <a:solidFill>
              <a:srgbClr val="FF0000"/>
            </a:solidFill>
            <a:round/>
            <a:headEnd/>
            <a:tailEnd/>
          </a:ln>
        </p:spPr>
        <p:txBody>
          <a:bodyPr wrap="none" anchor="ctr"/>
          <a:lstStyle/>
          <a:p>
            <a:pPr algn="ctr" fontAlgn="auto">
              <a:spcBef>
                <a:spcPts val="0"/>
              </a:spcBef>
              <a:spcAft>
                <a:spcPts val="0"/>
              </a:spcAft>
              <a:defRPr/>
            </a:pPr>
            <a:r>
              <a:rPr lang="en-US" sz="1000" b="1" kern="0" dirty="0">
                <a:solidFill>
                  <a:sysClr val="window" lastClr="FFFFFF"/>
                </a:solidFill>
                <a:latin typeface="+mn-lt"/>
              </a:rPr>
              <a:t>ALARM !</a:t>
            </a:r>
            <a:endParaRPr lang="nl-BE" sz="1000" b="1" kern="0" dirty="0">
              <a:solidFill>
                <a:sysClr val="window" lastClr="FFFFFF"/>
              </a:solidFill>
              <a:latin typeface="+mn-lt"/>
            </a:endParaRPr>
          </a:p>
        </p:txBody>
      </p:sp>
      <p:sp>
        <p:nvSpPr>
          <p:cNvPr id="36" name="Rectangular Callout 50"/>
          <p:cNvSpPr>
            <a:spLocks noChangeArrowheads="1"/>
          </p:cNvSpPr>
          <p:nvPr/>
        </p:nvSpPr>
        <p:spPr bwMode="auto">
          <a:xfrm>
            <a:off x="1123568" y="3909024"/>
            <a:ext cx="720080" cy="288032"/>
          </a:xfrm>
          <a:prstGeom prst="wedgeRectCallout">
            <a:avLst>
              <a:gd name="adj1" fmla="val 34111"/>
              <a:gd name="adj2" fmla="val 229317"/>
            </a:avLst>
          </a:prstGeom>
          <a:solidFill>
            <a:srgbClr val="FF0000"/>
          </a:solidFill>
          <a:ln w="31750" algn="ctr">
            <a:solidFill>
              <a:srgbClr val="FF0000"/>
            </a:solidFill>
            <a:round/>
            <a:headEnd/>
            <a:tailEnd/>
          </a:ln>
        </p:spPr>
        <p:txBody>
          <a:bodyPr wrap="none" anchor="ctr"/>
          <a:lstStyle/>
          <a:p>
            <a:pPr algn="ctr" fontAlgn="auto">
              <a:spcBef>
                <a:spcPts val="0"/>
              </a:spcBef>
              <a:spcAft>
                <a:spcPts val="0"/>
              </a:spcAft>
              <a:defRPr/>
            </a:pPr>
            <a:r>
              <a:rPr lang="en-US" sz="1000" b="1" kern="0" dirty="0">
                <a:solidFill>
                  <a:sysClr val="window" lastClr="FFFFFF"/>
                </a:solidFill>
                <a:latin typeface="+mn-lt"/>
              </a:rPr>
              <a:t>ALARM !</a:t>
            </a:r>
            <a:endParaRPr lang="nl-BE" sz="1000" b="1" kern="0" dirty="0">
              <a:solidFill>
                <a:sysClr val="window" lastClr="FFFFFF"/>
              </a:solidFill>
              <a:latin typeface="+mn-lt"/>
            </a:endParaRPr>
          </a:p>
        </p:txBody>
      </p:sp>
      <p:grpSp>
        <p:nvGrpSpPr>
          <p:cNvPr id="37" name="Groep 16"/>
          <p:cNvGrpSpPr/>
          <p:nvPr/>
        </p:nvGrpSpPr>
        <p:grpSpPr>
          <a:xfrm rot="21425331">
            <a:off x="2808532" y="4702524"/>
            <a:ext cx="1049390" cy="416444"/>
            <a:chOff x="2651387" y="4438420"/>
            <a:chExt cx="1841413" cy="1169256"/>
          </a:xfrm>
        </p:grpSpPr>
        <p:pic>
          <p:nvPicPr>
            <p:cNvPr id="38" name="Picture 4"/>
            <p:cNvPicPr>
              <a:picLocks noChangeAspect="1" noChangeArrowheads="1"/>
            </p:cNvPicPr>
            <p:nvPr/>
          </p:nvPicPr>
          <p:blipFill>
            <a:blip r:embed="rId4"/>
            <a:srcRect/>
            <a:stretch>
              <a:fillRect/>
            </a:stretch>
          </p:blipFill>
          <p:spPr bwMode="auto">
            <a:xfrm rot="18390178">
              <a:off x="3437423" y="4552299"/>
              <a:ext cx="778766" cy="1331988"/>
            </a:xfrm>
            <a:prstGeom prst="rect">
              <a:avLst/>
            </a:prstGeom>
            <a:noFill/>
            <a:ln w="9525">
              <a:noFill/>
              <a:miter lim="800000"/>
              <a:headEnd/>
              <a:tailEnd/>
            </a:ln>
          </p:spPr>
        </p:pic>
        <p:pic>
          <p:nvPicPr>
            <p:cNvPr id="39" name="Afbeelding 8"/>
            <p:cNvPicPr/>
            <p:nvPr/>
          </p:nvPicPr>
          <p:blipFill>
            <a:blip r:embed="rId5" cstate="email">
              <a:clrChange>
                <a:clrFrom>
                  <a:srgbClr val="FFFFFF"/>
                </a:clrFrom>
                <a:clrTo>
                  <a:srgbClr val="FFFFFF">
                    <a:alpha val="0"/>
                  </a:srgbClr>
                </a:clrTo>
              </a:clrChange>
              <a:duotone>
                <a:srgbClr val="FF0000">
                  <a:shade val="45000"/>
                  <a:satMod val="135000"/>
                </a:srgbClr>
                <a:prstClr val="white"/>
              </a:duotone>
            </a:blip>
            <a:srcRect/>
            <a:stretch>
              <a:fillRect/>
            </a:stretch>
          </p:blipFill>
          <p:spPr bwMode="auto">
            <a:xfrm rot="2081802">
              <a:off x="2651387" y="4438420"/>
              <a:ext cx="915328" cy="546891"/>
            </a:xfrm>
            <a:prstGeom prst="rect">
              <a:avLst/>
            </a:prstGeom>
            <a:noFill/>
            <a:ln w="9525">
              <a:noFill/>
              <a:miter lim="800000"/>
              <a:headEnd/>
              <a:tailEnd/>
            </a:ln>
          </p:spPr>
        </p:pic>
      </p:grpSp>
      <p:grpSp>
        <p:nvGrpSpPr>
          <p:cNvPr id="40" name="Groep 17"/>
          <p:cNvGrpSpPr/>
          <p:nvPr/>
        </p:nvGrpSpPr>
        <p:grpSpPr>
          <a:xfrm>
            <a:off x="968743" y="4780525"/>
            <a:ext cx="1272935" cy="444908"/>
            <a:chOff x="4644008" y="4980573"/>
            <a:chExt cx="2550081" cy="1259310"/>
          </a:xfrm>
        </p:grpSpPr>
        <p:pic>
          <p:nvPicPr>
            <p:cNvPr id="41" name="Picture 2"/>
            <p:cNvPicPr>
              <a:picLocks noChangeAspect="1" noChangeArrowheads="1"/>
            </p:cNvPicPr>
            <p:nvPr/>
          </p:nvPicPr>
          <p:blipFill>
            <a:blip r:embed="rId6"/>
            <a:srcRect/>
            <a:stretch>
              <a:fillRect/>
            </a:stretch>
          </p:blipFill>
          <p:spPr bwMode="auto">
            <a:xfrm flipH="1">
              <a:off x="4644008" y="5229200"/>
              <a:ext cx="1008112" cy="1010683"/>
            </a:xfrm>
            <a:prstGeom prst="rect">
              <a:avLst/>
            </a:prstGeom>
            <a:noFill/>
            <a:ln w="9525">
              <a:noFill/>
              <a:miter lim="800000"/>
              <a:headEnd/>
              <a:tailEnd/>
            </a:ln>
          </p:spPr>
        </p:pic>
        <p:sp>
          <p:nvSpPr>
            <p:cNvPr id="42" name="Rechthoek 13"/>
            <p:cNvSpPr/>
            <p:nvPr/>
          </p:nvSpPr>
          <p:spPr>
            <a:xfrm rot="20936009">
              <a:off x="5599338" y="4980573"/>
              <a:ext cx="1594751" cy="493154"/>
            </a:xfrm>
            <a:prstGeom prst="rect">
              <a:avLst/>
            </a:prstGeom>
            <a:noFill/>
          </p:spPr>
          <p:txBody>
            <a:bodyPr wrap="none" lIns="91440" tIns="45720" rIns="91440" bIns="45720" numCol="1">
              <a:prstTxWarp prst="textCurveUp">
                <a:avLst/>
              </a:prstTxWarp>
              <a:spAutoFit/>
            </a:bodyPr>
            <a:lstStyle/>
            <a:p>
              <a:pPr algn="ctr"/>
              <a:r>
                <a:rPr lang="nl-NL" sz="4400" b="1" dirty="0">
                  <a:ln w="1905"/>
                  <a:solidFill>
                    <a:srgbClr val="FF0000"/>
                  </a:solidFill>
                  <a:effectLst>
                    <a:innerShdw blurRad="69850" dist="43180" dir="5400000">
                      <a:srgbClr val="000000">
                        <a:alpha val="65000"/>
                      </a:srgbClr>
                    </a:innerShdw>
                  </a:effectLst>
                </a:rPr>
                <a:t>PWEUT</a:t>
              </a:r>
            </a:p>
          </p:txBody>
        </p:sp>
      </p:gr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5. Alarm</a:t>
            </a:r>
          </a:p>
        </p:txBody>
      </p:sp>
      <p:sp>
        <p:nvSpPr>
          <p:cNvPr id="25" name="Rounded Rectangle 12"/>
          <p:cNvSpPr/>
          <p:nvPr/>
        </p:nvSpPr>
        <p:spPr bwMode="auto">
          <a:xfrm>
            <a:off x="594859" y="1502135"/>
            <a:ext cx="11117765" cy="1782849"/>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en-US" dirty="0">
                <a:latin typeface="+mn-lt"/>
              </a:rPr>
              <a:t>Het alarm is het bevel om, </a:t>
            </a:r>
            <a:r>
              <a:rPr lang="en-US" dirty="0" err="1">
                <a:latin typeface="+mn-lt"/>
              </a:rPr>
              <a:t>afhankelijk</a:t>
            </a:r>
            <a:r>
              <a:rPr lang="en-US" dirty="0">
                <a:latin typeface="+mn-lt"/>
              </a:rPr>
              <a:t> van het </a:t>
            </a:r>
            <a:r>
              <a:rPr lang="en-US" dirty="0" err="1">
                <a:latin typeface="+mn-lt"/>
              </a:rPr>
              <a:t>beveiligingssysteem</a:t>
            </a:r>
            <a:r>
              <a:rPr lang="en-US" dirty="0">
                <a:latin typeface="+mn-lt"/>
              </a:rPr>
              <a:t>:</a:t>
            </a:r>
          </a:p>
          <a:p>
            <a:pPr algn="just"/>
            <a:endParaRPr lang="en-US" dirty="0">
              <a:latin typeface="+mn-lt"/>
            </a:endParaRPr>
          </a:p>
          <a:p>
            <a:pPr marL="285750" indent="-285750" algn="just">
              <a:buFontTx/>
              <a:buChar char="-"/>
            </a:pPr>
            <a:r>
              <a:rPr lang="en-US" dirty="0">
                <a:latin typeface="+mn-lt"/>
              </a:rPr>
              <a:t>de </a:t>
            </a:r>
            <a:r>
              <a:rPr lang="en-US" dirty="0" err="1">
                <a:latin typeface="+mn-lt"/>
              </a:rPr>
              <a:t>gevarenzone</a:t>
            </a:r>
            <a:r>
              <a:rPr lang="en-US" dirty="0">
                <a:latin typeface="+mn-lt"/>
              </a:rPr>
              <a:t>/vrijeruimteprofiel </a:t>
            </a:r>
            <a:r>
              <a:rPr lang="en-US" dirty="0" err="1">
                <a:latin typeface="+mn-lt"/>
              </a:rPr>
              <a:t>te</a:t>
            </a:r>
            <a:r>
              <a:rPr lang="en-US" dirty="0">
                <a:latin typeface="+mn-lt"/>
              </a:rPr>
              <a:t> </a:t>
            </a:r>
            <a:r>
              <a:rPr lang="en-US" dirty="0" err="1">
                <a:latin typeface="+mn-lt"/>
              </a:rPr>
              <a:t>verlaten</a:t>
            </a:r>
            <a:r>
              <a:rPr lang="en-US" dirty="0">
                <a:latin typeface="+mn-lt"/>
              </a:rPr>
              <a:t>;</a:t>
            </a:r>
          </a:p>
          <a:p>
            <a:pPr marL="285750" indent="-285750" algn="just">
              <a:buFontTx/>
              <a:buChar char="-"/>
            </a:pPr>
            <a:endParaRPr lang="en-US" dirty="0">
              <a:latin typeface="+mn-lt"/>
            </a:endParaRPr>
          </a:p>
          <a:p>
            <a:pPr marL="285750" indent="-285750" algn="just">
              <a:buFontTx/>
              <a:buChar char="-"/>
            </a:pPr>
            <a:r>
              <a:rPr lang="en-US" dirty="0" err="1">
                <a:latin typeface="+mn-lt"/>
              </a:rPr>
              <a:t>elke</a:t>
            </a:r>
            <a:r>
              <a:rPr lang="en-US" dirty="0">
                <a:latin typeface="+mn-lt"/>
              </a:rPr>
              <a:t> </a:t>
            </a:r>
            <a:r>
              <a:rPr lang="en-US" dirty="0" err="1">
                <a:latin typeface="+mn-lt"/>
              </a:rPr>
              <a:t>activiteit</a:t>
            </a:r>
            <a:r>
              <a:rPr lang="en-US" dirty="0">
                <a:latin typeface="+mn-lt"/>
              </a:rPr>
              <a:t> die </a:t>
            </a:r>
            <a:r>
              <a:rPr lang="en-US" dirty="0" err="1">
                <a:latin typeface="+mn-lt"/>
              </a:rPr>
              <a:t>een</a:t>
            </a:r>
            <a:r>
              <a:rPr lang="en-US" dirty="0">
                <a:latin typeface="+mn-lt"/>
              </a:rPr>
              <a:t> </a:t>
            </a:r>
            <a:r>
              <a:rPr lang="en-US" dirty="0" err="1">
                <a:latin typeface="+mn-lt"/>
              </a:rPr>
              <a:t>risico</a:t>
            </a:r>
            <a:r>
              <a:rPr lang="en-US" dirty="0">
                <a:latin typeface="+mn-lt"/>
              </a:rPr>
              <a:t> op </a:t>
            </a:r>
            <a:r>
              <a:rPr lang="en-US" dirty="0" err="1">
                <a:latin typeface="+mn-lt"/>
              </a:rPr>
              <a:t>indringing</a:t>
            </a:r>
            <a:r>
              <a:rPr lang="en-US" dirty="0">
                <a:latin typeface="+mn-lt"/>
              </a:rPr>
              <a:t> </a:t>
            </a:r>
            <a:r>
              <a:rPr lang="en-US" dirty="0" err="1">
                <a:latin typeface="+mn-lt"/>
              </a:rPr>
              <a:t>veroorzaakt</a:t>
            </a:r>
            <a:r>
              <a:rPr lang="en-US" dirty="0">
                <a:latin typeface="+mn-lt"/>
              </a:rPr>
              <a:t> </a:t>
            </a:r>
            <a:r>
              <a:rPr lang="en-US" dirty="0" err="1">
                <a:latin typeface="+mn-lt"/>
              </a:rPr>
              <a:t>te</a:t>
            </a:r>
            <a:r>
              <a:rPr lang="en-US" dirty="0">
                <a:latin typeface="+mn-lt"/>
              </a:rPr>
              <a:t> </a:t>
            </a:r>
            <a:r>
              <a:rPr lang="en-US" dirty="0" err="1">
                <a:latin typeface="+mn-lt"/>
              </a:rPr>
              <a:t>stoppen</a:t>
            </a:r>
            <a:r>
              <a:rPr lang="en-US" dirty="0">
                <a:latin typeface="+mn-lt"/>
              </a:rPr>
              <a:t>.</a:t>
            </a:r>
          </a:p>
          <a:p>
            <a:pPr marL="171450" indent="-171450" algn="ctr">
              <a:buFontTx/>
              <a:buChar char="-"/>
            </a:pPr>
            <a:endParaRPr lang="en-US" dirty="0"/>
          </a:p>
        </p:txBody>
      </p:sp>
      <p:sp>
        <p:nvSpPr>
          <p:cNvPr id="28" name="Rounded Rectangle 12"/>
          <p:cNvSpPr/>
          <p:nvPr/>
        </p:nvSpPr>
        <p:spPr bwMode="auto">
          <a:xfrm>
            <a:off x="695400" y="5681921"/>
            <a:ext cx="11017224" cy="796719"/>
          </a:xfrm>
          <a:prstGeom prst="round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71450" indent="-171450" algn="ctr">
              <a:buFontTx/>
              <a:buChar char="-"/>
            </a:pPr>
            <a:endParaRPr lang="en-US" dirty="0"/>
          </a:p>
        </p:txBody>
      </p:sp>
      <p:sp>
        <p:nvSpPr>
          <p:cNvPr id="5" name="Rectangle 4"/>
          <p:cNvSpPr/>
          <p:nvPr/>
        </p:nvSpPr>
        <p:spPr>
          <a:xfrm>
            <a:off x="940307" y="5737822"/>
            <a:ext cx="10455849" cy="707886"/>
          </a:xfrm>
          <a:prstGeom prst="rect">
            <a:avLst/>
          </a:prstGeom>
        </p:spPr>
        <p:txBody>
          <a:bodyPr wrap="square">
            <a:spAutoFit/>
          </a:bodyPr>
          <a:lstStyle/>
          <a:p>
            <a:pPr algn="ctr"/>
            <a:r>
              <a:rPr lang="en-US" sz="2000" dirty="0">
                <a:solidFill>
                  <a:srgbClr val="FF0000"/>
                </a:solidFill>
                <a:latin typeface="+mn-lt"/>
              </a:rPr>
              <a:t>U </a:t>
            </a:r>
            <a:r>
              <a:rPr lang="en-US" sz="2000" dirty="0" err="1">
                <a:solidFill>
                  <a:srgbClr val="FF0000"/>
                </a:solidFill>
                <a:latin typeface="+mn-lt"/>
              </a:rPr>
              <a:t>moet</a:t>
            </a:r>
            <a:r>
              <a:rPr lang="en-US" sz="2000" dirty="0">
                <a:solidFill>
                  <a:srgbClr val="FF0000"/>
                </a:solidFill>
                <a:latin typeface="+mn-lt"/>
              </a:rPr>
              <a:t> </a:t>
            </a:r>
            <a:r>
              <a:rPr lang="nl-NL" sz="2000" dirty="0">
                <a:solidFill>
                  <a:srgbClr val="FF0000"/>
                </a:solidFill>
                <a:latin typeface="+mn-lt"/>
              </a:rPr>
              <a:t>er zich van bewust zijn dat uw veiligheid afhangt van het naleven van de bevelen en van de richtlijnen alsmede van uw eigen waakzaamheid. </a:t>
            </a:r>
          </a:p>
        </p:txBody>
      </p:sp>
      <p:sp>
        <p:nvSpPr>
          <p:cNvPr id="19" name="Rectangular Callout 50"/>
          <p:cNvSpPr>
            <a:spLocks noChangeArrowheads="1"/>
          </p:cNvSpPr>
          <p:nvPr/>
        </p:nvSpPr>
        <p:spPr bwMode="auto">
          <a:xfrm>
            <a:off x="9511343" y="3995079"/>
            <a:ext cx="720080" cy="288032"/>
          </a:xfrm>
          <a:prstGeom prst="wedgeRectCallout">
            <a:avLst>
              <a:gd name="adj1" fmla="val -56882"/>
              <a:gd name="adj2" fmla="val 177625"/>
            </a:avLst>
          </a:prstGeom>
          <a:solidFill>
            <a:srgbClr val="FF0000"/>
          </a:solidFill>
          <a:ln w="31750" algn="ctr">
            <a:solidFill>
              <a:srgbClr val="FF0000"/>
            </a:solidFill>
            <a:round/>
            <a:headEnd/>
            <a:tailEnd/>
          </a:ln>
        </p:spPr>
        <p:txBody>
          <a:bodyPr wrap="none" anchor="ctr"/>
          <a:lstStyle/>
          <a:p>
            <a:pPr algn="ctr" fontAlgn="auto">
              <a:spcBef>
                <a:spcPts val="0"/>
              </a:spcBef>
              <a:spcAft>
                <a:spcPts val="0"/>
              </a:spcAft>
              <a:defRPr/>
            </a:pPr>
            <a:r>
              <a:rPr lang="en-US" sz="1000" b="1" kern="0" dirty="0">
                <a:solidFill>
                  <a:sysClr val="window" lastClr="FFFFFF"/>
                </a:solidFill>
                <a:latin typeface="+mn-lt"/>
              </a:rPr>
              <a:t>ALARM !</a:t>
            </a:r>
            <a:endParaRPr lang="nl-BE" sz="600" b="1" kern="0" dirty="0">
              <a:solidFill>
                <a:sysClr val="window" lastClr="FFFFFF"/>
              </a:solidFill>
              <a:latin typeface="+mn-lt"/>
            </a:endParaRP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7506" y="4701524"/>
            <a:ext cx="583907" cy="441924"/>
          </a:xfrm>
          <a:prstGeom prst="rect">
            <a:avLst/>
          </a:prstGeom>
        </p:spPr>
      </p:pic>
      <p:cxnSp>
        <p:nvCxnSpPr>
          <p:cNvPr id="21" name="Straight Connector 20"/>
          <p:cNvCxnSpPr/>
          <p:nvPr/>
        </p:nvCxnSpPr>
        <p:spPr>
          <a:xfrm>
            <a:off x="9336360" y="4574792"/>
            <a:ext cx="15108" cy="1184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382339" y="4581346"/>
            <a:ext cx="43976" cy="1310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19393" y="4593966"/>
            <a:ext cx="76932" cy="1158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9066102" y="4689878"/>
            <a:ext cx="299218" cy="220167"/>
          </a:xfrm>
          <a:prstGeom prst="arc">
            <a:avLst>
              <a:gd name="adj1" fmla="val 10415505"/>
              <a:gd name="adj2" fmla="val 1570311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9" name="Arc 28"/>
          <p:cNvSpPr/>
          <p:nvPr/>
        </p:nvSpPr>
        <p:spPr>
          <a:xfrm>
            <a:off x="8938023" y="4604757"/>
            <a:ext cx="299218" cy="220167"/>
          </a:xfrm>
          <a:prstGeom prst="arc">
            <a:avLst>
              <a:gd name="adj1" fmla="val 10415505"/>
              <a:gd name="adj2" fmla="val 1570311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0" name="Arc 29"/>
          <p:cNvSpPr/>
          <p:nvPr/>
        </p:nvSpPr>
        <p:spPr>
          <a:xfrm>
            <a:off x="8997844" y="4655995"/>
            <a:ext cx="299218" cy="220167"/>
          </a:xfrm>
          <a:prstGeom prst="arc">
            <a:avLst>
              <a:gd name="adj1" fmla="val 10415505"/>
              <a:gd name="adj2" fmla="val 1570311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2186724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Enkele</a:t>
            </a:r>
            <a:r>
              <a:rPr lang="en-US" sz="2000" b="1" kern="0" dirty="0">
                <a:solidFill>
                  <a:srgbClr val="0070C0"/>
                </a:solidFill>
              </a:rPr>
              <a:t> </a:t>
            </a:r>
            <a:r>
              <a:rPr lang="en-US" sz="2000" b="1" kern="0" dirty="0" err="1">
                <a:solidFill>
                  <a:srgbClr val="0070C0"/>
                </a:solidFill>
              </a:rPr>
              <a:t>voorbeelden</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5. Alarm</a:t>
            </a: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776520" y="4293096"/>
            <a:ext cx="1192887" cy="52230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864" y="188640"/>
            <a:ext cx="2348144" cy="177964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2204864"/>
            <a:ext cx="10613709" cy="990761"/>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en-US" sz="1400" dirty="0" err="1">
                <a:latin typeface="Calibri" panose="020F0502020204030204" pitchFamily="34" charset="0"/>
                <a:cs typeface="Calibri" panose="020F0502020204030204" pitchFamily="34" charset="0"/>
              </a:rPr>
              <a:t>Indringing</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type I</a:t>
            </a:r>
            <a:r>
              <a:rPr lang="en-US" sz="1400" dirty="0">
                <a:latin typeface="Calibri" panose="020F0502020204030204" pitchFamily="34" charset="0"/>
                <a:cs typeface="Calibri" panose="020F0502020204030204" pitchFamily="34" charset="0"/>
              </a:rPr>
              <a:t> (personeel/</a:t>
            </a:r>
            <a:r>
              <a:rPr lang="en-US" sz="1400" dirty="0" err="1">
                <a:latin typeface="Calibri" panose="020F0502020204030204" pitchFamily="34" charset="0"/>
                <a:cs typeface="Calibri" panose="020F0502020204030204" pitchFamily="34" charset="0"/>
              </a:rPr>
              <a:t>licht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materiaal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middelzwaar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materiaal</a:t>
            </a:r>
            <a:r>
              <a:rPr lang="en-US" sz="1400" dirty="0">
                <a:latin typeface="Calibri" panose="020F0502020204030204" pitchFamily="34" charset="0"/>
                <a:cs typeface="Calibri" panose="020F0502020204030204" pitchFamily="34" charset="0"/>
              </a:rPr>
              <a:t>) + </a:t>
            </a:r>
            <a:r>
              <a:rPr lang="en-US" sz="1400" dirty="0" err="1">
                <a:latin typeface="Calibri" panose="020F0502020204030204" pitchFamily="34" charset="0"/>
                <a:cs typeface="Calibri" panose="020F0502020204030204" pitchFamily="34" charset="0"/>
              </a:rPr>
              <a:t>veiligheidsmaatregel</a:t>
            </a:r>
            <a:r>
              <a:rPr lang="en-US" sz="1400"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sperren</a:t>
            </a:r>
            <a:r>
              <a:rPr lang="en-US" sz="1400" b="1" dirty="0">
                <a:latin typeface="Calibri" panose="020F0502020204030204" pitchFamily="34" charset="0"/>
                <a:cs typeface="Calibri" panose="020F0502020204030204" pitchFamily="34" charset="0"/>
              </a:rPr>
              <a:t> van de </a:t>
            </a:r>
            <a:r>
              <a:rPr lang="en-US" sz="1400" b="1" dirty="0" err="1">
                <a:latin typeface="Calibri" panose="020F0502020204030204" pitchFamily="34" charset="0"/>
                <a:cs typeface="Calibri" panose="020F0502020204030204" pitchFamily="34" charset="0"/>
              </a:rPr>
              <a:t>bewegingen</a:t>
            </a:r>
            <a:r>
              <a:rPr lang="en-US" sz="1400" dirty="0">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 alle </a:t>
            </a:r>
            <a:r>
              <a:rPr lang="en-US" sz="1400" dirty="0" err="1">
                <a:latin typeface="Calibri" panose="020F0502020204030204" pitchFamily="34" charset="0"/>
                <a:cs typeface="Calibri" panose="020F0502020204030204" pitchFamily="34" charset="0"/>
              </a:rPr>
              <a:t>activiteiten</a:t>
            </a:r>
            <a:r>
              <a:rPr lang="en-US" sz="1400" dirty="0">
                <a:latin typeface="Calibri" panose="020F0502020204030204" pitchFamily="34" charset="0"/>
                <a:cs typeface="Calibri" panose="020F0502020204030204" pitchFamily="34" charset="0"/>
              </a:rPr>
              <a:t> die </a:t>
            </a:r>
            <a:r>
              <a:rPr lang="en-US" sz="1400" dirty="0" err="1">
                <a:latin typeface="Calibri" panose="020F0502020204030204" pitchFamily="34" charset="0"/>
                <a:cs typeface="Calibri" panose="020F0502020204030204" pitchFamily="34" charset="0"/>
              </a:rPr>
              <a:t>een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indringing</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kunnen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veroorzaken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worden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stopgezet</a:t>
            </a:r>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 het spoor </a:t>
            </a:r>
            <a:r>
              <a:rPr lang="en-US" sz="1400" dirty="0" err="1">
                <a:latin typeface="Calibri" panose="020F0502020204030204" pitchFamily="34" charset="0"/>
                <a:cs typeface="Calibri" panose="020F0502020204030204" pitchFamily="34" charset="0"/>
              </a:rPr>
              <a:t>wordt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vrijgemaakt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en</a:t>
            </a:r>
            <a:r>
              <a:rPr lang="en-US" sz="1400" dirty="0">
                <a:latin typeface="Calibri" panose="020F0502020204030204" pitchFamily="34" charset="0"/>
                <a:cs typeface="Calibri" panose="020F0502020204030204" pitchFamily="34" charset="0"/>
              </a:rPr>
              <a:t> het personeel </a:t>
            </a:r>
            <a:r>
              <a:rPr lang="en-US" sz="1400" dirty="0" err="1">
                <a:latin typeface="Calibri" panose="020F0502020204030204" pitchFamily="34" charset="0"/>
                <a:cs typeface="Calibri" panose="020F0502020204030204" pitchFamily="34" charset="0"/>
              </a:rPr>
              <a:t>begeeft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zich</a:t>
            </a:r>
            <a:r>
              <a:rPr lang="en-US" sz="1400" dirty="0">
                <a:latin typeface="Calibri" panose="020F0502020204030204" pitchFamily="34" charset="0"/>
                <a:cs typeface="Calibri" panose="020F0502020204030204" pitchFamily="34" charset="0"/>
              </a:rPr>
              <a:t> (met </a:t>
            </a:r>
            <a:r>
              <a:rPr lang="en-US" sz="1400" dirty="0" err="1">
                <a:latin typeface="Calibri" panose="020F0502020204030204" pitchFamily="34" charset="0"/>
                <a:cs typeface="Calibri" panose="020F0502020204030204" pitchFamily="34" charset="0"/>
              </a:rPr>
              <a:t>inbegrip</a:t>
            </a:r>
            <a:r>
              <a:rPr lang="en-US" sz="1400" dirty="0">
                <a:latin typeface="Calibri" panose="020F0502020204030204" pitchFamily="34" charset="0"/>
                <a:cs typeface="Calibri" panose="020F0502020204030204" pitchFamily="34" charset="0"/>
              </a:rPr>
              <a:t> van het </a:t>
            </a:r>
            <a:r>
              <a:rPr lang="en-US" sz="1400" dirty="0" err="1">
                <a:latin typeface="Calibri" panose="020F0502020204030204" pitchFamily="34" charset="0"/>
                <a:cs typeface="Calibri" panose="020F0502020204030204" pitchFamily="34" charset="0"/>
              </a:rPr>
              <a:t>materiaal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naar</a:t>
            </a:r>
            <a:r>
              <a:rPr lang="en-US" sz="1400" dirty="0">
                <a:latin typeface="Calibri" panose="020F0502020204030204" pitchFamily="34" charset="0"/>
                <a:cs typeface="Calibri" panose="020F0502020204030204" pitchFamily="34" charset="0"/>
              </a:rPr>
              <a:t> de </a:t>
            </a:r>
            <a:r>
              <a:rPr lang="en-US" sz="1400" dirty="0" err="1">
                <a:latin typeface="Calibri" panose="020F0502020204030204" pitchFamily="34" charset="0"/>
                <a:cs typeface="Calibri" panose="020F0502020204030204" pitchFamily="34" charset="0"/>
              </a:rPr>
              <a:t>afgesproken</a:t>
            </a:r>
            <a:r>
              <a:rPr lang="en-US" sz="1400" dirty="0">
                <a:latin typeface="Calibri" panose="020F0502020204030204" pitchFamily="34" charset="0"/>
                <a:cs typeface="Calibri" panose="020F0502020204030204" pitchFamily="34" charset="0"/>
              </a:rPr>
              <a:t> zone</a:t>
            </a:r>
          </a:p>
          <a:p>
            <a:pPr algn="just"/>
            <a:endParaRPr lang="en-US" sz="1400" dirty="0">
              <a:latin typeface="Calibri" panose="020F0502020204030204" pitchFamily="34" charset="0"/>
              <a:cs typeface="Calibri" panose="020F0502020204030204" pitchFamily="34" charset="0"/>
            </a:endParaRPr>
          </a:p>
          <a:p>
            <a:pPr algn="just"/>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83432" y="3573016"/>
            <a:ext cx="10685717" cy="1368152"/>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err="1">
                <a:latin typeface="Calibri" panose="020F0502020204030204" pitchFamily="34" charset="0"/>
                <a:cs typeface="Calibri" panose="020F0502020204030204" pitchFamily="34" charset="0"/>
              </a:rPr>
              <a:t>Indringing</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type I</a:t>
            </a:r>
            <a:r>
              <a:rPr lang="en-US" sz="1400" dirty="0">
                <a:latin typeface="Calibri" panose="020F0502020204030204" pitchFamily="34" charset="0"/>
                <a:cs typeface="Calibri" panose="020F0502020204030204" pitchFamily="34" charset="0"/>
              </a:rPr>
              <a:t> (personeel/</a:t>
            </a:r>
            <a:r>
              <a:rPr lang="en-US" sz="1400" dirty="0" err="1">
                <a:latin typeface="Calibri" panose="020F0502020204030204" pitchFamily="34" charset="0"/>
                <a:cs typeface="Calibri" panose="020F0502020204030204" pitchFamily="34" charset="0"/>
              </a:rPr>
              <a:t>licht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materiaal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middelzwaar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materiaal</a:t>
            </a:r>
            <a:r>
              <a:rPr lang="en-US" sz="1400" dirty="0">
                <a:latin typeface="Calibri" panose="020F0502020204030204" pitchFamily="34" charset="0"/>
                <a:cs typeface="Calibri" panose="020F0502020204030204" pitchFamily="34" charset="0"/>
              </a:rPr>
              <a:t>) + </a:t>
            </a:r>
            <a:r>
              <a:rPr lang="en-US" sz="1400" dirty="0" err="1">
                <a:latin typeface="Calibri" panose="020F0502020204030204" pitchFamily="34" charset="0"/>
                <a:cs typeface="Calibri" panose="020F0502020204030204" pitchFamily="34" charset="0"/>
              </a:rPr>
              <a:t>veiligheidsmaatregel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aankondigingssysteem</a:t>
            </a:r>
            <a:r>
              <a:rPr lang="en-US" sz="1400" dirty="0">
                <a:latin typeface="Calibri" panose="020F0502020204030204" pitchFamily="34" charset="0"/>
                <a:cs typeface="Calibri" panose="020F0502020204030204" pitchFamily="34" charset="0"/>
              </a:rPr>
              <a:t>’ met </a:t>
            </a:r>
            <a:r>
              <a:rPr lang="en-US" sz="1400" b="1" dirty="0" err="1">
                <a:latin typeface="Calibri" panose="020F0502020204030204" pitchFamily="34" charset="0"/>
                <a:cs typeface="Calibri" panose="020F0502020204030204" pitchFamily="34" charset="0"/>
              </a:rPr>
              <a:t>schildwacht</a:t>
            </a:r>
            <a:r>
              <a:rPr lang="en-US" sz="1400" b="1" dirty="0">
                <a:latin typeface="Calibri" panose="020F0502020204030204" pitchFamily="34" charset="0"/>
                <a:cs typeface="Calibri" panose="020F0502020204030204" pitchFamily="34" charset="0"/>
              </a:rPr>
              <a:t> of </a:t>
            </a:r>
            <a:r>
              <a:rPr lang="en-US" sz="1400" b="1" dirty="0" err="1">
                <a:latin typeface="Calibri" panose="020F0502020204030204" pitchFamily="34" charset="0"/>
                <a:cs typeface="Calibri" panose="020F0502020204030204" pitchFamily="34" charset="0"/>
              </a:rPr>
              <a:t>kijkuit</a:t>
            </a:r>
            <a:endParaRPr lang="en-US" sz="1400" b="1"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 personeel in het spoor </a:t>
            </a:r>
            <a:r>
              <a:rPr lang="en-US" sz="1400" dirty="0" err="1">
                <a:latin typeface="Calibri" panose="020F0502020204030204" pitchFamily="34" charset="0"/>
                <a:cs typeface="Calibri" panose="020F0502020204030204" pitchFamily="34" charset="0"/>
              </a:rPr>
              <a:t>maakt</a:t>
            </a:r>
            <a:r>
              <a:rPr lang="en-US" sz="1400" dirty="0">
                <a:latin typeface="Calibri" panose="020F0502020204030204" pitchFamily="34" charset="0"/>
                <a:cs typeface="Calibri" panose="020F0502020204030204" pitchFamily="34" charset="0"/>
              </a:rPr>
              <a:t> het spoor </a:t>
            </a:r>
            <a:r>
              <a:rPr lang="en-US" sz="1400" dirty="0" err="1">
                <a:latin typeface="Calibri" panose="020F0502020204030204" pitchFamily="34" charset="0"/>
                <a:cs typeface="Calibri" panose="020F0502020204030204" pitchFamily="34" charset="0"/>
              </a:rPr>
              <a:t>vrij</a:t>
            </a:r>
            <a:r>
              <a:rPr lang="en-US" sz="1400" dirty="0">
                <a:latin typeface="Calibri" panose="020F0502020204030204" pitchFamily="34" charset="0"/>
                <a:cs typeface="Calibri" panose="020F0502020204030204" pitchFamily="34" charset="0"/>
              </a:rPr>
              <a:t> (met </a:t>
            </a:r>
            <a:r>
              <a:rPr lang="en-US" sz="1400" dirty="0" err="1">
                <a:latin typeface="Calibri" panose="020F0502020204030204" pitchFamily="34" charset="0"/>
                <a:cs typeface="Calibri" panose="020F0502020204030204" pitchFamily="34" charset="0"/>
              </a:rPr>
              <a:t>inbegrip</a:t>
            </a:r>
            <a:r>
              <a:rPr lang="en-US" sz="1400" dirty="0">
                <a:latin typeface="Calibri" panose="020F0502020204030204" pitchFamily="34" charset="0"/>
                <a:cs typeface="Calibri" panose="020F0502020204030204" pitchFamily="34" charset="0"/>
              </a:rPr>
              <a:t> van het </a:t>
            </a:r>
            <a:r>
              <a:rPr lang="en-US" sz="1400" dirty="0" err="1">
                <a:latin typeface="Calibri" panose="020F0502020204030204" pitchFamily="34" charset="0"/>
                <a:cs typeface="Calibri" panose="020F0502020204030204" pitchFamily="34" charset="0"/>
              </a:rPr>
              <a:t>materiaal</a:t>
            </a:r>
            <a:r>
              <a:rPr lang="en-US" sz="1400" dirty="0">
                <a:latin typeface="Calibri" panose="020F0502020204030204" pitchFamily="34" charset="0"/>
                <a:cs typeface="Calibri" panose="020F0502020204030204" pitchFamily="34" charset="0"/>
              </a:rPr>
              <a:t>)</a:t>
            </a:r>
          </a:p>
          <a:p>
            <a:pPr algn="just"/>
            <a:r>
              <a:rPr lang="en-US" sz="1400" dirty="0">
                <a:latin typeface="Calibri" panose="020F0502020204030204" pitchFamily="34" charset="0"/>
                <a:cs typeface="Calibri" panose="020F0502020204030204" pitchFamily="34" charset="0"/>
              </a:rPr>
              <a:t>→ personeel </a:t>
            </a:r>
            <a:r>
              <a:rPr lang="en-US" sz="1400" dirty="0" err="1">
                <a:latin typeface="Calibri" panose="020F0502020204030204" pitchFamily="34" charset="0"/>
                <a:cs typeface="Calibri" panose="020F0502020204030204" pitchFamily="34" charset="0"/>
              </a:rPr>
              <a:t>begeeft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zich</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naar</a:t>
            </a:r>
            <a:r>
              <a:rPr lang="en-US" sz="1400" dirty="0">
                <a:latin typeface="Calibri" panose="020F0502020204030204" pitchFamily="34" charset="0"/>
                <a:cs typeface="Calibri" panose="020F0502020204030204" pitchFamily="34" charset="0"/>
              </a:rPr>
              <a:t> de </a:t>
            </a:r>
            <a:r>
              <a:rPr lang="en-US" sz="1400" dirty="0" err="1">
                <a:latin typeface="Calibri" panose="020F0502020204030204" pitchFamily="34" charset="0"/>
                <a:cs typeface="Calibri" panose="020F0502020204030204" pitchFamily="34" charset="0"/>
              </a:rPr>
              <a:t>uitwijkplaats</a:t>
            </a:r>
            <a:r>
              <a:rPr lang="en-US" sz="1400" dirty="0">
                <a:latin typeface="Calibri" panose="020F0502020204030204" pitchFamily="34" charset="0"/>
                <a:cs typeface="Calibri" panose="020F0502020204030204" pitchFamily="34" charset="0"/>
              </a:rPr>
              <a:t> via de </a:t>
            </a:r>
            <a:r>
              <a:rPr lang="en-US" sz="1400" dirty="0" err="1">
                <a:latin typeface="Calibri" panose="020F0502020204030204" pitchFamily="34" charset="0"/>
                <a:cs typeface="Calibri" panose="020F0502020204030204" pitchFamily="34" charset="0"/>
              </a:rPr>
              <a:t>afgesproken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weg</a:t>
            </a:r>
            <a:r>
              <a:rPr lang="en-US" sz="1400" dirty="0">
                <a:latin typeface="Calibri" panose="020F0502020204030204" pitchFamily="34" charset="0"/>
                <a:cs typeface="Calibri" panose="020F0502020204030204" pitchFamily="34" charset="0"/>
              </a:rPr>
              <a:t> (met </a:t>
            </a:r>
            <a:r>
              <a:rPr lang="en-US" sz="1400" dirty="0" err="1">
                <a:latin typeface="Calibri" panose="020F0502020204030204" pitchFamily="34" charset="0"/>
                <a:cs typeface="Calibri" panose="020F0502020204030204" pitchFamily="34" charset="0"/>
              </a:rPr>
              <a:t>inbegrip</a:t>
            </a:r>
            <a:r>
              <a:rPr lang="en-US" sz="1400" dirty="0">
                <a:latin typeface="Calibri" panose="020F0502020204030204" pitchFamily="34" charset="0"/>
                <a:cs typeface="Calibri" panose="020F0502020204030204" pitchFamily="34" charset="0"/>
              </a:rPr>
              <a:t> van het </a:t>
            </a:r>
            <a:r>
              <a:rPr lang="en-US" sz="1400" dirty="0" err="1">
                <a:latin typeface="Calibri" panose="020F0502020204030204" pitchFamily="34" charset="0"/>
                <a:cs typeface="Calibri" panose="020F0502020204030204" pitchFamily="34" charset="0"/>
              </a:rPr>
              <a:t>materiaal</a:t>
            </a:r>
            <a:r>
              <a:rPr lang="en-US" sz="1400" dirty="0">
                <a:latin typeface="Calibri" panose="020F0502020204030204" pitchFamily="34" charset="0"/>
                <a:cs typeface="Calibri" panose="020F0502020204030204" pitchFamily="34" charset="0"/>
              </a:rPr>
              <a:t>)</a:t>
            </a:r>
          </a:p>
          <a:p>
            <a:pPr algn="just"/>
            <a:endParaRPr lang="en-US" sz="1400"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7" name="Rounded Rectangle 12">
            <a:extLst>
              <a:ext uri="{FF2B5EF4-FFF2-40B4-BE49-F238E27FC236}">
                <a16:creationId xmlns:a16="http://schemas.microsoft.com/office/drawing/2014/main" id="{BC608E7A-27F2-444B-BDDF-40E269CEAF91}"/>
              </a:ext>
            </a:extLst>
          </p:cNvPr>
          <p:cNvSpPr/>
          <p:nvPr/>
        </p:nvSpPr>
        <p:spPr bwMode="auto">
          <a:xfrm>
            <a:off x="983432" y="5373216"/>
            <a:ext cx="10685717" cy="1224136"/>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mn-lt"/>
            </a:endParaRPr>
          </a:p>
          <a:p>
            <a:pPr algn="just"/>
            <a:r>
              <a:rPr lang="en-US" sz="1400" dirty="0" err="1">
                <a:latin typeface="+mn-lt"/>
              </a:rPr>
              <a:t>Indringing</a:t>
            </a:r>
            <a:r>
              <a:rPr lang="en-US" sz="1400" dirty="0">
                <a:latin typeface="+mn-lt"/>
              </a:rPr>
              <a:t> </a:t>
            </a:r>
            <a:r>
              <a:rPr lang="en-US" sz="1400" b="1" dirty="0">
                <a:latin typeface="+mn-lt"/>
              </a:rPr>
              <a:t>type I</a:t>
            </a:r>
            <a:r>
              <a:rPr lang="en-US" sz="1400" dirty="0">
                <a:latin typeface="+mn-lt"/>
              </a:rPr>
              <a:t> (personeel/</a:t>
            </a:r>
            <a:r>
              <a:rPr lang="en-US" sz="1400" dirty="0" err="1">
                <a:latin typeface="+mn-lt"/>
              </a:rPr>
              <a:t>licht</a:t>
            </a:r>
            <a:r>
              <a:rPr lang="en-US" sz="1400" dirty="0">
                <a:latin typeface="+mn-lt"/>
              </a:rPr>
              <a:t> </a:t>
            </a:r>
            <a:r>
              <a:rPr lang="en-US" sz="1400" dirty="0" err="1">
                <a:latin typeface="+mn-lt"/>
              </a:rPr>
              <a:t>materiaal</a:t>
            </a:r>
            <a:r>
              <a:rPr lang="en-US" sz="1400" dirty="0">
                <a:latin typeface="+mn-lt"/>
              </a:rPr>
              <a:t>/ </a:t>
            </a:r>
            <a:r>
              <a:rPr lang="en-US" sz="1400" dirty="0" err="1">
                <a:latin typeface="+mn-lt"/>
              </a:rPr>
              <a:t>middelzwaar</a:t>
            </a:r>
            <a:r>
              <a:rPr lang="en-US" sz="1400" dirty="0">
                <a:latin typeface="+mn-lt"/>
              </a:rPr>
              <a:t> </a:t>
            </a:r>
            <a:r>
              <a:rPr lang="en-US" sz="1400" dirty="0" err="1">
                <a:latin typeface="+mn-lt"/>
              </a:rPr>
              <a:t>materiaal</a:t>
            </a:r>
            <a:r>
              <a:rPr lang="en-US" sz="1400" dirty="0">
                <a:latin typeface="+mn-lt"/>
              </a:rPr>
              <a:t>) + </a:t>
            </a:r>
            <a:r>
              <a:rPr lang="en-US" sz="1400" dirty="0" err="1">
                <a:latin typeface="+mn-lt"/>
              </a:rPr>
              <a:t>veiligheidsmaatregel</a:t>
            </a:r>
            <a:r>
              <a:rPr lang="en-US" sz="1400" dirty="0">
                <a:latin typeface="+mn-lt"/>
              </a:rPr>
              <a:t> ‘</a:t>
            </a:r>
            <a:r>
              <a:rPr lang="en-US" sz="1400" dirty="0" err="1">
                <a:latin typeface="+mn-lt"/>
              </a:rPr>
              <a:t>aankondigingssysteem</a:t>
            </a:r>
            <a:r>
              <a:rPr lang="en-US" sz="1400" dirty="0">
                <a:latin typeface="+mn-lt"/>
              </a:rPr>
              <a:t>’ met </a:t>
            </a:r>
            <a:r>
              <a:rPr lang="en-US" sz="1400" b="1" dirty="0" err="1">
                <a:latin typeface="+mn-lt"/>
              </a:rPr>
              <a:t>aankondiger</a:t>
            </a:r>
            <a:endParaRPr lang="en-US" sz="1400" b="1" dirty="0">
              <a:latin typeface="+mn-lt"/>
            </a:endParaRPr>
          </a:p>
          <a:p>
            <a:pPr algn="just"/>
            <a:endParaRPr lang="en-US" sz="1400" dirty="0">
              <a:latin typeface="+mn-lt"/>
            </a:endParaRPr>
          </a:p>
          <a:p>
            <a:pPr algn="just"/>
            <a:r>
              <a:rPr lang="en-US" sz="1400" dirty="0">
                <a:latin typeface="+mn-lt"/>
              </a:rPr>
              <a:t>→ alle </a:t>
            </a:r>
            <a:r>
              <a:rPr lang="en-US" sz="1400" dirty="0" err="1">
                <a:latin typeface="+mn-lt"/>
              </a:rPr>
              <a:t>activiteiten</a:t>
            </a:r>
            <a:r>
              <a:rPr lang="en-US" sz="1400" dirty="0">
                <a:latin typeface="+mn-lt"/>
              </a:rPr>
              <a:t> die </a:t>
            </a:r>
            <a:r>
              <a:rPr lang="en-US" sz="1400" dirty="0" err="1">
                <a:latin typeface="+mn-lt"/>
              </a:rPr>
              <a:t>en</a:t>
            </a:r>
            <a:r>
              <a:rPr lang="en-US" sz="1400" dirty="0">
                <a:latin typeface="+mn-lt"/>
              </a:rPr>
              <a:t> </a:t>
            </a:r>
            <a:r>
              <a:rPr lang="en-US" sz="1400" dirty="0" err="1">
                <a:latin typeface="+mn-lt"/>
              </a:rPr>
              <a:t>indringing</a:t>
            </a:r>
            <a:r>
              <a:rPr lang="en-US" sz="1400" dirty="0">
                <a:latin typeface="+mn-lt"/>
              </a:rPr>
              <a:t> (</a:t>
            </a:r>
            <a:r>
              <a:rPr lang="en-US" sz="1400" dirty="0" err="1">
                <a:latin typeface="+mn-lt"/>
              </a:rPr>
              <a:t>kunnen</a:t>
            </a:r>
            <a:r>
              <a:rPr lang="en-US" sz="1400" dirty="0">
                <a:latin typeface="+mn-lt"/>
              </a:rPr>
              <a:t>) </a:t>
            </a:r>
            <a:r>
              <a:rPr lang="en-US" sz="1400" dirty="0" err="1">
                <a:latin typeface="+mn-lt"/>
              </a:rPr>
              <a:t>veroorzaken</a:t>
            </a:r>
            <a:r>
              <a:rPr lang="en-US" sz="1400" dirty="0">
                <a:latin typeface="+mn-lt"/>
              </a:rPr>
              <a:t> </a:t>
            </a:r>
            <a:r>
              <a:rPr lang="en-US" sz="1400" dirty="0" err="1">
                <a:latin typeface="+mn-lt"/>
              </a:rPr>
              <a:t>worden</a:t>
            </a:r>
            <a:r>
              <a:rPr lang="en-US" sz="1400" dirty="0">
                <a:latin typeface="+mn-lt"/>
              </a:rPr>
              <a:t> </a:t>
            </a:r>
            <a:r>
              <a:rPr lang="en-US" sz="1400" dirty="0" err="1">
                <a:latin typeface="+mn-lt"/>
              </a:rPr>
              <a:t>stopgezet</a:t>
            </a:r>
            <a:endParaRPr lang="en-US" sz="1400" dirty="0">
              <a:latin typeface="+mn-lt"/>
            </a:endParaRPr>
          </a:p>
          <a:p>
            <a:pPr algn="just"/>
            <a:endParaRPr lang="en-US" sz="1400" dirty="0">
              <a:latin typeface="+mn-lt"/>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07368" y="263691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07368" y="4149080"/>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0" name="Ovaal 14">
            <a:extLst>
              <a:ext uri="{FF2B5EF4-FFF2-40B4-BE49-F238E27FC236}">
                <a16:creationId xmlns:a16="http://schemas.microsoft.com/office/drawing/2014/main" id="{587E622F-3A11-4817-A16A-008D564C9BB5}"/>
              </a:ext>
            </a:extLst>
          </p:cNvPr>
          <p:cNvSpPr/>
          <p:nvPr/>
        </p:nvSpPr>
        <p:spPr bwMode="auto">
          <a:xfrm>
            <a:off x="407368" y="5805264"/>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Tree>
    <p:extLst>
      <p:ext uri="{BB962C8B-B14F-4D97-AF65-F5344CB8AC3E}">
        <p14:creationId xmlns:p14="http://schemas.microsoft.com/office/powerpoint/2010/main" val="631878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Enkele</a:t>
            </a:r>
            <a:r>
              <a:rPr lang="en-US" sz="2000" b="1" kern="0" dirty="0">
                <a:solidFill>
                  <a:srgbClr val="0070C0"/>
                </a:solidFill>
              </a:rPr>
              <a:t> </a:t>
            </a:r>
            <a:r>
              <a:rPr lang="en-US" sz="2000" b="1" kern="0" dirty="0" err="1">
                <a:solidFill>
                  <a:srgbClr val="0070C0"/>
                </a:solidFill>
              </a:rPr>
              <a:t>voorbeelden</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5. Alarm</a:t>
            </a:r>
          </a:p>
        </p:txBody>
      </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188640"/>
            <a:ext cx="2348144" cy="177964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2204863"/>
            <a:ext cx="10613709" cy="1368515"/>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en-US" sz="1400" dirty="0" err="1">
                <a:latin typeface="Calibri" panose="020F0502020204030204" pitchFamily="34" charset="0"/>
                <a:cs typeface="Calibri" panose="020F0502020204030204" pitchFamily="34" charset="0"/>
              </a:rPr>
              <a:t>Indringing</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type II </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veiligheidsmaatregel</a:t>
            </a:r>
            <a:r>
              <a:rPr lang="en-US" sz="1400"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sperren</a:t>
            </a:r>
            <a:r>
              <a:rPr lang="en-US" sz="1400" b="1" dirty="0">
                <a:latin typeface="Calibri" panose="020F0502020204030204" pitchFamily="34" charset="0"/>
                <a:cs typeface="Calibri" panose="020F0502020204030204" pitchFamily="34" charset="0"/>
              </a:rPr>
              <a:t> van de </a:t>
            </a:r>
            <a:r>
              <a:rPr lang="en-US" sz="1400" b="1" dirty="0" err="1">
                <a:latin typeface="Calibri" panose="020F0502020204030204" pitchFamily="34" charset="0"/>
                <a:cs typeface="Calibri" panose="020F0502020204030204" pitchFamily="34" charset="0"/>
              </a:rPr>
              <a:t>bewegingen</a:t>
            </a:r>
            <a:r>
              <a:rPr lang="en-US" sz="1400" dirty="0">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 personeel in het spoor </a:t>
            </a:r>
            <a:r>
              <a:rPr lang="en-US" sz="1400" dirty="0" err="1">
                <a:latin typeface="Calibri" panose="020F0502020204030204" pitchFamily="34" charset="0"/>
                <a:cs typeface="Calibri" panose="020F0502020204030204" pitchFamily="34" charset="0"/>
              </a:rPr>
              <a:t>maakt</a:t>
            </a:r>
            <a:r>
              <a:rPr lang="en-US" sz="1400" dirty="0">
                <a:latin typeface="Calibri" panose="020F0502020204030204" pitchFamily="34" charset="0"/>
                <a:cs typeface="Calibri" panose="020F0502020204030204" pitchFamily="34" charset="0"/>
              </a:rPr>
              <a:t> het spoor </a:t>
            </a:r>
            <a:r>
              <a:rPr lang="en-US" sz="1400" dirty="0" err="1">
                <a:latin typeface="Calibri" panose="020F0502020204030204" pitchFamily="34" charset="0"/>
                <a:cs typeface="Calibri" panose="020F0502020204030204" pitchFamily="34" charset="0"/>
              </a:rPr>
              <a:t>vrij</a:t>
            </a:r>
            <a:r>
              <a:rPr lang="en-US" sz="1400" dirty="0">
                <a:latin typeface="Calibri" panose="020F0502020204030204" pitchFamily="34" charset="0"/>
                <a:cs typeface="Calibri" panose="020F0502020204030204" pitchFamily="34" charset="0"/>
              </a:rPr>
              <a:t> (met </a:t>
            </a:r>
            <a:r>
              <a:rPr lang="en-US" sz="1400" dirty="0" err="1">
                <a:latin typeface="Calibri" panose="020F0502020204030204" pitchFamily="34" charset="0"/>
                <a:cs typeface="Calibri" panose="020F0502020204030204" pitchFamily="34" charset="0"/>
              </a:rPr>
              <a:t>inbegrip</a:t>
            </a:r>
            <a:r>
              <a:rPr lang="en-US" sz="1400" dirty="0">
                <a:latin typeface="Calibri" panose="020F0502020204030204" pitchFamily="34" charset="0"/>
                <a:cs typeface="Calibri" panose="020F0502020204030204" pitchFamily="34" charset="0"/>
              </a:rPr>
              <a:t> van het </a:t>
            </a:r>
            <a:r>
              <a:rPr lang="en-US" sz="1400" dirty="0" err="1">
                <a:latin typeface="Calibri" panose="020F0502020204030204" pitchFamily="34" charset="0"/>
                <a:cs typeface="Calibri" panose="020F0502020204030204" pitchFamily="34" charset="0"/>
              </a:rPr>
              <a:t>materiaal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gereedschap</a:t>
            </a:r>
            <a:r>
              <a:rPr lang="en-US" sz="1400" dirty="0">
                <a:latin typeface="Calibri" panose="020F0502020204030204" pitchFamily="34" charset="0"/>
                <a:cs typeface="Calibri" panose="020F0502020204030204" pitchFamily="34" charset="0"/>
              </a:rPr>
              <a:t>)</a:t>
            </a:r>
          </a:p>
          <a:p>
            <a:pPr algn="just"/>
            <a:r>
              <a:rPr lang="en-US" sz="1400" dirty="0">
                <a:latin typeface="Calibri" panose="020F0502020204030204" pitchFamily="34" charset="0"/>
                <a:cs typeface="Calibri" panose="020F0502020204030204" pitchFamily="34" charset="0"/>
              </a:rPr>
              <a:t>→ alle </a:t>
            </a:r>
            <a:r>
              <a:rPr lang="en-US" sz="1400" dirty="0" err="1">
                <a:latin typeface="Calibri" panose="020F0502020204030204" pitchFamily="34" charset="0"/>
                <a:cs typeface="Calibri" panose="020F0502020204030204" pitchFamily="34" charset="0"/>
              </a:rPr>
              <a:t>activiteiten</a:t>
            </a:r>
            <a:r>
              <a:rPr lang="en-US" sz="1400" dirty="0">
                <a:latin typeface="Calibri" panose="020F0502020204030204" pitchFamily="34" charset="0"/>
                <a:cs typeface="Calibri" panose="020F0502020204030204" pitchFamily="34" charset="0"/>
              </a:rPr>
              <a:t> die </a:t>
            </a:r>
            <a:r>
              <a:rPr lang="en-US" sz="1400" dirty="0" err="1">
                <a:latin typeface="Calibri" panose="020F0502020204030204" pitchFamily="34" charset="0"/>
                <a:cs typeface="Calibri" panose="020F0502020204030204" pitchFamily="34" charset="0"/>
              </a:rPr>
              <a:t>een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indringing</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kunnen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veroorzaken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worden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stopgezet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bv</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spoorwegkranen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worden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evenwijdig</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aan</a:t>
            </a:r>
            <a:r>
              <a:rPr lang="en-US" sz="1400" dirty="0">
                <a:latin typeface="Calibri" panose="020F0502020204030204" pitchFamily="34" charset="0"/>
                <a:cs typeface="Calibri" panose="020F0502020204030204" pitchFamily="34" charset="0"/>
              </a:rPr>
              <a:t> het spoor </a:t>
            </a:r>
            <a:r>
              <a:rPr lang="en-US" sz="1400" dirty="0" err="1">
                <a:latin typeface="Calibri" panose="020F0502020204030204" pitchFamily="34" charset="0"/>
                <a:cs typeface="Calibri" panose="020F0502020204030204" pitchFamily="34" charset="0"/>
              </a:rPr>
              <a:t>geplaatst</a:t>
            </a:r>
            <a:r>
              <a:rPr lang="en-US" sz="1400" dirty="0">
                <a:latin typeface="Calibri" panose="020F0502020204030204" pitchFamily="34" charset="0"/>
                <a:cs typeface="Calibri" panose="020F0502020204030204" pitchFamily="34" charset="0"/>
              </a:rPr>
              <a:t> met </a:t>
            </a:r>
            <a:r>
              <a:rPr lang="en-US" sz="1400" dirty="0" err="1">
                <a:latin typeface="Calibri" panose="020F0502020204030204" pitchFamily="34" charset="0"/>
                <a:cs typeface="Calibri" panose="020F0502020204030204" pitchFamily="34" charset="0"/>
              </a:rPr>
              <a:t>kraanarm</a:t>
            </a:r>
            <a:r>
              <a:rPr lang="en-US" sz="1400" dirty="0">
                <a:latin typeface="Calibri" panose="020F0502020204030204" pitchFamily="34" charset="0"/>
                <a:cs typeface="Calibri" panose="020F0502020204030204" pitchFamily="34" charset="0"/>
              </a:rPr>
              <a:t> op de </a:t>
            </a:r>
            <a:r>
              <a:rPr lang="en-US" sz="1400" dirty="0" err="1">
                <a:latin typeface="Calibri" panose="020F0502020204030204" pitchFamily="34" charset="0"/>
                <a:cs typeface="Calibri" panose="020F0502020204030204" pitchFamily="34" charset="0"/>
              </a:rPr>
              <a:t>grond</a:t>
            </a:r>
            <a:r>
              <a:rPr lang="en-US" sz="1400" dirty="0">
                <a:latin typeface="Calibri" panose="020F0502020204030204" pitchFamily="34" charset="0"/>
                <a:cs typeface="Calibri" panose="020F0502020204030204" pitchFamily="34" charset="0"/>
              </a:rPr>
              <a:t>)</a:t>
            </a:r>
          </a:p>
          <a:p>
            <a:pPr marL="171450" indent="-171450" algn="ctr">
              <a:buFontTx/>
              <a:buChar char="-"/>
            </a:pPr>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83432" y="3789040"/>
            <a:ext cx="10685717" cy="1368152"/>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err="1">
                <a:latin typeface="Calibri" panose="020F0502020204030204" pitchFamily="34" charset="0"/>
                <a:cs typeface="Calibri" panose="020F0502020204030204" pitchFamily="34" charset="0"/>
              </a:rPr>
              <a:t>Indringing</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type II</a:t>
            </a:r>
            <a:r>
              <a:rPr lang="en-US" sz="1400" dirty="0">
                <a:latin typeface="Calibri" panose="020F0502020204030204" pitchFamily="34" charset="0"/>
                <a:cs typeface="Calibri" panose="020F0502020204030204" pitchFamily="34" charset="0"/>
              </a:rPr>
              <a:t> + </a:t>
            </a:r>
            <a:r>
              <a:rPr lang="en-US" sz="1400" dirty="0" err="1">
                <a:latin typeface="Calibri" panose="020F0502020204030204" pitchFamily="34" charset="0"/>
                <a:cs typeface="Calibri" panose="020F0502020204030204" pitchFamily="34" charset="0"/>
              </a:rPr>
              <a:t>veiligheidsmaatregel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aankondigingssysteem</a:t>
            </a:r>
            <a:r>
              <a:rPr lang="en-US" sz="1400" dirty="0">
                <a:latin typeface="Calibri" panose="020F0502020204030204" pitchFamily="34" charset="0"/>
                <a:cs typeface="Calibri" panose="020F0502020204030204" pitchFamily="34" charset="0"/>
              </a:rPr>
              <a:t>’ met </a:t>
            </a:r>
            <a:r>
              <a:rPr lang="en-US" sz="1400" b="1" dirty="0" err="1">
                <a:latin typeface="Calibri" panose="020F0502020204030204" pitchFamily="34" charset="0"/>
                <a:cs typeface="Calibri" panose="020F0502020204030204" pitchFamily="34" charset="0"/>
              </a:rPr>
              <a:t>aankondiger</a:t>
            </a:r>
            <a:endParaRPr lang="en-US" sz="1400" b="1"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a:t>
            </a:r>
            <a:r>
              <a:rPr lang="en-US" sz="1400" dirty="0">
                <a:latin typeface="+mn-lt"/>
              </a:rPr>
              <a:t> alle </a:t>
            </a:r>
            <a:r>
              <a:rPr lang="en-US" sz="1400" dirty="0" err="1">
                <a:latin typeface="+mn-lt"/>
              </a:rPr>
              <a:t>activiteiten</a:t>
            </a:r>
            <a:r>
              <a:rPr lang="en-US" sz="1400" dirty="0">
                <a:latin typeface="+mn-lt"/>
              </a:rPr>
              <a:t> die </a:t>
            </a:r>
            <a:r>
              <a:rPr lang="en-US" sz="1400" dirty="0" err="1">
                <a:latin typeface="+mn-lt"/>
              </a:rPr>
              <a:t>en</a:t>
            </a:r>
            <a:r>
              <a:rPr lang="en-US" sz="1400" dirty="0">
                <a:latin typeface="+mn-lt"/>
              </a:rPr>
              <a:t> </a:t>
            </a:r>
            <a:r>
              <a:rPr lang="en-US" sz="1400" dirty="0" err="1">
                <a:latin typeface="+mn-lt"/>
              </a:rPr>
              <a:t>indringing</a:t>
            </a:r>
            <a:r>
              <a:rPr lang="en-US" sz="1400" dirty="0">
                <a:latin typeface="+mn-lt"/>
              </a:rPr>
              <a:t> (</a:t>
            </a:r>
            <a:r>
              <a:rPr lang="en-US" sz="1400" dirty="0" err="1">
                <a:latin typeface="+mn-lt"/>
              </a:rPr>
              <a:t>kunnen</a:t>
            </a:r>
            <a:r>
              <a:rPr lang="en-US" sz="1400" dirty="0">
                <a:latin typeface="+mn-lt"/>
              </a:rPr>
              <a:t>) </a:t>
            </a:r>
            <a:r>
              <a:rPr lang="en-US" sz="1400" dirty="0" err="1">
                <a:latin typeface="+mn-lt"/>
              </a:rPr>
              <a:t>veroorzaken</a:t>
            </a:r>
            <a:r>
              <a:rPr lang="en-US" sz="1400" dirty="0">
                <a:latin typeface="+mn-lt"/>
              </a:rPr>
              <a:t> </a:t>
            </a:r>
            <a:r>
              <a:rPr lang="en-US" sz="1400" dirty="0" err="1">
                <a:latin typeface="+mn-lt"/>
              </a:rPr>
              <a:t>worden</a:t>
            </a:r>
            <a:r>
              <a:rPr lang="en-US" sz="1400" dirty="0">
                <a:latin typeface="+mn-lt"/>
              </a:rPr>
              <a:t> </a:t>
            </a:r>
            <a:r>
              <a:rPr lang="en-US" sz="1400" dirty="0" err="1">
                <a:latin typeface="+mn-lt"/>
              </a:rPr>
              <a:t>stopgezet</a:t>
            </a:r>
            <a:endParaRPr lang="en-US" sz="1400" dirty="0">
              <a:latin typeface="+mn-lt"/>
            </a:endParaRPr>
          </a:p>
          <a:p>
            <a:pPr algn="just"/>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07368" y="263691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07368" y="4365104"/>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pic>
        <p:nvPicPr>
          <p:cNvPr id="14" name="Picture 13">
            <a:extLst>
              <a:ext uri="{FF2B5EF4-FFF2-40B4-BE49-F238E27FC236}">
                <a16:creationId xmlns:a16="http://schemas.microsoft.com/office/drawing/2014/main" id="{4AD77A87-5DDE-4862-A10F-83441E70F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3872" y="5805264"/>
            <a:ext cx="1259124" cy="720079"/>
          </a:xfrm>
          <a:prstGeom prst="rect">
            <a:avLst/>
          </a:prstGeom>
        </p:spPr>
      </p:pic>
      <p:sp>
        <p:nvSpPr>
          <p:cNvPr id="21" name="Cloud Callout 12">
            <a:extLst>
              <a:ext uri="{FF2B5EF4-FFF2-40B4-BE49-F238E27FC236}">
                <a16:creationId xmlns:a16="http://schemas.microsoft.com/office/drawing/2014/main" id="{3A6C9EB0-3AA6-433E-8F30-F20B822F8665}"/>
              </a:ext>
            </a:extLst>
          </p:cNvPr>
          <p:cNvSpPr/>
          <p:nvPr/>
        </p:nvSpPr>
        <p:spPr>
          <a:xfrm>
            <a:off x="5780814" y="5352216"/>
            <a:ext cx="988376" cy="295951"/>
          </a:xfrm>
          <a:prstGeom prst="cloudCallout">
            <a:avLst>
              <a:gd name="adj1" fmla="val -7401"/>
              <a:gd name="adj2" fmla="val 1572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n w="0"/>
                <a:solidFill>
                  <a:schemeClr val="tx1"/>
                </a:solidFill>
                <a:effectLst>
                  <a:outerShdw blurRad="38100" dist="19050" dir="2700000" algn="tl" rotWithShape="0">
                    <a:schemeClr val="dk1">
                      <a:alpha val="40000"/>
                    </a:schemeClr>
                  </a:outerShdw>
                </a:effectLst>
              </a:rPr>
              <a:t>STOP</a:t>
            </a:r>
          </a:p>
        </p:txBody>
      </p:sp>
      <p:sp>
        <p:nvSpPr>
          <p:cNvPr id="22" name="Cloud Callout 13">
            <a:extLst>
              <a:ext uri="{FF2B5EF4-FFF2-40B4-BE49-F238E27FC236}">
                <a16:creationId xmlns:a16="http://schemas.microsoft.com/office/drawing/2014/main" id="{882F1F5E-F443-47CA-AF62-FCB369596CC3}"/>
              </a:ext>
            </a:extLst>
          </p:cNvPr>
          <p:cNvSpPr/>
          <p:nvPr/>
        </p:nvSpPr>
        <p:spPr>
          <a:xfrm>
            <a:off x="4328674" y="5352216"/>
            <a:ext cx="988376" cy="295951"/>
          </a:xfrm>
          <a:prstGeom prst="cloudCallout">
            <a:avLst>
              <a:gd name="adj1" fmla="val 10221"/>
              <a:gd name="adj2" fmla="val 11799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n w="0"/>
                <a:solidFill>
                  <a:schemeClr val="tx1"/>
                </a:solidFill>
                <a:effectLst>
                  <a:outerShdw blurRad="38100" dist="19050" dir="2700000" algn="tl" rotWithShape="0">
                    <a:schemeClr val="dk1">
                      <a:alpha val="40000"/>
                    </a:schemeClr>
                  </a:outerShdw>
                </a:effectLst>
              </a:rPr>
              <a:t>STOP</a:t>
            </a:r>
          </a:p>
        </p:txBody>
      </p:sp>
    </p:spTree>
    <p:extLst>
      <p:ext uri="{BB962C8B-B14F-4D97-AF65-F5344CB8AC3E}">
        <p14:creationId xmlns:p14="http://schemas.microsoft.com/office/powerpoint/2010/main" val="1460854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6. Alarm</a:t>
            </a:r>
          </a:p>
        </p:txBody>
      </p:sp>
      <p:pic>
        <p:nvPicPr>
          <p:cNvPr id="10" name="Picture 2" descr="Afbeeldingsresultaat voor question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340" y="1268760"/>
            <a:ext cx="1224136" cy="1408691"/>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8"/>
          <p:cNvSpPr/>
          <p:nvPr/>
        </p:nvSpPr>
        <p:spPr>
          <a:xfrm>
            <a:off x="5058943" y="1750859"/>
            <a:ext cx="5112568" cy="3754874"/>
          </a:xfrm>
          <a:prstGeom prst="rect">
            <a:avLst/>
          </a:prstGeom>
          <a:ln w="19050">
            <a:solidFill>
              <a:schemeClr val="accent1"/>
            </a:solidFill>
          </a:ln>
        </p:spPr>
        <p:txBody>
          <a:bodyPr wrap="square">
            <a:spAutoFit/>
          </a:bodyPr>
          <a:lstStyle/>
          <a:p>
            <a:r>
              <a:rPr lang="en-US" sz="1400" b="1" dirty="0">
                <a:latin typeface="+mn-lt"/>
              </a:rPr>
              <a:t>Het </a:t>
            </a:r>
            <a:r>
              <a:rPr lang="en-US" sz="1400" b="1" dirty="0" err="1">
                <a:latin typeface="+mn-lt"/>
              </a:rPr>
              <a:t>doel</a:t>
            </a:r>
            <a:r>
              <a:rPr lang="en-US" sz="1400" b="1" dirty="0">
                <a:latin typeface="+mn-lt"/>
              </a:rPr>
              <a:t> van </a:t>
            </a:r>
            <a:r>
              <a:rPr lang="en-US" sz="1400" b="1" dirty="0" err="1">
                <a:latin typeface="+mn-lt"/>
              </a:rPr>
              <a:t>deze</a:t>
            </a:r>
            <a:r>
              <a:rPr lang="en-US" sz="1400" b="1" dirty="0">
                <a:latin typeface="+mn-lt"/>
              </a:rPr>
              <a:t> </a:t>
            </a:r>
            <a:r>
              <a:rPr lang="en-US" sz="1400" b="1" dirty="0" err="1">
                <a:latin typeface="+mn-lt"/>
              </a:rPr>
              <a:t>opleidingseenheid</a:t>
            </a:r>
            <a:r>
              <a:rPr lang="en-US" sz="1400" b="1" dirty="0">
                <a:latin typeface="+mn-lt"/>
              </a:rPr>
              <a:t> is </a:t>
            </a:r>
            <a:r>
              <a:rPr lang="en-US" sz="1400" b="1" dirty="0" err="1">
                <a:latin typeface="+mn-lt"/>
              </a:rPr>
              <a:t>niet</a:t>
            </a:r>
            <a:r>
              <a:rPr lang="en-US" sz="1400" b="1" dirty="0">
                <a:latin typeface="+mn-lt"/>
              </a:rPr>
              <a:t> om </a:t>
            </a:r>
            <a:r>
              <a:rPr lang="en-US" sz="1400" b="1" dirty="0" err="1">
                <a:latin typeface="+mn-lt"/>
              </a:rPr>
              <a:t>uit</a:t>
            </a:r>
            <a:r>
              <a:rPr lang="en-US" sz="1400" b="1" dirty="0">
                <a:latin typeface="+mn-lt"/>
              </a:rPr>
              <a:t> </a:t>
            </a:r>
            <a:r>
              <a:rPr lang="en-US" sz="1400" b="1" dirty="0" err="1">
                <a:latin typeface="+mn-lt"/>
              </a:rPr>
              <a:t>te</a:t>
            </a:r>
            <a:r>
              <a:rPr lang="en-US" sz="1400" b="1" dirty="0">
                <a:latin typeface="+mn-lt"/>
              </a:rPr>
              <a:t> </a:t>
            </a:r>
            <a:r>
              <a:rPr lang="en-US" sz="1400" b="1" dirty="0" err="1">
                <a:latin typeface="+mn-lt"/>
              </a:rPr>
              <a:t>leggen</a:t>
            </a:r>
            <a:r>
              <a:rPr lang="en-US" sz="1400" b="1" dirty="0">
                <a:latin typeface="+mn-lt"/>
              </a:rPr>
              <a:t> hoe de </a:t>
            </a:r>
            <a:r>
              <a:rPr lang="en-US" sz="1400" b="1" dirty="0" err="1">
                <a:latin typeface="+mn-lt"/>
              </a:rPr>
              <a:t>tijd</a:t>
            </a:r>
            <a:r>
              <a:rPr lang="en-US" sz="1400" b="1" dirty="0">
                <a:latin typeface="+mn-lt"/>
              </a:rPr>
              <a:t> van </a:t>
            </a:r>
            <a:r>
              <a:rPr lang="en-US" sz="1400" b="1" dirty="0" err="1">
                <a:latin typeface="+mn-lt"/>
              </a:rPr>
              <a:t>vrijmaking</a:t>
            </a:r>
            <a:r>
              <a:rPr lang="en-US" sz="1400" b="1" dirty="0">
                <a:latin typeface="+mn-lt"/>
              </a:rPr>
              <a:t> </a:t>
            </a:r>
            <a:r>
              <a:rPr lang="en-US" sz="1400" b="1" dirty="0" err="1">
                <a:latin typeface="+mn-lt"/>
              </a:rPr>
              <a:t>wordt</a:t>
            </a:r>
            <a:r>
              <a:rPr lang="en-US" sz="1400" b="1" dirty="0">
                <a:latin typeface="+mn-lt"/>
              </a:rPr>
              <a:t> </a:t>
            </a:r>
            <a:r>
              <a:rPr lang="en-US" sz="1400" b="1" dirty="0" err="1">
                <a:latin typeface="+mn-lt"/>
              </a:rPr>
              <a:t>berekend</a:t>
            </a:r>
            <a:r>
              <a:rPr lang="en-US" sz="1400" b="1" dirty="0">
                <a:latin typeface="+mn-lt"/>
              </a:rPr>
              <a:t>.  </a:t>
            </a:r>
          </a:p>
          <a:p>
            <a:endParaRPr lang="en-US" sz="1400" b="1" dirty="0">
              <a:latin typeface="+mn-lt"/>
            </a:endParaRPr>
          </a:p>
          <a:p>
            <a:r>
              <a:rPr lang="en-US" sz="1400" b="1" dirty="0" err="1">
                <a:latin typeface="+mn-lt"/>
              </a:rPr>
              <a:t>Ter</a:t>
            </a:r>
            <a:r>
              <a:rPr lang="en-US" sz="1400" b="1" dirty="0">
                <a:latin typeface="+mn-lt"/>
              </a:rPr>
              <a:t> info, de </a:t>
            </a:r>
            <a:r>
              <a:rPr lang="en-US" sz="1400" b="1" dirty="0" err="1">
                <a:latin typeface="+mn-lt"/>
              </a:rPr>
              <a:t>berekening</a:t>
            </a:r>
            <a:r>
              <a:rPr lang="en-US" sz="1400" b="1" dirty="0">
                <a:latin typeface="+mn-lt"/>
              </a:rPr>
              <a:t> </a:t>
            </a:r>
            <a:r>
              <a:rPr lang="en-US" sz="1400" b="1" dirty="0" err="1">
                <a:latin typeface="+mn-lt"/>
              </a:rPr>
              <a:t>houdt</a:t>
            </a:r>
            <a:r>
              <a:rPr lang="en-US" sz="1400" b="1" dirty="0">
                <a:latin typeface="+mn-lt"/>
              </a:rPr>
              <a:t> </a:t>
            </a:r>
            <a:r>
              <a:rPr lang="en-US" sz="1400" b="1" dirty="0" err="1">
                <a:latin typeface="+mn-lt"/>
              </a:rPr>
              <a:t>rekening</a:t>
            </a:r>
            <a:r>
              <a:rPr lang="en-US" sz="1400" b="1" dirty="0">
                <a:latin typeface="+mn-lt"/>
              </a:rPr>
              <a:t> met:</a:t>
            </a:r>
          </a:p>
          <a:p>
            <a:endParaRPr lang="en-US" sz="1400" b="1" dirty="0">
              <a:latin typeface="+mn-lt"/>
            </a:endParaRPr>
          </a:p>
          <a:p>
            <a:pPr marL="177800" indent="-177800" algn="just">
              <a:buFont typeface="Symbol" pitchFamily="18" charset="2"/>
              <a:buChar char=""/>
            </a:pPr>
            <a:r>
              <a:rPr lang="nl-NL" sz="1400" dirty="0">
                <a:latin typeface="+mn-lt"/>
              </a:rPr>
              <a:t>de </a:t>
            </a:r>
            <a:r>
              <a:rPr lang="nl-NL" sz="1400" b="1" dirty="0">
                <a:latin typeface="+mn-lt"/>
              </a:rPr>
              <a:t>eigenlijke tijd van vrijmaking </a:t>
            </a:r>
          </a:p>
          <a:p>
            <a:pPr marL="180975" indent="-180975" algn="just"/>
            <a:r>
              <a:rPr lang="nl-NL" sz="1400" b="1" dirty="0">
                <a:latin typeface="+mn-lt"/>
              </a:rPr>
              <a:t>	</a:t>
            </a:r>
            <a:r>
              <a:rPr lang="nl-NL" sz="1400" dirty="0">
                <a:latin typeface="+mn-lt"/>
              </a:rPr>
              <a:t>(de tijd die nodig is om het spoor opnieuw in een behoorlijke staat te brengen, alle voorwerpen uit de buurt van het spoor weg te halen en de gevarenzone te verlaten);</a:t>
            </a:r>
          </a:p>
          <a:p>
            <a:pPr marL="177800" indent="-177800" algn="just"/>
            <a:endParaRPr lang="nl-NL" sz="1400" dirty="0">
              <a:latin typeface="+mn-lt"/>
            </a:endParaRPr>
          </a:p>
          <a:p>
            <a:pPr marL="177800" indent="-177800" algn="just">
              <a:buFont typeface="Symbol" pitchFamily="18" charset="2"/>
              <a:buChar char=""/>
            </a:pPr>
            <a:r>
              <a:rPr lang="nl-NL" sz="1400" dirty="0">
                <a:latin typeface="+mn-lt"/>
              </a:rPr>
              <a:t>een </a:t>
            </a:r>
            <a:r>
              <a:rPr lang="nl-NL" sz="1400" b="1" dirty="0">
                <a:latin typeface="+mn-lt"/>
              </a:rPr>
              <a:t>veiligheidsmarge;</a:t>
            </a:r>
          </a:p>
          <a:p>
            <a:pPr marL="177800" indent="-177800" algn="just"/>
            <a:r>
              <a:rPr lang="nl-NL" sz="1400" dirty="0">
                <a:latin typeface="+mn-lt"/>
              </a:rPr>
              <a:t> 	</a:t>
            </a:r>
          </a:p>
          <a:p>
            <a:pPr marL="177800" indent="-177800" algn="just">
              <a:buFont typeface="Symbol" pitchFamily="18" charset="2"/>
              <a:buChar char=""/>
            </a:pPr>
            <a:r>
              <a:rPr lang="nl-NL" sz="1400" dirty="0">
                <a:latin typeface="+mn-lt"/>
              </a:rPr>
              <a:t>de </a:t>
            </a:r>
            <a:r>
              <a:rPr lang="nl-NL" sz="1400" b="1" dirty="0">
                <a:latin typeface="+mn-lt"/>
              </a:rPr>
              <a:t>waarnemingstijd of de herhalingstijd </a:t>
            </a:r>
          </a:p>
          <a:p>
            <a:pPr marL="180975" algn="just"/>
            <a:r>
              <a:rPr lang="nl-NL" sz="1400" dirty="0">
                <a:latin typeface="+mn-lt"/>
              </a:rPr>
              <a:t>(de tijd die nodig is om een trein te zien aankomen als de kijkuit en/of schildwacht(en) afwisselend naar links en naar rechts kijkt(kijken of de tijd die nodig is om het alarm te herhalen ter hoogte van de ploeg).</a:t>
            </a:r>
          </a:p>
        </p:txBody>
      </p:sp>
      <p:grpSp>
        <p:nvGrpSpPr>
          <p:cNvPr id="9" name="Groep 48"/>
          <p:cNvGrpSpPr/>
          <p:nvPr/>
        </p:nvGrpSpPr>
        <p:grpSpPr>
          <a:xfrm>
            <a:off x="2457240" y="3493745"/>
            <a:ext cx="1800200" cy="2011988"/>
            <a:chOff x="1043608" y="3861048"/>
            <a:chExt cx="1800200" cy="2011988"/>
          </a:xfrm>
        </p:grpSpPr>
        <p:pic>
          <p:nvPicPr>
            <p:cNvPr id="12"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608" y="3861048"/>
              <a:ext cx="1800200" cy="2011988"/>
            </a:xfrm>
            <a:prstGeom prst="rect">
              <a:avLst/>
            </a:prstGeom>
            <a:noFill/>
            <a:ln w="9525">
              <a:noFill/>
              <a:miter lim="800000"/>
              <a:headEnd/>
              <a:tailEnd/>
            </a:ln>
          </p:spPr>
        </p:pic>
        <p:sp>
          <p:nvSpPr>
            <p:cNvPr id="13" name="Ovaal 47"/>
            <p:cNvSpPr/>
            <p:nvPr/>
          </p:nvSpPr>
          <p:spPr bwMode="auto">
            <a:xfrm>
              <a:off x="1403648" y="4509120"/>
              <a:ext cx="1152128" cy="1080120"/>
            </a:xfrm>
            <a:prstGeom prst="ellipse">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cene3d>
                <a:camera prst="obliqueTopLeft"/>
                <a:lightRig rig="threePt" dir="t"/>
              </a:scene3d>
              <a:sp3d extrusionH="57150">
                <a:bevelT w="38100" h="38100"/>
              </a:sp3d>
            </a:bodyPr>
            <a:lstStyle/>
            <a:p>
              <a:pPr algn="ctr"/>
              <a:r>
                <a:rPr lang="en-US" sz="4400" b="1" dirty="0">
                  <a:solidFill>
                    <a:schemeClr val="bg1"/>
                  </a:solidFill>
                  <a:effectLst>
                    <a:reflection blurRad="6350" stA="55000" endA="300" endPos="45500" dir="5400000" sy="-100000" algn="bl" rotWithShape="0"/>
                  </a:effectLst>
                </a:rPr>
                <a:t>?</a:t>
              </a:r>
              <a:endParaRPr lang="nl-BE" sz="4400" b="1" dirty="0">
                <a:solidFill>
                  <a:schemeClr val="bg1"/>
                </a:solidFill>
                <a:effectLst>
                  <a:reflection blurRad="6350" stA="55000" endA="300" endPos="45500" dir="5400000" sy="-100000" algn="bl" rotWithShape="0"/>
                </a:effectLst>
              </a:endParaRPr>
            </a:p>
          </p:txBody>
        </p:sp>
      </p:grpSp>
      <p:sp>
        <p:nvSpPr>
          <p:cNvPr id="15" name="Vrije vorm 13"/>
          <p:cNvSpPr/>
          <p:nvPr/>
        </p:nvSpPr>
        <p:spPr bwMode="auto">
          <a:xfrm flipH="1">
            <a:off x="3545608" y="2677451"/>
            <a:ext cx="1423665" cy="1115401"/>
          </a:xfrm>
          <a:custGeom>
            <a:avLst/>
            <a:gdLst>
              <a:gd name="connsiteX0" fmla="*/ 0 w 2127250"/>
              <a:gd name="connsiteY0" fmla="*/ 154517 h 1259417"/>
              <a:gd name="connsiteX1" fmla="*/ 1790700 w 2127250"/>
              <a:gd name="connsiteY1" fmla="*/ 179917 h 1259417"/>
              <a:gd name="connsiteX2" fmla="*/ 2019300 w 2127250"/>
              <a:gd name="connsiteY2" fmla="*/ 1234017 h 1259417"/>
              <a:gd name="connsiteX3" fmla="*/ 2019300 w 2127250"/>
              <a:gd name="connsiteY3" fmla="*/ 1234017 h 1259417"/>
              <a:gd name="connsiteX4" fmla="*/ 2019300 w 2127250"/>
              <a:gd name="connsiteY4" fmla="*/ 1234017 h 1259417"/>
              <a:gd name="connsiteX5" fmla="*/ 2044700 w 2127250"/>
              <a:gd name="connsiteY5" fmla="*/ 1259417 h 12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7250" h="1259417">
                <a:moveTo>
                  <a:pt x="0" y="154517"/>
                </a:moveTo>
                <a:cubicBezTo>
                  <a:pt x="727075" y="77258"/>
                  <a:pt x="1454150" y="0"/>
                  <a:pt x="1790700" y="179917"/>
                </a:cubicBezTo>
                <a:cubicBezTo>
                  <a:pt x="2127250" y="359834"/>
                  <a:pt x="2019300" y="1234017"/>
                  <a:pt x="2019300" y="1234017"/>
                </a:cubicBezTo>
                <a:lnTo>
                  <a:pt x="2019300" y="1234017"/>
                </a:lnTo>
                <a:lnTo>
                  <a:pt x="2019300" y="1234017"/>
                </a:lnTo>
                <a:lnTo>
                  <a:pt x="2044700" y="1259417"/>
                </a:lnTo>
              </a:path>
            </a:pathLst>
          </a:custGeom>
          <a:noFill/>
          <a:ln w="3175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16" name="Title 1"/>
          <p:cNvSpPr txBox="1">
            <a:spLocks/>
          </p:cNvSpPr>
          <p:nvPr/>
        </p:nvSpPr>
        <p:spPr>
          <a:xfrm>
            <a:off x="225190" y="509388"/>
            <a:ext cx="8064500" cy="53512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000" b="1" kern="0" dirty="0">
                <a:solidFill>
                  <a:srgbClr val="0070C0"/>
                </a:solidFill>
              </a:rPr>
              <a:t>Intermezzo: </a:t>
            </a:r>
            <a:r>
              <a:rPr lang="en-US" sz="2000" b="1" kern="0" dirty="0" err="1">
                <a:solidFill>
                  <a:srgbClr val="0070C0"/>
                </a:solidFill>
              </a:rPr>
              <a:t>Tijd</a:t>
            </a:r>
            <a:r>
              <a:rPr lang="en-US" sz="2000" b="1" kern="0" dirty="0">
                <a:solidFill>
                  <a:srgbClr val="0070C0"/>
                </a:solidFill>
              </a:rPr>
              <a:t> van </a:t>
            </a:r>
            <a:r>
              <a:rPr lang="en-US" sz="2000" b="1" kern="0" dirty="0" err="1">
                <a:solidFill>
                  <a:srgbClr val="0070C0"/>
                </a:solidFill>
              </a:rPr>
              <a:t>vrijmaking</a:t>
            </a:r>
            <a:r>
              <a:rPr lang="en-US" sz="2000" b="1" kern="0" dirty="0">
                <a:solidFill>
                  <a:srgbClr val="0070C0"/>
                </a:solidFill>
              </a:rPr>
              <a:t> (</a:t>
            </a:r>
            <a:r>
              <a:rPr lang="en-US" sz="2000" b="1" kern="0" dirty="0" err="1">
                <a:solidFill>
                  <a:srgbClr val="0070C0"/>
                </a:solidFill>
              </a:rPr>
              <a:t>aankondigingstijd</a:t>
            </a:r>
            <a:r>
              <a:rPr lang="en-US" sz="2000" b="1" kern="0" dirty="0">
                <a:solidFill>
                  <a:srgbClr val="0070C0"/>
                </a:solidFill>
              </a:rPr>
              <a:t>)?</a:t>
            </a:r>
          </a:p>
        </p:txBody>
      </p:sp>
    </p:spTree>
    <p:extLst>
      <p:ext uri="{BB962C8B-B14F-4D97-AF65-F5344CB8AC3E}">
        <p14:creationId xmlns:p14="http://schemas.microsoft.com/office/powerpoint/2010/main" val="4134680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5. Alarm</a:t>
            </a:r>
          </a:p>
        </p:txBody>
      </p:sp>
      <p:sp>
        <p:nvSpPr>
          <p:cNvPr id="24" name="Title 1"/>
          <p:cNvSpPr>
            <a:spLocks noGrp="1"/>
          </p:cNvSpPr>
          <p:nvPr>
            <p:ph type="title" idx="4294967295"/>
          </p:nvPr>
        </p:nvSpPr>
        <p:spPr>
          <a:xfrm>
            <a:off x="47526" y="487945"/>
            <a:ext cx="8064500" cy="887413"/>
          </a:xfrm>
          <a:prstGeom prst="rect">
            <a:avLst/>
          </a:prstGeom>
        </p:spPr>
        <p:txBody>
          <a:bodyPr/>
          <a:lstStyle/>
          <a:p>
            <a:pPr eaLnBrk="1" hangingPunct="1"/>
            <a:r>
              <a:rPr lang="en-US" sz="1600" b="1" dirty="0">
                <a:solidFill>
                  <a:schemeClr val="accent1"/>
                </a:solidFill>
              </a:rPr>
              <a:t>1) De </a:t>
            </a:r>
            <a:r>
              <a:rPr lang="en-US" sz="1600" b="1" dirty="0" err="1">
                <a:solidFill>
                  <a:schemeClr val="accent1"/>
                </a:solidFill>
              </a:rPr>
              <a:t>eigenlijke</a:t>
            </a:r>
            <a:r>
              <a:rPr lang="en-US" sz="1600" b="1" dirty="0">
                <a:solidFill>
                  <a:schemeClr val="accent1"/>
                </a:solidFill>
              </a:rPr>
              <a:t> </a:t>
            </a:r>
            <a:r>
              <a:rPr lang="en-US" sz="1600" b="1" dirty="0" err="1">
                <a:solidFill>
                  <a:schemeClr val="accent1"/>
                </a:solidFill>
              </a:rPr>
              <a:t>tijd</a:t>
            </a:r>
            <a:r>
              <a:rPr lang="en-US" sz="1600" b="1" dirty="0">
                <a:solidFill>
                  <a:schemeClr val="accent1"/>
                </a:solidFill>
              </a:rPr>
              <a:t> van </a:t>
            </a:r>
            <a:r>
              <a:rPr lang="en-US" sz="1600" b="1" dirty="0" err="1">
                <a:solidFill>
                  <a:schemeClr val="accent1"/>
                </a:solidFill>
              </a:rPr>
              <a:t>vrijmaking</a:t>
            </a:r>
            <a:endParaRPr lang="en-US" sz="2000" b="1" dirty="0">
              <a:solidFill>
                <a:schemeClr val="accent1"/>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019" y="5157192"/>
            <a:ext cx="624137" cy="706388"/>
          </a:xfrm>
          <a:prstGeom prst="rect">
            <a:avLst/>
          </a:prstGeom>
          <a:noFill/>
          <a:ln w="9525">
            <a:noFill/>
            <a:miter lim="800000"/>
            <a:headEnd/>
            <a:tailEnd/>
          </a:ln>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470" y="1556792"/>
            <a:ext cx="663232" cy="720080"/>
          </a:xfrm>
          <a:prstGeom prst="rect">
            <a:avLst/>
          </a:prstGeom>
          <a:noFill/>
          <a:ln w="9525">
            <a:noFill/>
            <a:miter lim="800000"/>
            <a:headEnd/>
            <a:tailEnd/>
          </a:ln>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551" y="3308986"/>
            <a:ext cx="569070" cy="696078"/>
          </a:xfrm>
          <a:prstGeom prst="rect">
            <a:avLst/>
          </a:prstGeom>
          <a:noFill/>
          <a:ln w="9525">
            <a:noFill/>
            <a:miter lim="800000"/>
            <a:headEnd/>
            <a:tailEnd/>
          </a:ln>
        </p:spPr>
      </p:pic>
      <p:sp>
        <p:nvSpPr>
          <p:cNvPr id="10" name="Rechthoek 10"/>
          <p:cNvSpPr/>
          <p:nvPr/>
        </p:nvSpPr>
        <p:spPr>
          <a:xfrm>
            <a:off x="1803181" y="1340769"/>
            <a:ext cx="1110185" cy="307777"/>
          </a:xfrm>
          <a:prstGeom prst="rect">
            <a:avLst/>
          </a:prstGeom>
        </p:spPr>
        <p:txBody>
          <a:bodyPr wrap="square">
            <a:spAutoFit/>
          </a:bodyPr>
          <a:lstStyle/>
          <a:p>
            <a:pPr algn="ctr"/>
            <a:r>
              <a:rPr lang="nl-NL" sz="1400" b="1" dirty="0">
                <a:ln w="10160">
                  <a:solidFill>
                    <a:srgbClr val="FF0000"/>
                  </a:solidFill>
                  <a:prstDash val="solid"/>
                </a:ln>
                <a:solidFill>
                  <a:srgbClr val="FFFFFF"/>
                </a:solidFill>
                <a:effectLst>
                  <a:outerShdw blurRad="38100" dist="32000" dir="5400000" algn="tl">
                    <a:srgbClr val="000000">
                      <a:alpha val="30000"/>
                    </a:srgbClr>
                  </a:outerShdw>
                </a:effectLst>
              </a:rPr>
              <a:t>KLIK</a:t>
            </a:r>
          </a:p>
        </p:txBody>
      </p:sp>
      <p:sp>
        <p:nvSpPr>
          <p:cNvPr id="11" name="Rechthoek 12"/>
          <p:cNvSpPr/>
          <p:nvPr/>
        </p:nvSpPr>
        <p:spPr>
          <a:xfrm>
            <a:off x="2163220" y="3212977"/>
            <a:ext cx="1080120" cy="360039"/>
          </a:xfrm>
          <a:prstGeom prst="rect">
            <a:avLst/>
          </a:prstGeom>
        </p:spPr>
        <p:txBody>
          <a:bodyPr wrap="square">
            <a:prstTxWarp prst="textArchUp">
              <a:avLst>
                <a:gd name="adj" fmla="val 10958584"/>
              </a:avLst>
            </a:prstTxWarp>
            <a:spAutoFit/>
          </a:bodyPr>
          <a:lstStyle/>
          <a:p>
            <a:pPr algn="ctr"/>
            <a:r>
              <a:rPr lang="nl-NL" sz="1100" b="1" dirty="0">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TIC </a:t>
            </a:r>
            <a:r>
              <a:rPr lang="nl-NL" sz="1100" b="1" dirty="0" err="1">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TIC</a:t>
            </a:r>
            <a:r>
              <a:rPr lang="nl-NL" sz="1100" b="1" dirty="0">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 </a:t>
            </a:r>
            <a:r>
              <a:rPr lang="nl-NL" sz="1100" b="1" dirty="0" err="1">
                <a:ln w="10160">
                  <a:solidFill>
                    <a:schemeClr val="bg1">
                      <a:lumMod val="50000"/>
                    </a:schemeClr>
                  </a:solidFill>
                  <a:prstDash val="solid"/>
                </a:ln>
                <a:solidFill>
                  <a:srgbClr val="111111"/>
                </a:solidFill>
                <a:effectLst>
                  <a:outerShdw blurRad="38100" dist="32000" dir="5400000" algn="tl">
                    <a:srgbClr val="000000">
                      <a:alpha val="30000"/>
                    </a:srgbClr>
                  </a:outerShdw>
                </a:effectLst>
              </a:rPr>
              <a:t>TIC</a:t>
            </a:r>
            <a:endParaRPr lang="nl-NL" sz="1100" b="1" dirty="0">
              <a:ln w="10160">
                <a:solidFill>
                  <a:schemeClr val="bg1">
                    <a:lumMod val="50000"/>
                  </a:schemeClr>
                </a:solidFill>
                <a:prstDash val="solid"/>
              </a:ln>
              <a:solidFill>
                <a:srgbClr val="111111"/>
              </a:solidFill>
              <a:effectLst>
                <a:outerShdw blurRad="38100" dist="32000" dir="5400000" algn="tl">
                  <a:srgbClr val="000000">
                    <a:alpha val="30000"/>
                  </a:srgbClr>
                </a:outerShdw>
              </a:effectLst>
            </a:endParaRPr>
          </a:p>
        </p:txBody>
      </p:sp>
      <p:sp>
        <p:nvSpPr>
          <p:cNvPr id="12" name="Rechthoek 16"/>
          <p:cNvSpPr/>
          <p:nvPr/>
        </p:nvSpPr>
        <p:spPr>
          <a:xfrm>
            <a:off x="1875189" y="4961929"/>
            <a:ext cx="1110185" cy="307777"/>
          </a:xfrm>
          <a:prstGeom prst="rect">
            <a:avLst/>
          </a:prstGeom>
        </p:spPr>
        <p:txBody>
          <a:bodyPr wrap="square">
            <a:spAutoFit/>
          </a:bodyPr>
          <a:lstStyle/>
          <a:p>
            <a:pPr algn="ctr"/>
            <a:r>
              <a:rPr lang="nl-NL" sz="1400" b="1" dirty="0">
                <a:ln w="10160">
                  <a:solidFill>
                    <a:srgbClr val="00B050"/>
                  </a:solidFill>
                  <a:prstDash val="solid"/>
                </a:ln>
                <a:solidFill>
                  <a:srgbClr val="FFFFFF"/>
                </a:solidFill>
                <a:effectLst>
                  <a:outerShdw blurRad="38100" dist="32000" dir="5400000" algn="tl">
                    <a:srgbClr val="000000">
                      <a:alpha val="30000"/>
                    </a:srgbClr>
                  </a:outerShdw>
                </a:effectLst>
              </a:rPr>
              <a:t>KLIK</a:t>
            </a:r>
          </a:p>
        </p:txBody>
      </p:sp>
      <p:cxnSp>
        <p:nvCxnSpPr>
          <p:cNvPr id="13" name="Straight Arrow Connector 135"/>
          <p:cNvCxnSpPr>
            <a:cxnSpLocks noChangeShapeType="1"/>
          </p:cNvCxnSpPr>
          <p:nvPr/>
        </p:nvCxnSpPr>
        <p:spPr bwMode="auto">
          <a:xfrm flipH="1">
            <a:off x="1919288" y="620689"/>
            <a:ext cx="248" cy="5543575"/>
          </a:xfrm>
          <a:prstGeom prst="straightConnector1">
            <a:avLst/>
          </a:prstGeom>
          <a:noFill/>
          <a:ln w="12700" algn="ctr">
            <a:solidFill>
              <a:schemeClr val="accent2"/>
            </a:solidFill>
            <a:prstDash val="dash"/>
            <a:round/>
            <a:headEnd/>
            <a:tailEnd type="arrow" w="med" len="med"/>
          </a:ln>
        </p:spPr>
      </p:cxnSp>
      <p:sp>
        <p:nvSpPr>
          <p:cNvPr id="14" name="Rounded Rectangle 122"/>
          <p:cNvSpPr>
            <a:spLocks noChangeArrowheads="1"/>
          </p:cNvSpPr>
          <p:nvPr/>
        </p:nvSpPr>
        <p:spPr bwMode="auto">
          <a:xfrm>
            <a:off x="1577902" y="5229200"/>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en-US" sz="900" b="1" dirty="0" err="1">
                <a:latin typeface="+mn-lt"/>
              </a:rPr>
              <a:t>Wachten</a:t>
            </a:r>
            <a:r>
              <a:rPr lang="en-US" sz="900" b="1" dirty="0">
                <a:latin typeface="+mn-lt"/>
              </a:rPr>
              <a:t> </a:t>
            </a:r>
          </a:p>
          <a:p>
            <a:pPr algn="ctr"/>
            <a:r>
              <a:rPr lang="en-US" sz="900" b="1" dirty="0">
                <a:latin typeface="+mn-lt"/>
              </a:rPr>
              <a:t>op </a:t>
            </a:r>
            <a:r>
              <a:rPr lang="en-US" sz="900" b="1" dirty="0" err="1">
                <a:latin typeface="+mn-lt"/>
              </a:rPr>
              <a:t>veiligheids</a:t>
            </a:r>
            <a:r>
              <a:rPr lang="en-US" sz="900" b="1" dirty="0">
                <a:latin typeface="+mn-lt"/>
              </a:rPr>
              <a:t>-</a:t>
            </a:r>
          </a:p>
          <a:p>
            <a:pPr algn="ctr"/>
            <a:r>
              <a:rPr lang="en-US" sz="900" b="1" dirty="0" err="1">
                <a:latin typeface="+mn-lt"/>
              </a:rPr>
              <a:t>afstand</a:t>
            </a:r>
            <a:endParaRPr lang="en-US" sz="1600" b="1" dirty="0">
              <a:latin typeface="+mn-lt"/>
            </a:endParaRPr>
          </a:p>
        </p:txBody>
      </p:sp>
      <p:sp>
        <p:nvSpPr>
          <p:cNvPr id="15" name="Rounded Rectangle 122"/>
          <p:cNvSpPr>
            <a:spLocks noChangeArrowheads="1"/>
          </p:cNvSpPr>
          <p:nvPr/>
        </p:nvSpPr>
        <p:spPr bwMode="auto">
          <a:xfrm>
            <a:off x="1577902" y="3573016"/>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en-US" sz="900" b="1" dirty="0" err="1">
                <a:latin typeface="+mn-lt"/>
              </a:rPr>
              <a:t>Vrijmaken</a:t>
            </a:r>
            <a:r>
              <a:rPr lang="en-US" sz="900" b="1" dirty="0">
                <a:latin typeface="+mn-lt"/>
              </a:rPr>
              <a:t> </a:t>
            </a:r>
          </a:p>
          <a:p>
            <a:pPr algn="ctr"/>
            <a:r>
              <a:rPr lang="en-US" sz="900" b="1" dirty="0">
                <a:latin typeface="+mn-lt"/>
              </a:rPr>
              <a:t>van het </a:t>
            </a:r>
          </a:p>
          <a:p>
            <a:pPr algn="ctr"/>
            <a:r>
              <a:rPr lang="en-US" sz="900" b="1" dirty="0">
                <a:latin typeface="+mn-lt"/>
              </a:rPr>
              <a:t>spoor</a:t>
            </a:r>
            <a:endParaRPr lang="en-US" sz="1600" b="1" dirty="0">
              <a:latin typeface="+mn-lt"/>
            </a:endParaRPr>
          </a:p>
        </p:txBody>
      </p:sp>
      <p:sp>
        <p:nvSpPr>
          <p:cNvPr id="16" name="Rounded Rectangle 122"/>
          <p:cNvSpPr>
            <a:spLocks noChangeArrowheads="1"/>
          </p:cNvSpPr>
          <p:nvPr/>
        </p:nvSpPr>
        <p:spPr bwMode="auto">
          <a:xfrm>
            <a:off x="1577902" y="1700808"/>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en-US" sz="900" b="1" dirty="0">
                <a:latin typeface="+mn-lt"/>
              </a:rPr>
              <a:t>Alarm</a:t>
            </a:r>
            <a:endParaRPr lang="en-US" sz="1600" b="1" dirty="0">
              <a:latin typeface="+mn-lt"/>
            </a:endParaRPr>
          </a:p>
        </p:txBody>
      </p:sp>
      <p:pic>
        <p:nvPicPr>
          <p:cNvPr id="2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2550" y="5281132"/>
            <a:ext cx="747701" cy="857657"/>
          </a:xfrm>
          <a:prstGeom prst="rect">
            <a:avLst/>
          </a:prstGeom>
          <a:noFill/>
          <a:ln w="9525">
            <a:noFill/>
            <a:miter lim="800000"/>
            <a:headEnd/>
            <a:tailEnd/>
          </a:ln>
        </p:spPr>
      </p:pic>
      <p:sp>
        <p:nvSpPr>
          <p:cNvPr id="23" name="Rounded Rectangle 22"/>
          <p:cNvSpPr/>
          <p:nvPr/>
        </p:nvSpPr>
        <p:spPr bwMode="auto">
          <a:xfrm>
            <a:off x="8184232" y="5301208"/>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err="1">
                <a:solidFill>
                  <a:schemeClr val="accent2"/>
                </a:solidFill>
              </a:rPr>
              <a:t>Eigenlijke</a:t>
            </a:r>
            <a:r>
              <a:rPr lang="en-US" sz="1100" dirty="0">
                <a:solidFill>
                  <a:schemeClr val="accent2"/>
                </a:solidFill>
              </a:rPr>
              <a:t> </a:t>
            </a:r>
            <a:r>
              <a:rPr lang="en-US" sz="1100" dirty="0" err="1">
                <a:solidFill>
                  <a:schemeClr val="accent2"/>
                </a:solidFill>
              </a:rPr>
              <a:t>tijd</a:t>
            </a:r>
            <a:r>
              <a:rPr lang="en-US" sz="1100" dirty="0">
                <a:solidFill>
                  <a:schemeClr val="accent2"/>
                </a:solidFill>
              </a:rPr>
              <a:t> van </a:t>
            </a:r>
            <a:r>
              <a:rPr lang="en-US" sz="1100" dirty="0" err="1">
                <a:solidFill>
                  <a:schemeClr val="accent2"/>
                </a:solidFill>
              </a:rPr>
              <a:t>vrijmaking</a:t>
            </a:r>
            <a:endParaRPr lang="en-US" sz="1100" dirty="0">
              <a:solidFill>
                <a:schemeClr val="accent2"/>
              </a:solidFill>
            </a:endParaRPr>
          </a:p>
          <a:p>
            <a:pPr algn="ctr"/>
            <a:endParaRPr lang="en-US" sz="1100" dirty="0">
              <a:solidFill>
                <a:schemeClr val="accent2"/>
              </a:solidFill>
            </a:endParaRPr>
          </a:p>
          <a:p>
            <a:pPr algn="ctr"/>
            <a:endParaRPr lang="en-US" sz="1100" dirty="0">
              <a:solidFill>
                <a:schemeClr val="accent2"/>
              </a:solidFill>
            </a:endParaRPr>
          </a:p>
        </p:txBody>
      </p:sp>
      <p:grpSp>
        <p:nvGrpSpPr>
          <p:cNvPr id="25" name="Group 24"/>
          <p:cNvGrpSpPr/>
          <p:nvPr/>
        </p:nvGrpSpPr>
        <p:grpSpPr>
          <a:xfrm>
            <a:off x="7608168" y="980729"/>
            <a:ext cx="2808312" cy="1545783"/>
            <a:chOff x="6084168" y="980728"/>
            <a:chExt cx="2808312" cy="1545783"/>
          </a:xfrm>
        </p:grpSpPr>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980728"/>
              <a:ext cx="2789574" cy="154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bwMode="auto">
            <a:xfrm>
              <a:off x="6084168" y="1916709"/>
              <a:ext cx="2808312" cy="609802"/>
            </a:xfrm>
            <a:prstGeom prst="rect">
              <a:avLst/>
            </a:prstGeom>
            <a:solidFill>
              <a:srgbClr val="BFBFBF">
                <a:alpha val="50196"/>
              </a:srgb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sp>
          <p:nvSpPr>
            <p:cNvPr id="27" name="Rectangle 26"/>
            <p:cNvSpPr/>
            <p:nvPr/>
          </p:nvSpPr>
          <p:spPr bwMode="auto">
            <a:xfrm>
              <a:off x="6084168" y="980728"/>
              <a:ext cx="2808312" cy="465805"/>
            </a:xfrm>
            <a:prstGeom prst="rect">
              <a:avLst/>
            </a:prstGeom>
            <a:solidFill>
              <a:srgbClr val="BFBFBF">
                <a:alpha val="50196"/>
              </a:srgb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grpSp>
      <p:pic>
        <p:nvPicPr>
          <p:cNvPr id="6" name="Picture 5"/>
          <p:cNvPicPr>
            <a:picLocks noChangeAspect="1"/>
          </p:cNvPicPr>
          <p:nvPr/>
        </p:nvPicPr>
        <p:blipFill>
          <a:blip r:embed="rId7"/>
          <a:stretch>
            <a:fillRect/>
          </a:stretch>
        </p:blipFill>
        <p:spPr>
          <a:xfrm>
            <a:off x="3265436" y="4852248"/>
            <a:ext cx="3887274" cy="1312016"/>
          </a:xfrm>
          <a:prstGeom prst="rect">
            <a:avLst/>
          </a:prstGeom>
          <a:ln>
            <a:solidFill>
              <a:schemeClr val="accent1"/>
            </a:solidFill>
          </a:ln>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2595" y="984283"/>
            <a:ext cx="4197541" cy="1868653"/>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1298" y="1700808"/>
            <a:ext cx="419407" cy="644815"/>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2636" y="1708690"/>
            <a:ext cx="419407" cy="644815"/>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19562" y="2780927"/>
            <a:ext cx="3981270" cy="1901972"/>
          </a:xfrm>
          <a:prstGeom prst="rect">
            <a:avLst/>
          </a:prstGeom>
        </p:spPr>
      </p:pic>
      <p:sp>
        <p:nvSpPr>
          <p:cNvPr id="31" name="TextBox 30"/>
          <p:cNvSpPr txBox="1"/>
          <p:nvPr/>
        </p:nvSpPr>
        <p:spPr>
          <a:xfrm>
            <a:off x="1906868" y="6108118"/>
            <a:ext cx="258653" cy="307777"/>
          </a:xfrm>
          <a:prstGeom prst="rect">
            <a:avLst/>
          </a:prstGeom>
          <a:noFill/>
        </p:spPr>
        <p:txBody>
          <a:bodyPr wrap="square" rtlCol="0">
            <a:spAutoFit/>
          </a:bodyPr>
          <a:lstStyle/>
          <a:p>
            <a:r>
              <a:rPr lang="en-GB" sz="1400" b="1" dirty="0">
                <a:solidFill>
                  <a:schemeClr val="accent2"/>
                </a:solidFill>
                <a:latin typeface="+mn-lt"/>
              </a:rPr>
              <a:t>t</a:t>
            </a:r>
            <a:endParaRPr lang="fr-BE" b="1" dirty="0">
              <a:solidFill>
                <a:schemeClr val="accent2"/>
              </a:solidFill>
              <a:latin typeface="+mn-lt"/>
            </a:endParaRPr>
          </a:p>
        </p:txBody>
      </p:sp>
    </p:spTree>
    <p:extLst>
      <p:ext uri="{BB962C8B-B14F-4D97-AF65-F5344CB8AC3E}">
        <p14:creationId xmlns:p14="http://schemas.microsoft.com/office/powerpoint/2010/main" val="1099158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5. Alarm</a:t>
            </a:r>
          </a:p>
        </p:txBody>
      </p:sp>
      <p:sp>
        <p:nvSpPr>
          <p:cNvPr id="12" name="Title 1"/>
          <p:cNvSpPr>
            <a:spLocks noGrp="1"/>
          </p:cNvSpPr>
          <p:nvPr>
            <p:ph type="title" idx="4294967295"/>
          </p:nvPr>
        </p:nvSpPr>
        <p:spPr>
          <a:xfrm>
            <a:off x="0" y="981075"/>
            <a:ext cx="8064500" cy="887413"/>
          </a:xfrm>
          <a:prstGeom prst="rect">
            <a:avLst/>
          </a:prstGeom>
        </p:spPr>
        <p:txBody>
          <a:bodyPr/>
          <a:lstStyle/>
          <a:p>
            <a:pPr eaLnBrk="1" hangingPunct="1"/>
            <a:r>
              <a:rPr lang="en-US" sz="1600" b="1" dirty="0">
                <a:solidFill>
                  <a:schemeClr val="accent1"/>
                </a:solidFill>
              </a:rPr>
              <a:t>2) </a:t>
            </a:r>
            <a:r>
              <a:rPr lang="en-US" sz="1600" b="1" dirty="0" err="1">
                <a:solidFill>
                  <a:schemeClr val="accent1"/>
                </a:solidFill>
              </a:rPr>
              <a:t>Een</a:t>
            </a:r>
            <a:r>
              <a:rPr lang="en-US" sz="1600" b="1" dirty="0">
                <a:solidFill>
                  <a:schemeClr val="accent1"/>
                </a:solidFill>
              </a:rPr>
              <a:t> </a:t>
            </a:r>
            <a:r>
              <a:rPr lang="en-US" sz="1600" b="1" dirty="0" err="1">
                <a:solidFill>
                  <a:schemeClr val="accent1"/>
                </a:solidFill>
              </a:rPr>
              <a:t>veiligheidsmarge</a:t>
            </a:r>
            <a:endParaRPr lang="en-US" sz="2000" b="1" dirty="0">
              <a:solidFill>
                <a:schemeClr val="accent1"/>
              </a:solidFill>
            </a:endParaRPr>
          </a:p>
        </p:txBody>
      </p:sp>
      <p:grpSp>
        <p:nvGrpSpPr>
          <p:cNvPr id="7" name="Group 6"/>
          <p:cNvGrpSpPr>
            <a:grpSpLocks noChangeAspect="1"/>
          </p:cNvGrpSpPr>
          <p:nvPr/>
        </p:nvGrpSpPr>
        <p:grpSpPr>
          <a:xfrm>
            <a:off x="9455726" y="5343981"/>
            <a:ext cx="641963" cy="778551"/>
            <a:chOff x="5723230" y="3240843"/>
            <a:chExt cx="1085217" cy="1316114"/>
          </a:xfrm>
        </p:grpSpPr>
        <p:grpSp>
          <p:nvGrpSpPr>
            <p:cNvPr id="8" name="Group 7"/>
            <p:cNvGrpSpPr>
              <a:grpSpLocks noChangeAspect="1"/>
            </p:cNvGrpSpPr>
            <p:nvPr/>
          </p:nvGrpSpPr>
          <p:grpSpPr>
            <a:xfrm>
              <a:off x="5723230" y="3240843"/>
              <a:ext cx="1085217" cy="1316114"/>
              <a:chOff x="5913097" y="3212268"/>
              <a:chExt cx="895350" cy="108585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097" y="3212268"/>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rc 10"/>
              <p:cNvSpPr>
                <a:spLocks noChangeAspect="1"/>
              </p:cNvSpPr>
              <p:nvPr/>
            </p:nvSpPr>
            <p:spPr bwMode="auto">
              <a:xfrm>
                <a:off x="5941268" y="3483986"/>
                <a:ext cx="756367" cy="709094"/>
              </a:xfrm>
              <a:prstGeom prst="arc">
                <a:avLst>
                  <a:gd name="adj1" fmla="val 21578772"/>
                  <a:gd name="adj2" fmla="val 2890240"/>
                </a:avLst>
              </a:prstGeom>
              <a:solidFill>
                <a:srgbClr val="CC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9" name="Arc 8"/>
            <p:cNvSpPr>
              <a:spLocks noChangeAspect="1"/>
            </p:cNvSpPr>
            <p:nvPr/>
          </p:nvSpPr>
          <p:spPr bwMode="auto">
            <a:xfrm rot="2734486">
              <a:off x="5755603" y="3558996"/>
              <a:ext cx="920304" cy="862785"/>
            </a:xfrm>
            <a:prstGeom prst="arc">
              <a:avLst>
                <a:gd name="adj1" fmla="val 65272"/>
                <a:gd name="adj2" fmla="val 2890240"/>
              </a:avLst>
            </a:prstGeom>
            <a:solidFill>
              <a:srgbClr val="FF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13" name="Rounded Rectangle 12"/>
          <p:cNvSpPr/>
          <p:nvPr/>
        </p:nvSpPr>
        <p:spPr bwMode="auto">
          <a:xfrm>
            <a:off x="3143672" y="2623750"/>
            <a:ext cx="2664296" cy="1423435"/>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1100">
                <a:solidFill>
                  <a:schemeClr val="accent2"/>
                </a:solidFill>
              </a:rPr>
              <a:t>Een veiligheidsmarge die rekening houdt met mogelijke incidenten tijdens het vrijmaken van de sporen.</a:t>
            </a:r>
          </a:p>
          <a:p>
            <a:pPr algn="ctr"/>
            <a:endParaRPr lang="en-US" sz="1100">
              <a:solidFill>
                <a:schemeClr val="accent2"/>
              </a:solidFill>
            </a:endParaRPr>
          </a:p>
          <a:p>
            <a:pPr algn="ctr"/>
            <a:endParaRPr lang="en-US" sz="1100">
              <a:solidFill>
                <a:schemeClr val="accent2"/>
              </a:solidFill>
            </a:endParaRPr>
          </a:p>
        </p:txBody>
      </p:sp>
      <p:sp>
        <p:nvSpPr>
          <p:cNvPr id="14" name="Rounded Rectangle 13"/>
          <p:cNvSpPr/>
          <p:nvPr/>
        </p:nvSpPr>
        <p:spPr bwMode="auto">
          <a:xfrm>
            <a:off x="5950074" y="2623749"/>
            <a:ext cx="2664296" cy="142343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1100">
                <a:solidFill>
                  <a:schemeClr val="accent2"/>
                </a:solidFill>
              </a:rPr>
              <a:t>Een veiligheidsmarge om voldoende afstand te bewaren tussen de naderende beweging en het teruggetrokken personeel.</a:t>
            </a:r>
          </a:p>
          <a:p>
            <a:pPr algn="ctr"/>
            <a:endParaRPr lang="en-US" sz="1100">
              <a:solidFill>
                <a:schemeClr val="accent2"/>
              </a:solidFill>
            </a:endParaRPr>
          </a:p>
          <a:p>
            <a:pPr algn="ctr"/>
            <a:endParaRPr lang="en-US" sz="1100">
              <a:solidFill>
                <a:schemeClr val="accent2"/>
              </a:solidFill>
            </a:endParaRPr>
          </a:p>
        </p:txBody>
      </p:sp>
      <p:cxnSp>
        <p:nvCxnSpPr>
          <p:cNvPr id="15" name="Straight Connector 14"/>
          <p:cNvCxnSpPr>
            <a:stCxn id="13" idx="2"/>
          </p:cNvCxnSpPr>
          <p:nvPr/>
        </p:nvCxnSpPr>
        <p:spPr bwMode="auto">
          <a:xfrm>
            <a:off x="4475820" y="4047184"/>
            <a:ext cx="0" cy="37183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grpSp>
        <p:nvGrpSpPr>
          <p:cNvPr id="16" name="Group 15"/>
          <p:cNvGrpSpPr>
            <a:grpSpLocks noChangeAspect="1"/>
          </p:cNvGrpSpPr>
          <p:nvPr/>
        </p:nvGrpSpPr>
        <p:grpSpPr>
          <a:xfrm>
            <a:off x="5240577" y="3402320"/>
            <a:ext cx="489790" cy="594000"/>
            <a:chOff x="5913097" y="3212268"/>
            <a:chExt cx="895350" cy="1085850"/>
          </a:xfrm>
        </p:grpSpPr>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097" y="3212268"/>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rc 17"/>
            <p:cNvSpPr>
              <a:spLocks noChangeAspect="1"/>
            </p:cNvSpPr>
            <p:nvPr/>
          </p:nvSpPr>
          <p:spPr bwMode="auto">
            <a:xfrm>
              <a:off x="5941268" y="3483986"/>
              <a:ext cx="756367" cy="709094"/>
            </a:xfrm>
            <a:prstGeom prst="arc">
              <a:avLst>
                <a:gd name="adj1" fmla="val 21578772"/>
                <a:gd name="adj2" fmla="val 2890240"/>
              </a:avLst>
            </a:prstGeom>
            <a:solidFill>
              <a:srgbClr val="CC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19" name="Picture 2"/>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15000"/>
                      </a14:imgEffect>
                    </a14:imgLayer>
                  </a14:imgProps>
                </a:ext>
                <a:ext uri="{28A0092B-C50C-407E-A947-70E740481C1C}">
                  <a14:useLocalDpi xmlns:a14="http://schemas.microsoft.com/office/drawing/2010/main" val="0"/>
                </a:ext>
              </a:extLst>
            </a:blip>
            <a:srcRect/>
            <a:stretch/>
          </p:blipFill>
          <p:spPr bwMode="auto">
            <a:xfrm rot="8280000">
              <a:off x="6389130" y="3773088"/>
              <a:ext cx="109450" cy="37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Group 19"/>
          <p:cNvGrpSpPr>
            <a:grpSpLocks noChangeAspect="1"/>
          </p:cNvGrpSpPr>
          <p:nvPr/>
        </p:nvGrpSpPr>
        <p:grpSpPr>
          <a:xfrm>
            <a:off x="8030142" y="3402320"/>
            <a:ext cx="489902" cy="594136"/>
            <a:chOff x="7004639" y="2145675"/>
            <a:chExt cx="895349" cy="1085850"/>
          </a:xfrm>
        </p:grpSpPr>
        <p:pic>
          <p:nvPicPr>
            <p:cNvPr id="2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4639" y="2145675"/>
              <a:ext cx="895349"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Arc 21"/>
            <p:cNvSpPr>
              <a:spLocks noChangeAspect="1"/>
            </p:cNvSpPr>
            <p:nvPr/>
          </p:nvSpPr>
          <p:spPr bwMode="auto">
            <a:xfrm rot="2734486">
              <a:off x="7046916" y="2396894"/>
              <a:ext cx="756366" cy="709094"/>
            </a:xfrm>
            <a:prstGeom prst="arc">
              <a:avLst>
                <a:gd name="adj1" fmla="val 65272"/>
                <a:gd name="adj2" fmla="val 2890240"/>
              </a:avLst>
            </a:prstGeom>
            <a:solidFill>
              <a:srgbClr val="FF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3" name="Picture 2"/>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8280000">
              <a:off x="7495031" y="2704621"/>
              <a:ext cx="109450" cy="37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4" name="Group 23"/>
          <p:cNvGrpSpPr>
            <a:grpSpLocks noChangeAspect="1"/>
          </p:cNvGrpSpPr>
          <p:nvPr/>
        </p:nvGrpSpPr>
        <p:grpSpPr>
          <a:xfrm>
            <a:off x="5688148" y="4512652"/>
            <a:ext cx="887713" cy="1076588"/>
            <a:chOff x="5723230" y="3240843"/>
            <a:chExt cx="1085217" cy="1316114"/>
          </a:xfrm>
        </p:grpSpPr>
        <p:grpSp>
          <p:nvGrpSpPr>
            <p:cNvPr id="25" name="Group 24"/>
            <p:cNvGrpSpPr>
              <a:grpSpLocks noChangeAspect="1"/>
            </p:cNvGrpSpPr>
            <p:nvPr/>
          </p:nvGrpSpPr>
          <p:grpSpPr>
            <a:xfrm>
              <a:off x="5723230" y="3240843"/>
              <a:ext cx="1085217" cy="1316114"/>
              <a:chOff x="5913097" y="3212268"/>
              <a:chExt cx="895350" cy="1085850"/>
            </a:xfrm>
          </p:grpSpPr>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097" y="3212268"/>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Arc 27"/>
              <p:cNvSpPr>
                <a:spLocks noChangeAspect="1"/>
              </p:cNvSpPr>
              <p:nvPr/>
            </p:nvSpPr>
            <p:spPr bwMode="auto">
              <a:xfrm>
                <a:off x="5941268" y="3483986"/>
                <a:ext cx="756367" cy="709094"/>
              </a:xfrm>
              <a:prstGeom prst="arc">
                <a:avLst>
                  <a:gd name="adj1" fmla="val 21578772"/>
                  <a:gd name="adj2" fmla="val 2890240"/>
                </a:avLst>
              </a:prstGeom>
              <a:solidFill>
                <a:srgbClr val="CC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26" name="Arc 25"/>
            <p:cNvSpPr>
              <a:spLocks noChangeAspect="1"/>
            </p:cNvSpPr>
            <p:nvPr/>
          </p:nvSpPr>
          <p:spPr bwMode="auto">
            <a:xfrm rot="2734486">
              <a:off x="5755603" y="3558996"/>
              <a:ext cx="920304" cy="862785"/>
            </a:xfrm>
            <a:prstGeom prst="arc">
              <a:avLst>
                <a:gd name="adj1" fmla="val 65272"/>
                <a:gd name="adj2" fmla="val 2890240"/>
              </a:avLst>
            </a:prstGeom>
            <a:solidFill>
              <a:srgbClr val="FF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cxnSp>
        <p:nvCxnSpPr>
          <p:cNvPr id="29" name="Straight Connector 28"/>
          <p:cNvCxnSpPr/>
          <p:nvPr/>
        </p:nvCxnSpPr>
        <p:spPr bwMode="auto">
          <a:xfrm>
            <a:off x="7273305" y="4047185"/>
            <a:ext cx="0" cy="37183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30" name="Straight Connector 29"/>
          <p:cNvCxnSpPr/>
          <p:nvPr/>
        </p:nvCxnSpPr>
        <p:spPr bwMode="auto">
          <a:xfrm flipV="1">
            <a:off x="4475820" y="4419015"/>
            <a:ext cx="2806402" cy="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sp>
        <p:nvSpPr>
          <p:cNvPr id="31" name="Rounded Rectangle 30"/>
          <p:cNvSpPr/>
          <p:nvPr/>
        </p:nvSpPr>
        <p:spPr bwMode="auto">
          <a:xfrm>
            <a:off x="8184232" y="5301208"/>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err="1">
                <a:solidFill>
                  <a:schemeClr val="accent2"/>
                </a:solidFill>
              </a:rPr>
              <a:t>Veiligheidsmarge</a:t>
            </a:r>
            <a:endParaRPr lang="en-US" sz="1100" dirty="0">
              <a:solidFill>
                <a:schemeClr val="accent2"/>
              </a:solidFill>
            </a:endParaRPr>
          </a:p>
          <a:p>
            <a:r>
              <a:rPr lang="en-US" sz="800" dirty="0" err="1">
                <a:solidFill>
                  <a:schemeClr val="accent2"/>
                </a:solidFill>
              </a:rPr>
              <a:t>Eerste</a:t>
            </a:r>
            <a:r>
              <a:rPr lang="en-US" sz="800" dirty="0">
                <a:solidFill>
                  <a:schemeClr val="accent2"/>
                </a:solidFill>
              </a:rPr>
              <a:t> </a:t>
            </a:r>
          </a:p>
          <a:p>
            <a:r>
              <a:rPr lang="en-US" sz="800" dirty="0" err="1">
                <a:solidFill>
                  <a:schemeClr val="accent2"/>
                </a:solidFill>
              </a:rPr>
              <a:t>en</a:t>
            </a:r>
            <a:r>
              <a:rPr lang="en-US" sz="800" dirty="0">
                <a:solidFill>
                  <a:schemeClr val="accent2"/>
                </a:solidFill>
              </a:rPr>
              <a:t> </a:t>
            </a:r>
            <a:r>
              <a:rPr lang="en-US" sz="800" dirty="0" err="1">
                <a:solidFill>
                  <a:schemeClr val="accent2"/>
                </a:solidFill>
              </a:rPr>
              <a:t>tweede</a:t>
            </a:r>
            <a:r>
              <a:rPr lang="en-US" sz="800" dirty="0">
                <a:solidFill>
                  <a:schemeClr val="accent2"/>
                </a:solidFill>
              </a:rPr>
              <a:t> component</a:t>
            </a:r>
          </a:p>
          <a:p>
            <a:pPr algn="ctr"/>
            <a:endParaRPr lang="en-US" sz="1100" dirty="0">
              <a:solidFill>
                <a:schemeClr val="accent2"/>
              </a:solidFill>
            </a:endParaRPr>
          </a:p>
          <a:p>
            <a:pPr algn="ctr"/>
            <a:endParaRPr lang="en-US" sz="1100" dirty="0">
              <a:solidFill>
                <a:schemeClr val="accent2"/>
              </a:solidFill>
            </a:endParaRPr>
          </a:p>
        </p:txBody>
      </p:sp>
      <p:sp>
        <p:nvSpPr>
          <p:cNvPr id="33" name="Rounded Rectangle 32"/>
          <p:cNvSpPr/>
          <p:nvPr/>
        </p:nvSpPr>
        <p:spPr bwMode="auto">
          <a:xfrm>
            <a:off x="3359696" y="2492896"/>
            <a:ext cx="1512168" cy="216024"/>
          </a:xfrm>
          <a:prstGeom prst="roundRect">
            <a:avLst/>
          </a:prstGeom>
          <a:solidFill>
            <a:schemeClr val="accent2"/>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nl-BE" sz="1050" b="1" dirty="0">
                <a:solidFill>
                  <a:schemeClr val="bg1"/>
                </a:solidFill>
              </a:rPr>
              <a:t>Eerste component</a:t>
            </a:r>
          </a:p>
        </p:txBody>
      </p:sp>
      <p:sp>
        <p:nvSpPr>
          <p:cNvPr id="34" name="Rounded Rectangle 33"/>
          <p:cNvSpPr/>
          <p:nvPr/>
        </p:nvSpPr>
        <p:spPr bwMode="auto">
          <a:xfrm>
            <a:off x="6178698" y="2492896"/>
            <a:ext cx="1512168" cy="216024"/>
          </a:xfrm>
          <a:prstGeom prst="roundRect">
            <a:avLst/>
          </a:prstGeom>
          <a:solidFill>
            <a:schemeClr val="accent2"/>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nl-BE" sz="1050" b="1" dirty="0">
                <a:solidFill>
                  <a:schemeClr val="bg1"/>
                </a:solidFill>
              </a:rPr>
              <a:t>Tweede component</a:t>
            </a:r>
          </a:p>
        </p:txBody>
      </p:sp>
      <p:pic>
        <p:nvPicPr>
          <p:cNvPr id="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8168" y="980728"/>
            <a:ext cx="2789574" cy="154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bwMode="auto">
          <a:xfrm>
            <a:off x="7608168" y="2038704"/>
            <a:ext cx="2808312" cy="487807"/>
          </a:xfrm>
          <a:prstGeom prst="rect">
            <a:avLst/>
          </a:prstGeom>
          <a:solidFill>
            <a:srgbClr val="BFBFBF">
              <a:alpha val="50196"/>
            </a:srgb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sp>
        <p:nvSpPr>
          <p:cNvPr id="37" name="Rectangle 36"/>
          <p:cNvSpPr/>
          <p:nvPr/>
        </p:nvSpPr>
        <p:spPr bwMode="auto">
          <a:xfrm>
            <a:off x="7608168" y="980728"/>
            <a:ext cx="2808312" cy="864096"/>
          </a:xfrm>
          <a:prstGeom prst="rect">
            <a:avLst/>
          </a:prstGeom>
          <a:solidFill>
            <a:srgbClr val="BFBFBF">
              <a:alpha val="50196"/>
            </a:srgb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spTree>
    <p:extLst>
      <p:ext uri="{BB962C8B-B14F-4D97-AF65-F5344CB8AC3E}">
        <p14:creationId xmlns:p14="http://schemas.microsoft.com/office/powerpoint/2010/main" val="3295873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5. Alarm</a:t>
            </a:r>
          </a:p>
        </p:txBody>
      </p:sp>
      <p:sp>
        <p:nvSpPr>
          <p:cNvPr id="11" name="Title 1"/>
          <p:cNvSpPr>
            <a:spLocks noGrp="1"/>
          </p:cNvSpPr>
          <p:nvPr>
            <p:ph type="title" idx="4294967295"/>
          </p:nvPr>
        </p:nvSpPr>
        <p:spPr>
          <a:xfrm>
            <a:off x="0" y="981075"/>
            <a:ext cx="8064500" cy="887413"/>
          </a:xfrm>
          <a:prstGeom prst="rect">
            <a:avLst/>
          </a:prstGeom>
        </p:spPr>
        <p:txBody>
          <a:bodyPr/>
          <a:lstStyle/>
          <a:p>
            <a:pPr eaLnBrk="1" hangingPunct="1"/>
            <a:r>
              <a:rPr lang="en-US" sz="1600" b="1" dirty="0">
                <a:solidFill>
                  <a:schemeClr val="accent1"/>
                </a:solidFill>
              </a:rPr>
              <a:t>3) De </a:t>
            </a:r>
            <a:r>
              <a:rPr lang="en-US" sz="1600" b="1" dirty="0" err="1">
                <a:solidFill>
                  <a:schemeClr val="accent1"/>
                </a:solidFill>
              </a:rPr>
              <a:t>waarnemingstijd</a:t>
            </a:r>
            <a:endParaRPr lang="en-US" sz="2000" b="1" dirty="0">
              <a:solidFill>
                <a:schemeClr val="accent1"/>
              </a:solidFill>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644627" y="1798096"/>
            <a:ext cx="653582" cy="379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a:grpSpLocks noChangeAspect="1"/>
          </p:cNvGrpSpPr>
          <p:nvPr/>
        </p:nvGrpSpPr>
        <p:grpSpPr>
          <a:xfrm>
            <a:off x="1991544" y="3814320"/>
            <a:ext cx="548658" cy="665393"/>
            <a:chOff x="2483768" y="3572137"/>
            <a:chExt cx="1089411" cy="132120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72137"/>
              <a:ext cx="1089411" cy="13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rc 14"/>
            <p:cNvSpPr>
              <a:spLocks noChangeAspect="1"/>
            </p:cNvSpPr>
            <p:nvPr/>
          </p:nvSpPr>
          <p:spPr bwMode="auto">
            <a:xfrm rot="2734486">
              <a:off x="2535206" y="3877807"/>
              <a:ext cx="920304" cy="862785"/>
            </a:xfrm>
            <a:prstGeom prst="arc">
              <a:avLst>
                <a:gd name="adj1" fmla="val 2734532"/>
                <a:gd name="adj2" fmla="val 3810907"/>
              </a:avLst>
            </a:prstGeom>
            <a:solidFill>
              <a:schemeClr val="bg2">
                <a:lumMod val="50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16"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11040000">
              <a:off x="2905817" y="4312192"/>
              <a:ext cx="133173" cy="46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oup 16"/>
          <p:cNvGrpSpPr>
            <a:grpSpLocks noChangeAspect="1"/>
          </p:cNvGrpSpPr>
          <p:nvPr/>
        </p:nvGrpSpPr>
        <p:grpSpPr>
          <a:xfrm>
            <a:off x="2016753" y="2302152"/>
            <a:ext cx="548658" cy="665393"/>
            <a:chOff x="1115616" y="3678610"/>
            <a:chExt cx="1089411" cy="132120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678610"/>
              <a:ext cx="1089411" cy="13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11040000">
              <a:off x="1537665" y="4418665"/>
              <a:ext cx="133173" cy="46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Group 19"/>
          <p:cNvGrpSpPr>
            <a:grpSpLocks noChangeAspect="1"/>
          </p:cNvGrpSpPr>
          <p:nvPr/>
        </p:nvGrpSpPr>
        <p:grpSpPr>
          <a:xfrm>
            <a:off x="9455054" y="5344301"/>
            <a:ext cx="593684" cy="720000"/>
            <a:chOff x="2483768" y="3572137"/>
            <a:chExt cx="1089411" cy="1321200"/>
          </a:xfrm>
        </p:grpSpPr>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72137"/>
              <a:ext cx="1089411" cy="13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Arc 21"/>
            <p:cNvSpPr>
              <a:spLocks noChangeAspect="1"/>
            </p:cNvSpPr>
            <p:nvPr/>
          </p:nvSpPr>
          <p:spPr bwMode="auto">
            <a:xfrm rot="2734486">
              <a:off x="2535206" y="3877807"/>
              <a:ext cx="920304" cy="862785"/>
            </a:xfrm>
            <a:prstGeom prst="arc">
              <a:avLst>
                <a:gd name="adj1" fmla="val 2734532"/>
                <a:gd name="adj2" fmla="val 3810907"/>
              </a:avLst>
            </a:prstGeom>
            <a:solidFill>
              <a:schemeClr val="bg2">
                <a:lumMod val="50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3" name="Picture 2"/>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11040000">
              <a:off x="2905817" y="4312192"/>
              <a:ext cx="133173" cy="46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Rounded Rectangle 23"/>
          <p:cNvSpPr/>
          <p:nvPr/>
        </p:nvSpPr>
        <p:spPr bwMode="auto">
          <a:xfrm>
            <a:off x="8184232" y="5275928"/>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a:solidFill>
                <a:schemeClr val="accent2"/>
              </a:solidFill>
            </a:endParaRPr>
          </a:p>
          <a:p>
            <a:endParaRPr lang="en-US" sz="1100">
              <a:solidFill>
                <a:schemeClr val="accent2"/>
              </a:solidFill>
            </a:endParaRPr>
          </a:p>
          <a:p>
            <a:r>
              <a:rPr lang="en-US" sz="1100">
                <a:solidFill>
                  <a:schemeClr val="accent2"/>
                </a:solidFill>
              </a:rPr>
              <a:t>Waarnemingstijd</a:t>
            </a:r>
          </a:p>
          <a:p>
            <a:pPr algn="ctr"/>
            <a:endParaRPr lang="en-US" sz="1100">
              <a:solidFill>
                <a:schemeClr val="accent2"/>
              </a:solidFill>
            </a:endParaRPr>
          </a:p>
          <a:p>
            <a:pPr algn="ctr"/>
            <a:endParaRPr lang="en-US" sz="1100">
              <a:solidFill>
                <a:schemeClr val="accent2"/>
              </a:solidFill>
            </a:endParaRPr>
          </a:p>
        </p:txBody>
      </p:sp>
      <p:sp>
        <p:nvSpPr>
          <p:cNvPr id="27" name="Rectangle 26"/>
          <p:cNvSpPr/>
          <p:nvPr/>
        </p:nvSpPr>
        <p:spPr bwMode="auto">
          <a:xfrm>
            <a:off x="7608168" y="2480792"/>
            <a:ext cx="2808312" cy="45719"/>
          </a:xfrm>
          <a:prstGeom prst="rect">
            <a:avLst/>
          </a:prstGeom>
          <a:solidFill>
            <a:srgbClr val="BFBFBF">
              <a:alpha val="50196"/>
            </a:srgb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5150" y="1484784"/>
            <a:ext cx="4429041" cy="1786828"/>
          </a:xfrm>
          <a:prstGeom prst="rect">
            <a:avLst/>
          </a:prstGeom>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7936" y="980728"/>
            <a:ext cx="3053589" cy="169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bwMode="auto">
          <a:xfrm>
            <a:off x="7716180" y="955413"/>
            <a:ext cx="2808312" cy="1080120"/>
          </a:xfrm>
          <a:prstGeom prst="rect">
            <a:avLst/>
          </a:prstGeom>
          <a:solidFill>
            <a:srgbClr val="BFBFBF">
              <a:alpha val="50196"/>
            </a:srgb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FR"/>
          </a:p>
        </p:txBody>
      </p:sp>
      <p:sp>
        <p:nvSpPr>
          <p:cNvPr id="3" name="TextBox 2"/>
          <p:cNvSpPr txBox="1"/>
          <p:nvPr/>
        </p:nvSpPr>
        <p:spPr>
          <a:xfrm>
            <a:off x="6168008" y="2610572"/>
            <a:ext cx="378102" cy="230832"/>
          </a:xfrm>
          <a:prstGeom prst="rect">
            <a:avLst/>
          </a:prstGeom>
          <a:solidFill>
            <a:schemeClr val="bg1"/>
          </a:solidFill>
        </p:spPr>
        <p:txBody>
          <a:bodyPr wrap="square" rtlCol="0">
            <a:spAutoFit/>
          </a:bodyPr>
          <a:lstStyle/>
          <a:p>
            <a:r>
              <a:rPr lang="en-GB" sz="900" dirty="0"/>
              <a:t>VA</a:t>
            </a:r>
          </a:p>
        </p:txBody>
      </p:sp>
      <p:pic>
        <p:nvPicPr>
          <p:cNvPr id="4" name="Picture 3"/>
          <p:cNvPicPr>
            <a:picLocks noChangeAspect="1"/>
          </p:cNvPicPr>
          <p:nvPr/>
        </p:nvPicPr>
        <p:blipFill>
          <a:blip r:embed="rId8"/>
          <a:stretch>
            <a:fillRect/>
          </a:stretch>
        </p:blipFill>
        <p:spPr>
          <a:xfrm>
            <a:off x="3298209" y="3875109"/>
            <a:ext cx="4493141" cy="1871634"/>
          </a:xfrm>
          <a:prstGeom prst="rect">
            <a:avLst/>
          </a:prstGeom>
        </p:spPr>
      </p:pic>
      <p:sp>
        <p:nvSpPr>
          <p:cNvPr id="29" name="TextBox 28"/>
          <p:cNvSpPr txBox="1"/>
          <p:nvPr/>
        </p:nvSpPr>
        <p:spPr>
          <a:xfrm>
            <a:off x="6016671" y="5045096"/>
            <a:ext cx="378102" cy="230832"/>
          </a:xfrm>
          <a:prstGeom prst="rect">
            <a:avLst/>
          </a:prstGeom>
          <a:solidFill>
            <a:schemeClr val="bg1"/>
          </a:solidFill>
        </p:spPr>
        <p:txBody>
          <a:bodyPr wrap="square" rtlCol="0">
            <a:spAutoFit/>
          </a:bodyPr>
          <a:lstStyle/>
          <a:p>
            <a:r>
              <a:rPr lang="en-GB" sz="900" dirty="0"/>
              <a:t>VA</a:t>
            </a:r>
          </a:p>
        </p:txBody>
      </p:sp>
      <p:sp>
        <p:nvSpPr>
          <p:cNvPr id="5" name="Curved Left Arrow 4"/>
          <p:cNvSpPr/>
          <p:nvPr/>
        </p:nvSpPr>
        <p:spPr>
          <a:xfrm>
            <a:off x="6016671" y="1484784"/>
            <a:ext cx="151337" cy="2160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6" name="Curved Right Arrow 5"/>
          <p:cNvSpPr/>
          <p:nvPr/>
        </p:nvSpPr>
        <p:spPr>
          <a:xfrm>
            <a:off x="5447928" y="3867942"/>
            <a:ext cx="144016" cy="2091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306612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222049" y="1340768"/>
            <a:ext cx="9224626" cy="4675639"/>
          </a:xfrm>
          <a:prstGeom prst="rect">
            <a:avLst/>
          </a:prstGeom>
        </p:spPr>
        <p:txBody>
          <a:bodyPr wrap="square">
            <a:spAutoFit/>
          </a:bodyPr>
          <a:lstStyle/>
          <a:p>
            <a:pPr lvl="0" algn="l" defTabSz="685800" fontAlgn="auto">
              <a:lnSpc>
                <a:spcPct val="150000"/>
              </a:lnSpc>
              <a:spcBef>
                <a:spcPts val="750"/>
              </a:spcBef>
              <a:spcAft>
                <a:spcPts val="0"/>
              </a:spcAft>
            </a:pPr>
            <a:r>
              <a:rPr lang="fr-FR" sz="2000" b="1" dirty="0" err="1">
                <a:solidFill>
                  <a:schemeClr val="accent2"/>
                </a:solidFill>
                <a:latin typeface="+mn-lt"/>
                <a:ea typeface="+mj-ea"/>
                <a:cs typeface="Arial" panose="020B0604020202020204" pitchFamily="34" charset="0"/>
              </a:rPr>
              <a:t>Leerdoelstellingen</a:t>
            </a:r>
            <a:endParaRPr lang="fr-FR" sz="2000" b="1" dirty="0">
              <a:solidFill>
                <a:schemeClr val="accent2"/>
              </a:solidFill>
              <a:latin typeface="+mn-lt"/>
              <a:ea typeface="+mj-ea"/>
              <a:cs typeface="Arial" panose="020B0604020202020204" pitchFamily="34" charset="0"/>
            </a:endParaRPr>
          </a:p>
          <a:p>
            <a:pPr defTabSz="685800" fontAlgn="auto">
              <a:lnSpc>
                <a:spcPct val="150000"/>
              </a:lnSpc>
              <a:spcBef>
                <a:spcPts val="750"/>
              </a:spcBef>
              <a:spcAft>
                <a:spcPts val="0"/>
              </a:spcAft>
            </a:pPr>
            <a:r>
              <a:rPr lang="fr-FR" sz="2000" b="1" dirty="0" err="1">
                <a:solidFill>
                  <a:schemeClr val="accent2"/>
                </a:solidFill>
                <a:latin typeface="+mn-lt"/>
                <a:ea typeface="+mj-ea"/>
                <a:cs typeface="Arial" panose="020B0604020202020204" pitchFamily="34" charset="0"/>
              </a:rPr>
              <a:t>Referentiedocumenten</a:t>
            </a:r>
            <a:endParaRPr lang="fr-FR" sz="2000" b="1" dirty="0">
              <a:solidFill>
                <a:schemeClr val="accent2"/>
              </a:solidFill>
              <a:latin typeface="+mn-lt"/>
              <a:ea typeface="+mj-ea"/>
              <a:cs typeface="Arial" panose="020B0604020202020204" pitchFamily="34" charset="0"/>
            </a:endParaRPr>
          </a:p>
          <a:p>
            <a:pPr defTabSz="685800" fontAlgn="auto">
              <a:lnSpc>
                <a:spcPct val="150000"/>
              </a:lnSpc>
              <a:spcBef>
                <a:spcPts val="750"/>
              </a:spcBef>
              <a:spcAft>
                <a:spcPts val="0"/>
              </a:spcAft>
            </a:pPr>
            <a:endParaRPr lang="fr-FR" sz="600" b="1" dirty="0">
              <a:solidFill>
                <a:schemeClr val="accent2"/>
              </a:solidFill>
              <a:latin typeface="+mn-lt"/>
              <a:ea typeface="+mj-ea"/>
              <a:cs typeface="Arial" panose="020B0604020202020204" pitchFamily="34" charset="0"/>
            </a:endParaRPr>
          </a:p>
          <a:p>
            <a:pPr marL="0" indent="0">
              <a:buNone/>
              <a:tabLst>
                <a:tab pos="180975" algn="l"/>
              </a:tabLst>
            </a:pPr>
            <a:r>
              <a:rPr lang="nl-NL" sz="1600" b="1" dirty="0">
                <a:solidFill>
                  <a:schemeClr val="accent2"/>
                </a:solidFill>
                <a:cs typeface="Arial" panose="020B0604020202020204" pitchFamily="34" charset="0"/>
              </a:rPr>
              <a:t>0.     Inleiding</a:t>
            </a:r>
          </a:p>
          <a:p>
            <a:pPr marL="0" indent="0">
              <a:buNone/>
              <a:tabLst>
                <a:tab pos="180975" algn="l"/>
              </a:tabLst>
            </a:pPr>
            <a:endParaRPr lang="nl-NL" sz="1600" b="1" dirty="0">
              <a:solidFill>
                <a:schemeClr val="accent2"/>
              </a:solidFill>
              <a:cs typeface="Arial" panose="020B0604020202020204" pitchFamily="34" charset="0"/>
            </a:endParaRPr>
          </a:p>
          <a:p>
            <a:pPr marL="457200" indent="-457200">
              <a:buFontTx/>
              <a:buAutoNum type="arabicPeriod"/>
            </a:pPr>
            <a:r>
              <a:rPr lang="nl-NL" sz="1600" b="1" dirty="0">
                <a:solidFill>
                  <a:schemeClr val="accent2"/>
                </a:solidFill>
                <a:cs typeface="Arial" panose="020B0604020202020204" pitchFamily="34" charset="0"/>
              </a:rPr>
              <a:t>Familiefoto</a:t>
            </a:r>
          </a:p>
          <a:p>
            <a:pPr marL="457200" indent="-457200">
              <a:buFontTx/>
              <a:buAutoNum type="arabicPeriod"/>
            </a:pPr>
            <a:endParaRPr lang="nl-NL" sz="1600" b="1" dirty="0">
              <a:solidFill>
                <a:schemeClr val="accent2"/>
              </a:solidFill>
              <a:cs typeface="Arial" panose="020B0604020202020204" pitchFamily="34" charset="0"/>
            </a:endParaRPr>
          </a:p>
          <a:p>
            <a:pPr marL="457200" indent="-457200">
              <a:buFontTx/>
              <a:buAutoNum type="arabicPeriod"/>
            </a:pPr>
            <a:r>
              <a:rPr lang="nl-NL" sz="1600" b="1" dirty="0">
                <a:solidFill>
                  <a:schemeClr val="accent2"/>
                </a:solidFill>
                <a:cs typeface="Arial" panose="020B0604020202020204" pitchFamily="34" charset="0"/>
              </a:rPr>
              <a:t>Hiërarchie van de veiligheidsmaatregelen </a:t>
            </a:r>
          </a:p>
          <a:p>
            <a:pPr marL="457200" indent="-457200">
              <a:buFontTx/>
              <a:buAutoNum type="arabicPeriod"/>
            </a:pPr>
            <a:endParaRPr lang="nl-NL" sz="1600" b="1" dirty="0">
              <a:solidFill>
                <a:schemeClr val="accent2"/>
              </a:solidFill>
              <a:cs typeface="Arial" panose="020B0604020202020204" pitchFamily="34" charset="0"/>
            </a:endParaRPr>
          </a:p>
          <a:p>
            <a:pPr marL="457200" indent="-457200">
              <a:buFontTx/>
              <a:buAutoNum type="arabicPeriod"/>
            </a:pPr>
            <a:r>
              <a:rPr lang="nl-NL" sz="1600" b="1" dirty="0">
                <a:solidFill>
                  <a:schemeClr val="accent2"/>
                </a:solidFill>
                <a:cs typeface="Arial" panose="020B0604020202020204" pitchFamily="34" charset="0"/>
              </a:rPr>
              <a:t>Vóór het werk</a:t>
            </a:r>
          </a:p>
          <a:p>
            <a:pPr marL="0" indent="0">
              <a:buNone/>
            </a:pPr>
            <a:r>
              <a:rPr lang="nl-NL" sz="1600" b="1" dirty="0">
                <a:solidFill>
                  <a:schemeClr val="accent2"/>
                </a:solidFill>
                <a:cs typeface="Arial" panose="020B0604020202020204" pitchFamily="34" charset="0"/>
              </a:rPr>
              <a:t>	</a:t>
            </a:r>
            <a:r>
              <a:rPr lang="nl-NL" sz="1400" b="1" dirty="0">
                <a:solidFill>
                  <a:schemeClr val="accent2"/>
                </a:solidFill>
                <a:cs typeface="Arial" panose="020B0604020202020204" pitchFamily="34" charset="0"/>
              </a:rPr>
              <a:t>3.1. … luister naar de briefing en stel vragen	</a:t>
            </a:r>
            <a:br>
              <a:rPr lang="nl-NL" sz="1400" b="1" dirty="0">
                <a:solidFill>
                  <a:schemeClr val="accent2"/>
                </a:solidFill>
                <a:cs typeface="Arial" panose="020B0604020202020204" pitchFamily="34" charset="0"/>
              </a:rPr>
            </a:br>
            <a:r>
              <a:rPr lang="nl-NL" sz="1400" b="1" dirty="0">
                <a:solidFill>
                  <a:schemeClr val="accent2"/>
                </a:solidFill>
                <a:cs typeface="Arial" panose="020B0604020202020204" pitchFamily="34" charset="0"/>
              </a:rPr>
              <a:t>	3.2. … deelname aan de testen </a:t>
            </a:r>
            <a:r>
              <a:rPr lang="nl-NL" sz="1400" b="1" dirty="0" err="1">
                <a:solidFill>
                  <a:schemeClr val="accent2"/>
                </a:solidFill>
                <a:cs typeface="Arial" panose="020B0604020202020204" pitchFamily="34" charset="0"/>
              </a:rPr>
              <a:t>i.f.v</a:t>
            </a:r>
            <a:r>
              <a:rPr lang="nl-NL" sz="1400" b="1" dirty="0">
                <a:solidFill>
                  <a:schemeClr val="accent2"/>
                </a:solidFill>
                <a:cs typeface="Arial" panose="020B0604020202020204" pitchFamily="34" charset="0"/>
              </a:rPr>
              <a:t>. het gekozen </a:t>
            </a:r>
            <a:r>
              <a:rPr lang="nl-NL" sz="1400" b="1" dirty="0" err="1">
                <a:solidFill>
                  <a:schemeClr val="accent2"/>
                </a:solidFill>
                <a:cs typeface="Arial" panose="020B0604020202020204" pitchFamily="34" charset="0"/>
              </a:rPr>
              <a:t>beveiligingssyteem</a:t>
            </a:r>
            <a:endParaRPr lang="nl-NL" sz="1400" b="1" dirty="0">
              <a:solidFill>
                <a:schemeClr val="accent2"/>
              </a:solidFill>
              <a:cs typeface="Arial" panose="020B0604020202020204" pitchFamily="34" charset="0"/>
            </a:endParaRPr>
          </a:p>
          <a:p>
            <a:pPr marL="0" indent="0">
              <a:buNone/>
            </a:pPr>
            <a:r>
              <a:rPr lang="nl-NL" sz="1400" b="1" dirty="0">
                <a:solidFill>
                  <a:schemeClr val="accent2"/>
                </a:solidFill>
                <a:cs typeface="Arial" panose="020B0604020202020204" pitchFamily="34" charset="0"/>
              </a:rPr>
              <a:t>	3.3. … wacht op het bevel om de werken te starten</a:t>
            </a:r>
            <a:r>
              <a:rPr lang="nl-NL" sz="1600" b="1" dirty="0">
                <a:solidFill>
                  <a:schemeClr val="accent2"/>
                </a:solidFill>
                <a:cs typeface="Arial" panose="020B0604020202020204" pitchFamily="34" charset="0"/>
              </a:rPr>
              <a:t>	</a:t>
            </a:r>
          </a:p>
          <a:p>
            <a:pPr marL="0" indent="0">
              <a:buNone/>
            </a:pPr>
            <a:endParaRPr lang="fr-FR" sz="1600" b="1" dirty="0">
              <a:solidFill>
                <a:schemeClr val="accent2"/>
              </a:solidFill>
              <a:cs typeface="Arial" panose="020B0604020202020204" pitchFamily="34" charset="0"/>
            </a:endParaRPr>
          </a:p>
          <a:p>
            <a:pPr marL="457200" indent="-457200">
              <a:buFont typeface="+mj-lt"/>
              <a:buAutoNum type="arabicPeriod" startAt="4"/>
            </a:pPr>
            <a:r>
              <a:rPr lang="nl-NL" sz="1600" b="1" dirty="0">
                <a:solidFill>
                  <a:schemeClr val="accent2"/>
                </a:solidFill>
                <a:cs typeface="Arial" panose="020B0604020202020204" pitchFamily="34" charset="0"/>
              </a:rPr>
              <a:t>Het begin van het werk</a:t>
            </a:r>
            <a:endParaRPr lang="nl-BE" sz="1600" b="1" dirty="0">
              <a:solidFill>
                <a:schemeClr val="accent2"/>
              </a:solidFill>
              <a:cs typeface="Arial" panose="020B0604020202020204" pitchFamily="34" charset="0"/>
            </a:endParaRPr>
          </a:p>
          <a:p>
            <a:pPr marL="457200" indent="-457200">
              <a:buFont typeface="+mj-lt"/>
              <a:buAutoNum type="arabicPeriod" startAt="4"/>
            </a:pP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3536814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a:t>5. Alarm</a:t>
            </a:r>
          </a:p>
        </p:txBody>
      </p:sp>
      <p:sp>
        <p:nvSpPr>
          <p:cNvPr id="25" name="Title 1"/>
          <p:cNvSpPr>
            <a:spLocks noGrp="1"/>
          </p:cNvSpPr>
          <p:nvPr>
            <p:ph type="title" idx="4294967295"/>
          </p:nvPr>
        </p:nvSpPr>
        <p:spPr>
          <a:xfrm>
            <a:off x="407368" y="975284"/>
            <a:ext cx="8064500" cy="887413"/>
          </a:xfrm>
          <a:prstGeom prst="rect">
            <a:avLst/>
          </a:prstGeom>
        </p:spPr>
        <p:txBody>
          <a:bodyPr/>
          <a:lstStyle/>
          <a:p>
            <a:pPr eaLnBrk="1" hangingPunct="1"/>
            <a:r>
              <a:rPr lang="en-US" sz="1600" b="1" dirty="0" err="1">
                <a:solidFill>
                  <a:schemeClr val="accent1"/>
                </a:solidFill>
              </a:rPr>
              <a:t>Overzicht</a:t>
            </a:r>
            <a:endParaRPr lang="en-US" sz="2000" b="1" dirty="0">
              <a:solidFill>
                <a:schemeClr val="accent1"/>
              </a:solidFill>
            </a:endParaRPr>
          </a:p>
        </p:txBody>
      </p:sp>
      <p:sp>
        <p:nvSpPr>
          <p:cNvPr id="7" name="Rechthoek 8"/>
          <p:cNvSpPr/>
          <p:nvPr/>
        </p:nvSpPr>
        <p:spPr>
          <a:xfrm>
            <a:off x="1847528" y="1700809"/>
            <a:ext cx="5616624" cy="3893374"/>
          </a:xfrm>
          <a:prstGeom prst="rect">
            <a:avLst/>
          </a:prstGeom>
          <a:ln w="19050">
            <a:solidFill>
              <a:schemeClr val="accent1"/>
            </a:solidFill>
          </a:ln>
        </p:spPr>
        <p:txBody>
          <a:bodyPr wrap="square">
            <a:spAutoFit/>
          </a:bodyPr>
          <a:lstStyle/>
          <a:p>
            <a:r>
              <a:rPr lang="en-US" sz="1400" b="1" dirty="0">
                <a:latin typeface="+mn-lt"/>
              </a:rPr>
              <a:t>Om de </a:t>
            </a:r>
            <a:r>
              <a:rPr lang="en-US" sz="1400" b="1" dirty="0" err="1">
                <a:latin typeface="+mn-lt"/>
              </a:rPr>
              <a:t>totale</a:t>
            </a:r>
            <a:r>
              <a:rPr lang="en-US" sz="1400" b="1" dirty="0">
                <a:latin typeface="+mn-lt"/>
              </a:rPr>
              <a:t> </a:t>
            </a:r>
            <a:r>
              <a:rPr lang="en-US" sz="1400" b="1" dirty="0" err="1">
                <a:latin typeface="+mn-lt"/>
              </a:rPr>
              <a:t>tijd</a:t>
            </a:r>
            <a:r>
              <a:rPr lang="en-US" sz="1400" b="1" dirty="0">
                <a:latin typeface="+mn-lt"/>
              </a:rPr>
              <a:t> van </a:t>
            </a:r>
            <a:r>
              <a:rPr lang="en-US" sz="1400" b="1" dirty="0" err="1">
                <a:latin typeface="+mn-lt"/>
              </a:rPr>
              <a:t>vrijmaking</a:t>
            </a:r>
            <a:r>
              <a:rPr lang="en-US" sz="1400" b="1" dirty="0">
                <a:latin typeface="+mn-lt"/>
              </a:rPr>
              <a:t> </a:t>
            </a:r>
            <a:r>
              <a:rPr lang="en-US" sz="1400" b="1" dirty="0" err="1">
                <a:latin typeface="+mn-lt"/>
              </a:rPr>
              <a:t>te</a:t>
            </a:r>
            <a:r>
              <a:rPr lang="en-US" sz="1400" b="1" dirty="0">
                <a:latin typeface="+mn-lt"/>
              </a:rPr>
              <a:t> </a:t>
            </a:r>
            <a:r>
              <a:rPr lang="en-US" sz="1400" b="1" dirty="0" err="1">
                <a:latin typeface="+mn-lt"/>
              </a:rPr>
              <a:t>berekenen</a:t>
            </a:r>
            <a:r>
              <a:rPr lang="en-US" sz="1400" b="1" dirty="0">
                <a:latin typeface="+mn-lt"/>
              </a:rPr>
              <a:t>, </a:t>
            </a:r>
            <a:r>
              <a:rPr lang="en-US" sz="1400" b="1" dirty="0" err="1">
                <a:latin typeface="+mn-lt"/>
              </a:rPr>
              <a:t>wordt</a:t>
            </a:r>
            <a:r>
              <a:rPr lang="en-US" sz="1400" b="1" dirty="0">
                <a:latin typeface="+mn-lt"/>
              </a:rPr>
              <a:t> </a:t>
            </a:r>
            <a:r>
              <a:rPr lang="en-US" sz="1400" b="1" dirty="0" err="1">
                <a:latin typeface="+mn-lt"/>
              </a:rPr>
              <a:t>er</a:t>
            </a:r>
            <a:r>
              <a:rPr lang="en-US" sz="1400" b="1" dirty="0">
                <a:latin typeface="+mn-lt"/>
              </a:rPr>
              <a:t> </a:t>
            </a:r>
            <a:r>
              <a:rPr lang="en-US" sz="1400" b="1" dirty="0" err="1">
                <a:latin typeface="+mn-lt"/>
              </a:rPr>
              <a:t>rekening</a:t>
            </a:r>
            <a:r>
              <a:rPr lang="en-US" sz="1400" b="1" dirty="0">
                <a:latin typeface="+mn-lt"/>
              </a:rPr>
              <a:t> </a:t>
            </a:r>
            <a:r>
              <a:rPr lang="en-US" sz="1400" b="1" dirty="0" err="1">
                <a:latin typeface="+mn-lt"/>
              </a:rPr>
              <a:t>gehouden</a:t>
            </a:r>
            <a:r>
              <a:rPr lang="en-US" sz="1400" b="1" dirty="0">
                <a:latin typeface="+mn-lt"/>
              </a:rPr>
              <a:t> met: </a:t>
            </a:r>
          </a:p>
          <a:p>
            <a:endParaRPr lang="en-US" sz="1200" b="1" dirty="0">
              <a:latin typeface="+mn-lt"/>
            </a:endParaRPr>
          </a:p>
          <a:p>
            <a:pPr marL="177800" indent="-177800" algn="just">
              <a:buFont typeface="Symbol" pitchFamily="18" charset="2"/>
              <a:buChar char=""/>
            </a:pPr>
            <a:r>
              <a:rPr lang="nl-NL" sz="1400" dirty="0">
                <a:latin typeface="+mn-lt"/>
              </a:rPr>
              <a:t>de </a:t>
            </a:r>
            <a:r>
              <a:rPr lang="nl-NL" sz="1400" b="1" dirty="0">
                <a:latin typeface="+mn-lt"/>
              </a:rPr>
              <a:t>eigenlijke tijd van vrijmaking </a:t>
            </a:r>
          </a:p>
          <a:p>
            <a:pPr marL="180975" indent="-180975" algn="just"/>
            <a:r>
              <a:rPr lang="nl-NL" sz="1400" b="1" dirty="0">
                <a:latin typeface="+mn-lt"/>
              </a:rPr>
              <a:t>	</a:t>
            </a:r>
            <a:r>
              <a:rPr lang="nl-NL" sz="1400" dirty="0">
                <a:latin typeface="+mn-lt"/>
              </a:rPr>
              <a:t>(de tijd die nodig is om het spoor opnieuw in een behoorlijke staat te brengen, alle voorwerpen uit de buurt van het spoor weg te halen en de gevarenzone te verlaten;</a:t>
            </a:r>
          </a:p>
          <a:p>
            <a:pPr marL="177800" indent="-177800" algn="just"/>
            <a:endParaRPr lang="nl-NL" sz="1400" dirty="0">
              <a:latin typeface="+mn-lt"/>
            </a:endParaRPr>
          </a:p>
          <a:p>
            <a:pPr marL="177800" indent="-177800" algn="just">
              <a:buFont typeface="Symbol" pitchFamily="18" charset="2"/>
              <a:buChar char=""/>
            </a:pPr>
            <a:r>
              <a:rPr lang="nl-NL" sz="1400" dirty="0">
                <a:latin typeface="+mn-lt"/>
              </a:rPr>
              <a:t>een </a:t>
            </a:r>
            <a:r>
              <a:rPr lang="nl-NL" sz="1400" b="1" dirty="0">
                <a:latin typeface="+mn-lt"/>
              </a:rPr>
              <a:t>veiligheidsmarge</a:t>
            </a:r>
          </a:p>
          <a:p>
            <a:pPr marL="177800" indent="-177800" algn="just"/>
            <a:r>
              <a:rPr lang="nl-NL" sz="1400" dirty="0">
                <a:latin typeface="+mn-lt"/>
              </a:rPr>
              <a:t> 	</a:t>
            </a:r>
          </a:p>
          <a:p>
            <a:pPr marL="177800" indent="-177800" algn="just">
              <a:buFont typeface="Symbol" pitchFamily="18" charset="2"/>
              <a:buChar char=""/>
            </a:pPr>
            <a:r>
              <a:rPr lang="nl-NL" sz="1400" dirty="0">
                <a:latin typeface="+mn-lt"/>
              </a:rPr>
              <a:t>de </a:t>
            </a:r>
            <a:r>
              <a:rPr lang="nl-NL" sz="1400" b="1" dirty="0">
                <a:latin typeface="+mn-lt"/>
              </a:rPr>
              <a:t>waarnemingstijd of de herhalingstijd </a:t>
            </a:r>
          </a:p>
          <a:p>
            <a:pPr marL="180975" algn="just"/>
            <a:r>
              <a:rPr lang="nl-NL" sz="1400" dirty="0">
                <a:latin typeface="+mn-lt"/>
              </a:rPr>
              <a:t>(de tijd die nodig is om een trein te zien aankomen als de kijkuit en/of schildwacht(en) afwisselend naar links en naar rechts kijkt(kijken of de tijd die nodig is om het alarm te herhalen ter hoogte van de ploeg)).</a:t>
            </a:r>
          </a:p>
          <a:p>
            <a:pPr marL="180975" algn="just"/>
            <a:endParaRPr lang="nl-NL" sz="1400" dirty="0">
              <a:latin typeface="+mn-lt"/>
            </a:endParaRPr>
          </a:p>
          <a:p>
            <a:pPr algn="just"/>
            <a:r>
              <a:rPr lang="nl-NL" sz="1400" dirty="0">
                <a:latin typeface="+mn-lt"/>
              </a:rPr>
              <a:t>De totale tijdsduur van de bovengenoemde elementen is de </a:t>
            </a:r>
            <a:r>
              <a:rPr lang="nl-NL" sz="1400" b="1" dirty="0">
                <a:latin typeface="+mn-lt"/>
              </a:rPr>
              <a:t>tijd van vrijmaking.</a:t>
            </a:r>
            <a:endParaRPr lang="nl-BE" sz="1400" dirty="0">
              <a:latin typeface="+mn-lt"/>
            </a:endParaRPr>
          </a:p>
          <a:p>
            <a:pPr marL="180975" algn="just"/>
            <a:endParaRPr lang="nl-NL" sz="1100" dirty="0"/>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218" y="1689796"/>
            <a:ext cx="747701" cy="857657"/>
          </a:xfrm>
          <a:prstGeom prst="rect">
            <a:avLst/>
          </a:prstGeom>
          <a:noFill/>
          <a:ln w="9525">
            <a:noFill/>
            <a:miter lim="800000"/>
            <a:headEnd/>
            <a:tailEnd/>
          </a:ln>
        </p:spPr>
      </p:pic>
      <p:sp>
        <p:nvSpPr>
          <p:cNvPr id="10" name="Rounded Rectangle 9"/>
          <p:cNvSpPr/>
          <p:nvPr/>
        </p:nvSpPr>
        <p:spPr bwMode="auto">
          <a:xfrm>
            <a:off x="8120900" y="1709872"/>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err="1">
                <a:solidFill>
                  <a:schemeClr val="accent2"/>
                </a:solidFill>
              </a:rPr>
              <a:t>Eigenlijke</a:t>
            </a:r>
            <a:r>
              <a:rPr lang="en-US" sz="1100" dirty="0">
                <a:solidFill>
                  <a:schemeClr val="accent2"/>
                </a:solidFill>
              </a:rPr>
              <a:t> </a:t>
            </a:r>
            <a:r>
              <a:rPr lang="en-US" sz="1100" dirty="0" err="1">
                <a:solidFill>
                  <a:schemeClr val="accent2"/>
                </a:solidFill>
              </a:rPr>
              <a:t>tijd</a:t>
            </a:r>
            <a:r>
              <a:rPr lang="en-US" sz="1100" dirty="0">
                <a:solidFill>
                  <a:schemeClr val="accent2"/>
                </a:solidFill>
              </a:rPr>
              <a:t> van </a:t>
            </a:r>
            <a:r>
              <a:rPr lang="en-US" sz="1100" dirty="0" err="1">
                <a:solidFill>
                  <a:schemeClr val="accent2"/>
                </a:solidFill>
              </a:rPr>
              <a:t>vrijmaking</a:t>
            </a:r>
            <a:endParaRPr lang="en-US" sz="1100" dirty="0">
              <a:solidFill>
                <a:schemeClr val="accent2"/>
              </a:solidFill>
            </a:endParaRPr>
          </a:p>
          <a:p>
            <a:pPr algn="ctr"/>
            <a:endParaRPr lang="en-US" sz="1100" dirty="0">
              <a:solidFill>
                <a:schemeClr val="accent2"/>
              </a:solidFill>
            </a:endParaRPr>
          </a:p>
          <a:p>
            <a:pPr algn="ctr"/>
            <a:endParaRPr lang="en-US" sz="1100" dirty="0">
              <a:solidFill>
                <a:schemeClr val="accent2"/>
              </a:solidFill>
            </a:endParaRPr>
          </a:p>
        </p:txBody>
      </p:sp>
      <p:grpSp>
        <p:nvGrpSpPr>
          <p:cNvPr id="11" name="Group 10"/>
          <p:cNvGrpSpPr>
            <a:grpSpLocks noChangeAspect="1"/>
          </p:cNvGrpSpPr>
          <p:nvPr/>
        </p:nvGrpSpPr>
        <p:grpSpPr>
          <a:xfrm>
            <a:off x="9388549" y="2745585"/>
            <a:ext cx="641963" cy="778551"/>
            <a:chOff x="5723230" y="3240843"/>
            <a:chExt cx="1085217" cy="1316114"/>
          </a:xfrm>
        </p:grpSpPr>
        <p:grpSp>
          <p:nvGrpSpPr>
            <p:cNvPr id="12" name="Group 11"/>
            <p:cNvGrpSpPr>
              <a:grpSpLocks noChangeAspect="1"/>
            </p:cNvGrpSpPr>
            <p:nvPr/>
          </p:nvGrpSpPr>
          <p:grpSpPr>
            <a:xfrm>
              <a:off x="5723230" y="3240843"/>
              <a:ext cx="1085217" cy="1316114"/>
              <a:chOff x="5913097" y="3212268"/>
              <a:chExt cx="895350" cy="10858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097" y="3212268"/>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rc 14"/>
              <p:cNvSpPr>
                <a:spLocks noChangeAspect="1"/>
              </p:cNvSpPr>
              <p:nvPr/>
            </p:nvSpPr>
            <p:spPr bwMode="auto">
              <a:xfrm>
                <a:off x="5941268" y="3483986"/>
                <a:ext cx="756367" cy="709094"/>
              </a:xfrm>
              <a:prstGeom prst="arc">
                <a:avLst>
                  <a:gd name="adj1" fmla="val 21578772"/>
                  <a:gd name="adj2" fmla="val 2890240"/>
                </a:avLst>
              </a:prstGeom>
              <a:solidFill>
                <a:srgbClr val="CC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13" name="Arc 12"/>
            <p:cNvSpPr>
              <a:spLocks noChangeAspect="1"/>
            </p:cNvSpPr>
            <p:nvPr/>
          </p:nvSpPr>
          <p:spPr bwMode="auto">
            <a:xfrm rot="2734486">
              <a:off x="5755603" y="3558996"/>
              <a:ext cx="920304" cy="862785"/>
            </a:xfrm>
            <a:prstGeom prst="arc">
              <a:avLst>
                <a:gd name="adj1" fmla="val 65272"/>
                <a:gd name="adj2" fmla="val 2890240"/>
              </a:avLst>
            </a:prstGeom>
            <a:solidFill>
              <a:srgbClr val="FF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16" name="Rounded Rectangle 15"/>
          <p:cNvSpPr/>
          <p:nvPr/>
        </p:nvSpPr>
        <p:spPr bwMode="auto">
          <a:xfrm>
            <a:off x="8117055" y="2702812"/>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err="1">
                <a:solidFill>
                  <a:schemeClr val="accent2"/>
                </a:solidFill>
              </a:rPr>
              <a:t>Veiligheidsmarge</a:t>
            </a:r>
            <a:endParaRPr lang="en-US" sz="1100" dirty="0">
              <a:solidFill>
                <a:schemeClr val="accent2"/>
              </a:solidFill>
            </a:endParaRPr>
          </a:p>
          <a:p>
            <a:r>
              <a:rPr lang="en-US" sz="800" dirty="0" err="1">
                <a:solidFill>
                  <a:schemeClr val="accent2"/>
                </a:solidFill>
              </a:rPr>
              <a:t>Eerste</a:t>
            </a:r>
            <a:r>
              <a:rPr lang="en-US" sz="800" dirty="0">
                <a:solidFill>
                  <a:schemeClr val="accent2"/>
                </a:solidFill>
              </a:rPr>
              <a:t> </a:t>
            </a:r>
          </a:p>
          <a:p>
            <a:r>
              <a:rPr lang="en-US" sz="800" dirty="0" err="1">
                <a:solidFill>
                  <a:schemeClr val="accent2"/>
                </a:solidFill>
              </a:rPr>
              <a:t>en</a:t>
            </a:r>
            <a:r>
              <a:rPr lang="en-US" sz="800" dirty="0">
                <a:solidFill>
                  <a:schemeClr val="accent2"/>
                </a:solidFill>
              </a:rPr>
              <a:t> </a:t>
            </a:r>
            <a:r>
              <a:rPr lang="en-US" sz="800" dirty="0" err="1">
                <a:solidFill>
                  <a:schemeClr val="accent2"/>
                </a:solidFill>
              </a:rPr>
              <a:t>tweede</a:t>
            </a:r>
            <a:r>
              <a:rPr lang="en-US" sz="800" dirty="0">
                <a:solidFill>
                  <a:schemeClr val="accent2"/>
                </a:solidFill>
              </a:rPr>
              <a:t> component</a:t>
            </a:r>
          </a:p>
          <a:p>
            <a:pPr algn="ctr"/>
            <a:endParaRPr lang="en-US" sz="1100" dirty="0">
              <a:solidFill>
                <a:schemeClr val="accent2"/>
              </a:solidFill>
            </a:endParaRPr>
          </a:p>
          <a:p>
            <a:pPr algn="ctr"/>
            <a:endParaRPr lang="en-US" sz="1100" dirty="0">
              <a:solidFill>
                <a:schemeClr val="accent2"/>
              </a:solidFill>
            </a:endParaRPr>
          </a:p>
        </p:txBody>
      </p:sp>
      <p:grpSp>
        <p:nvGrpSpPr>
          <p:cNvPr id="17" name="Group 16"/>
          <p:cNvGrpSpPr>
            <a:grpSpLocks noChangeAspect="1"/>
          </p:cNvGrpSpPr>
          <p:nvPr/>
        </p:nvGrpSpPr>
        <p:grpSpPr>
          <a:xfrm>
            <a:off x="9371676" y="3774392"/>
            <a:ext cx="593684" cy="720000"/>
            <a:chOff x="2483768" y="3572137"/>
            <a:chExt cx="1089411" cy="132120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72137"/>
              <a:ext cx="1089411" cy="13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rc 18"/>
            <p:cNvSpPr>
              <a:spLocks noChangeAspect="1"/>
            </p:cNvSpPr>
            <p:nvPr/>
          </p:nvSpPr>
          <p:spPr bwMode="auto">
            <a:xfrm rot="2734486">
              <a:off x="2535206" y="3877807"/>
              <a:ext cx="920304" cy="862785"/>
            </a:xfrm>
            <a:prstGeom prst="arc">
              <a:avLst>
                <a:gd name="adj1" fmla="val 2734532"/>
                <a:gd name="adj2" fmla="val 3810907"/>
              </a:avLst>
            </a:prstGeom>
            <a:solidFill>
              <a:schemeClr val="bg2">
                <a:lumMod val="50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0"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11040000">
              <a:off x="2905817" y="4312192"/>
              <a:ext cx="133173" cy="46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Rounded Rectangle 20"/>
          <p:cNvSpPr/>
          <p:nvPr/>
        </p:nvSpPr>
        <p:spPr bwMode="auto">
          <a:xfrm>
            <a:off x="8100854" y="3706019"/>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a:solidFill>
                <a:schemeClr val="accent2"/>
              </a:solidFill>
            </a:endParaRPr>
          </a:p>
          <a:p>
            <a:endParaRPr lang="en-US" sz="1100">
              <a:solidFill>
                <a:schemeClr val="accent2"/>
              </a:solidFill>
            </a:endParaRPr>
          </a:p>
          <a:p>
            <a:r>
              <a:rPr lang="en-US" sz="1100">
                <a:solidFill>
                  <a:schemeClr val="accent2"/>
                </a:solidFill>
              </a:rPr>
              <a:t>Waarnemingstijd</a:t>
            </a:r>
          </a:p>
          <a:p>
            <a:pPr algn="ctr"/>
            <a:endParaRPr lang="en-US" sz="1100">
              <a:solidFill>
                <a:schemeClr val="accent2"/>
              </a:solidFill>
            </a:endParaRPr>
          </a:p>
          <a:p>
            <a:pPr algn="ctr"/>
            <a:endParaRPr lang="en-US" sz="1100">
              <a:solidFill>
                <a:schemeClr val="accent2"/>
              </a:solidFill>
            </a:endParaRPr>
          </a:p>
        </p:txBody>
      </p:sp>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9357031" y="4795688"/>
            <a:ext cx="704996" cy="8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p:nvPr/>
        </p:nvCxnSpPr>
        <p:spPr bwMode="auto">
          <a:xfrm>
            <a:off x="7968208" y="4748623"/>
            <a:ext cx="2232248" cy="0"/>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p:spPr>
      </p:cxnSp>
      <p:sp>
        <p:nvSpPr>
          <p:cNvPr id="26" name="Cross 25"/>
          <p:cNvSpPr>
            <a:spLocks noChangeAspect="1"/>
          </p:cNvSpPr>
          <p:nvPr/>
        </p:nvSpPr>
        <p:spPr bwMode="auto">
          <a:xfrm>
            <a:off x="7712943" y="3511724"/>
            <a:ext cx="239266" cy="239266"/>
          </a:xfrm>
          <a:prstGeom prst="plus">
            <a:avLst>
              <a:gd name="adj" fmla="val 50000"/>
            </a:avLst>
          </a:prstGeom>
          <a:solidFill>
            <a:schemeClr val="bg1">
              <a:lumMod val="50000"/>
            </a:schemeClr>
          </a:solidFill>
          <a:ln w="3175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7" name="Cross 26"/>
          <p:cNvSpPr>
            <a:spLocks noChangeAspect="1"/>
          </p:cNvSpPr>
          <p:nvPr/>
        </p:nvSpPr>
        <p:spPr bwMode="auto">
          <a:xfrm>
            <a:off x="7727776" y="2506318"/>
            <a:ext cx="239266" cy="239266"/>
          </a:xfrm>
          <a:prstGeom prst="plus">
            <a:avLst>
              <a:gd name="adj" fmla="val 50000"/>
            </a:avLst>
          </a:prstGeom>
          <a:solidFill>
            <a:schemeClr val="bg1">
              <a:lumMod val="50000"/>
            </a:schemeClr>
          </a:solidFill>
          <a:ln w="3175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8" name="TextBox 27"/>
          <p:cNvSpPr txBox="1"/>
          <p:nvPr/>
        </p:nvSpPr>
        <p:spPr>
          <a:xfrm>
            <a:off x="7608169" y="4519708"/>
            <a:ext cx="344041" cy="461665"/>
          </a:xfrm>
          <a:prstGeom prst="rect">
            <a:avLst/>
          </a:prstGeom>
          <a:noFill/>
        </p:spPr>
        <p:txBody>
          <a:bodyPr wrap="square" rtlCol="0">
            <a:spAutoFit/>
          </a:bodyPr>
          <a:lstStyle/>
          <a:p>
            <a:r>
              <a:rPr lang="en-US" sz="2400" b="1">
                <a:solidFill>
                  <a:schemeClr val="bg1">
                    <a:lumMod val="50000"/>
                  </a:schemeClr>
                </a:solidFill>
              </a:rPr>
              <a:t>=</a:t>
            </a:r>
            <a:endParaRPr lang="fr-FR" sz="2400" b="1">
              <a:solidFill>
                <a:schemeClr val="bg1">
                  <a:lumMod val="50000"/>
                </a:schemeClr>
              </a:solidFill>
            </a:endParaRPr>
          </a:p>
        </p:txBody>
      </p:sp>
      <p:sp>
        <p:nvSpPr>
          <p:cNvPr id="29" name="Rounded Rectangle 28"/>
          <p:cNvSpPr/>
          <p:nvPr/>
        </p:nvSpPr>
        <p:spPr bwMode="auto">
          <a:xfrm>
            <a:off x="8144105" y="4840075"/>
            <a:ext cx="193007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a:solidFill>
                <a:schemeClr val="accent2"/>
              </a:solidFill>
            </a:endParaRPr>
          </a:p>
          <a:p>
            <a:endParaRPr lang="en-US" sz="1100">
              <a:solidFill>
                <a:schemeClr val="accent2"/>
              </a:solidFill>
            </a:endParaRPr>
          </a:p>
          <a:p>
            <a:r>
              <a:rPr lang="en-US" sz="1100">
                <a:solidFill>
                  <a:schemeClr val="accent2"/>
                </a:solidFill>
              </a:rPr>
              <a:t>Totale tijd van</a:t>
            </a:r>
          </a:p>
          <a:p>
            <a:r>
              <a:rPr lang="en-US" sz="1100">
                <a:solidFill>
                  <a:schemeClr val="accent2"/>
                </a:solidFill>
              </a:rPr>
              <a:t>vrijmaking</a:t>
            </a:r>
          </a:p>
          <a:p>
            <a:pPr algn="ctr"/>
            <a:endParaRPr lang="en-US" sz="1100">
              <a:solidFill>
                <a:schemeClr val="accent2"/>
              </a:solidFill>
            </a:endParaRPr>
          </a:p>
          <a:p>
            <a:pPr algn="ctr"/>
            <a:endParaRPr lang="en-US" sz="1100">
              <a:solidFill>
                <a:schemeClr val="accent2"/>
              </a:solidFill>
            </a:endParaRPr>
          </a:p>
        </p:txBody>
      </p:sp>
    </p:spTree>
    <p:extLst>
      <p:ext uri="{BB962C8B-B14F-4D97-AF65-F5344CB8AC3E}">
        <p14:creationId xmlns:p14="http://schemas.microsoft.com/office/powerpoint/2010/main" val="2306220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dirty="0" err="1">
                <a:solidFill>
                  <a:srgbClr val="0070C0"/>
                </a:solidFill>
                <a:latin typeface="+mn-lt"/>
                <a:cs typeface="Arial"/>
              </a:rPr>
              <a:t>Goede</a:t>
            </a:r>
            <a:r>
              <a:rPr lang="fr-FR" sz="2000" b="1" kern="0" dirty="0">
                <a:solidFill>
                  <a:srgbClr val="0070C0"/>
                </a:solidFill>
                <a:latin typeface="+mn-lt"/>
                <a:cs typeface="Arial"/>
              </a:rPr>
              <a:t> </a:t>
            </a:r>
            <a:r>
              <a:rPr lang="fr-FR" sz="2000" b="1" kern="0" dirty="0" err="1">
                <a:solidFill>
                  <a:srgbClr val="0070C0"/>
                </a:solidFill>
                <a:latin typeface="+mn-lt"/>
                <a:cs typeface="Arial"/>
              </a:rPr>
              <a:t>gewoonten</a:t>
            </a:r>
            <a:endParaRPr lang="fr-FR" sz="2000" b="1" kern="0" dirty="0">
              <a:solidFill>
                <a:srgbClr val="0070C0"/>
              </a:solidFill>
              <a:latin typeface="+mn-lt"/>
              <a:ea typeface="+mj-ea"/>
              <a:cs typeface="Arial"/>
            </a:endParaRPr>
          </a:p>
        </p:txBody>
      </p:sp>
      <p:pic>
        <p:nvPicPr>
          <p:cNvPr id="5" name="Picture 4"/>
          <p:cNvPicPr>
            <a:picLocks noChangeAspect="1"/>
          </p:cNvPicPr>
          <p:nvPr/>
        </p:nvPicPr>
        <p:blipFill>
          <a:blip r:embed="rId2"/>
          <a:stretch>
            <a:fillRect/>
          </a:stretch>
        </p:blipFill>
        <p:spPr>
          <a:xfrm>
            <a:off x="9120336" y="1700808"/>
            <a:ext cx="1937044" cy="4356770"/>
          </a:xfrm>
          <a:prstGeom prst="rect">
            <a:avLst/>
          </a:prstGeom>
        </p:spPr>
      </p:pic>
      <p:pic>
        <p:nvPicPr>
          <p:cNvPr id="6" name="Picture 5"/>
          <p:cNvPicPr>
            <a:picLocks noChangeAspect="1"/>
          </p:cNvPicPr>
          <p:nvPr/>
        </p:nvPicPr>
        <p:blipFill>
          <a:blip r:embed="rId3"/>
          <a:stretch>
            <a:fillRect/>
          </a:stretch>
        </p:blipFill>
        <p:spPr>
          <a:xfrm>
            <a:off x="643717" y="1759439"/>
            <a:ext cx="2097551" cy="4298139"/>
          </a:xfrm>
          <a:prstGeom prst="rect">
            <a:avLst/>
          </a:prstGeom>
        </p:spPr>
      </p:pic>
      <p:pic>
        <p:nvPicPr>
          <p:cNvPr id="7" name="Picture 6"/>
          <p:cNvPicPr>
            <a:picLocks noChangeAspect="1"/>
          </p:cNvPicPr>
          <p:nvPr/>
        </p:nvPicPr>
        <p:blipFill>
          <a:blip r:embed="rId4"/>
          <a:stretch>
            <a:fillRect/>
          </a:stretch>
        </p:blipFill>
        <p:spPr>
          <a:xfrm>
            <a:off x="5375920" y="1241234"/>
            <a:ext cx="1767993" cy="1036410"/>
          </a:xfrm>
          <a:prstGeom prst="rect">
            <a:avLst/>
          </a:prstGeom>
        </p:spPr>
      </p:pic>
      <p:sp>
        <p:nvSpPr>
          <p:cNvPr id="9" name="Rechthoek 8"/>
          <p:cNvSpPr/>
          <p:nvPr/>
        </p:nvSpPr>
        <p:spPr>
          <a:xfrm>
            <a:off x="1513334" y="2492896"/>
            <a:ext cx="8687121" cy="2000548"/>
          </a:xfrm>
          <a:prstGeom prst="rect">
            <a:avLst/>
          </a:prstGeom>
          <a:ln>
            <a:solidFill>
              <a:schemeClr val="tx2"/>
            </a:solidFill>
          </a:ln>
        </p:spPr>
        <p:txBody>
          <a:bodyPr wrap="square">
            <a:spAutoFit/>
          </a:bodyPr>
          <a:lstStyle/>
          <a:p>
            <a:pPr marL="177800" indent="-177800" algn="just"/>
            <a:r>
              <a:rPr lang="nl-NL" sz="1400" b="1" dirty="0">
                <a:latin typeface="+mn-lt"/>
              </a:rPr>
              <a:t>Om de sporen vrij te maken zonder de exploitatie te hinderen: </a:t>
            </a:r>
          </a:p>
          <a:p>
            <a:pPr marL="177800" indent="-177800" algn="just">
              <a:buFont typeface="Symbol" pitchFamily="18" charset="2"/>
              <a:buChar char=""/>
            </a:pPr>
            <a:endParaRPr lang="nl-NL" sz="1400" dirty="0">
              <a:latin typeface="+mn-lt"/>
            </a:endParaRPr>
          </a:p>
          <a:p>
            <a:pPr marL="361950" indent="-361950" algn="just">
              <a:buFont typeface="Symbol" pitchFamily="18" charset="2"/>
              <a:buChar char=""/>
            </a:pPr>
            <a:r>
              <a:rPr lang="nl-NL" sz="1400" dirty="0">
                <a:latin typeface="+mn-lt"/>
              </a:rPr>
              <a:t>Stap over spoorstaven en spoortoestellen.  Vermijd om je voeten op dwarsliggers te zetten, ze kunnen </a:t>
            </a:r>
            <a:r>
              <a:rPr lang="nl-NL" sz="1400" b="1" dirty="0">
                <a:latin typeface="+mn-lt"/>
              </a:rPr>
              <a:t>glad</a:t>
            </a:r>
            <a:r>
              <a:rPr lang="nl-NL" sz="1400" dirty="0">
                <a:latin typeface="+mn-lt"/>
              </a:rPr>
              <a:t> zijn.</a:t>
            </a:r>
          </a:p>
          <a:p>
            <a:pPr marL="361950" indent="-361950" algn="just">
              <a:buFont typeface="Symbol" pitchFamily="18" charset="2"/>
              <a:buChar char=""/>
            </a:pPr>
            <a:endParaRPr lang="nl-NL" sz="1400" dirty="0">
              <a:latin typeface="+mn-lt"/>
            </a:endParaRPr>
          </a:p>
          <a:p>
            <a:pPr marL="361950" indent="-361950" algn="just">
              <a:buFont typeface="Symbol" pitchFamily="18" charset="2"/>
              <a:buChar char=""/>
            </a:pPr>
            <a:r>
              <a:rPr lang="nl-BE" sz="1400" dirty="0">
                <a:latin typeface="+mn-lt"/>
              </a:rPr>
              <a:t>Let erop dat de uitwijkplaats en de weg ernaartoe </a:t>
            </a:r>
            <a:r>
              <a:rPr lang="nl-BE" sz="1400" b="1" dirty="0">
                <a:latin typeface="+mn-lt"/>
              </a:rPr>
              <a:t>altijd volledig vrij</a:t>
            </a:r>
            <a:r>
              <a:rPr lang="nl-BE" sz="1400" dirty="0">
                <a:latin typeface="+mn-lt"/>
              </a:rPr>
              <a:t> van hindernissen zijn.  </a:t>
            </a:r>
            <a:r>
              <a:rPr lang="nl-NL" sz="1400" b="1" dirty="0">
                <a:latin typeface="+mn-lt"/>
              </a:rPr>
              <a:t>Kijk goed uit </a:t>
            </a:r>
            <a:r>
              <a:rPr lang="nl-NL" sz="1400" dirty="0">
                <a:latin typeface="+mn-lt"/>
              </a:rPr>
              <a:t>waar je je voeten neerzet.</a:t>
            </a:r>
          </a:p>
          <a:p>
            <a:pPr marL="361950" indent="-361950" algn="just">
              <a:buFont typeface="Symbol" pitchFamily="18" charset="2"/>
              <a:buChar char=""/>
            </a:pPr>
            <a:endParaRPr lang="nl-BE" sz="1400" dirty="0">
              <a:latin typeface="+mn-lt"/>
            </a:endParaRPr>
          </a:p>
          <a:p>
            <a:pPr marL="361950" indent="-361950" algn="just">
              <a:buFont typeface="Symbol" pitchFamily="18" charset="2"/>
              <a:buChar char=""/>
            </a:pPr>
            <a:r>
              <a:rPr lang="nl-BE" sz="1400" dirty="0">
                <a:latin typeface="+mn-lt"/>
              </a:rPr>
              <a:t>Bij twijfel over de uitwijkplaats of andere, </a:t>
            </a:r>
            <a:r>
              <a:rPr lang="nl-BE" sz="1400" b="1" dirty="0">
                <a:latin typeface="+mn-lt"/>
              </a:rPr>
              <a:t>vraag instructies </a:t>
            </a:r>
            <a:r>
              <a:rPr lang="nl-BE" sz="1400" dirty="0">
                <a:latin typeface="+mn-lt"/>
              </a:rPr>
              <a:t>aan uw leider van het werk. </a:t>
            </a:r>
          </a:p>
          <a:p>
            <a:pPr marL="361950" indent="-361950" algn="just">
              <a:buFont typeface="Symbol" pitchFamily="18" charset="2"/>
              <a:buChar char=""/>
            </a:pPr>
            <a:endParaRPr lang="nl-BE" sz="1200" dirty="0"/>
          </a:p>
        </p:txBody>
      </p:sp>
      <p:sp>
        <p:nvSpPr>
          <p:cNvPr id="10" name="Rechthoek 16"/>
          <p:cNvSpPr/>
          <p:nvPr/>
        </p:nvSpPr>
        <p:spPr>
          <a:xfrm>
            <a:off x="1513334" y="4444513"/>
            <a:ext cx="8687121" cy="738664"/>
          </a:xfrm>
          <a:prstGeom prst="rect">
            <a:avLst/>
          </a:prstGeom>
          <a:ln>
            <a:solidFill>
              <a:schemeClr val="tx2"/>
            </a:solidFill>
          </a:ln>
        </p:spPr>
        <p:txBody>
          <a:bodyPr wrap="square">
            <a:spAutoFit/>
          </a:bodyPr>
          <a:lstStyle/>
          <a:p>
            <a:pPr algn="just"/>
            <a:r>
              <a:rPr lang="en-US" sz="1400" b="1" dirty="0" err="1">
                <a:latin typeface="+mn-lt"/>
              </a:rPr>
              <a:t>Tijdens</a:t>
            </a:r>
            <a:r>
              <a:rPr lang="en-US" sz="1400" b="1" dirty="0">
                <a:latin typeface="+mn-lt"/>
              </a:rPr>
              <a:t> de </a:t>
            </a:r>
            <a:r>
              <a:rPr lang="en-US" sz="1400" b="1" dirty="0" err="1">
                <a:latin typeface="+mn-lt"/>
              </a:rPr>
              <a:t>doorrit</a:t>
            </a:r>
            <a:r>
              <a:rPr lang="en-US" sz="1400" b="1" dirty="0">
                <a:latin typeface="+mn-lt"/>
              </a:rPr>
              <a:t> van de </a:t>
            </a:r>
            <a:r>
              <a:rPr lang="en-US" sz="1400" b="1" dirty="0" err="1">
                <a:latin typeface="+mn-lt"/>
              </a:rPr>
              <a:t>beweging</a:t>
            </a:r>
            <a:r>
              <a:rPr lang="en-US" sz="1400" b="1" dirty="0">
                <a:latin typeface="+mn-lt"/>
              </a:rPr>
              <a:t>: </a:t>
            </a:r>
          </a:p>
          <a:p>
            <a:pPr algn="just"/>
            <a:endParaRPr lang="en-US" sz="1400" dirty="0">
              <a:latin typeface="+mn-lt"/>
            </a:endParaRPr>
          </a:p>
          <a:p>
            <a:pPr algn="just"/>
            <a:r>
              <a:rPr lang="en-US" sz="1400" dirty="0">
                <a:latin typeface="+mn-lt"/>
              </a:rPr>
              <a:t>         </a:t>
            </a:r>
            <a:r>
              <a:rPr lang="en-US" sz="1400" dirty="0" err="1">
                <a:latin typeface="+mn-lt"/>
              </a:rPr>
              <a:t>Zorg</a:t>
            </a:r>
            <a:r>
              <a:rPr lang="en-US" sz="1400" dirty="0">
                <a:latin typeface="+mn-lt"/>
              </a:rPr>
              <a:t> </a:t>
            </a:r>
            <a:r>
              <a:rPr lang="en-US" sz="1400" dirty="0" err="1">
                <a:latin typeface="+mn-lt"/>
              </a:rPr>
              <a:t>ervoor</a:t>
            </a:r>
            <a:r>
              <a:rPr lang="en-US" sz="1400" dirty="0">
                <a:latin typeface="+mn-lt"/>
              </a:rPr>
              <a:t> </a:t>
            </a:r>
            <a:r>
              <a:rPr lang="en-US" sz="1400" dirty="0" err="1">
                <a:latin typeface="+mn-lt"/>
              </a:rPr>
              <a:t>dat</a:t>
            </a:r>
            <a:r>
              <a:rPr lang="en-US" sz="1400" dirty="0">
                <a:latin typeface="+mn-lt"/>
              </a:rPr>
              <a:t> je </a:t>
            </a:r>
            <a:r>
              <a:rPr lang="en-US" sz="1400" dirty="0" err="1">
                <a:latin typeface="+mn-lt"/>
              </a:rPr>
              <a:t>niet</a:t>
            </a:r>
            <a:r>
              <a:rPr lang="en-US" sz="1400" dirty="0">
                <a:latin typeface="+mn-lt"/>
              </a:rPr>
              <a:t> door </a:t>
            </a:r>
            <a:r>
              <a:rPr lang="en-US" sz="1400" dirty="0" err="1">
                <a:latin typeface="+mn-lt"/>
              </a:rPr>
              <a:t>loshangende</a:t>
            </a:r>
            <a:r>
              <a:rPr lang="en-US" sz="1400" dirty="0">
                <a:latin typeface="+mn-lt"/>
              </a:rPr>
              <a:t> of </a:t>
            </a:r>
            <a:r>
              <a:rPr lang="en-US" sz="1400" dirty="0" err="1">
                <a:latin typeface="+mn-lt"/>
              </a:rPr>
              <a:t>uitstekende</a:t>
            </a:r>
            <a:r>
              <a:rPr lang="en-US" sz="1400" dirty="0">
                <a:latin typeface="+mn-lt"/>
              </a:rPr>
              <a:t> </a:t>
            </a:r>
            <a:r>
              <a:rPr lang="en-US" sz="1400" dirty="0" err="1">
                <a:latin typeface="+mn-lt"/>
              </a:rPr>
              <a:t>voorwerpen</a:t>
            </a:r>
            <a:r>
              <a:rPr lang="en-US" sz="1400" dirty="0">
                <a:latin typeface="+mn-lt"/>
              </a:rPr>
              <a:t> </a:t>
            </a:r>
            <a:r>
              <a:rPr lang="en-US" sz="1400" dirty="0" err="1">
                <a:latin typeface="+mn-lt"/>
              </a:rPr>
              <a:t>kan</a:t>
            </a:r>
            <a:r>
              <a:rPr lang="en-US" sz="1400" dirty="0">
                <a:latin typeface="+mn-lt"/>
              </a:rPr>
              <a:t> </a:t>
            </a:r>
            <a:r>
              <a:rPr lang="en-US" sz="1400" dirty="0" err="1">
                <a:latin typeface="+mn-lt"/>
              </a:rPr>
              <a:t>geraakt</a:t>
            </a:r>
            <a:r>
              <a:rPr lang="en-US" sz="1400" dirty="0">
                <a:latin typeface="+mn-lt"/>
              </a:rPr>
              <a:t> </a:t>
            </a:r>
            <a:r>
              <a:rPr lang="en-US" sz="1400" dirty="0" err="1">
                <a:latin typeface="+mn-lt"/>
              </a:rPr>
              <a:t>worden</a:t>
            </a:r>
            <a:r>
              <a:rPr lang="en-US" sz="1400" dirty="0">
                <a:latin typeface="+mn-lt"/>
              </a:rPr>
              <a:t> </a:t>
            </a:r>
            <a:r>
              <a:rPr lang="en-US" sz="1400" dirty="0" err="1">
                <a:latin typeface="+mn-lt"/>
              </a:rPr>
              <a:t>tijdens</a:t>
            </a:r>
            <a:r>
              <a:rPr lang="en-US" sz="1400" dirty="0">
                <a:latin typeface="+mn-lt"/>
              </a:rPr>
              <a:t> </a:t>
            </a:r>
            <a:r>
              <a:rPr lang="en-US" sz="1400" dirty="0" err="1">
                <a:latin typeface="+mn-lt"/>
              </a:rPr>
              <a:t>doorrit</a:t>
            </a:r>
            <a:r>
              <a:rPr lang="en-US" sz="1400" dirty="0">
                <a:latin typeface="+mn-lt"/>
              </a:rPr>
              <a:t>.</a:t>
            </a:r>
            <a:endParaRPr lang="nl-NL" sz="1400" dirty="0">
              <a:latin typeface="+mn-lt"/>
            </a:endParaRPr>
          </a:p>
        </p:txBody>
      </p:sp>
      <p:pic>
        <p:nvPicPr>
          <p:cNvPr id="2" name="Picture 1"/>
          <p:cNvPicPr>
            <a:picLocks noChangeAspect="1"/>
          </p:cNvPicPr>
          <p:nvPr/>
        </p:nvPicPr>
        <p:blipFill>
          <a:blip r:embed="rId5"/>
          <a:stretch>
            <a:fillRect/>
          </a:stretch>
        </p:blipFill>
        <p:spPr>
          <a:xfrm>
            <a:off x="1652146" y="4708696"/>
            <a:ext cx="359695" cy="359695"/>
          </a:xfrm>
          <a:prstGeom prst="rect">
            <a:avLst/>
          </a:prstGeom>
        </p:spPr>
      </p:pic>
      <p:pic>
        <p:nvPicPr>
          <p:cNvPr id="12" name="Picture 11" descr="D:\Documents And Settings\GQR7802\Local Settings\Temporary Internet Files\Content.IE5\HNYX0581\MC900441310[1].png"/>
          <p:cNvPicPr>
            <a:picLocks noChangeAspect="1" noChangeArrowheads="1"/>
          </p:cNvPicPr>
          <p:nvPr/>
        </p:nvPicPr>
        <p:blipFill>
          <a:blip r:embed="rId6" cstate="print"/>
          <a:srcRect/>
          <a:stretch>
            <a:fillRect/>
          </a:stretch>
        </p:blipFill>
        <p:spPr bwMode="auto">
          <a:xfrm>
            <a:off x="1654634" y="3249152"/>
            <a:ext cx="357207" cy="357032"/>
          </a:xfrm>
          <a:prstGeom prst="rect">
            <a:avLst/>
          </a:prstGeom>
          <a:noFill/>
          <a:ln w="9525">
            <a:noFill/>
            <a:miter lim="800000"/>
            <a:headEnd/>
            <a:tailEnd/>
          </a:ln>
        </p:spPr>
      </p:pic>
      <p:pic>
        <p:nvPicPr>
          <p:cNvPr id="13" name="Picture 11" descr="D:\Documents And Settings\GQR7802\Local Settings\Temporary Internet Files\Content.IE5\HNYX0581\MC900441310[1].png"/>
          <p:cNvPicPr>
            <a:picLocks noChangeAspect="1" noChangeArrowheads="1"/>
          </p:cNvPicPr>
          <p:nvPr/>
        </p:nvPicPr>
        <p:blipFill>
          <a:blip r:embed="rId6" cstate="print"/>
          <a:srcRect/>
          <a:stretch>
            <a:fillRect/>
          </a:stretch>
        </p:blipFill>
        <p:spPr bwMode="auto">
          <a:xfrm>
            <a:off x="1688589" y="3846252"/>
            <a:ext cx="357207" cy="357032"/>
          </a:xfrm>
          <a:prstGeom prst="rect">
            <a:avLst/>
          </a:prstGeom>
          <a:noFill/>
          <a:ln w="9525">
            <a:noFill/>
            <a:miter lim="800000"/>
            <a:headEnd/>
            <a:tailEnd/>
          </a:ln>
        </p:spPr>
      </p:pic>
      <p:pic>
        <p:nvPicPr>
          <p:cNvPr id="14" name="Picture 11" descr="D:\Documents And Settings\GQR7802\Local Settings\Temporary Internet Files\Content.IE5\HNYX0581\MC900441310[1].png"/>
          <p:cNvPicPr>
            <a:picLocks noChangeAspect="1" noChangeArrowheads="1"/>
          </p:cNvPicPr>
          <p:nvPr/>
        </p:nvPicPr>
        <p:blipFill>
          <a:blip r:embed="rId6" cstate="print"/>
          <a:srcRect/>
          <a:stretch>
            <a:fillRect/>
          </a:stretch>
        </p:blipFill>
        <p:spPr bwMode="auto">
          <a:xfrm>
            <a:off x="1654635" y="2826236"/>
            <a:ext cx="357207" cy="357032"/>
          </a:xfrm>
          <a:prstGeom prst="rect">
            <a:avLst/>
          </a:prstGeom>
          <a:noFill/>
          <a:ln w="9525">
            <a:noFill/>
            <a:miter lim="800000"/>
            <a:headEnd/>
            <a:tailEnd/>
          </a:ln>
        </p:spPr>
      </p:pic>
      <p:sp>
        <p:nvSpPr>
          <p:cNvPr id="15" name="Text Placeholder 1"/>
          <p:cNvSpPr>
            <a:spLocks noGrp="1"/>
          </p:cNvSpPr>
          <p:nvPr>
            <p:ph type="body" sz="quarter" idx="18"/>
          </p:nvPr>
        </p:nvSpPr>
        <p:spPr>
          <a:xfrm>
            <a:off x="9673618" y="154524"/>
            <a:ext cx="2237175" cy="360363"/>
          </a:xfrm>
        </p:spPr>
        <p:txBody>
          <a:bodyPr/>
          <a:lstStyle/>
          <a:p>
            <a:r>
              <a:rPr lang="en-GB" dirty="0"/>
              <a:t>5. Alarm</a:t>
            </a:r>
          </a:p>
        </p:txBody>
      </p:sp>
    </p:spTree>
    <p:extLst>
      <p:ext uri="{BB962C8B-B14F-4D97-AF65-F5344CB8AC3E}">
        <p14:creationId xmlns:p14="http://schemas.microsoft.com/office/powerpoint/2010/main" val="1203189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222049" y="1340768"/>
            <a:ext cx="9224626" cy="3354765"/>
          </a:xfrm>
          <a:prstGeom prst="rect">
            <a:avLst/>
          </a:prstGeom>
        </p:spPr>
        <p:txBody>
          <a:bodyPr wrap="square">
            <a:spAutoFit/>
          </a:bodyPr>
          <a:lstStyle/>
          <a:p>
            <a:r>
              <a:rPr lang="nl-NL" sz="2000" b="1" dirty="0">
                <a:latin typeface="+mn-lt"/>
                <a:cs typeface="Arial" panose="020B0604020202020204" pitchFamily="34" charset="0"/>
              </a:rPr>
              <a:t>0.     Inleiding</a:t>
            </a:r>
          </a:p>
          <a:p>
            <a:pPr marL="457200" indent="-457200">
              <a:buFontTx/>
              <a:buAutoNum type="arabicPeriod"/>
            </a:pPr>
            <a:r>
              <a:rPr lang="nl-NL" sz="2000" b="1" dirty="0">
                <a:latin typeface="+mn-lt"/>
                <a:cs typeface="Arial" panose="020B0604020202020204" pitchFamily="34" charset="0"/>
              </a:rPr>
              <a:t>Familiefoto</a:t>
            </a:r>
          </a:p>
          <a:p>
            <a:pPr marL="457200" indent="-457200">
              <a:buFontTx/>
              <a:buAutoNum type="arabicPeriod"/>
            </a:pPr>
            <a:r>
              <a:rPr lang="nl-NL" sz="2000" b="1" dirty="0">
                <a:latin typeface="+mn-lt"/>
                <a:cs typeface="Arial" panose="020B0604020202020204" pitchFamily="34" charset="0"/>
              </a:rPr>
              <a:t>Hiërarchie van de veiligheidsmaatregelen </a:t>
            </a:r>
          </a:p>
          <a:p>
            <a:pPr marL="457200" indent="-457200">
              <a:buFontTx/>
              <a:buAutoNum type="arabicPeriod"/>
            </a:pPr>
            <a:r>
              <a:rPr lang="nl-NL" sz="2000" b="1" dirty="0">
                <a:latin typeface="+mn-lt"/>
                <a:cs typeface="Arial" panose="020B0604020202020204" pitchFamily="34" charset="0"/>
              </a:rPr>
              <a:t>Vóór het werk	</a:t>
            </a:r>
          </a:p>
          <a:p>
            <a:pPr marL="0" indent="0">
              <a:buNone/>
            </a:pPr>
            <a:r>
              <a:rPr lang="nl-NL" sz="2000" b="1" dirty="0">
                <a:latin typeface="+mn-lt"/>
                <a:cs typeface="Arial" panose="020B0604020202020204" pitchFamily="34" charset="0"/>
              </a:rPr>
              <a:t>4.     Het begin van het werk</a:t>
            </a:r>
          </a:p>
          <a:p>
            <a:pPr defTabSz="266700">
              <a:tabLst>
                <a:tab pos="266700" algn="l"/>
              </a:tabLst>
            </a:pPr>
            <a:r>
              <a:rPr lang="nl-NL" sz="2000" b="1" dirty="0">
                <a:latin typeface="+mn-lt"/>
                <a:cs typeface="Arial" panose="020B0604020202020204" pitchFamily="34" charset="0"/>
              </a:rPr>
              <a:t>5.     Alarm – Definitie</a:t>
            </a:r>
          </a:p>
          <a:p>
            <a:pPr defTabSz="266700"/>
            <a:r>
              <a:rPr lang="nl-NL" sz="2000" b="1" dirty="0">
                <a:solidFill>
                  <a:schemeClr val="bg1"/>
                </a:solidFill>
                <a:latin typeface="+mn-lt"/>
                <a:cs typeface="Arial" panose="020B0604020202020204" pitchFamily="34" charset="0"/>
              </a:rPr>
              <a:t>6.     Hernemen van het werk na doorrit van de trein</a:t>
            </a:r>
            <a:br>
              <a:rPr lang="nl-NL" sz="2000" b="1" dirty="0">
                <a:solidFill>
                  <a:schemeClr val="accent2"/>
                </a:solidFill>
                <a:latin typeface="+mn-lt"/>
                <a:cs typeface="Arial" panose="020B0604020202020204" pitchFamily="34" charset="0"/>
              </a:rPr>
            </a:br>
            <a:r>
              <a:rPr lang="nl-NL" sz="2000" b="1" dirty="0">
                <a:solidFill>
                  <a:schemeClr val="accent2"/>
                </a:solidFill>
                <a:latin typeface="+mn-lt"/>
                <a:cs typeface="Arial" panose="020B0604020202020204" pitchFamily="34" charset="0"/>
              </a:rPr>
              <a:t>7.     Het einde van het werk	</a:t>
            </a:r>
          </a:p>
          <a:p>
            <a:r>
              <a:rPr lang="nl-NL" sz="2000" b="1" dirty="0">
                <a:solidFill>
                  <a:schemeClr val="accent2"/>
                </a:solidFill>
                <a:latin typeface="+mn-lt"/>
                <a:cs typeface="Arial" panose="020B0604020202020204" pitchFamily="34" charset="0"/>
              </a:rPr>
              <a:t>8.     Overzicht</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1609452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135"/>
          <p:cNvCxnSpPr>
            <a:cxnSpLocks noChangeShapeType="1"/>
          </p:cNvCxnSpPr>
          <p:nvPr/>
        </p:nvCxnSpPr>
        <p:spPr bwMode="auto">
          <a:xfrm>
            <a:off x="2030336" y="2676662"/>
            <a:ext cx="1545385" cy="0"/>
          </a:xfrm>
          <a:prstGeom prst="straightConnector1">
            <a:avLst/>
          </a:prstGeom>
          <a:noFill/>
          <a:ln w="12700" algn="ctr">
            <a:solidFill>
              <a:schemeClr val="accent2"/>
            </a:solidFill>
            <a:prstDash val="solid"/>
            <a:round/>
            <a:headEnd type="none" w="med" len="med"/>
            <a:tailEnd type="none" w="med" len="med"/>
          </a:ln>
        </p:spPr>
      </p:cxnSp>
      <p:sp>
        <p:nvSpPr>
          <p:cNvPr id="2" name="Text Placeholder 1"/>
          <p:cNvSpPr>
            <a:spLocks noGrp="1"/>
          </p:cNvSpPr>
          <p:nvPr>
            <p:ph type="body" sz="quarter" idx="18"/>
          </p:nvPr>
        </p:nvSpPr>
        <p:spPr>
          <a:xfrm>
            <a:off x="9264352" y="154524"/>
            <a:ext cx="2646441" cy="360363"/>
          </a:xfrm>
        </p:spPr>
        <p:txBody>
          <a:bodyPr/>
          <a:lstStyle/>
          <a:p>
            <a:r>
              <a:rPr lang="en-GB" dirty="0"/>
              <a:t>6. </a:t>
            </a:r>
            <a:r>
              <a:rPr lang="en-GB" dirty="0" err="1"/>
              <a:t>Hernemen</a:t>
            </a:r>
            <a:r>
              <a:rPr lang="en-GB" dirty="0"/>
              <a:t> van het </a:t>
            </a:r>
            <a:r>
              <a:rPr lang="en-GB" dirty="0" err="1"/>
              <a:t>werk</a:t>
            </a:r>
            <a:r>
              <a:rPr lang="en-GB" dirty="0"/>
              <a:t> </a:t>
            </a:r>
            <a:r>
              <a:rPr lang="en-GB" dirty="0" err="1"/>
              <a:t>na</a:t>
            </a:r>
            <a:r>
              <a:rPr lang="en-GB" dirty="0"/>
              <a:t> </a:t>
            </a:r>
            <a:r>
              <a:rPr lang="en-GB" dirty="0" err="1"/>
              <a:t>doorrit</a:t>
            </a:r>
            <a:endParaRPr lang="en-GB" dirty="0"/>
          </a:p>
        </p:txBody>
      </p:sp>
      <p:pic>
        <p:nvPicPr>
          <p:cNvPr id="1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10247" y="404664"/>
            <a:ext cx="496602" cy="450018"/>
          </a:xfrm>
          <a:prstGeom prst="rect">
            <a:avLst/>
          </a:prstGeom>
          <a:noFill/>
          <a:ln w="9525">
            <a:noFill/>
            <a:miter lim="800000"/>
            <a:headEnd/>
            <a:tailEnd/>
          </a:ln>
        </p:spPr>
      </p:pic>
      <p:sp>
        <p:nvSpPr>
          <p:cNvPr id="13" name="Boog 66"/>
          <p:cNvSpPr/>
          <p:nvPr/>
        </p:nvSpPr>
        <p:spPr bwMode="auto">
          <a:xfrm rot="7668973" flipH="1">
            <a:off x="5231639" y="646909"/>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15" name="Rechthoekige toelichting 16"/>
          <p:cNvSpPr/>
          <p:nvPr/>
        </p:nvSpPr>
        <p:spPr bwMode="auto">
          <a:xfrm>
            <a:off x="5990776" y="466744"/>
            <a:ext cx="1905425" cy="625742"/>
          </a:xfrm>
          <a:prstGeom prst="wedgeRectCallout">
            <a:avLst>
              <a:gd name="adj1" fmla="val -64518"/>
              <a:gd name="adj2" fmla="val 57439"/>
            </a:avLst>
          </a:prstGeom>
          <a:solidFill>
            <a:srgbClr val="00B0F0"/>
          </a:solidFill>
          <a:ln w="31750" algn="ctr">
            <a:noFill/>
            <a:round/>
            <a:headEnd/>
            <a:tailEnd/>
          </a:ln>
        </p:spPr>
        <p:txBody>
          <a:bodyPr wrap="square" anchor="ctr"/>
          <a:lstStyle/>
          <a:p>
            <a:pPr algn="ctr"/>
            <a:r>
              <a:rPr lang="nl-BE" sz="1000">
                <a:solidFill>
                  <a:schemeClr val="bg1"/>
                </a:solidFill>
              </a:rPr>
              <a:t>IK HERNEEM HET WERK PAS ALS IK DAARVOOR DE TOELATING KRIJG VAN …</a:t>
            </a:r>
          </a:p>
        </p:txBody>
      </p:sp>
      <p:cxnSp>
        <p:nvCxnSpPr>
          <p:cNvPr id="16" name="Straight Arrow Connector 135"/>
          <p:cNvCxnSpPr>
            <a:cxnSpLocks noChangeShapeType="1"/>
          </p:cNvCxnSpPr>
          <p:nvPr/>
        </p:nvCxnSpPr>
        <p:spPr bwMode="auto">
          <a:xfrm>
            <a:off x="4799856" y="2676662"/>
            <a:ext cx="5184576" cy="0"/>
          </a:xfrm>
          <a:prstGeom prst="straightConnector1">
            <a:avLst/>
          </a:prstGeom>
          <a:noFill/>
          <a:ln w="12700" algn="ctr">
            <a:solidFill>
              <a:schemeClr val="accent2"/>
            </a:solidFill>
            <a:prstDash val="solid"/>
            <a:round/>
            <a:headEnd/>
            <a:tailEnd type="arrow" w="med" len="med"/>
          </a:ln>
        </p:spPr>
      </p:cxnSp>
      <p:sp>
        <p:nvSpPr>
          <p:cNvPr id="17" name="TextBox 370"/>
          <p:cNvSpPr txBox="1">
            <a:spLocks noChangeArrowheads="1"/>
          </p:cNvSpPr>
          <p:nvPr/>
        </p:nvSpPr>
        <p:spPr bwMode="auto">
          <a:xfrm>
            <a:off x="9696078" y="2388631"/>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8" name="Rounded Rectangle 122"/>
          <p:cNvSpPr>
            <a:spLocks noChangeArrowheads="1"/>
          </p:cNvSpPr>
          <p:nvPr/>
        </p:nvSpPr>
        <p:spPr bwMode="auto">
          <a:xfrm>
            <a:off x="2386506" y="2532646"/>
            <a:ext cx="701675" cy="288032"/>
          </a:xfrm>
          <a:prstGeom prst="roundRect">
            <a:avLst>
              <a:gd name="adj" fmla="val 16667"/>
            </a:avLst>
          </a:prstGeom>
          <a:solidFill>
            <a:schemeClr val="bg1"/>
          </a:solidFill>
          <a:ln w="31750" algn="ctr">
            <a:solidFill>
              <a:schemeClr val="accent1"/>
            </a:solidFill>
            <a:round/>
            <a:headEnd/>
            <a:tailEnd/>
          </a:ln>
        </p:spPr>
        <p:txBody>
          <a:bodyPr wrap="none" anchor="ctr"/>
          <a:lstStyle/>
          <a:p>
            <a:pPr algn="ctr"/>
            <a:r>
              <a:rPr lang="en-US" sz="900" b="1" dirty="0">
                <a:latin typeface="+mn-lt"/>
              </a:rPr>
              <a:t>Briefing</a:t>
            </a:r>
            <a:endParaRPr lang="en-US" sz="1600" b="1" dirty="0">
              <a:latin typeface="+mn-lt"/>
            </a:endParaRPr>
          </a:p>
        </p:txBody>
      </p:sp>
      <p:sp>
        <p:nvSpPr>
          <p:cNvPr id="20" name="Rounded Rectangle 122"/>
          <p:cNvSpPr>
            <a:spLocks noChangeArrowheads="1"/>
          </p:cNvSpPr>
          <p:nvPr/>
        </p:nvSpPr>
        <p:spPr bwMode="auto">
          <a:xfrm>
            <a:off x="7536161" y="2534279"/>
            <a:ext cx="826973" cy="288032"/>
          </a:xfrm>
          <a:prstGeom prst="roundRect">
            <a:avLst>
              <a:gd name="adj" fmla="val 16667"/>
            </a:avLst>
          </a:prstGeom>
          <a:solidFill>
            <a:schemeClr val="bg1"/>
          </a:solidFill>
          <a:ln w="31750" algn="ctr">
            <a:solidFill>
              <a:srgbClr val="FFC000"/>
            </a:solidFill>
            <a:round/>
            <a:headEnd/>
            <a:tailEnd/>
          </a:ln>
        </p:spPr>
        <p:txBody>
          <a:bodyPr wrap="none" anchor="ctr"/>
          <a:lstStyle/>
          <a:p>
            <a:pPr algn="ctr"/>
            <a:r>
              <a:rPr lang="en-US" sz="900" b="1" dirty="0" err="1">
                <a:latin typeface="+mn-lt"/>
              </a:rPr>
              <a:t>Toelating</a:t>
            </a:r>
            <a:endParaRPr lang="en-US" sz="1600" b="1" dirty="0">
              <a:latin typeface="+mn-lt"/>
            </a:endParaRPr>
          </a:p>
        </p:txBody>
      </p:sp>
      <p:sp>
        <p:nvSpPr>
          <p:cNvPr id="21" name="Rounded Rectangle 122"/>
          <p:cNvSpPr>
            <a:spLocks noChangeArrowheads="1"/>
          </p:cNvSpPr>
          <p:nvPr/>
        </p:nvSpPr>
        <p:spPr bwMode="auto">
          <a:xfrm>
            <a:off x="8904313" y="2526742"/>
            <a:ext cx="898003" cy="288032"/>
          </a:xfrm>
          <a:prstGeom prst="roundRect">
            <a:avLst>
              <a:gd name="adj" fmla="val 16667"/>
            </a:avLst>
          </a:prstGeom>
          <a:solidFill>
            <a:schemeClr val="bg1"/>
          </a:solidFill>
          <a:ln w="31750" algn="ctr">
            <a:solidFill>
              <a:srgbClr val="00B050"/>
            </a:solidFill>
            <a:round/>
            <a:headEnd/>
            <a:tailEnd/>
          </a:ln>
        </p:spPr>
        <p:txBody>
          <a:bodyPr wrap="none" anchor="ctr"/>
          <a:lstStyle/>
          <a:p>
            <a:pPr algn="ctr"/>
            <a:r>
              <a:rPr lang="en-US" sz="800" b="1" dirty="0" err="1">
                <a:latin typeface="+mn-lt"/>
              </a:rPr>
              <a:t>Hernemen</a:t>
            </a:r>
            <a:r>
              <a:rPr lang="en-US" sz="800" b="1" dirty="0">
                <a:latin typeface="+mn-lt"/>
              </a:rPr>
              <a:t> van de </a:t>
            </a:r>
          </a:p>
          <a:p>
            <a:pPr algn="ctr"/>
            <a:r>
              <a:rPr lang="en-US" sz="800" b="1" dirty="0" err="1">
                <a:latin typeface="+mn-lt"/>
              </a:rPr>
              <a:t>werken</a:t>
            </a:r>
            <a:endParaRPr lang="en-US" sz="1400" b="1" dirty="0">
              <a:latin typeface="+mn-lt"/>
            </a:endParaRPr>
          </a:p>
        </p:txBody>
      </p:sp>
      <p:sp>
        <p:nvSpPr>
          <p:cNvPr id="22" name="Boog 19"/>
          <p:cNvSpPr/>
          <p:nvPr/>
        </p:nvSpPr>
        <p:spPr bwMode="auto">
          <a:xfrm rot="4931990" flipH="1">
            <a:off x="8141997" y="2884137"/>
            <a:ext cx="442272" cy="319835"/>
          </a:xfrm>
          <a:prstGeom prst="arc">
            <a:avLst>
              <a:gd name="adj1" fmla="val 11417403"/>
              <a:gd name="adj2" fmla="val 21239813"/>
            </a:avLst>
          </a:prstGeom>
          <a:noFill/>
          <a:ln w="31750" cap="flat" cmpd="sng" algn="ctr">
            <a:solidFill>
              <a:srgbClr val="FFC000"/>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cxnSp>
        <p:nvCxnSpPr>
          <p:cNvPr id="26" name="Straight Arrow Connector 135"/>
          <p:cNvCxnSpPr>
            <a:cxnSpLocks noChangeShapeType="1"/>
          </p:cNvCxnSpPr>
          <p:nvPr/>
        </p:nvCxnSpPr>
        <p:spPr bwMode="auto">
          <a:xfrm>
            <a:off x="3542504" y="2676662"/>
            <a:ext cx="1545385" cy="0"/>
          </a:xfrm>
          <a:prstGeom prst="straightConnector1">
            <a:avLst/>
          </a:prstGeom>
          <a:noFill/>
          <a:ln w="12700" algn="ctr">
            <a:solidFill>
              <a:schemeClr val="accent2"/>
            </a:solidFill>
            <a:prstDash val="dash"/>
            <a:round/>
            <a:headEnd type="none" w="med" len="med"/>
            <a:tailEnd type="none" w="med" len="med"/>
          </a:ln>
        </p:spPr>
      </p:cxnSp>
      <p:sp>
        <p:nvSpPr>
          <p:cNvPr id="24" name="Rounded Rectangle 122"/>
          <p:cNvSpPr>
            <a:spLocks noChangeArrowheads="1"/>
          </p:cNvSpPr>
          <p:nvPr/>
        </p:nvSpPr>
        <p:spPr bwMode="auto">
          <a:xfrm>
            <a:off x="4655840" y="2546285"/>
            <a:ext cx="1656184" cy="288032"/>
          </a:xfrm>
          <a:prstGeom prst="roundRect">
            <a:avLst>
              <a:gd name="adj" fmla="val 16667"/>
            </a:avLst>
          </a:prstGeom>
          <a:solidFill>
            <a:schemeClr val="bg1"/>
          </a:solidFill>
          <a:ln w="31750" algn="ctr">
            <a:solidFill>
              <a:srgbClr val="FF0000"/>
            </a:solidFill>
            <a:round/>
            <a:headEnd/>
            <a:tailEnd/>
          </a:ln>
        </p:spPr>
        <p:txBody>
          <a:bodyPr wrap="none" anchor="ctr"/>
          <a:lstStyle/>
          <a:p>
            <a:pPr algn="ctr"/>
            <a:r>
              <a:rPr lang="en-US" sz="900" b="1" dirty="0" err="1">
                <a:latin typeface="+mn-lt"/>
              </a:rPr>
              <a:t>Wachten</a:t>
            </a:r>
            <a:r>
              <a:rPr lang="en-US" sz="900" b="1" dirty="0">
                <a:latin typeface="+mn-lt"/>
              </a:rPr>
              <a:t> op </a:t>
            </a:r>
            <a:r>
              <a:rPr lang="en-US" sz="900" b="1" dirty="0" err="1">
                <a:latin typeface="+mn-lt"/>
              </a:rPr>
              <a:t>veiligheidsafstand</a:t>
            </a:r>
            <a:endParaRPr lang="en-US" sz="900" b="1" dirty="0">
              <a:latin typeface="+mn-lt"/>
            </a:endParaRPr>
          </a:p>
        </p:txBody>
      </p:sp>
      <p:sp>
        <p:nvSpPr>
          <p:cNvPr id="25" name="Rounded Rectangle 12"/>
          <p:cNvSpPr/>
          <p:nvPr/>
        </p:nvSpPr>
        <p:spPr bwMode="auto">
          <a:xfrm>
            <a:off x="1271464" y="2941371"/>
            <a:ext cx="10441160" cy="388576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r>
              <a:rPr lang="en-US" dirty="0">
                <a:latin typeface="+mn-lt"/>
              </a:rPr>
              <a:t>Elk </a:t>
            </a:r>
            <a:r>
              <a:rPr lang="en-US" dirty="0" err="1">
                <a:latin typeface="+mn-lt"/>
              </a:rPr>
              <a:t>beveiligingssysteem</a:t>
            </a:r>
            <a:r>
              <a:rPr lang="en-US" dirty="0">
                <a:latin typeface="+mn-lt"/>
              </a:rPr>
              <a:t> </a:t>
            </a:r>
            <a:r>
              <a:rPr lang="en-US" dirty="0" err="1">
                <a:latin typeface="+mn-lt"/>
              </a:rPr>
              <a:t>heeft</a:t>
            </a:r>
            <a:r>
              <a:rPr lang="en-US" dirty="0">
                <a:latin typeface="+mn-lt"/>
              </a:rPr>
              <a:t> </a:t>
            </a:r>
            <a:r>
              <a:rPr lang="en-US" dirty="0" err="1">
                <a:latin typeface="+mn-lt"/>
              </a:rPr>
              <a:t>zijn</a:t>
            </a:r>
            <a:r>
              <a:rPr lang="en-US" dirty="0">
                <a:latin typeface="+mn-lt"/>
              </a:rPr>
              <a:t> </a:t>
            </a:r>
            <a:r>
              <a:rPr lang="en-US" dirty="0" err="1">
                <a:latin typeface="+mn-lt"/>
              </a:rPr>
              <a:t>eigen</a:t>
            </a:r>
            <a:r>
              <a:rPr lang="en-US" dirty="0">
                <a:latin typeface="+mn-lt"/>
              </a:rPr>
              <a:t> </a:t>
            </a:r>
            <a:r>
              <a:rPr lang="en-US" dirty="0" err="1">
                <a:latin typeface="+mn-lt"/>
              </a:rPr>
              <a:t>veiligheidsprocedures</a:t>
            </a:r>
            <a:r>
              <a:rPr lang="en-US" dirty="0">
                <a:latin typeface="+mn-lt"/>
              </a:rPr>
              <a:t>.</a:t>
            </a:r>
          </a:p>
          <a:p>
            <a:pPr algn="just"/>
            <a:endParaRPr lang="en-US" dirty="0">
              <a:latin typeface="+mn-lt"/>
            </a:endParaRPr>
          </a:p>
          <a:p>
            <a:pPr algn="just"/>
            <a:r>
              <a:rPr lang="en-US" dirty="0">
                <a:latin typeface="+mn-lt"/>
              </a:rPr>
              <a:t>De </a:t>
            </a:r>
            <a:r>
              <a:rPr lang="en-US" dirty="0" err="1">
                <a:latin typeface="+mn-lt"/>
              </a:rPr>
              <a:t>persoon</a:t>
            </a:r>
            <a:r>
              <a:rPr lang="en-US" dirty="0">
                <a:latin typeface="+mn-lt"/>
              </a:rPr>
              <a:t> die </a:t>
            </a:r>
            <a:r>
              <a:rPr lang="en-US" dirty="0" err="1">
                <a:latin typeface="+mn-lt"/>
              </a:rPr>
              <a:t>toelating</a:t>
            </a:r>
            <a:r>
              <a:rPr lang="en-US" dirty="0">
                <a:latin typeface="+mn-lt"/>
              </a:rPr>
              <a:t> </a:t>
            </a:r>
            <a:r>
              <a:rPr lang="en-US" dirty="0" err="1">
                <a:latin typeface="+mn-lt"/>
              </a:rPr>
              <a:t>kan</a:t>
            </a:r>
            <a:r>
              <a:rPr lang="en-US" dirty="0">
                <a:latin typeface="+mn-lt"/>
              </a:rPr>
              <a:t> </a:t>
            </a:r>
            <a:r>
              <a:rPr lang="en-US" dirty="0" err="1">
                <a:latin typeface="+mn-lt"/>
              </a:rPr>
              <a:t>geven</a:t>
            </a:r>
            <a:r>
              <a:rPr lang="en-US" dirty="0">
                <a:latin typeface="+mn-lt"/>
              </a:rPr>
              <a:t> om het </a:t>
            </a:r>
            <a:r>
              <a:rPr lang="en-US" dirty="0" err="1">
                <a:latin typeface="+mn-lt"/>
              </a:rPr>
              <a:t>werk</a:t>
            </a:r>
            <a:r>
              <a:rPr lang="en-US" dirty="0">
                <a:latin typeface="+mn-lt"/>
              </a:rPr>
              <a:t> </a:t>
            </a:r>
            <a:r>
              <a:rPr lang="en-US" dirty="0" err="1">
                <a:latin typeface="+mn-lt"/>
              </a:rPr>
              <a:t>te</a:t>
            </a:r>
            <a:r>
              <a:rPr lang="en-US" dirty="0">
                <a:latin typeface="+mn-lt"/>
              </a:rPr>
              <a:t> </a:t>
            </a:r>
            <a:r>
              <a:rPr lang="en-US" dirty="0" err="1">
                <a:latin typeface="+mn-lt"/>
              </a:rPr>
              <a:t>hernemen</a:t>
            </a:r>
            <a:r>
              <a:rPr lang="en-US" dirty="0">
                <a:latin typeface="+mn-lt"/>
              </a:rPr>
              <a:t> </a:t>
            </a:r>
            <a:r>
              <a:rPr lang="en-US" dirty="0" err="1">
                <a:latin typeface="+mn-lt"/>
              </a:rPr>
              <a:t>na</a:t>
            </a:r>
            <a:r>
              <a:rPr lang="en-US" dirty="0">
                <a:latin typeface="+mn-lt"/>
              </a:rPr>
              <a:t> </a:t>
            </a:r>
            <a:r>
              <a:rPr lang="en-US" dirty="0" err="1">
                <a:latin typeface="+mn-lt"/>
              </a:rPr>
              <a:t>doorrit</a:t>
            </a:r>
            <a:r>
              <a:rPr lang="en-US" dirty="0">
                <a:latin typeface="+mn-lt"/>
              </a:rPr>
              <a:t> van </a:t>
            </a:r>
            <a:r>
              <a:rPr lang="en-US" dirty="0" err="1">
                <a:latin typeface="+mn-lt"/>
              </a:rPr>
              <a:t>een</a:t>
            </a:r>
            <a:r>
              <a:rPr lang="en-US" dirty="0">
                <a:latin typeface="+mn-lt"/>
              </a:rPr>
              <a:t> </a:t>
            </a:r>
            <a:r>
              <a:rPr lang="en-US" dirty="0" err="1">
                <a:latin typeface="+mn-lt"/>
              </a:rPr>
              <a:t>trein</a:t>
            </a:r>
            <a:r>
              <a:rPr lang="en-US" dirty="0">
                <a:latin typeface="+mn-lt"/>
              </a:rPr>
              <a:t> </a:t>
            </a:r>
            <a:r>
              <a:rPr lang="en-US" dirty="0" err="1">
                <a:latin typeface="+mn-lt"/>
              </a:rPr>
              <a:t>verschilt</a:t>
            </a:r>
            <a:r>
              <a:rPr lang="en-US" dirty="0">
                <a:latin typeface="+mn-lt"/>
              </a:rPr>
              <a:t> van </a:t>
            </a:r>
            <a:r>
              <a:rPr lang="en-US" dirty="0" err="1">
                <a:latin typeface="+mn-lt"/>
              </a:rPr>
              <a:t>systeem</a:t>
            </a:r>
            <a:r>
              <a:rPr lang="en-US" dirty="0">
                <a:latin typeface="+mn-lt"/>
              </a:rPr>
              <a:t> tot </a:t>
            </a:r>
            <a:r>
              <a:rPr lang="en-US" dirty="0" err="1">
                <a:latin typeface="+mn-lt"/>
              </a:rPr>
              <a:t>systeem</a:t>
            </a:r>
            <a:r>
              <a:rPr lang="en-US" dirty="0">
                <a:latin typeface="+mn-lt"/>
              </a:rPr>
              <a:t> </a:t>
            </a:r>
            <a:r>
              <a:rPr lang="en-US" dirty="0" err="1">
                <a:latin typeface="+mn-lt"/>
              </a:rPr>
              <a:t>en</a:t>
            </a:r>
            <a:r>
              <a:rPr lang="en-US" dirty="0">
                <a:latin typeface="+mn-lt"/>
              </a:rPr>
              <a:t> </a:t>
            </a:r>
            <a:r>
              <a:rPr lang="en-US" dirty="0" err="1">
                <a:latin typeface="+mn-lt"/>
              </a:rPr>
              <a:t>kan</a:t>
            </a:r>
            <a:r>
              <a:rPr lang="en-US" dirty="0">
                <a:latin typeface="+mn-lt"/>
              </a:rPr>
              <a:t> </a:t>
            </a:r>
            <a:r>
              <a:rPr lang="en-US" dirty="0" err="1">
                <a:latin typeface="+mn-lt"/>
              </a:rPr>
              <a:t>variëren</a:t>
            </a:r>
            <a:r>
              <a:rPr lang="en-US" dirty="0">
                <a:latin typeface="+mn-lt"/>
              </a:rPr>
              <a:t> </a:t>
            </a:r>
            <a:r>
              <a:rPr lang="en-US" dirty="0" err="1">
                <a:latin typeface="+mn-lt"/>
              </a:rPr>
              <a:t>omdat</a:t>
            </a:r>
            <a:r>
              <a:rPr lang="en-US" dirty="0">
                <a:latin typeface="+mn-lt"/>
              </a:rPr>
              <a:t> Infrabel </a:t>
            </a:r>
            <a:r>
              <a:rPr lang="en-US" dirty="0" err="1">
                <a:latin typeface="+mn-lt"/>
              </a:rPr>
              <a:t>beslist</a:t>
            </a:r>
            <a:r>
              <a:rPr lang="en-US" dirty="0">
                <a:latin typeface="+mn-lt"/>
              </a:rPr>
              <a:t>, om </a:t>
            </a:r>
            <a:r>
              <a:rPr lang="en-US" dirty="0" err="1">
                <a:latin typeface="+mn-lt"/>
              </a:rPr>
              <a:t>operationele</a:t>
            </a:r>
            <a:r>
              <a:rPr lang="en-US" dirty="0">
                <a:latin typeface="+mn-lt"/>
              </a:rPr>
              <a:t> </a:t>
            </a:r>
            <a:r>
              <a:rPr lang="en-US" dirty="0" err="1">
                <a:latin typeface="+mn-lt"/>
              </a:rPr>
              <a:t>redenen</a:t>
            </a:r>
            <a:r>
              <a:rPr lang="en-US" dirty="0">
                <a:latin typeface="+mn-lt"/>
              </a:rPr>
              <a:t>, </a:t>
            </a:r>
            <a:r>
              <a:rPr lang="en-US" dirty="0" err="1">
                <a:latin typeface="+mn-lt"/>
              </a:rPr>
              <a:t>af</a:t>
            </a:r>
            <a:r>
              <a:rPr lang="en-US" dirty="0">
                <a:latin typeface="+mn-lt"/>
              </a:rPr>
              <a:t> </a:t>
            </a:r>
            <a:r>
              <a:rPr lang="en-US" dirty="0" err="1">
                <a:latin typeface="+mn-lt"/>
              </a:rPr>
              <a:t>te</a:t>
            </a:r>
            <a:r>
              <a:rPr lang="en-US" dirty="0">
                <a:latin typeface="+mn-lt"/>
              </a:rPr>
              <a:t> </a:t>
            </a:r>
            <a:r>
              <a:rPr lang="en-US" dirty="0" err="1">
                <a:latin typeface="+mn-lt"/>
              </a:rPr>
              <a:t>wijken</a:t>
            </a:r>
            <a:r>
              <a:rPr lang="en-US" dirty="0">
                <a:latin typeface="+mn-lt"/>
              </a:rPr>
              <a:t> van de </a:t>
            </a:r>
            <a:r>
              <a:rPr lang="en-US" dirty="0" err="1">
                <a:latin typeface="+mn-lt"/>
              </a:rPr>
              <a:t>klassieke</a:t>
            </a:r>
            <a:r>
              <a:rPr lang="en-US" dirty="0">
                <a:latin typeface="+mn-lt"/>
              </a:rPr>
              <a:t> procedure.</a:t>
            </a:r>
          </a:p>
          <a:p>
            <a:pPr algn="just"/>
            <a:endParaRPr lang="en-US" dirty="0">
              <a:latin typeface="+mn-lt"/>
            </a:endParaRPr>
          </a:p>
          <a:p>
            <a:pPr algn="just"/>
            <a:r>
              <a:rPr lang="en-US" dirty="0">
                <a:latin typeface="+mn-lt"/>
              </a:rPr>
              <a:t>In </a:t>
            </a:r>
            <a:r>
              <a:rPr lang="en-US" dirty="0" err="1">
                <a:latin typeface="+mn-lt"/>
              </a:rPr>
              <a:t>dit</a:t>
            </a:r>
            <a:r>
              <a:rPr lang="en-US" dirty="0">
                <a:latin typeface="+mn-lt"/>
              </a:rPr>
              <a:t> </a:t>
            </a:r>
            <a:r>
              <a:rPr lang="en-US" dirty="0" err="1">
                <a:latin typeface="+mn-lt"/>
              </a:rPr>
              <a:t>verband</a:t>
            </a:r>
            <a:r>
              <a:rPr lang="en-US" dirty="0">
                <a:latin typeface="+mn-lt"/>
              </a:rPr>
              <a:t> </a:t>
            </a:r>
            <a:r>
              <a:rPr lang="en-US" dirty="0" err="1">
                <a:latin typeface="+mn-lt"/>
              </a:rPr>
              <a:t>moet</a:t>
            </a:r>
            <a:r>
              <a:rPr lang="en-US" dirty="0">
                <a:latin typeface="+mn-lt"/>
              </a:rPr>
              <a:t> de briefing (</a:t>
            </a:r>
            <a:r>
              <a:rPr lang="en-US" dirty="0" err="1">
                <a:latin typeface="+mn-lt"/>
              </a:rPr>
              <a:t>werkfiche</a:t>
            </a:r>
            <a:r>
              <a:rPr lang="en-US" dirty="0">
                <a:latin typeface="+mn-lt"/>
              </a:rPr>
              <a:t>) </a:t>
            </a:r>
            <a:r>
              <a:rPr lang="en-US" dirty="0" err="1">
                <a:latin typeface="+mn-lt"/>
              </a:rPr>
              <a:t>o.a.</a:t>
            </a:r>
            <a:r>
              <a:rPr lang="en-US" dirty="0">
                <a:latin typeface="+mn-lt"/>
              </a:rPr>
              <a:t> </a:t>
            </a:r>
            <a:r>
              <a:rPr lang="en-US" dirty="0" err="1">
                <a:latin typeface="+mn-lt"/>
              </a:rPr>
              <a:t>worden</a:t>
            </a:r>
            <a:r>
              <a:rPr lang="en-US" dirty="0">
                <a:latin typeface="+mn-lt"/>
              </a:rPr>
              <a:t> </a:t>
            </a:r>
            <a:r>
              <a:rPr lang="en-US" dirty="0" err="1">
                <a:latin typeface="+mn-lt"/>
              </a:rPr>
              <a:t>gebruikt</a:t>
            </a:r>
            <a:r>
              <a:rPr lang="en-US" dirty="0">
                <a:latin typeface="+mn-lt"/>
              </a:rPr>
              <a:t> om: </a:t>
            </a:r>
          </a:p>
          <a:p>
            <a:pPr marL="171450" indent="-171450" algn="just">
              <a:buFontTx/>
              <a:buChar char="-"/>
            </a:pPr>
            <a:r>
              <a:rPr lang="en-US" dirty="0">
                <a:latin typeface="+mn-lt"/>
              </a:rPr>
              <a:t>de </a:t>
            </a:r>
            <a:r>
              <a:rPr lang="en-US" dirty="0" err="1">
                <a:latin typeface="+mn-lt"/>
              </a:rPr>
              <a:t>persoon</a:t>
            </a:r>
            <a:r>
              <a:rPr lang="en-US" dirty="0">
                <a:latin typeface="+mn-lt"/>
              </a:rPr>
              <a:t> </a:t>
            </a:r>
            <a:r>
              <a:rPr lang="en-US" dirty="0" err="1">
                <a:latin typeface="+mn-lt"/>
              </a:rPr>
              <a:t>aan</a:t>
            </a:r>
            <a:r>
              <a:rPr lang="en-US" dirty="0">
                <a:latin typeface="+mn-lt"/>
              </a:rPr>
              <a:t> </a:t>
            </a:r>
            <a:r>
              <a:rPr lang="en-US" dirty="0" err="1">
                <a:latin typeface="+mn-lt"/>
              </a:rPr>
              <a:t>te</a:t>
            </a:r>
            <a:r>
              <a:rPr lang="en-US" dirty="0">
                <a:latin typeface="+mn-lt"/>
              </a:rPr>
              <a:t> </a:t>
            </a:r>
            <a:r>
              <a:rPr lang="en-US" dirty="0" err="1">
                <a:latin typeface="+mn-lt"/>
              </a:rPr>
              <a:t>duiden</a:t>
            </a:r>
            <a:r>
              <a:rPr lang="en-US" dirty="0">
                <a:latin typeface="+mn-lt"/>
              </a:rPr>
              <a:t> die de </a:t>
            </a:r>
            <a:r>
              <a:rPr lang="en-US" dirty="0" err="1">
                <a:latin typeface="+mn-lt"/>
              </a:rPr>
              <a:t>toelating</a:t>
            </a:r>
            <a:r>
              <a:rPr lang="en-US" dirty="0">
                <a:latin typeface="+mn-lt"/>
              </a:rPr>
              <a:t> mag </a:t>
            </a:r>
            <a:r>
              <a:rPr lang="en-US" dirty="0" err="1">
                <a:latin typeface="+mn-lt"/>
              </a:rPr>
              <a:t>geven</a:t>
            </a:r>
            <a:r>
              <a:rPr lang="en-US" dirty="0">
                <a:latin typeface="+mn-lt"/>
              </a:rPr>
              <a:t> om het </a:t>
            </a:r>
            <a:r>
              <a:rPr lang="en-US" dirty="0" err="1">
                <a:latin typeface="+mn-lt"/>
              </a:rPr>
              <a:t>werk</a:t>
            </a:r>
            <a:r>
              <a:rPr lang="en-US" dirty="0">
                <a:latin typeface="+mn-lt"/>
              </a:rPr>
              <a:t> </a:t>
            </a:r>
            <a:r>
              <a:rPr lang="en-US" dirty="0" err="1">
                <a:latin typeface="+mn-lt"/>
              </a:rPr>
              <a:t>te</a:t>
            </a:r>
            <a:r>
              <a:rPr lang="en-US" dirty="0">
                <a:latin typeface="+mn-lt"/>
              </a:rPr>
              <a:t> </a:t>
            </a:r>
            <a:r>
              <a:rPr lang="en-US" dirty="0" err="1">
                <a:latin typeface="+mn-lt"/>
              </a:rPr>
              <a:t>hernemen</a:t>
            </a:r>
            <a:r>
              <a:rPr lang="en-US" dirty="0">
                <a:latin typeface="+mn-lt"/>
              </a:rPr>
              <a:t> </a:t>
            </a:r>
            <a:r>
              <a:rPr lang="en-US" dirty="0" err="1">
                <a:latin typeface="+mn-lt"/>
              </a:rPr>
              <a:t>na</a:t>
            </a:r>
            <a:r>
              <a:rPr lang="en-US" dirty="0">
                <a:latin typeface="+mn-lt"/>
              </a:rPr>
              <a:t> </a:t>
            </a:r>
            <a:r>
              <a:rPr lang="en-US" dirty="0" err="1">
                <a:latin typeface="+mn-lt"/>
              </a:rPr>
              <a:t>doorrit</a:t>
            </a:r>
            <a:r>
              <a:rPr lang="en-US" dirty="0">
                <a:latin typeface="+mn-lt"/>
              </a:rPr>
              <a:t> van </a:t>
            </a:r>
            <a:r>
              <a:rPr lang="en-US" dirty="0" err="1">
                <a:latin typeface="+mn-lt"/>
              </a:rPr>
              <a:t>een</a:t>
            </a:r>
            <a:r>
              <a:rPr lang="en-US" dirty="0">
                <a:latin typeface="+mn-lt"/>
              </a:rPr>
              <a:t> </a:t>
            </a:r>
            <a:r>
              <a:rPr lang="en-US" dirty="0" err="1">
                <a:latin typeface="+mn-lt"/>
              </a:rPr>
              <a:t>trein</a:t>
            </a:r>
            <a:r>
              <a:rPr lang="en-US" dirty="0">
                <a:latin typeface="+mn-lt"/>
              </a:rPr>
              <a:t>; </a:t>
            </a:r>
          </a:p>
          <a:p>
            <a:pPr marL="171450" indent="-171450" algn="just">
              <a:buFontTx/>
              <a:buChar char="-"/>
            </a:pPr>
            <a:r>
              <a:rPr lang="en-US" dirty="0" err="1">
                <a:latin typeface="+mn-lt"/>
              </a:rPr>
              <a:t>te</a:t>
            </a:r>
            <a:r>
              <a:rPr lang="en-US" dirty="0">
                <a:latin typeface="+mn-lt"/>
              </a:rPr>
              <a:t> </a:t>
            </a:r>
            <a:r>
              <a:rPr lang="en-US" dirty="0" err="1">
                <a:latin typeface="+mn-lt"/>
              </a:rPr>
              <a:t>bepalen</a:t>
            </a:r>
            <a:r>
              <a:rPr lang="en-US" dirty="0">
                <a:latin typeface="+mn-lt"/>
              </a:rPr>
              <a:t> hoe het bevel </a:t>
            </a:r>
            <a:r>
              <a:rPr lang="en-US" dirty="0" err="1">
                <a:latin typeface="+mn-lt"/>
              </a:rPr>
              <a:t>aan</a:t>
            </a:r>
            <a:r>
              <a:rPr lang="en-US" dirty="0">
                <a:latin typeface="+mn-lt"/>
              </a:rPr>
              <a:t> </a:t>
            </a:r>
            <a:r>
              <a:rPr lang="en-US" dirty="0" err="1">
                <a:latin typeface="+mn-lt"/>
              </a:rPr>
              <a:t>elke</a:t>
            </a:r>
            <a:r>
              <a:rPr lang="en-US" dirty="0">
                <a:latin typeface="+mn-lt"/>
              </a:rPr>
              <a:t> </a:t>
            </a:r>
            <a:r>
              <a:rPr lang="en-US" dirty="0" err="1">
                <a:latin typeface="+mn-lt"/>
              </a:rPr>
              <a:t>persoon</a:t>
            </a:r>
            <a:r>
              <a:rPr lang="en-US" dirty="0">
                <a:latin typeface="+mn-lt"/>
              </a:rPr>
              <a:t> </a:t>
            </a:r>
            <a:r>
              <a:rPr lang="en-US" dirty="0" err="1">
                <a:latin typeface="+mn-lt"/>
              </a:rPr>
              <a:t>wordt</a:t>
            </a:r>
            <a:r>
              <a:rPr lang="en-US" dirty="0">
                <a:latin typeface="+mn-lt"/>
              </a:rPr>
              <a:t> </a:t>
            </a:r>
            <a:r>
              <a:rPr lang="en-US" dirty="0" err="1">
                <a:latin typeface="+mn-lt"/>
              </a:rPr>
              <a:t>doorgegeven</a:t>
            </a:r>
            <a:r>
              <a:rPr lang="en-US" dirty="0">
                <a:latin typeface="+mn-lt"/>
              </a:rPr>
              <a:t>.</a:t>
            </a:r>
          </a:p>
          <a:p>
            <a:pPr marL="171450" indent="-171450" algn="ctr">
              <a:buFontTx/>
              <a:buChar char="-"/>
            </a:pPr>
            <a:endParaRPr lang="en-US" dirty="0">
              <a:latin typeface="+mn-lt"/>
            </a:endParaRPr>
          </a:p>
          <a:p>
            <a:pPr algn="ctr"/>
            <a:r>
              <a:rPr lang="en-US" b="1" dirty="0" err="1">
                <a:solidFill>
                  <a:srgbClr val="FF0000"/>
                </a:solidFill>
                <a:latin typeface="+mn-lt"/>
              </a:rPr>
              <a:t>Indien</a:t>
            </a:r>
            <a:r>
              <a:rPr lang="en-US" b="1" dirty="0">
                <a:solidFill>
                  <a:srgbClr val="FF0000"/>
                </a:solidFill>
                <a:latin typeface="+mn-lt"/>
              </a:rPr>
              <a:t> </a:t>
            </a:r>
            <a:r>
              <a:rPr lang="en-US" b="1" dirty="0" err="1">
                <a:solidFill>
                  <a:srgbClr val="FF0000"/>
                </a:solidFill>
                <a:latin typeface="+mn-lt"/>
              </a:rPr>
              <a:t>deze</a:t>
            </a:r>
            <a:r>
              <a:rPr lang="en-US" b="1" dirty="0">
                <a:solidFill>
                  <a:srgbClr val="FF0000"/>
                </a:solidFill>
                <a:latin typeface="+mn-lt"/>
              </a:rPr>
              <a:t> </a:t>
            </a:r>
            <a:r>
              <a:rPr lang="en-US" b="1" dirty="0" err="1">
                <a:solidFill>
                  <a:srgbClr val="FF0000"/>
                </a:solidFill>
                <a:latin typeface="+mn-lt"/>
              </a:rPr>
              <a:t>informatie</a:t>
            </a:r>
            <a:r>
              <a:rPr lang="en-US" b="1" dirty="0">
                <a:solidFill>
                  <a:srgbClr val="FF0000"/>
                </a:solidFill>
                <a:latin typeface="+mn-lt"/>
              </a:rPr>
              <a:t> </a:t>
            </a:r>
            <a:r>
              <a:rPr lang="en-US" b="1" dirty="0" err="1">
                <a:solidFill>
                  <a:srgbClr val="FF0000"/>
                </a:solidFill>
                <a:latin typeface="+mn-lt"/>
              </a:rPr>
              <a:t>niet</a:t>
            </a:r>
            <a:r>
              <a:rPr lang="en-US" b="1" dirty="0">
                <a:solidFill>
                  <a:srgbClr val="FF0000"/>
                </a:solidFill>
                <a:latin typeface="+mn-lt"/>
              </a:rPr>
              <a:t> </a:t>
            </a:r>
            <a:r>
              <a:rPr lang="en-US" b="1" dirty="0" err="1">
                <a:solidFill>
                  <a:srgbClr val="FF0000"/>
                </a:solidFill>
                <a:latin typeface="+mn-lt"/>
              </a:rPr>
              <a:t>meegedeeld</a:t>
            </a:r>
            <a:r>
              <a:rPr lang="en-US" b="1" dirty="0">
                <a:solidFill>
                  <a:srgbClr val="FF0000"/>
                </a:solidFill>
                <a:latin typeface="+mn-lt"/>
              </a:rPr>
              <a:t> </a:t>
            </a:r>
            <a:r>
              <a:rPr lang="en-US" b="1" dirty="0" err="1">
                <a:solidFill>
                  <a:srgbClr val="FF0000"/>
                </a:solidFill>
                <a:latin typeface="+mn-lt"/>
              </a:rPr>
              <a:t>wordt</a:t>
            </a:r>
            <a:r>
              <a:rPr lang="en-US" b="1" dirty="0">
                <a:solidFill>
                  <a:srgbClr val="FF0000"/>
                </a:solidFill>
                <a:latin typeface="+mn-lt"/>
              </a:rPr>
              <a:t>, </a:t>
            </a:r>
            <a:r>
              <a:rPr lang="en-US" b="1" dirty="0" err="1">
                <a:solidFill>
                  <a:srgbClr val="FF0000"/>
                </a:solidFill>
                <a:latin typeface="+mn-lt"/>
              </a:rPr>
              <a:t>aarzel</a:t>
            </a:r>
            <a:r>
              <a:rPr lang="en-US" b="1" dirty="0">
                <a:solidFill>
                  <a:srgbClr val="FF0000"/>
                </a:solidFill>
                <a:latin typeface="+mn-lt"/>
              </a:rPr>
              <a:t> </a:t>
            </a:r>
            <a:r>
              <a:rPr lang="en-US" b="1" dirty="0" err="1">
                <a:solidFill>
                  <a:srgbClr val="FF0000"/>
                </a:solidFill>
                <a:latin typeface="+mn-lt"/>
              </a:rPr>
              <a:t>niet</a:t>
            </a:r>
            <a:r>
              <a:rPr lang="en-US" b="1" dirty="0">
                <a:solidFill>
                  <a:srgbClr val="FF0000"/>
                </a:solidFill>
                <a:latin typeface="+mn-lt"/>
              </a:rPr>
              <a:t> om </a:t>
            </a:r>
            <a:r>
              <a:rPr lang="en-US" b="1" dirty="0" err="1">
                <a:solidFill>
                  <a:srgbClr val="FF0000"/>
                </a:solidFill>
                <a:latin typeface="+mn-lt"/>
              </a:rPr>
              <a:t>aan</a:t>
            </a:r>
            <a:r>
              <a:rPr lang="en-US" b="1" dirty="0">
                <a:solidFill>
                  <a:srgbClr val="FF0000"/>
                </a:solidFill>
                <a:latin typeface="+mn-lt"/>
              </a:rPr>
              <a:t> </a:t>
            </a:r>
            <a:r>
              <a:rPr lang="en-US" b="1" dirty="0" err="1">
                <a:solidFill>
                  <a:srgbClr val="FF0000"/>
                </a:solidFill>
                <a:latin typeface="+mn-lt"/>
              </a:rPr>
              <a:t>uw</a:t>
            </a:r>
            <a:r>
              <a:rPr lang="en-US" b="1" dirty="0">
                <a:solidFill>
                  <a:srgbClr val="FF0000"/>
                </a:solidFill>
                <a:latin typeface="+mn-lt"/>
              </a:rPr>
              <a:t> </a:t>
            </a:r>
            <a:r>
              <a:rPr lang="en-US" b="1" dirty="0" err="1">
                <a:solidFill>
                  <a:srgbClr val="FF0000"/>
                </a:solidFill>
                <a:latin typeface="+mn-lt"/>
              </a:rPr>
              <a:t>hiërarchische</a:t>
            </a:r>
            <a:r>
              <a:rPr lang="en-US" b="1" dirty="0">
                <a:solidFill>
                  <a:srgbClr val="FF0000"/>
                </a:solidFill>
                <a:latin typeface="+mn-lt"/>
              </a:rPr>
              <a:t> </a:t>
            </a:r>
            <a:r>
              <a:rPr lang="en-US" b="1" dirty="0" err="1">
                <a:solidFill>
                  <a:srgbClr val="FF0000"/>
                </a:solidFill>
                <a:latin typeface="+mn-lt"/>
              </a:rPr>
              <a:t>lijn</a:t>
            </a:r>
            <a:r>
              <a:rPr lang="en-US" b="1" dirty="0">
                <a:solidFill>
                  <a:srgbClr val="FF0000"/>
                </a:solidFill>
                <a:latin typeface="+mn-lt"/>
              </a:rPr>
              <a:t> </a:t>
            </a:r>
            <a:r>
              <a:rPr lang="en-US" b="1" dirty="0" err="1">
                <a:solidFill>
                  <a:srgbClr val="FF0000"/>
                </a:solidFill>
                <a:latin typeface="+mn-lt"/>
              </a:rPr>
              <a:t>bijkomende</a:t>
            </a:r>
            <a:r>
              <a:rPr lang="en-US" b="1" dirty="0">
                <a:solidFill>
                  <a:srgbClr val="FF0000"/>
                </a:solidFill>
                <a:latin typeface="+mn-lt"/>
              </a:rPr>
              <a:t> </a:t>
            </a:r>
            <a:r>
              <a:rPr lang="en-US" b="1" dirty="0" err="1">
                <a:solidFill>
                  <a:srgbClr val="FF0000"/>
                </a:solidFill>
                <a:latin typeface="+mn-lt"/>
              </a:rPr>
              <a:t>vragen</a:t>
            </a:r>
            <a:r>
              <a:rPr lang="en-US" b="1" dirty="0">
                <a:solidFill>
                  <a:srgbClr val="FF0000"/>
                </a:solidFill>
                <a:latin typeface="+mn-lt"/>
              </a:rPr>
              <a:t> </a:t>
            </a:r>
            <a:r>
              <a:rPr lang="en-US" b="1" dirty="0" err="1">
                <a:solidFill>
                  <a:srgbClr val="FF0000"/>
                </a:solidFill>
                <a:latin typeface="+mn-lt"/>
              </a:rPr>
              <a:t>te</a:t>
            </a:r>
            <a:r>
              <a:rPr lang="en-US" b="1" dirty="0">
                <a:solidFill>
                  <a:srgbClr val="FF0000"/>
                </a:solidFill>
                <a:latin typeface="+mn-lt"/>
              </a:rPr>
              <a:t> </a:t>
            </a:r>
            <a:r>
              <a:rPr lang="en-US" b="1" dirty="0" err="1">
                <a:solidFill>
                  <a:srgbClr val="FF0000"/>
                </a:solidFill>
                <a:latin typeface="+mn-lt"/>
              </a:rPr>
              <a:t>stellen</a:t>
            </a:r>
            <a:r>
              <a:rPr lang="en-US" b="1" dirty="0">
                <a:solidFill>
                  <a:srgbClr val="FF0000"/>
                </a:solidFill>
                <a:latin typeface="+mn-lt"/>
              </a:rPr>
              <a:t>!</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019" y="954925"/>
            <a:ext cx="452324" cy="1193216"/>
          </a:xfrm>
          <a:prstGeom prst="rect">
            <a:avLst/>
          </a:prstGeom>
          <a:ln w="0">
            <a:solidFill>
              <a:schemeClr val="bg1"/>
            </a:solidFill>
          </a:ln>
        </p:spPr>
      </p:pic>
      <p:sp>
        <p:nvSpPr>
          <p:cNvPr id="28" name="Rechthoek 38"/>
          <p:cNvSpPr>
            <a:spLocks noChangeArrowheads="1"/>
          </p:cNvSpPr>
          <p:nvPr/>
        </p:nvSpPr>
        <p:spPr bwMode="auto">
          <a:xfrm>
            <a:off x="2215960" y="2194413"/>
            <a:ext cx="1084108" cy="239720"/>
          </a:xfrm>
          <a:prstGeom prst="rect">
            <a:avLst/>
          </a:prstGeom>
          <a:solidFill>
            <a:sysClr val="window" lastClr="FFFFFF">
              <a:lumMod val="65000"/>
            </a:sysClr>
          </a:solidFill>
          <a:ln w="31750" algn="ctr">
            <a:noFill/>
            <a:round/>
            <a:headEnd/>
            <a:tailEnd/>
          </a:ln>
        </p:spPr>
        <p:txBody>
          <a:bodyPr lIns="0" tIns="0" rIns="0" bIns="0" anchor="ctr"/>
          <a:lstStyle/>
          <a:p>
            <a:pPr algn="ctr" fontAlgn="auto">
              <a:spcBef>
                <a:spcPts val="0"/>
              </a:spcBef>
              <a:spcAft>
                <a:spcPts val="0"/>
              </a:spcAft>
              <a:defRPr/>
            </a:pPr>
            <a:r>
              <a:rPr lang="nl-BE" sz="700" b="1" kern="0" dirty="0">
                <a:solidFill>
                  <a:prstClr val="white"/>
                </a:solidFill>
              </a:rPr>
              <a:t>LEIDER VAN HET WERK AANNEMER</a:t>
            </a:r>
          </a:p>
        </p:txBody>
      </p:sp>
      <p:sp>
        <p:nvSpPr>
          <p:cNvPr id="14" name="Rechthoekige toelichting 16"/>
          <p:cNvSpPr/>
          <p:nvPr/>
        </p:nvSpPr>
        <p:spPr bwMode="auto">
          <a:xfrm>
            <a:off x="3002672" y="457843"/>
            <a:ext cx="2087908" cy="625742"/>
          </a:xfrm>
          <a:prstGeom prst="wedgeRectCallout">
            <a:avLst>
              <a:gd name="adj1" fmla="val -57041"/>
              <a:gd name="adj2" fmla="val 55060"/>
            </a:avLst>
          </a:prstGeom>
          <a:solidFill>
            <a:srgbClr val="00B0F0"/>
          </a:solidFill>
          <a:ln w="31750" algn="ctr">
            <a:noFill/>
            <a:round/>
            <a:headEnd/>
            <a:tailEnd/>
          </a:ln>
        </p:spPr>
        <p:txBody>
          <a:bodyPr wrap="square" anchor="ctr"/>
          <a:lstStyle/>
          <a:p>
            <a:pPr algn="ctr"/>
            <a:r>
              <a:rPr lang="nl-BE" sz="1000" dirty="0">
                <a:solidFill>
                  <a:schemeClr val="bg1"/>
                </a:solidFill>
              </a:rPr>
              <a:t>HET BEVEL OM DE WERKEN TE HERNEMEN WORDT GEGEVEN DOOR ...</a:t>
            </a:r>
          </a:p>
        </p:txBody>
      </p:sp>
      <p:pic>
        <p:nvPicPr>
          <p:cNvPr id="3" name="Picture 2"/>
          <p:cNvPicPr>
            <a:picLocks noChangeAspect="1"/>
          </p:cNvPicPr>
          <p:nvPr/>
        </p:nvPicPr>
        <p:blipFill>
          <a:blip r:embed="rId4"/>
          <a:stretch>
            <a:fillRect/>
          </a:stretch>
        </p:blipFill>
        <p:spPr>
          <a:xfrm>
            <a:off x="4971625" y="1219318"/>
            <a:ext cx="835224" cy="1286367"/>
          </a:xfrm>
          <a:prstGeom prst="rect">
            <a:avLst/>
          </a:prstGeom>
        </p:spPr>
      </p:pic>
    </p:spTree>
    <p:extLst>
      <p:ext uri="{BB962C8B-B14F-4D97-AF65-F5344CB8AC3E}">
        <p14:creationId xmlns:p14="http://schemas.microsoft.com/office/powerpoint/2010/main" val="631677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222049" y="1340768"/>
            <a:ext cx="9224626" cy="3354765"/>
          </a:xfrm>
          <a:prstGeom prst="rect">
            <a:avLst/>
          </a:prstGeom>
        </p:spPr>
        <p:txBody>
          <a:bodyPr wrap="square">
            <a:spAutoFit/>
          </a:bodyPr>
          <a:lstStyle/>
          <a:p>
            <a:r>
              <a:rPr lang="nl-NL" sz="2000" b="1" dirty="0">
                <a:latin typeface="+mn-lt"/>
                <a:cs typeface="Arial" panose="020B0604020202020204" pitchFamily="34" charset="0"/>
              </a:rPr>
              <a:t>0.     Inleiding</a:t>
            </a:r>
          </a:p>
          <a:p>
            <a:pPr marL="457200" indent="-457200">
              <a:buFontTx/>
              <a:buAutoNum type="arabicPeriod"/>
            </a:pPr>
            <a:r>
              <a:rPr lang="nl-NL" sz="2000" b="1" dirty="0">
                <a:latin typeface="+mn-lt"/>
                <a:cs typeface="Arial" panose="020B0604020202020204" pitchFamily="34" charset="0"/>
              </a:rPr>
              <a:t>Familiefoto</a:t>
            </a:r>
          </a:p>
          <a:p>
            <a:pPr marL="457200" indent="-457200">
              <a:buFontTx/>
              <a:buAutoNum type="arabicPeriod"/>
            </a:pPr>
            <a:r>
              <a:rPr lang="nl-NL" sz="2000" b="1" dirty="0">
                <a:latin typeface="+mn-lt"/>
                <a:cs typeface="Arial" panose="020B0604020202020204" pitchFamily="34" charset="0"/>
              </a:rPr>
              <a:t>Hiërarchie van de veiligheidsmaatregelen </a:t>
            </a:r>
          </a:p>
          <a:p>
            <a:pPr marL="457200" indent="-457200">
              <a:buFontTx/>
              <a:buAutoNum type="arabicPeriod"/>
            </a:pPr>
            <a:r>
              <a:rPr lang="nl-NL" sz="2000" b="1" dirty="0">
                <a:latin typeface="+mn-lt"/>
                <a:cs typeface="Arial" panose="020B0604020202020204" pitchFamily="34" charset="0"/>
              </a:rPr>
              <a:t>Vóór het werk	</a:t>
            </a:r>
          </a:p>
          <a:p>
            <a:pPr marL="0" indent="0">
              <a:buNone/>
            </a:pPr>
            <a:r>
              <a:rPr lang="nl-NL" sz="2000" b="1" dirty="0">
                <a:latin typeface="+mn-lt"/>
                <a:cs typeface="Arial" panose="020B0604020202020204" pitchFamily="34" charset="0"/>
              </a:rPr>
              <a:t>4.     Het begin van het werk</a:t>
            </a:r>
          </a:p>
          <a:p>
            <a:pPr defTabSz="266700">
              <a:tabLst>
                <a:tab pos="266700" algn="l"/>
              </a:tabLst>
            </a:pPr>
            <a:r>
              <a:rPr lang="nl-NL" sz="2000" b="1" dirty="0">
                <a:latin typeface="+mn-lt"/>
                <a:cs typeface="Arial" panose="020B0604020202020204" pitchFamily="34" charset="0"/>
              </a:rPr>
              <a:t>5.     Alarm – Definitie</a:t>
            </a:r>
          </a:p>
          <a:p>
            <a:pPr defTabSz="266700"/>
            <a:r>
              <a:rPr lang="nl-NL" sz="2000" b="1" dirty="0">
                <a:latin typeface="+mn-lt"/>
                <a:cs typeface="Arial" panose="020B0604020202020204" pitchFamily="34" charset="0"/>
              </a:rPr>
              <a:t>6.     Hernemen van het werk na doorrit van de trein</a:t>
            </a:r>
            <a:br>
              <a:rPr lang="nl-NL" sz="2000" b="1" dirty="0">
                <a:solidFill>
                  <a:schemeClr val="accent2"/>
                </a:solidFill>
                <a:latin typeface="+mn-lt"/>
                <a:cs typeface="Arial" panose="020B0604020202020204" pitchFamily="34" charset="0"/>
              </a:rPr>
            </a:br>
            <a:r>
              <a:rPr lang="nl-NL" sz="2000" b="1" dirty="0">
                <a:solidFill>
                  <a:schemeClr val="bg1"/>
                </a:solidFill>
                <a:latin typeface="+mn-lt"/>
                <a:cs typeface="Arial" panose="020B0604020202020204" pitchFamily="34" charset="0"/>
              </a:rPr>
              <a:t>7.     Het einde van het werk</a:t>
            </a:r>
            <a:r>
              <a:rPr lang="nl-NL" sz="2000" b="1" dirty="0">
                <a:solidFill>
                  <a:schemeClr val="accent2"/>
                </a:solidFill>
                <a:latin typeface="+mn-lt"/>
                <a:cs typeface="Arial" panose="020B0604020202020204" pitchFamily="34" charset="0"/>
              </a:rPr>
              <a:t>	</a:t>
            </a:r>
          </a:p>
          <a:p>
            <a:r>
              <a:rPr lang="nl-NL" sz="2000" b="1" dirty="0">
                <a:solidFill>
                  <a:schemeClr val="accent2"/>
                </a:solidFill>
                <a:latin typeface="+mn-lt"/>
                <a:cs typeface="Arial" panose="020B0604020202020204" pitchFamily="34" charset="0"/>
              </a:rPr>
              <a:t>8.     Overzicht</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3765598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r>
              <a:rPr lang="en-GB" dirty="0"/>
              <a:t>7. Op het </a:t>
            </a:r>
            <a:r>
              <a:rPr lang="en-GB" dirty="0" err="1"/>
              <a:t>einde</a:t>
            </a:r>
            <a:r>
              <a:rPr lang="en-GB" dirty="0"/>
              <a:t> van het </a:t>
            </a:r>
            <a:r>
              <a:rPr lang="en-GB" dirty="0" err="1"/>
              <a:t>werk</a:t>
            </a:r>
            <a:endParaRPr lang="en-GB" dirty="0"/>
          </a:p>
        </p:txBody>
      </p:sp>
      <p:pic>
        <p:nvPicPr>
          <p:cNvPr id="8" name="Picture 2"/>
          <p:cNvPicPr>
            <a:picLocks noChangeAspect="1" noChangeArrowheads="1"/>
          </p:cNvPicPr>
          <p:nvPr/>
        </p:nvPicPr>
        <p:blipFill>
          <a:blip r:embed="rId2" cstate="print"/>
          <a:srcRect/>
          <a:stretch>
            <a:fillRect/>
          </a:stretch>
        </p:blipFill>
        <p:spPr bwMode="auto">
          <a:xfrm>
            <a:off x="9838555" y="4005065"/>
            <a:ext cx="627103" cy="1580301"/>
          </a:xfrm>
          <a:prstGeom prst="rect">
            <a:avLst/>
          </a:prstGeom>
          <a:noFill/>
          <a:ln w="9525">
            <a:noFill/>
            <a:miter lim="800000"/>
            <a:headEnd/>
            <a:tailEnd/>
          </a:ln>
        </p:spPr>
      </p:pic>
      <p:pic>
        <p:nvPicPr>
          <p:cNvPr id="16"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9536" y="3738020"/>
            <a:ext cx="9000000" cy="1834951"/>
          </a:xfrm>
          <a:prstGeom prst="rect">
            <a:avLst/>
          </a:prstGeom>
          <a:noFill/>
          <a:ln w="9525">
            <a:noFill/>
            <a:miter lim="800000"/>
            <a:headEnd/>
            <a:tailEnd/>
          </a:ln>
        </p:spPr>
      </p:pic>
      <p:sp>
        <p:nvSpPr>
          <p:cNvPr id="9" name="Rechthoekige toelichting 11"/>
          <p:cNvSpPr/>
          <p:nvPr/>
        </p:nvSpPr>
        <p:spPr bwMode="auto">
          <a:xfrm>
            <a:off x="5015880" y="2046342"/>
            <a:ext cx="3970204" cy="864194"/>
          </a:xfrm>
          <a:prstGeom prst="wedgeRectCallout">
            <a:avLst>
              <a:gd name="adj1" fmla="val 75172"/>
              <a:gd name="adj2" fmla="val 180127"/>
            </a:avLst>
          </a:prstGeom>
          <a:solidFill>
            <a:schemeClr val="accent1"/>
          </a:solid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600" b="1" dirty="0">
                <a:solidFill>
                  <a:schemeClr val="bg1"/>
                </a:solidFill>
                <a:latin typeface="+mn-lt"/>
              </a:rPr>
              <a:t>Na het einde van de werken blijf ik steeds op veiligheidsafstand.</a:t>
            </a:r>
          </a:p>
        </p:txBody>
      </p:sp>
      <p:sp>
        <p:nvSpPr>
          <p:cNvPr id="4" name="Rectangle 3"/>
          <p:cNvSpPr/>
          <p:nvPr/>
        </p:nvSpPr>
        <p:spPr>
          <a:xfrm>
            <a:off x="9838555" y="4005065"/>
            <a:ext cx="793949" cy="15121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 name="Picture 1"/>
          <p:cNvPicPr>
            <a:picLocks noChangeAspect="1"/>
          </p:cNvPicPr>
          <p:nvPr/>
        </p:nvPicPr>
        <p:blipFill>
          <a:blip r:embed="rId4"/>
          <a:stretch>
            <a:fillRect/>
          </a:stretch>
        </p:blipFill>
        <p:spPr>
          <a:xfrm>
            <a:off x="9793935" y="4258734"/>
            <a:ext cx="835224" cy="1286367"/>
          </a:xfrm>
          <a:prstGeom prst="rect">
            <a:avLst/>
          </a:prstGeom>
        </p:spPr>
      </p:pic>
    </p:spTree>
    <p:extLst>
      <p:ext uri="{BB962C8B-B14F-4D97-AF65-F5344CB8AC3E}">
        <p14:creationId xmlns:p14="http://schemas.microsoft.com/office/powerpoint/2010/main" val="2312166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222049" y="1340768"/>
            <a:ext cx="9224626" cy="3354765"/>
          </a:xfrm>
          <a:prstGeom prst="rect">
            <a:avLst/>
          </a:prstGeom>
        </p:spPr>
        <p:txBody>
          <a:bodyPr wrap="square">
            <a:spAutoFit/>
          </a:bodyPr>
          <a:lstStyle/>
          <a:p>
            <a:r>
              <a:rPr lang="nl-NL" sz="2000" b="1" dirty="0">
                <a:latin typeface="+mn-lt"/>
                <a:cs typeface="Arial" panose="020B0604020202020204" pitchFamily="34" charset="0"/>
              </a:rPr>
              <a:t>0.     Inleiding</a:t>
            </a:r>
          </a:p>
          <a:p>
            <a:pPr marL="457200" indent="-457200">
              <a:buFontTx/>
              <a:buAutoNum type="arabicPeriod"/>
            </a:pPr>
            <a:r>
              <a:rPr lang="nl-NL" sz="2000" b="1" dirty="0">
                <a:latin typeface="+mn-lt"/>
                <a:cs typeface="Arial" panose="020B0604020202020204" pitchFamily="34" charset="0"/>
              </a:rPr>
              <a:t>Familiefoto</a:t>
            </a:r>
          </a:p>
          <a:p>
            <a:pPr marL="457200" indent="-457200">
              <a:buFontTx/>
              <a:buAutoNum type="arabicPeriod"/>
            </a:pPr>
            <a:r>
              <a:rPr lang="nl-NL" sz="2000" b="1" dirty="0">
                <a:latin typeface="+mn-lt"/>
                <a:cs typeface="Arial" panose="020B0604020202020204" pitchFamily="34" charset="0"/>
              </a:rPr>
              <a:t>Hiërarchie van de veiligheidsmaatregelen </a:t>
            </a:r>
          </a:p>
          <a:p>
            <a:pPr marL="457200" indent="-457200">
              <a:buFontTx/>
              <a:buAutoNum type="arabicPeriod"/>
            </a:pPr>
            <a:r>
              <a:rPr lang="nl-NL" sz="2000" b="1" dirty="0">
                <a:latin typeface="+mn-lt"/>
                <a:cs typeface="Arial" panose="020B0604020202020204" pitchFamily="34" charset="0"/>
              </a:rPr>
              <a:t>Vóór het werk	</a:t>
            </a:r>
          </a:p>
          <a:p>
            <a:pPr marL="0" indent="0">
              <a:buNone/>
            </a:pPr>
            <a:r>
              <a:rPr lang="nl-NL" sz="2000" b="1" dirty="0">
                <a:latin typeface="+mn-lt"/>
                <a:cs typeface="Arial" panose="020B0604020202020204" pitchFamily="34" charset="0"/>
              </a:rPr>
              <a:t>4.     Het begin van het werk</a:t>
            </a:r>
          </a:p>
          <a:p>
            <a:pPr defTabSz="266700">
              <a:tabLst>
                <a:tab pos="266700" algn="l"/>
              </a:tabLst>
            </a:pPr>
            <a:r>
              <a:rPr lang="nl-NL" sz="2000" b="1" dirty="0">
                <a:latin typeface="+mn-lt"/>
                <a:cs typeface="Arial" panose="020B0604020202020204" pitchFamily="34" charset="0"/>
              </a:rPr>
              <a:t>5.     Alarm – Definitie</a:t>
            </a:r>
          </a:p>
          <a:p>
            <a:pPr defTabSz="266700"/>
            <a:r>
              <a:rPr lang="nl-NL" sz="2000" b="1" dirty="0">
                <a:latin typeface="+mn-lt"/>
                <a:cs typeface="Arial" panose="020B0604020202020204" pitchFamily="34" charset="0"/>
              </a:rPr>
              <a:t>6.     Hernemen van het werk na doorrit van de trein</a:t>
            </a:r>
            <a:br>
              <a:rPr lang="nl-NL" sz="2000" b="1" dirty="0">
                <a:solidFill>
                  <a:schemeClr val="accent2"/>
                </a:solidFill>
                <a:latin typeface="+mn-lt"/>
                <a:cs typeface="Arial" panose="020B0604020202020204" pitchFamily="34" charset="0"/>
              </a:rPr>
            </a:br>
            <a:r>
              <a:rPr lang="nl-NL" sz="2000" b="1" dirty="0">
                <a:latin typeface="+mn-lt"/>
                <a:cs typeface="Arial" panose="020B0604020202020204" pitchFamily="34" charset="0"/>
              </a:rPr>
              <a:t>7.     Het einde van het werk</a:t>
            </a:r>
            <a:r>
              <a:rPr lang="nl-NL" sz="2000" b="1" dirty="0">
                <a:solidFill>
                  <a:schemeClr val="accent2"/>
                </a:solidFill>
                <a:latin typeface="+mn-lt"/>
                <a:cs typeface="Arial" panose="020B0604020202020204" pitchFamily="34" charset="0"/>
              </a:rPr>
              <a:t>	</a:t>
            </a:r>
          </a:p>
          <a:p>
            <a:r>
              <a:rPr lang="nl-NL" sz="2000" b="1" dirty="0">
                <a:solidFill>
                  <a:schemeClr val="bg1"/>
                </a:solidFill>
                <a:latin typeface="+mn-lt"/>
                <a:cs typeface="Arial" panose="020B0604020202020204" pitchFamily="34" charset="0"/>
              </a:rPr>
              <a:t>8.     Overzicht</a:t>
            </a:r>
            <a:endParaRPr lang="fr-FR" sz="2000" b="1" dirty="0">
              <a:solidFill>
                <a:schemeClr val="bg1"/>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2333271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Sperren</a:t>
            </a:r>
            <a:r>
              <a:rPr lang="en-US" sz="2000" b="1" kern="0" dirty="0">
                <a:solidFill>
                  <a:srgbClr val="0070C0"/>
                </a:solidFill>
              </a:rPr>
              <a:t> van de </a:t>
            </a:r>
            <a:r>
              <a:rPr lang="en-US" sz="2000" b="1" kern="0" dirty="0" err="1">
                <a:solidFill>
                  <a:srgbClr val="0070C0"/>
                </a:solidFill>
              </a:rPr>
              <a:t>bewegingen</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8. </a:t>
            </a:r>
            <a:r>
              <a:rPr lang="en-GB" sz="1200" kern="0" dirty="0" err="1">
                <a:latin typeface="Calibri" panose="020F0502020204030204" pitchFamily="34" charset="0"/>
                <a:cs typeface="Calibri" panose="020F0502020204030204" pitchFamily="34" charset="0"/>
              </a:rPr>
              <a:t>Overzicht</a:t>
            </a:r>
            <a:endParaRPr lang="en-GB" sz="1200" kern="0" dirty="0">
              <a:latin typeface="Calibri" panose="020F0502020204030204" pitchFamily="34" charset="0"/>
              <a:cs typeface="Calibri" panose="020F0502020204030204" pitchFamily="34" charset="0"/>
            </a:endParaRPr>
          </a:p>
        </p:txBody>
      </p:sp>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1268760"/>
            <a:ext cx="10657184" cy="792087"/>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err="1">
                <a:latin typeface="Calibri" panose="020F0502020204030204" pitchFamily="34" charset="0"/>
                <a:cs typeface="Calibri" panose="020F0502020204030204" pitchFamily="34" charset="0"/>
              </a:rPr>
              <a:t>Toelating</a:t>
            </a:r>
            <a:r>
              <a:rPr lang="en-US" sz="1400" dirty="0">
                <a:latin typeface="Calibri" panose="020F0502020204030204" pitchFamily="34" charset="0"/>
                <a:cs typeface="Calibri" panose="020F0502020204030204" pitchFamily="34" charset="0"/>
              </a:rPr>
              <a:t> om </a:t>
            </a:r>
            <a:r>
              <a:rPr lang="en-US" sz="1400" dirty="0" err="1">
                <a:latin typeface="Calibri" panose="020F0502020204030204" pitchFamily="34" charset="0"/>
                <a:cs typeface="Calibri" panose="020F0502020204030204" pitchFamily="34" charset="0"/>
              </a:rPr>
              <a:t>werken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starten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bediende</a:t>
            </a:r>
            <a:r>
              <a:rPr lang="en-US" sz="1400" dirty="0">
                <a:latin typeface="Calibri" panose="020F0502020204030204" pitchFamily="34" charset="0"/>
                <a:cs typeface="Calibri" panose="020F0502020204030204" pitchFamily="34" charset="0"/>
              </a:rPr>
              <a:t> I-AM</a:t>
            </a:r>
            <a:endParaRPr lang="en-US" sz="1400" b="1"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83432" y="2276872"/>
            <a:ext cx="10685717" cy="1296144"/>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Alarm:</a:t>
            </a:r>
            <a:endParaRPr lang="en-US" sz="1400"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wordt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gegeven</a:t>
            </a:r>
            <a:r>
              <a:rPr lang="en-US" sz="1400" dirty="0">
                <a:latin typeface="Calibri" panose="020F0502020204030204" pitchFamily="34" charset="0"/>
                <a:cs typeface="Calibri" panose="020F0502020204030204" pitchFamily="34" charset="0"/>
              </a:rPr>
              <a:t> door </a:t>
            </a:r>
            <a:r>
              <a:rPr lang="en-US" sz="1400" dirty="0" err="1">
                <a:latin typeface="Calibri" panose="020F0502020204030204" pitchFamily="34" charset="0"/>
                <a:cs typeface="Calibri" panose="020F0502020204030204" pitchFamily="34" charset="0"/>
              </a:rPr>
              <a:t>bediende</a:t>
            </a:r>
            <a:r>
              <a:rPr lang="en-US" sz="1400" dirty="0">
                <a:latin typeface="Calibri" panose="020F0502020204030204" pitchFamily="34" charset="0"/>
                <a:cs typeface="Calibri" panose="020F0502020204030204" pitchFamily="34" charset="0"/>
              </a:rPr>
              <a:t> I-AM</a:t>
            </a: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gevolg</a:t>
            </a:r>
            <a:r>
              <a:rPr lang="en-US" sz="1400" dirty="0">
                <a:latin typeface="Calibri" panose="020F0502020204030204" pitchFamily="34" charset="0"/>
                <a:cs typeface="Calibri" panose="020F0502020204030204" pitchFamily="34" charset="0"/>
              </a:rPr>
              <a:t>: alle </a:t>
            </a:r>
            <a:r>
              <a:rPr lang="en-US" sz="1400" dirty="0" err="1">
                <a:latin typeface="Calibri" panose="020F0502020204030204" pitchFamily="34" charset="0"/>
                <a:cs typeface="Calibri" panose="020F0502020204030204" pitchFamily="34" charset="0"/>
              </a:rPr>
              <a:t>activiteiten</a:t>
            </a:r>
            <a:r>
              <a:rPr lang="en-US" sz="1400" dirty="0">
                <a:latin typeface="Calibri" panose="020F0502020204030204" pitchFamily="34" charset="0"/>
                <a:cs typeface="Calibri" panose="020F0502020204030204" pitchFamily="34" charset="0"/>
              </a:rPr>
              <a:t> die </a:t>
            </a:r>
            <a:r>
              <a:rPr lang="en-US" sz="1400" dirty="0" err="1">
                <a:latin typeface="Calibri" panose="020F0502020204030204" pitchFamily="34" charset="0"/>
                <a:cs typeface="Calibri" panose="020F0502020204030204" pitchFamily="34" charset="0"/>
              </a:rPr>
              <a:t>een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indringing</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kunnen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veroorzaken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worden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stopgezet</a:t>
            </a:r>
            <a:r>
              <a:rPr lang="en-US" sz="1400" dirty="0">
                <a:latin typeface="Calibri" panose="020F0502020204030204" pitchFamily="34" charset="0"/>
                <a:cs typeface="Calibri" panose="020F0502020204030204" pitchFamily="34" charset="0"/>
              </a:rPr>
              <a:t> / </a:t>
            </a:r>
            <a:r>
              <a:rPr lang="en-US" sz="1400" dirty="0" err="1">
                <a:latin typeface="Calibri" panose="020F0502020204030204" pitchFamily="34" charset="0"/>
                <a:cs typeface="Calibri" panose="020F0502020204030204" pitchFamily="34" charset="0"/>
              </a:rPr>
              <a:t>indien</a:t>
            </a:r>
            <a:r>
              <a:rPr lang="en-US" sz="1400" dirty="0">
                <a:latin typeface="Calibri" panose="020F0502020204030204" pitchFamily="34" charset="0"/>
                <a:cs typeface="Calibri" panose="020F0502020204030204" pitchFamily="34" charset="0"/>
              </a:rPr>
              <a:t> personeel </a:t>
            </a:r>
            <a:r>
              <a:rPr lang="en-US" sz="1400" dirty="0" err="1">
                <a:latin typeface="Calibri" panose="020F0502020204030204" pitchFamily="34" charset="0"/>
                <a:cs typeface="Calibri" panose="020F0502020204030204" pitchFamily="34" charset="0"/>
              </a:rPr>
              <a:t>aanwezig</a:t>
            </a:r>
            <a:r>
              <a:rPr lang="en-US" sz="1400" dirty="0">
                <a:latin typeface="Calibri" panose="020F0502020204030204" pitchFamily="34" charset="0"/>
                <a:cs typeface="Calibri" panose="020F0502020204030204" pitchFamily="34" charset="0"/>
              </a:rPr>
              <a:t> in spoor in </a:t>
            </a:r>
            <a:r>
              <a:rPr lang="en-US" sz="1400" dirty="0" err="1">
                <a:latin typeface="Calibri" panose="020F0502020204030204" pitchFamily="34" charset="0"/>
                <a:cs typeface="Calibri" panose="020F0502020204030204" pitchFamily="34" charset="0"/>
              </a:rPr>
              <a:t>dienst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verlaten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zij</a:t>
            </a:r>
            <a:r>
              <a:rPr lang="en-US" sz="1400" dirty="0">
                <a:latin typeface="Calibri" panose="020F0502020204030204" pitchFamily="34" charset="0"/>
                <a:cs typeface="Calibri" panose="020F0502020204030204" pitchFamily="34" charset="0"/>
              </a:rPr>
              <a:t> (met </a:t>
            </a:r>
            <a:r>
              <a:rPr lang="en-US" sz="1400" dirty="0" err="1">
                <a:latin typeface="Calibri" panose="020F0502020204030204" pitchFamily="34" charset="0"/>
                <a:cs typeface="Calibri" panose="020F0502020204030204" pitchFamily="34" charset="0"/>
              </a:rPr>
              <a:t>hun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materiaal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deze</a:t>
            </a:r>
            <a:r>
              <a:rPr lang="en-US" sz="1400" dirty="0">
                <a:latin typeface="Calibri" panose="020F0502020204030204" pitchFamily="34" charset="0"/>
                <a:cs typeface="Calibri" panose="020F0502020204030204" pitchFamily="34" charset="0"/>
              </a:rPr>
              <a:t> zone </a:t>
            </a:r>
            <a:r>
              <a:rPr lang="en-US" sz="1400" dirty="0" err="1">
                <a:latin typeface="Calibri" panose="020F0502020204030204" pitchFamily="34" charset="0"/>
                <a:cs typeface="Calibri" panose="020F0502020204030204" pitchFamily="34" charset="0"/>
              </a:rPr>
              <a:t>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begeven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zich</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naar</a:t>
            </a:r>
            <a:r>
              <a:rPr lang="en-US" sz="1400" dirty="0">
                <a:latin typeface="Calibri" panose="020F0502020204030204" pitchFamily="34" charset="0"/>
                <a:cs typeface="Calibri" panose="020F0502020204030204" pitchFamily="34" charset="0"/>
              </a:rPr>
              <a:t> de </a:t>
            </a:r>
            <a:r>
              <a:rPr lang="en-US" sz="1400" dirty="0" err="1">
                <a:latin typeface="Calibri" panose="020F0502020204030204" pitchFamily="34" charset="0"/>
                <a:cs typeface="Calibri" panose="020F0502020204030204" pitchFamily="34" charset="0"/>
              </a:rPr>
              <a:t>uitwijkzone</a:t>
            </a:r>
            <a:endParaRPr lang="en-US" dirty="0"/>
          </a:p>
        </p:txBody>
      </p:sp>
      <p:sp>
        <p:nvSpPr>
          <p:cNvPr id="17" name="Rounded Rectangle 12">
            <a:extLst>
              <a:ext uri="{FF2B5EF4-FFF2-40B4-BE49-F238E27FC236}">
                <a16:creationId xmlns:a16="http://schemas.microsoft.com/office/drawing/2014/main" id="{BC608E7A-27F2-444B-BDDF-40E269CEAF91}"/>
              </a:ext>
            </a:extLst>
          </p:cNvPr>
          <p:cNvSpPr/>
          <p:nvPr/>
        </p:nvSpPr>
        <p:spPr bwMode="auto">
          <a:xfrm>
            <a:off x="983432" y="3789040"/>
            <a:ext cx="10685717" cy="792088"/>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mn-lt"/>
            </a:endParaRPr>
          </a:p>
          <a:p>
            <a:pPr algn="just"/>
            <a:r>
              <a:rPr lang="en-US" sz="1400" dirty="0" err="1">
                <a:latin typeface="+mn-lt"/>
              </a:rPr>
              <a:t>Toelating</a:t>
            </a:r>
            <a:r>
              <a:rPr lang="en-US" sz="1400" dirty="0">
                <a:latin typeface="+mn-lt"/>
              </a:rPr>
              <a:t> om </a:t>
            </a:r>
            <a:r>
              <a:rPr lang="en-US" sz="1400" dirty="0" err="1">
                <a:latin typeface="+mn-lt"/>
              </a:rPr>
              <a:t>werken</a:t>
            </a:r>
            <a:r>
              <a:rPr lang="en-US" sz="1400" dirty="0">
                <a:latin typeface="+mn-lt"/>
              </a:rPr>
              <a:t> </a:t>
            </a:r>
            <a:r>
              <a:rPr lang="en-US" sz="1400" dirty="0" err="1">
                <a:latin typeface="+mn-lt"/>
              </a:rPr>
              <a:t>te</a:t>
            </a:r>
            <a:r>
              <a:rPr lang="en-US" sz="1400" dirty="0">
                <a:latin typeface="+mn-lt"/>
              </a:rPr>
              <a:t> </a:t>
            </a:r>
            <a:r>
              <a:rPr lang="en-US" sz="1400" dirty="0" err="1">
                <a:latin typeface="+mn-lt"/>
              </a:rPr>
              <a:t>hervatten</a:t>
            </a:r>
            <a:r>
              <a:rPr lang="en-US" sz="1400" dirty="0">
                <a:latin typeface="+mn-lt"/>
              </a:rPr>
              <a:t>: </a:t>
            </a:r>
            <a:r>
              <a:rPr lang="en-US" sz="1400" b="1" dirty="0">
                <a:latin typeface="+mn-lt"/>
              </a:rPr>
              <a:t>steeds </a:t>
            </a:r>
            <a:r>
              <a:rPr lang="en-US" sz="1400" b="1" dirty="0" err="1">
                <a:latin typeface="+mn-lt"/>
              </a:rPr>
              <a:t>na</a:t>
            </a:r>
            <a:r>
              <a:rPr lang="en-US" sz="1400" b="1" dirty="0">
                <a:latin typeface="+mn-lt"/>
              </a:rPr>
              <a:t> </a:t>
            </a:r>
            <a:r>
              <a:rPr lang="en-US" sz="1400" b="1" dirty="0" err="1">
                <a:latin typeface="+mn-lt"/>
              </a:rPr>
              <a:t>toelating</a:t>
            </a:r>
            <a:r>
              <a:rPr lang="en-US" sz="1400" b="1" dirty="0">
                <a:latin typeface="+mn-lt"/>
              </a:rPr>
              <a:t> </a:t>
            </a:r>
            <a:r>
              <a:rPr lang="en-US" sz="1400" dirty="0">
                <a:latin typeface="+mn-lt"/>
              </a:rPr>
              <a:t>van </a:t>
            </a:r>
            <a:r>
              <a:rPr lang="en-US" sz="1400" dirty="0" err="1">
                <a:latin typeface="+mn-lt"/>
              </a:rPr>
              <a:t>bediende</a:t>
            </a:r>
            <a:r>
              <a:rPr lang="en-US" sz="1400" dirty="0">
                <a:latin typeface="+mn-lt"/>
              </a:rPr>
              <a:t> I-AM</a:t>
            </a:r>
          </a:p>
          <a:p>
            <a:pPr algn="just"/>
            <a:endParaRPr lang="en-US" sz="1400" dirty="0">
              <a:latin typeface="+mn-lt"/>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79376" y="155679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79376" y="2708920"/>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0" name="Ovaal 14">
            <a:extLst>
              <a:ext uri="{FF2B5EF4-FFF2-40B4-BE49-F238E27FC236}">
                <a16:creationId xmlns:a16="http://schemas.microsoft.com/office/drawing/2014/main" id="{587E622F-3A11-4817-A16A-008D564C9BB5}"/>
              </a:ext>
            </a:extLst>
          </p:cNvPr>
          <p:cNvSpPr/>
          <p:nvPr/>
        </p:nvSpPr>
        <p:spPr bwMode="auto">
          <a:xfrm>
            <a:off x="479376" y="3933056"/>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25" name="Rounded Rectangle 12">
            <a:extLst>
              <a:ext uri="{FF2B5EF4-FFF2-40B4-BE49-F238E27FC236}">
                <a16:creationId xmlns:a16="http://schemas.microsoft.com/office/drawing/2014/main" id="{40332444-D3C4-4F93-9B7A-EA95B8B8D894}"/>
              </a:ext>
            </a:extLst>
          </p:cNvPr>
          <p:cNvSpPr/>
          <p:nvPr/>
        </p:nvSpPr>
        <p:spPr bwMode="auto">
          <a:xfrm>
            <a:off x="983432" y="4869160"/>
            <a:ext cx="10729192" cy="990761"/>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Door </a:t>
            </a:r>
            <a:r>
              <a:rPr lang="en-US" sz="1400" dirty="0" err="1">
                <a:latin typeface="Calibri" panose="020F0502020204030204" pitchFamily="34" charset="0"/>
                <a:cs typeface="Calibri" panose="020F0502020204030204" pitchFamily="34" charset="0"/>
              </a:rPr>
              <a:t>wie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aangeduid</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tijdens</a:t>
            </a:r>
            <a:r>
              <a:rPr lang="en-US" sz="1400" dirty="0">
                <a:latin typeface="Calibri" panose="020F0502020204030204" pitchFamily="34" charset="0"/>
                <a:cs typeface="Calibri" panose="020F0502020204030204" pitchFamily="34" charset="0"/>
              </a:rPr>
              <a:t> de briefing</a:t>
            </a:r>
          </a:p>
          <a:p>
            <a:pPr algn="just"/>
            <a:r>
              <a:rPr lang="en-US" sz="1400" dirty="0" err="1">
                <a:latin typeface="Calibri" panose="020F0502020204030204" pitchFamily="34" charset="0"/>
                <a:cs typeface="Calibri" panose="020F0502020204030204" pitchFamily="34" charset="0"/>
              </a:rPr>
              <a:t>Indien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niet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duidelijk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aarzel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niet</a:t>
            </a:r>
            <a:r>
              <a:rPr lang="en-US" sz="1400" dirty="0">
                <a:latin typeface="Calibri" panose="020F0502020204030204" pitchFamily="34" charset="0"/>
                <a:cs typeface="Calibri" panose="020F0502020204030204" pitchFamily="34" charset="0"/>
              </a:rPr>
              <a:t> om </a:t>
            </a:r>
            <a:r>
              <a:rPr lang="en-US" sz="1400" dirty="0" err="1">
                <a:latin typeface="Calibri" panose="020F0502020204030204" pitchFamily="34" charset="0"/>
                <a:cs typeface="Calibri" panose="020F0502020204030204" pitchFamily="34" charset="0"/>
              </a:rPr>
              <a:t>vragen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stellen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tijdens</a:t>
            </a:r>
            <a:r>
              <a:rPr lang="en-US" sz="1400" dirty="0">
                <a:latin typeface="Calibri" panose="020F0502020204030204" pitchFamily="34" charset="0"/>
                <a:cs typeface="Calibri" panose="020F0502020204030204" pitchFamily="34" charset="0"/>
              </a:rPr>
              <a:t> de briefing</a:t>
            </a:r>
          </a:p>
          <a:p>
            <a:pPr marL="171450" indent="-171450" algn="ctr">
              <a:buFontTx/>
              <a:buChar char="-"/>
            </a:pPr>
            <a:endParaRPr lang="en-US" dirty="0"/>
          </a:p>
        </p:txBody>
      </p:sp>
      <p:pic>
        <p:nvPicPr>
          <p:cNvPr id="2" name="Picture 1">
            <a:extLst>
              <a:ext uri="{FF2B5EF4-FFF2-40B4-BE49-F238E27FC236}">
                <a16:creationId xmlns:a16="http://schemas.microsoft.com/office/drawing/2014/main" id="{FED87A22-C21D-4966-BA60-D08B2CCFA02C}"/>
              </a:ext>
            </a:extLst>
          </p:cNvPr>
          <p:cNvPicPr>
            <a:picLocks noChangeAspect="1"/>
          </p:cNvPicPr>
          <p:nvPr/>
        </p:nvPicPr>
        <p:blipFill>
          <a:blip r:embed="rId3"/>
          <a:stretch>
            <a:fillRect/>
          </a:stretch>
        </p:blipFill>
        <p:spPr>
          <a:xfrm>
            <a:off x="7608168" y="4869160"/>
            <a:ext cx="1080120" cy="936701"/>
          </a:xfrm>
          <a:prstGeom prst="rect">
            <a:avLst/>
          </a:prstGeom>
        </p:spPr>
      </p:pic>
    </p:spTree>
    <p:extLst>
      <p:ext uri="{BB962C8B-B14F-4D97-AF65-F5344CB8AC3E}">
        <p14:creationId xmlns:p14="http://schemas.microsoft.com/office/powerpoint/2010/main" val="3859817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Aankondigingssysteem</a:t>
            </a:r>
            <a:r>
              <a:rPr lang="en-US" sz="2000" b="1" kern="0" dirty="0">
                <a:solidFill>
                  <a:srgbClr val="0070C0"/>
                </a:solidFill>
              </a:rPr>
              <a:t>: </a:t>
            </a:r>
            <a:r>
              <a:rPr lang="en-US" sz="2000" b="1" kern="0" dirty="0" err="1">
                <a:solidFill>
                  <a:srgbClr val="0070C0"/>
                </a:solidFill>
              </a:rPr>
              <a:t>schildwachten</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8. </a:t>
            </a:r>
            <a:r>
              <a:rPr lang="en-GB" sz="1200" kern="0" dirty="0" err="1">
                <a:latin typeface="Calibri" panose="020F0502020204030204" pitchFamily="34" charset="0"/>
                <a:cs typeface="Calibri" panose="020F0502020204030204" pitchFamily="34" charset="0"/>
              </a:rPr>
              <a:t>Overzicht</a:t>
            </a:r>
            <a:endParaRPr lang="en-GB" sz="1200" kern="0" dirty="0">
              <a:latin typeface="Calibri" panose="020F0502020204030204" pitchFamily="34" charset="0"/>
              <a:cs typeface="Calibri" panose="020F0502020204030204" pitchFamily="34" charset="0"/>
            </a:endParaRPr>
          </a:p>
        </p:txBody>
      </p:sp>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1268760"/>
            <a:ext cx="10657184" cy="792087"/>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err="1">
                <a:latin typeface="Calibri" panose="020F0502020204030204" pitchFamily="34" charset="0"/>
                <a:cs typeface="Calibri" panose="020F0502020204030204" pitchFamily="34" charset="0"/>
              </a:rPr>
              <a:t>Toelating</a:t>
            </a:r>
            <a:r>
              <a:rPr lang="en-US" sz="1400" dirty="0">
                <a:latin typeface="Calibri" panose="020F0502020204030204" pitchFamily="34" charset="0"/>
                <a:cs typeface="Calibri" panose="020F0502020204030204" pitchFamily="34" charset="0"/>
              </a:rPr>
              <a:t> om </a:t>
            </a:r>
            <a:r>
              <a:rPr lang="en-US" sz="1400" dirty="0" err="1">
                <a:latin typeface="Calibri" panose="020F0502020204030204" pitchFamily="34" charset="0"/>
                <a:cs typeface="Calibri" panose="020F0502020204030204" pitchFamily="34" charset="0"/>
              </a:rPr>
              <a:t>werken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starten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bediende</a:t>
            </a:r>
            <a:r>
              <a:rPr lang="en-US" sz="1400" dirty="0">
                <a:latin typeface="Calibri" panose="020F0502020204030204" pitchFamily="34" charset="0"/>
                <a:cs typeface="Calibri" panose="020F0502020204030204" pitchFamily="34" charset="0"/>
              </a:rPr>
              <a:t> I-AM</a:t>
            </a:r>
            <a:endParaRPr lang="en-US" sz="1400" b="1"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83432" y="2276872"/>
            <a:ext cx="10685717" cy="1296144"/>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Alarm:</a:t>
            </a:r>
            <a:endParaRPr lang="en-US" sz="1400"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wordt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gegeven</a:t>
            </a:r>
            <a:r>
              <a:rPr lang="en-US" sz="1400" dirty="0">
                <a:latin typeface="Calibri" panose="020F0502020204030204" pitchFamily="34" charset="0"/>
                <a:cs typeface="Calibri" panose="020F0502020204030204" pitchFamily="34" charset="0"/>
              </a:rPr>
              <a:t> door </a:t>
            </a:r>
            <a:r>
              <a:rPr lang="en-US" sz="1400" dirty="0" err="1">
                <a:latin typeface="Calibri" panose="020F0502020204030204" pitchFamily="34" charset="0"/>
                <a:cs typeface="Calibri" panose="020F0502020204030204" pitchFamily="34" charset="0"/>
              </a:rPr>
              <a:t>bediende</a:t>
            </a:r>
            <a:r>
              <a:rPr lang="en-US" sz="1400" dirty="0">
                <a:latin typeface="Calibri" panose="020F0502020204030204" pitchFamily="34" charset="0"/>
                <a:cs typeface="Calibri" panose="020F0502020204030204" pitchFamily="34" charset="0"/>
              </a:rPr>
              <a:t> I-AM</a:t>
            </a: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gevolg</a:t>
            </a:r>
            <a:r>
              <a:rPr lang="en-US" sz="1400" dirty="0">
                <a:latin typeface="Calibri" panose="020F0502020204030204" pitchFamily="34" charset="0"/>
                <a:cs typeface="Calibri" panose="020F0502020204030204" pitchFamily="34" charset="0"/>
              </a:rPr>
              <a:t>: personeel + </a:t>
            </a:r>
            <a:r>
              <a:rPr lang="en-US" sz="1400" dirty="0" err="1">
                <a:latin typeface="Calibri" panose="020F0502020204030204" pitchFamily="34" charset="0"/>
                <a:cs typeface="Calibri" panose="020F0502020204030204" pitchFamily="34" charset="0"/>
              </a:rPr>
              <a:t>materiaal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maken</a:t>
            </a:r>
            <a:r>
              <a:rPr lang="en-US" sz="1400" dirty="0">
                <a:latin typeface="Calibri" panose="020F0502020204030204" pitchFamily="34" charset="0"/>
                <a:cs typeface="Calibri" panose="020F0502020204030204" pitchFamily="34" charset="0"/>
              </a:rPr>
              <a:t> spoor </a:t>
            </a:r>
            <a:r>
              <a:rPr lang="en-US" sz="1400" dirty="0" err="1">
                <a:latin typeface="Calibri" panose="020F0502020204030204" pitchFamily="34" charset="0"/>
                <a:cs typeface="Calibri" panose="020F0502020204030204" pitchFamily="34" charset="0"/>
              </a:rPr>
              <a:t>vrij</a:t>
            </a:r>
            <a:r>
              <a:rPr lang="en-US" sz="1400" dirty="0">
                <a:latin typeface="Calibri" panose="020F0502020204030204" pitchFamily="34" charset="0"/>
                <a:cs typeface="Calibri" panose="020F0502020204030204" pitchFamily="34" charset="0"/>
              </a:rPr>
              <a:t> + </a:t>
            </a:r>
            <a:r>
              <a:rPr lang="en-US" sz="1400" dirty="0" err="1">
                <a:latin typeface="Calibri" panose="020F0502020204030204" pitchFamily="34" charset="0"/>
                <a:cs typeface="Calibri" panose="020F0502020204030204" pitchFamily="34" charset="0"/>
              </a:rPr>
              <a:t>naar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uitwijkzone</a:t>
            </a:r>
            <a:r>
              <a:rPr lang="en-US" sz="1400" dirty="0">
                <a:latin typeface="Calibri" panose="020F0502020204030204" pitchFamily="34" charset="0"/>
                <a:cs typeface="Calibri" panose="020F0502020204030204" pitchFamily="34" charset="0"/>
              </a:rPr>
              <a:t> via </a:t>
            </a:r>
            <a:r>
              <a:rPr lang="en-US" sz="1400" dirty="0" err="1">
                <a:latin typeface="Calibri" panose="020F0502020204030204" pitchFamily="34" charset="0"/>
                <a:cs typeface="Calibri" panose="020F0502020204030204" pitchFamily="34" charset="0"/>
              </a:rPr>
              <a:t>afgesproken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weg</a:t>
            </a:r>
            <a:endParaRPr lang="en-US" dirty="0"/>
          </a:p>
        </p:txBody>
      </p:sp>
      <p:sp>
        <p:nvSpPr>
          <p:cNvPr id="17" name="Rounded Rectangle 12">
            <a:extLst>
              <a:ext uri="{FF2B5EF4-FFF2-40B4-BE49-F238E27FC236}">
                <a16:creationId xmlns:a16="http://schemas.microsoft.com/office/drawing/2014/main" id="{BC608E7A-27F2-444B-BDDF-40E269CEAF91}"/>
              </a:ext>
            </a:extLst>
          </p:cNvPr>
          <p:cNvSpPr/>
          <p:nvPr/>
        </p:nvSpPr>
        <p:spPr bwMode="auto">
          <a:xfrm>
            <a:off x="983432" y="3789040"/>
            <a:ext cx="10685717" cy="792088"/>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mn-lt"/>
            </a:endParaRPr>
          </a:p>
          <a:p>
            <a:pPr algn="just"/>
            <a:r>
              <a:rPr lang="en-US" sz="1400" dirty="0" err="1">
                <a:latin typeface="+mn-lt"/>
              </a:rPr>
              <a:t>Toelating</a:t>
            </a:r>
            <a:r>
              <a:rPr lang="en-US" sz="1400" dirty="0">
                <a:latin typeface="+mn-lt"/>
              </a:rPr>
              <a:t> om </a:t>
            </a:r>
            <a:r>
              <a:rPr lang="en-US" sz="1400" dirty="0" err="1">
                <a:latin typeface="+mn-lt"/>
              </a:rPr>
              <a:t>werken</a:t>
            </a:r>
            <a:r>
              <a:rPr lang="en-US" sz="1400" dirty="0">
                <a:latin typeface="+mn-lt"/>
              </a:rPr>
              <a:t> </a:t>
            </a:r>
            <a:r>
              <a:rPr lang="en-US" sz="1400" dirty="0" err="1">
                <a:latin typeface="+mn-lt"/>
              </a:rPr>
              <a:t>te</a:t>
            </a:r>
            <a:r>
              <a:rPr lang="en-US" sz="1400" dirty="0">
                <a:latin typeface="+mn-lt"/>
              </a:rPr>
              <a:t> </a:t>
            </a:r>
            <a:r>
              <a:rPr lang="en-US" sz="1400" dirty="0" err="1">
                <a:latin typeface="+mn-lt"/>
              </a:rPr>
              <a:t>hervatten</a:t>
            </a:r>
            <a:r>
              <a:rPr lang="en-US" sz="1400" dirty="0">
                <a:latin typeface="+mn-lt"/>
              </a:rPr>
              <a:t>: </a:t>
            </a:r>
            <a:r>
              <a:rPr lang="en-US" sz="1400" b="1" dirty="0">
                <a:latin typeface="+mn-lt"/>
              </a:rPr>
              <a:t>steeds </a:t>
            </a:r>
            <a:r>
              <a:rPr lang="en-US" sz="1400" b="1" dirty="0" err="1">
                <a:latin typeface="+mn-lt"/>
              </a:rPr>
              <a:t>na</a:t>
            </a:r>
            <a:r>
              <a:rPr lang="en-US" sz="1400" b="1" dirty="0">
                <a:latin typeface="+mn-lt"/>
              </a:rPr>
              <a:t> </a:t>
            </a:r>
            <a:r>
              <a:rPr lang="en-US" sz="1400" b="1" dirty="0" err="1">
                <a:latin typeface="+mn-lt"/>
              </a:rPr>
              <a:t>toelating</a:t>
            </a:r>
            <a:r>
              <a:rPr lang="en-US" sz="1400" b="1" dirty="0">
                <a:latin typeface="+mn-lt"/>
              </a:rPr>
              <a:t> </a:t>
            </a:r>
            <a:r>
              <a:rPr lang="en-US" sz="1400" dirty="0">
                <a:latin typeface="+mn-lt"/>
              </a:rPr>
              <a:t>van </a:t>
            </a:r>
            <a:r>
              <a:rPr lang="en-US" sz="1400" dirty="0" err="1">
                <a:latin typeface="+mn-lt"/>
              </a:rPr>
              <a:t>bediende</a:t>
            </a:r>
            <a:r>
              <a:rPr lang="en-US" sz="1400" dirty="0">
                <a:latin typeface="+mn-lt"/>
              </a:rPr>
              <a:t> I-AM</a:t>
            </a:r>
          </a:p>
          <a:p>
            <a:pPr algn="just"/>
            <a:endParaRPr lang="en-US" sz="1400" dirty="0">
              <a:latin typeface="+mn-lt"/>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79376" y="155679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79376" y="2708920"/>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0" name="Ovaal 14">
            <a:extLst>
              <a:ext uri="{FF2B5EF4-FFF2-40B4-BE49-F238E27FC236}">
                <a16:creationId xmlns:a16="http://schemas.microsoft.com/office/drawing/2014/main" id="{587E622F-3A11-4817-A16A-008D564C9BB5}"/>
              </a:ext>
            </a:extLst>
          </p:cNvPr>
          <p:cNvSpPr/>
          <p:nvPr/>
        </p:nvSpPr>
        <p:spPr bwMode="auto">
          <a:xfrm>
            <a:off x="479376" y="3933056"/>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25" name="Rounded Rectangle 12">
            <a:extLst>
              <a:ext uri="{FF2B5EF4-FFF2-40B4-BE49-F238E27FC236}">
                <a16:creationId xmlns:a16="http://schemas.microsoft.com/office/drawing/2014/main" id="{40332444-D3C4-4F93-9B7A-EA95B8B8D894}"/>
              </a:ext>
            </a:extLst>
          </p:cNvPr>
          <p:cNvSpPr/>
          <p:nvPr/>
        </p:nvSpPr>
        <p:spPr bwMode="auto">
          <a:xfrm>
            <a:off x="983432" y="4869160"/>
            <a:ext cx="10729192" cy="990761"/>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Door </a:t>
            </a:r>
            <a:r>
              <a:rPr lang="en-US" sz="1400" dirty="0" err="1">
                <a:latin typeface="Calibri" panose="020F0502020204030204" pitchFamily="34" charset="0"/>
                <a:cs typeface="Calibri" panose="020F0502020204030204" pitchFamily="34" charset="0"/>
              </a:rPr>
              <a:t>wie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aangeduid</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tijdens</a:t>
            </a:r>
            <a:r>
              <a:rPr lang="en-US" sz="1400" dirty="0">
                <a:latin typeface="Calibri" panose="020F0502020204030204" pitchFamily="34" charset="0"/>
                <a:cs typeface="Calibri" panose="020F0502020204030204" pitchFamily="34" charset="0"/>
              </a:rPr>
              <a:t> de briefing</a:t>
            </a:r>
          </a:p>
          <a:p>
            <a:pPr algn="just"/>
            <a:r>
              <a:rPr lang="en-US" sz="1400" dirty="0" err="1">
                <a:latin typeface="Calibri" panose="020F0502020204030204" pitchFamily="34" charset="0"/>
                <a:cs typeface="Calibri" panose="020F0502020204030204" pitchFamily="34" charset="0"/>
              </a:rPr>
              <a:t>Indien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niet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duidelijk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aarzel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niet</a:t>
            </a:r>
            <a:r>
              <a:rPr lang="en-US" sz="1400" dirty="0">
                <a:latin typeface="Calibri" panose="020F0502020204030204" pitchFamily="34" charset="0"/>
                <a:cs typeface="Calibri" panose="020F0502020204030204" pitchFamily="34" charset="0"/>
              </a:rPr>
              <a:t> om </a:t>
            </a:r>
            <a:r>
              <a:rPr lang="en-US" sz="1400" dirty="0" err="1">
                <a:latin typeface="Calibri" panose="020F0502020204030204" pitchFamily="34" charset="0"/>
                <a:cs typeface="Calibri" panose="020F0502020204030204" pitchFamily="34" charset="0"/>
              </a:rPr>
              <a:t>vragen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stellen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tijdens</a:t>
            </a:r>
            <a:r>
              <a:rPr lang="en-US" sz="1400" dirty="0">
                <a:latin typeface="Calibri" panose="020F0502020204030204" pitchFamily="34" charset="0"/>
                <a:cs typeface="Calibri" panose="020F0502020204030204" pitchFamily="34" charset="0"/>
              </a:rPr>
              <a:t> de briefing</a:t>
            </a:r>
          </a:p>
          <a:p>
            <a:pPr marL="171450" indent="-171450" algn="ctr">
              <a:buFontTx/>
              <a:buChar char="-"/>
            </a:pPr>
            <a:endParaRPr lang="en-US" dirty="0"/>
          </a:p>
        </p:txBody>
      </p:sp>
      <p:pic>
        <p:nvPicPr>
          <p:cNvPr id="2" name="Picture 1">
            <a:extLst>
              <a:ext uri="{FF2B5EF4-FFF2-40B4-BE49-F238E27FC236}">
                <a16:creationId xmlns:a16="http://schemas.microsoft.com/office/drawing/2014/main" id="{FED87A22-C21D-4966-BA60-D08B2CCFA02C}"/>
              </a:ext>
            </a:extLst>
          </p:cNvPr>
          <p:cNvPicPr>
            <a:picLocks noChangeAspect="1"/>
          </p:cNvPicPr>
          <p:nvPr/>
        </p:nvPicPr>
        <p:blipFill>
          <a:blip r:embed="rId3"/>
          <a:stretch>
            <a:fillRect/>
          </a:stretch>
        </p:blipFill>
        <p:spPr>
          <a:xfrm>
            <a:off x="7608168" y="4869160"/>
            <a:ext cx="1080120" cy="936701"/>
          </a:xfrm>
          <a:prstGeom prst="rect">
            <a:avLst/>
          </a:prstGeom>
        </p:spPr>
      </p:pic>
    </p:spTree>
    <p:extLst>
      <p:ext uri="{BB962C8B-B14F-4D97-AF65-F5344CB8AC3E}">
        <p14:creationId xmlns:p14="http://schemas.microsoft.com/office/powerpoint/2010/main" val="2499480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Aankondigingssysteem</a:t>
            </a:r>
            <a:r>
              <a:rPr lang="en-US" sz="2000" b="1" kern="0" dirty="0">
                <a:solidFill>
                  <a:srgbClr val="0070C0"/>
                </a:solidFill>
              </a:rPr>
              <a:t>: </a:t>
            </a:r>
            <a:r>
              <a:rPr lang="en-US" sz="2000" b="1" kern="0" dirty="0" err="1">
                <a:solidFill>
                  <a:srgbClr val="0070C0"/>
                </a:solidFill>
              </a:rPr>
              <a:t>kijkuit</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8. </a:t>
            </a:r>
            <a:r>
              <a:rPr lang="en-GB" sz="1200" kern="0" dirty="0" err="1">
                <a:latin typeface="Calibri" panose="020F0502020204030204" pitchFamily="34" charset="0"/>
                <a:cs typeface="Calibri" panose="020F0502020204030204" pitchFamily="34" charset="0"/>
              </a:rPr>
              <a:t>Overzicht</a:t>
            </a:r>
            <a:endParaRPr lang="en-GB" sz="1200" kern="0" dirty="0">
              <a:latin typeface="Calibri" panose="020F0502020204030204" pitchFamily="34" charset="0"/>
              <a:cs typeface="Calibri" panose="020F0502020204030204" pitchFamily="34" charset="0"/>
            </a:endParaRPr>
          </a:p>
        </p:txBody>
      </p:sp>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1268760"/>
            <a:ext cx="10657184" cy="792087"/>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err="1">
                <a:latin typeface="Calibri" panose="020F0502020204030204" pitchFamily="34" charset="0"/>
                <a:cs typeface="Calibri" panose="020F0502020204030204" pitchFamily="34" charset="0"/>
              </a:rPr>
              <a:t>Toelating</a:t>
            </a:r>
            <a:r>
              <a:rPr lang="en-US" sz="1400" dirty="0">
                <a:latin typeface="Calibri" panose="020F0502020204030204" pitchFamily="34" charset="0"/>
                <a:cs typeface="Calibri" panose="020F0502020204030204" pitchFamily="34" charset="0"/>
              </a:rPr>
              <a:t> om </a:t>
            </a:r>
            <a:r>
              <a:rPr lang="en-US" sz="1400" dirty="0" err="1">
                <a:latin typeface="Calibri" panose="020F0502020204030204" pitchFamily="34" charset="0"/>
                <a:cs typeface="Calibri" panose="020F0502020204030204" pitchFamily="34" charset="0"/>
              </a:rPr>
              <a:t>werken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starten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kijkuit</a:t>
            </a:r>
            <a:endParaRPr lang="en-US" sz="1400" b="1"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83432" y="2276872"/>
            <a:ext cx="10685717" cy="1296144"/>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Alarm:</a:t>
            </a:r>
            <a:endParaRPr lang="en-US" sz="1400"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wordt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gegeven</a:t>
            </a:r>
            <a:r>
              <a:rPr lang="en-US" sz="1400" dirty="0">
                <a:latin typeface="Calibri" panose="020F0502020204030204" pitchFamily="34" charset="0"/>
                <a:cs typeface="Calibri" panose="020F0502020204030204" pitchFamily="34" charset="0"/>
              </a:rPr>
              <a:t> door </a:t>
            </a:r>
            <a:r>
              <a:rPr lang="en-US" sz="1400" dirty="0" err="1">
                <a:latin typeface="Calibri" panose="020F0502020204030204" pitchFamily="34" charset="0"/>
                <a:cs typeface="Calibri" panose="020F0502020204030204" pitchFamily="34" charset="0"/>
              </a:rPr>
              <a:t>kijkuit</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gevolg</a:t>
            </a:r>
            <a:r>
              <a:rPr lang="en-US" sz="1400" dirty="0">
                <a:latin typeface="Calibri" panose="020F0502020204030204" pitchFamily="34" charset="0"/>
                <a:cs typeface="Calibri" panose="020F0502020204030204" pitchFamily="34" charset="0"/>
              </a:rPr>
              <a:t>: personeel + </a:t>
            </a:r>
            <a:r>
              <a:rPr lang="en-US" sz="1400" dirty="0" err="1">
                <a:latin typeface="Calibri" panose="020F0502020204030204" pitchFamily="34" charset="0"/>
                <a:cs typeface="Calibri" panose="020F0502020204030204" pitchFamily="34" charset="0"/>
              </a:rPr>
              <a:t>materiaal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maken</a:t>
            </a:r>
            <a:r>
              <a:rPr lang="en-US" sz="1400" dirty="0">
                <a:latin typeface="Calibri" panose="020F0502020204030204" pitchFamily="34" charset="0"/>
                <a:cs typeface="Calibri" panose="020F0502020204030204" pitchFamily="34" charset="0"/>
              </a:rPr>
              <a:t> spoor </a:t>
            </a:r>
            <a:r>
              <a:rPr lang="en-US" sz="1400" dirty="0" err="1">
                <a:latin typeface="Calibri" panose="020F0502020204030204" pitchFamily="34" charset="0"/>
                <a:cs typeface="Calibri" panose="020F0502020204030204" pitchFamily="34" charset="0"/>
              </a:rPr>
              <a:t>vrij</a:t>
            </a:r>
            <a:r>
              <a:rPr lang="en-US" sz="1400" dirty="0">
                <a:latin typeface="Calibri" panose="020F0502020204030204" pitchFamily="34" charset="0"/>
                <a:cs typeface="Calibri" panose="020F0502020204030204" pitchFamily="34" charset="0"/>
              </a:rPr>
              <a:t> + </a:t>
            </a:r>
            <a:r>
              <a:rPr lang="en-US" sz="1400" dirty="0" err="1">
                <a:latin typeface="Calibri" panose="020F0502020204030204" pitchFamily="34" charset="0"/>
                <a:cs typeface="Calibri" panose="020F0502020204030204" pitchFamily="34" charset="0"/>
              </a:rPr>
              <a:t>naar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uitwijkzone</a:t>
            </a:r>
            <a:r>
              <a:rPr lang="en-US" sz="1400" dirty="0">
                <a:latin typeface="Calibri" panose="020F0502020204030204" pitchFamily="34" charset="0"/>
                <a:cs typeface="Calibri" panose="020F0502020204030204" pitchFamily="34" charset="0"/>
              </a:rPr>
              <a:t> via </a:t>
            </a:r>
            <a:r>
              <a:rPr lang="en-US" sz="1400" dirty="0" err="1">
                <a:latin typeface="Calibri" panose="020F0502020204030204" pitchFamily="34" charset="0"/>
                <a:cs typeface="Calibri" panose="020F0502020204030204" pitchFamily="34" charset="0"/>
              </a:rPr>
              <a:t>afgesproken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weg</a:t>
            </a:r>
            <a:endParaRPr lang="en-US" dirty="0"/>
          </a:p>
        </p:txBody>
      </p:sp>
      <p:sp>
        <p:nvSpPr>
          <p:cNvPr id="17" name="Rounded Rectangle 12">
            <a:extLst>
              <a:ext uri="{FF2B5EF4-FFF2-40B4-BE49-F238E27FC236}">
                <a16:creationId xmlns:a16="http://schemas.microsoft.com/office/drawing/2014/main" id="{BC608E7A-27F2-444B-BDDF-40E269CEAF91}"/>
              </a:ext>
            </a:extLst>
          </p:cNvPr>
          <p:cNvSpPr/>
          <p:nvPr/>
        </p:nvSpPr>
        <p:spPr bwMode="auto">
          <a:xfrm>
            <a:off x="983432" y="3789040"/>
            <a:ext cx="10685717" cy="792088"/>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mn-lt"/>
            </a:endParaRPr>
          </a:p>
          <a:p>
            <a:pPr algn="just"/>
            <a:r>
              <a:rPr lang="en-US" sz="1400" dirty="0" err="1">
                <a:latin typeface="+mn-lt"/>
              </a:rPr>
              <a:t>Toelating</a:t>
            </a:r>
            <a:r>
              <a:rPr lang="en-US" sz="1400" dirty="0">
                <a:latin typeface="+mn-lt"/>
              </a:rPr>
              <a:t> om </a:t>
            </a:r>
            <a:r>
              <a:rPr lang="en-US" sz="1400" dirty="0" err="1">
                <a:latin typeface="+mn-lt"/>
              </a:rPr>
              <a:t>werken</a:t>
            </a:r>
            <a:r>
              <a:rPr lang="en-US" sz="1400" dirty="0">
                <a:latin typeface="+mn-lt"/>
              </a:rPr>
              <a:t> </a:t>
            </a:r>
            <a:r>
              <a:rPr lang="en-US" sz="1400" dirty="0" err="1">
                <a:latin typeface="+mn-lt"/>
              </a:rPr>
              <a:t>te</a:t>
            </a:r>
            <a:r>
              <a:rPr lang="en-US" sz="1400" dirty="0">
                <a:latin typeface="+mn-lt"/>
              </a:rPr>
              <a:t> </a:t>
            </a:r>
            <a:r>
              <a:rPr lang="en-US" sz="1400" dirty="0" err="1">
                <a:latin typeface="+mn-lt"/>
              </a:rPr>
              <a:t>hervatten</a:t>
            </a:r>
            <a:r>
              <a:rPr lang="en-US" sz="1400" dirty="0">
                <a:latin typeface="+mn-lt"/>
              </a:rPr>
              <a:t>: </a:t>
            </a:r>
            <a:r>
              <a:rPr lang="en-US" sz="1400" b="1" dirty="0">
                <a:latin typeface="+mn-lt"/>
              </a:rPr>
              <a:t>steeds </a:t>
            </a:r>
            <a:r>
              <a:rPr lang="en-US" sz="1400" b="1" dirty="0" err="1">
                <a:latin typeface="+mn-lt"/>
              </a:rPr>
              <a:t>na</a:t>
            </a:r>
            <a:r>
              <a:rPr lang="en-US" sz="1400" b="1" dirty="0">
                <a:latin typeface="+mn-lt"/>
              </a:rPr>
              <a:t> </a:t>
            </a:r>
            <a:r>
              <a:rPr lang="en-US" sz="1400" b="1" dirty="0" err="1">
                <a:latin typeface="+mn-lt"/>
              </a:rPr>
              <a:t>toelating</a:t>
            </a:r>
            <a:r>
              <a:rPr lang="en-US" sz="1400" b="1" dirty="0">
                <a:latin typeface="+mn-lt"/>
              </a:rPr>
              <a:t> </a:t>
            </a:r>
            <a:r>
              <a:rPr lang="en-US" sz="1400" dirty="0">
                <a:latin typeface="+mn-lt"/>
              </a:rPr>
              <a:t>van </a:t>
            </a:r>
            <a:r>
              <a:rPr lang="en-US" sz="1400" dirty="0" err="1">
                <a:latin typeface="+mn-lt"/>
              </a:rPr>
              <a:t>kijkuit</a:t>
            </a:r>
            <a:endParaRPr lang="en-US" sz="1400" dirty="0">
              <a:latin typeface="+mn-lt"/>
            </a:endParaRPr>
          </a:p>
          <a:p>
            <a:pPr algn="just"/>
            <a:endParaRPr lang="en-US" sz="1400" dirty="0">
              <a:latin typeface="+mn-lt"/>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79376" y="155679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79376" y="2708920"/>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0" name="Ovaal 14">
            <a:extLst>
              <a:ext uri="{FF2B5EF4-FFF2-40B4-BE49-F238E27FC236}">
                <a16:creationId xmlns:a16="http://schemas.microsoft.com/office/drawing/2014/main" id="{587E622F-3A11-4817-A16A-008D564C9BB5}"/>
              </a:ext>
            </a:extLst>
          </p:cNvPr>
          <p:cNvSpPr/>
          <p:nvPr/>
        </p:nvSpPr>
        <p:spPr bwMode="auto">
          <a:xfrm>
            <a:off x="479376" y="3933056"/>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25" name="Rounded Rectangle 12">
            <a:extLst>
              <a:ext uri="{FF2B5EF4-FFF2-40B4-BE49-F238E27FC236}">
                <a16:creationId xmlns:a16="http://schemas.microsoft.com/office/drawing/2014/main" id="{40332444-D3C4-4F93-9B7A-EA95B8B8D894}"/>
              </a:ext>
            </a:extLst>
          </p:cNvPr>
          <p:cNvSpPr/>
          <p:nvPr/>
        </p:nvSpPr>
        <p:spPr bwMode="auto">
          <a:xfrm>
            <a:off x="983432" y="4869160"/>
            <a:ext cx="10729192" cy="990761"/>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Door </a:t>
            </a:r>
            <a:r>
              <a:rPr lang="en-US" sz="1400" dirty="0" err="1">
                <a:latin typeface="Calibri" panose="020F0502020204030204" pitchFamily="34" charset="0"/>
                <a:cs typeface="Calibri" panose="020F0502020204030204" pitchFamily="34" charset="0"/>
              </a:rPr>
              <a:t>wie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aangeduid</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tijdens</a:t>
            </a:r>
            <a:r>
              <a:rPr lang="en-US" sz="1400" dirty="0">
                <a:latin typeface="Calibri" panose="020F0502020204030204" pitchFamily="34" charset="0"/>
                <a:cs typeface="Calibri" panose="020F0502020204030204" pitchFamily="34" charset="0"/>
              </a:rPr>
              <a:t> de briefing</a:t>
            </a:r>
          </a:p>
          <a:p>
            <a:pPr algn="just"/>
            <a:r>
              <a:rPr lang="en-US" sz="1400" dirty="0" err="1">
                <a:latin typeface="Calibri" panose="020F0502020204030204" pitchFamily="34" charset="0"/>
                <a:cs typeface="Calibri" panose="020F0502020204030204" pitchFamily="34" charset="0"/>
              </a:rPr>
              <a:t>Indien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niet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duidelijk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aarzel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niet</a:t>
            </a:r>
            <a:r>
              <a:rPr lang="en-US" sz="1400" dirty="0">
                <a:latin typeface="Calibri" panose="020F0502020204030204" pitchFamily="34" charset="0"/>
                <a:cs typeface="Calibri" panose="020F0502020204030204" pitchFamily="34" charset="0"/>
              </a:rPr>
              <a:t> om </a:t>
            </a:r>
            <a:r>
              <a:rPr lang="en-US" sz="1400" dirty="0" err="1">
                <a:latin typeface="Calibri" panose="020F0502020204030204" pitchFamily="34" charset="0"/>
                <a:cs typeface="Calibri" panose="020F0502020204030204" pitchFamily="34" charset="0"/>
              </a:rPr>
              <a:t>vragen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stellen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tijdens</a:t>
            </a:r>
            <a:r>
              <a:rPr lang="en-US" sz="1400" dirty="0">
                <a:latin typeface="Calibri" panose="020F0502020204030204" pitchFamily="34" charset="0"/>
                <a:cs typeface="Calibri" panose="020F0502020204030204" pitchFamily="34" charset="0"/>
              </a:rPr>
              <a:t> de briefing</a:t>
            </a:r>
          </a:p>
          <a:p>
            <a:pPr marL="171450" indent="-171450" algn="ctr">
              <a:buFontTx/>
              <a:buChar char="-"/>
            </a:pPr>
            <a:endParaRPr lang="en-US" dirty="0"/>
          </a:p>
        </p:txBody>
      </p:sp>
      <p:pic>
        <p:nvPicPr>
          <p:cNvPr id="2" name="Picture 1">
            <a:extLst>
              <a:ext uri="{FF2B5EF4-FFF2-40B4-BE49-F238E27FC236}">
                <a16:creationId xmlns:a16="http://schemas.microsoft.com/office/drawing/2014/main" id="{FED87A22-C21D-4966-BA60-D08B2CCFA02C}"/>
              </a:ext>
            </a:extLst>
          </p:cNvPr>
          <p:cNvPicPr>
            <a:picLocks noChangeAspect="1"/>
          </p:cNvPicPr>
          <p:nvPr/>
        </p:nvPicPr>
        <p:blipFill>
          <a:blip r:embed="rId3"/>
          <a:stretch>
            <a:fillRect/>
          </a:stretch>
        </p:blipFill>
        <p:spPr>
          <a:xfrm>
            <a:off x="7608168" y="4869160"/>
            <a:ext cx="1080120" cy="936701"/>
          </a:xfrm>
          <a:prstGeom prst="rect">
            <a:avLst/>
          </a:prstGeom>
        </p:spPr>
      </p:pic>
    </p:spTree>
    <p:extLst>
      <p:ext uri="{BB962C8B-B14F-4D97-AF65-F5344CB8AC3E}">
        <p14:creationId xmlns:p14="http://schemas.microsoft.com/office/powerpoint/2010/main" val="374642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222049" y="1340768"/>
            <a:ext cx="9224626" cy="2800767"/>
          </a:xfrm>
          <a:prstGeom prst="rect">
            <a:avLst/>
          </a:prstGeom>
        </p:spPr>
        <p:txBody>
          <a:bodyPr wrap="square">
            <a:spAutoFit/>
          </a:bodyPr>
          <a:lstStyle/>
          <a:p>
            <a:pPr defTabSz="266700">
              <a:tabLst>
                <a:tab pos="266700" algn="l"/>
              </a:tabLst>
            </a:pPr>
            <a:r>
              <a:rPr lang="nl-NL" sz="1600" b="1" dirty="0">
                <a:solidFill>
                  <a:schemeClr val="accent2"/>
                </a:solidFill>
                <a:cs typeface="Arial" panose="020B0604020202020204" pitchFamily="34" charset="0"/>
              </a:rPr>
              <a:t>5. Alarm – Definitie</a:t>
            </a:r>
            <a:br>
              <a:rPr lang="nl-NL" sz="1600" b="1" dirty="0">
                <a:solidFill>
                  <a:schemeClr val="accent2"/>
                </a:solidFill>
                <a:cs typeface="Arial" panose="020B0604020202020204" pitchFamily="34" charset="0"/>
              </a:rPr>
            </a:br>
            <a:r>
              <a:rPr lang="nl-NL" sz="1600" b="1" dirty="0">
                <a:solidFill>
                  <a:schemeClr val="accent2"/>
                </a:solidFill>
                <a:cs typeface="Arial" panose="020B0604020202020204" pitchFamily="34" charset="0"/>
              </a:rPr>
              <a:t>	</a:t>
            </a:r>
            <a:r>
              <a:rPr lang="nl-NL" sz="1400" b="1" dirty="0">
                <a:solidFill>
                  <a:schemeClr val="accent2"/>
                </a:solidFill>
                <a:cs typeface="Arial" panose="020B0604020202020204" pitchFamily="34" charset="0"/>
              </a:rPr>
              <a:t>5.1. Vrijmaken van de sporen		</a:t>
            </a:r>
          </a:p>
          <a:p>
            <a:pPr defTabSz="266700">
              <a:tabLst>
                <a:tab pos="266700" algn="l"/>
              </a:tabLst>
            </a:pPr>
            <a:r>
              <a:rPr lang="nl-NL" sz="1400" b="1" dirty="0">
                <a:solidFill>
                  <a:schemeClr val="accent2"/>
                </a:solidFill>
                <a:cs typeface="Arial" panose="020B0604020202020204" pitchFamily="34" charset="0"/>
              </a:rPr>
              <a:t>	5.2. Verplichtingen van de bediende in het spoor</a:t>
            </a:r>
          </a:p>
          <a:p>
            <a:pPr defTabSz="266700">
              <a:tabLst>
                <a:tab pos="266700" algn="l"/>
              </a:tabLst>
            </a:pPr>
            <a:r>
              <a:rPr lang="nl-NL" sz="1400" b="1" dirty="0">
                <a:solidFill>
                  <a:schemeClr val="accent2"/>
                </a:solidFill>
                <a:cs typeface="Arial" panose="020B0604020202020204" pitchFamily="34" charset="0"/>
              </a:rPr>
              <a:t>	5.3. Goede gewoonten</a:t>
            </a:r>
          </a:p>
          <a:p>
            <a:pPr defTabSz="266700">
              <a:tabLst>
                <a:tab pos="266700" algn="l"/>
              </a:tabLst>
            </a:pPr>
            <a:endParaRPr lang="fr-FR" sz="1600" b="1" dirty="0">
              <a:solidFill>
                <a:schemeClr val="accent2"/>
              </a:solidFill>
              <a:cs typeface="Arial" panose="020B0604020202020204" pitchFamily="34" charset="0"/>
            </a:endParaRPr>
          </a:p>
          <a:p>
            <a:pPr marL="266700" indent="-266700"/>
            <a:r>
              <a:rPr lang="nl-NL" sz="1600" b="1" dirty="0">
                <a:solidFill>
                  <a:schemeClr val="accent2"/>
                </a:solidFill>
                <a:cs typeface="Arial" panose="020B0604020202020204" pitchFamily="34" charset="0"/>
              </a:rPr>
              <a:t>6. Hernemen van het werk na doorrit van de trein</a:t>
            </a:r>
          </a:p>
          <a:p>
            <a:pPr marL="266700" indent="-266700"/>
            <a:endParaRPr lang="nl-NL" sz="1600" b="1" dirty="0">
              <a:solidFill>
                <a:schemeClr val="accent2"/>
              </a:solidFill>
              <a:cs typeface="Arial" panose="020B0604020202020204" pitchFamily="34" charset="0"/>
            </a:endParaRPr>
          </a:p>
          <a:p>
            <a:pPr marL="266700" indent="-266700"/>
            <a:r>
              <a:rPr lang="nl-NL" sz="1600" b="1" dirty="0">
                <a:solidFill>
                  <a:schemeClr val="accent2"/>
                </a:solidFill>
                <a:cs typeface="Arial" panose="020B0604020202020204" pitchFamily="34" charset="0"/>
              </a:rPr>
              <a:t>7. Het einde van het werk	</a:t>
            </a:r>
          </a:p>
          <a:p>
            <a:pPr marL="266700" indent="-266700"/>
            <a:endParaRPr lang="nl-NL" sz="1600" b="1" dirty="0">
              <a:solidFill>
                <a:schemeClr val="accent2"/>
              </a:solidFill>
              <a:cs typeface="Arial" panose="020B0604020202020204" pitchFamily="34" charset="0"/>
            </a:endParaRPr>
          </a:p>
          <a:p>
            <a:r>
              <a:rPr lang="nl-NL" sz="1600" b="1" dirty="0">
                <a:solidFill>
                  <a:schemeClr val="accent2"/>
                </a:solidFill>
                <a:cs typeface="Arial" panose="020B0604020202020204" pitchFamily="34" charset="0"/>
              </a:rPr>
              <a:t>8. </a:t>
            </a:r>
            <a:r>
              <a:rPr lang="en-GB" sz="1600" b="1" dirty="0" err="1">
                <a:solidFill>
                  <a:schemeClr val="accent2"/>
                </a:solidFill>
                <a:cs typeface="Arial" panose="020B0604020202020204" pitchFamily="34" charset="0"/>
              </a:rPr>
              <a:t>Overzicht</a:t>
            </a:r>
            <a:endParaRPr lang="fr-FR" sz="1600" b="1" dirty="0">
              <a:solidFill>
                <a:schemeClr val="accent2"/>
              </a:solidFill>
              <a:cs typeface="Arial" panose="020B0604020202020204" pitchFamily="34" charset="0"/>
            </a:endParaRPr>
          </a:p>
          <a:p>
            <a:endParaRPr lang="nl-NL"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2904260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idx="4294967295"/>
          </p:nvPr>
        </p:nvSpPr>
        <p:spPr>
          <a:xfrm>
            <a:off x="479376" y="692696"/>
            <a:ext cx="10272464" cy="887413"/>
          </a:xfrm>
          <a:prstGeom prst="rect">
            <a:avLst/>
          </a:prstGeom>
        </p:spPr>
        <p:txBody>
          <a:bodyPr/>
          <a:lstStyle/>
          <a:p>
            <a:pPr eaLnBrk="1" hangingPunct="1"/>
            <a:r>
              <a:rPr lang="en-US" sz="2000" b="1" kern="0" dirty="0" err="1">
                <a:solidFill>
                  <a:srgbClr val="0070C0"/>
                </a:solidFill>
              </a:rPr>
              <a:t>Aankondigingssysteem</a:t>
            </a:r>
            <a:r>
              <a:rPr lang="en-US" sz="2000" b="1" kern="0" dirty="0">
                <a:solidFill>
                  <a:srgbClr val="0070C0"/>
                </a:solidFill>
              </a:rPr>
              <a:t>: </a:t>
            </a:r>
            <a:r>
              <a:rPr lang="en-US" sz="2000" b="1" kern="0" dirty="0" err="1">
                <a:solidFill>
                  <a:srgbClr val="0070C0"/>
                </a:solidFill>
              </a:rPr>
              <a:t>aankondiger</a:t>
            </a:r>
            <a:endParaRPr lang="en-US" sz="2000" b="1" kern="0" dirty="0">
              <a:solidFill>
                <a:srgbClr val="0070C0"/>
              </a:solidFill>
            </a:endParaRPr>
          </a:p>
        </p:txBody>
      </p:sp>
      <p:sp>
        <p:nvSpPr>
          <p:cNvPr id="24" name="Text Placeholder 1"/>
          <p:cNvSpPr txBox="1">
            <a:spLocks/>
          </p:cNvSpPr>
          <p:nvPr/>
        </p:nvSpPr>
        <p:spPr>
          <a:xfrm>
            <a:off x="9780068" y="143645"/>
            <a:ext cx="22371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algn="r"/>
            <a:r>
              <a:rPr lang="en-GB" sz="1200" kern="0" dirty="0">
                <a:latin typeface="Calibri" panose="020F0502020204030204" pitchFamily="34" charset="0"/>
                <a:cs typeface="Calibri" panose="020F0502020204030204" pitchFamily="34" charset="0"/>
              </a:rPr>
              <a:t>8. </a:t>
            </a:r>
            <a:r>
              <a:rPr lang="en-GB" sz="1200" kern="0" dirty="0" err="1">
                <a:latin typeface="Calibri" panose="020F0502020204030204" pitchFamily="34" charset="0"/>
                <a:cs typeface="Calibri" panose="020F0502020204030204" pitchFamily="34" charset="0"/>
              </a:rPr>
              <a:t>Overzicht</a:t>
            </a:r>
            <a:endParaRPr lang="en-GB" sz="1200" kern="0" dirty="0">
              <a:latin typeface="Calibri" panose="020F0502020204030204" pitchFamily="34" charset="0"/>
              <a:cs typeface="Calibri" panose="020F0502020204030204" pitchFamily="34" charset="0"/>
            </a:endParaRPr>
          </a:p>
        </p:txBody>
      </p:sp>
      <p:sp>
        <p:nvSpPr>
          <p:cNvPr id="15" name="Rounded Rectangle 12">
            <a:extLst>
              <a:ext uri="{FF2B5EF4-FFF2-40B4-BE49-F238E27FC236}">
                <a16:creationId xmlns:a16="http://schemas.microsoft.com/office/drawing/2014/main" id="{4B31711D-923A-4654-A90B-0355BC7FA0A5}"/>
              </a:ext>
            </a:extLst>
          </p:cNvPr>
          <p:cNvSpPr/>
          <p:nvPr/>
        </p:nvSpPr>
        <p:spPr bwMode="auto">
          <a:xfrm>
            <a:off x="983432" y="1268760"/>
            <a:ext cx="10657184" cy="792087"/>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err="1">
                <a:latin typeface="Calibri" panose="020F0502020204030204" pitchFamily="34" charset="0"/>
                <a:cs typeface="Calibri" panose="020F0502020204030204" pitchFamily="34" charset="0"/>
              </a:rPr>
              <a:t>Toelating</a:t>
            </a:r>
            <a:r>
              <a:rPr lang="en-US" sz="1400" dirty="0">
                <a:latin typeface="Calibri" panose="020F0502020204030204" pitchFamily="34" charset="0"/>
                <a:cs typeface="Calibri" panose="020F0502020204030204" pitchFamily="34" charset="0"/>
              </a:rPr>
              <a:t> om </a:t>
            </a:r>
            <a:r>
              <a:rPr lang="en-US" sz="1400" dirty="0" err="1">
                <a:latin typeface="Calibri" panose="020F0502020204030204" pitchFamily="34" charset="0"/>
                <a:cs typeface="Calibri" panose="020F0502020204030204" pitchFamily="34" charset="0"/>
              </a:rPr>
              <a:t>werken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starten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aankondiger</a:t>
            </a:r>
            <a:r>
              <a:rPr lang="en-US" sz="1400" dirty="0">
                <a:latin typeface="Calibri" panose="020F0502020204030204" pitchFamily="34" charset="0"/>
                <a:cs typeface="Calibri" panose="020F0502020204030204" pitchFamily="34" charset="0"/>
              </a:rPr>
              <a:t> / </a:t>
            </a:r>
            <a:r>
              <a:rPr lang="en-US" sz="1400" dirty="0" err="1">
                <a:latin typeface="Calibri" panose="020F0502020204030204" pitchFamily="34" charset="0"/>
                <a:cs typeface="Calibri" panose="020F0502020204030204" pitchFamily="34" charset="0"/>
              </a:rPr>
              <a:t>leider</a:t>
            </a:r>
            <a:r>
              <a:rPr lang="en-US" sz="1400" dirty="0">
                <a:latin typeface="Calibri" panose="020F0502020204030204" pitchFamily="34" charset="0"/>
                <a:cs typeface="Calibri" panose="020F0502020204030204" pitchFamily="34" charset="0"/>
              </a:rPr>
              <a:t> van het </a:t>
            </a:r>
            <a:r>
              <a:rPr lang="en-US" sz="1400" dirty="0" err="1">
                <a:latin typeface="Calibri" panose="020F0502020204030204" pitchFamily="34" charset="0"/>
                <a:cs typeface="Calibri" panose="020F0502020204030204" pitchFamily="34" charset="0"/>
              </a:rPr>
              <a:t>werk</a:t>
            </a:r>
            <a:endParaRPr lang="en-US" sz="1400" b="1" dirty="0">
              <a:latin typeface="Calibri" panose="020F0502020204030204" pitchFamily="34" charset="0"/>
              <a:cs typeface="Calibri" panose="020F0502020204030204" pitchFamily="34" charset="0"/>
            </a:endParaRPr>
          </a:p>
          <a:p>
            <a:pPr algn="just"/>
            <a:endParaRPr lang="en-US" sz="1400" dirty="0">
              <a:latin typeface="Calibri" panose="020F0502020204030204" pitchFamily="34" charset="0"/>
              <a:cs typeface="Calibri" panose="020F0502020204030204" pitchFamily="34" charset="0"/>
            </a:endParaRPr>
          </a:p>
          <a:p>
            <a:pPr marL="171450" indent="-171450" algn="ctr">
              <a:buFontTx/>
              <a:buChar char="-"/>
            </a:pPr>
            <a:endParaRPr lang="en-US" dirty="0"/>
          </a:p>
        </p:txBody>
      </p:sp>
      <p:sp>
        <p:nvSpPr>
          <p:cNvPr id="16" name="Rounded Rectangle 12">
            <a:extLst>
              <a:ext uri="{FF2B5EF4-FFF2-40B4-BE49-F238E27FC236}">
                <a16:creationId xmlns:a16="http://schemas.microsoft.com/office/drawing/2014/main" id="{F394DED4-2C3A-4462-A6CB-EE1A0879CF73}"/>
              </a:ext>
            </a:extLst>
          </p:cNvPr>
          <p:cNvSpPr/>
          <p:nvPr/>
        </p:nvSpPr>
        <p:spPr bwMode="auto">
          <a:xfrm>
            <a:off x="983432" y="2276872"/>
            <a:ext cx="10685717" cy="1296144"/>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Alarm:</a:t>
            </a:r>
            <a:endParaRPr lang="en-US" sz="1400"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wordt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gegeven</a:t>
            </a:r>
            <a:r>
              <a:rPr lang="en-US" sz="1400" dirty="0">
                <a:latin typeface="Calibri" panose="020F0502020204030204" pitchFamily="34" charset="0"/>
                <a:cs typeface="Calibri" panose="020F0502020204030204" pitchFamily="34" charset="0"/>
              </a:rPr>
              <a:t> door </a:t>
            </a:r>
            <a:r>
              <a:rPr lang="en-US" sz="1400" dirty="0" err="1">
                <a:latin typeface="Calibri" panose="020F0502020204030204" pitchFamily="34" charset="0"/>
                <a:cs typeface="Calibri" panose="020F0502020204030204" pitchFamily="34" charset="0"/>
              </a:rPr>
              <a:t>aankondiger</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err="1">
                <a:latin typeface="Calibri" panose="020F0502020204030204" pitchFamily="34" charset="0"/>
                <a:cs typeface="Calibri" panose="020F0502020204030204" pitchFamily="34" charset="0"/>
              </a:rPr>
              <a:t>gevolg</a:t>
            </a:r>
            <a:r>
              <a:rPr lang="en-US" sz="1400" dirty="0">
                <a:latin typeface="Calibri" panose="020F0502020204030204" pitchFamily="34" charset="0"/>
                <a:cs typeface="Calibri" panose="020F0502020204030204" pitchFamily="34" charset="0"/>
              </a:rPr>
              <a:t>: alle </a:t>
            </a:r>
            <a:r>
              <a:rPr lang="en-US" sz="1400" dirty="0" err="1">
                <a:latin typeface="Calibri" panose="020F0502020204030204" pitchFamily="34" charset="0"/>
                <a:cs typeface="Calibri" panose="020F0502020204030204" pitchFamily="34" charset="0"/>
              </a:rPr>
              <a:t>activiteiten</a:t>
            </a:r>
            <a:r>
              <a:rPr lang="en-US" sz="1400" dirty="0">
                <a:latin typeface="Calibri" panose="020F0502020204030204" pitchFamily="34" charset="0"/>
                <a:cs typeface="Calibri" panose="020F0502020204030204" pitchFamily="34" charset="0"/>
              </a:rPr>
              <a:t> die </a:t>
            </a:r>
            <a:r>
              <a:rPr lang="en-US" sz="1400" dirty="0" err="1">
                <a:latin typeface="Calibri" panose="020F0502020204030204" pitchFamily="34" charset="0"/>
                <a:cs typeface="Calibri" panose="020F0502020204030204" pitchFamily="34" charset="0"/>
              </a:rPr>
              <a:t>een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indringing</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kunnen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veroorzaken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worden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stopgezet</a:t>
            </a:r>
            <a:endParaRPr lang="en-US" dirty="0"/>
          </a:p>
        </p:txBody>
      </p:sp>
      <p:sp>
        <p:nvSpPr>
          <p:cNvPr id="17" name="Rounded Rectangle 12">
            <a:extLst>
              <a:ext uri="{FF2B5EF4-FFF2-40B4-BE49-F238E27FC236}">
                <a16:creationId xmlns:a16="http://schemas.microsoft.com/office/drawing/2014/main" id="{BC608E7A-27F2-444B-BDDF-40E269CEAF91}"/>
              </a:ext>
            </a:extLst>
          </p:cNvPr>
          <p:cNvSpPr/>
          <p:nvPr/>
        </p:nvSpPr>
        <p:spPr bwMode="auto">
          <a:xfrm>
            <a:off x="983432" y="3789040"/>
            <a:ext cx="10685717" cy="792088"/>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mn-lt"/>
            </a:endParaRPr>
          </a:p>
          <a:p>
            <a:pPr algn="just"/>
            <a:r>
              <a:rPr lang="en-US" sz="1400" dirty="0" err="1">
                <a:latin typeface="+mn-lt"/>
              </a:rPr>
              <a:t>Toelating</a:t>
            </a:r>
            <a:r>
              <a:rPr lang="en-US" sz="1400" dirty="0">
                <a:latin typeface="+mn-lt"/>
              </a:rPr>
              <a:t> om </a:t>
            </a:r>
            <a:r>
              <a:rPr lang="en-US" sz="1400" dirty="0" err="1">
                <a:latin typeface="+mn-lt"/>
              </a:rPr>
              <a:t>werken</a:t>
            </a:r>
            <a:r>
              <a:rPr lang="en-US" sz="1400" dirty="0">
                <a:latin typeface="+mn-lt"/>
              </a:rPr>
              <a:t> </a:t>
            </a:r>
            <a:r>
              <a:rPr lang="en-US" sz="1400" dirty="0" err="1">
                <a:latin typeface="+mn-lt"/>
              </a:rPr>
              <a:t>te</a:t>
            </a:r>
            <a:r>
              <a:rPr lang="en-US" sz="1400" dirty="0">
                <a:latin typeface="+mn-lt"/>
              </a:rPr>
              <a:t> </a:t>
            </a:r>
            <a:r>
              <a:rPr lang="en-US" sz="1400" dirty="0" err="1">
                <a:latin typeface="+mn-lt"/>
              </a:rPr>
              <a:t>hervatten</a:t>
            </a:r>
            <a:r>
              <a:rPr lang="en-US" sz="1400" dirty="0">
                <a:latin typeface="+mn-lt"/>
              </a:rPr>
              <a:t>: </a:t>
            </a:r>
            <a:r>
              <a:rPr lang="en-US" sz="1400" b="1" dirty="0">
                <a:latin typeface="+mn-lt"/>
              </a:rPr>
              <a:t>steeds </a:t>
            </a:r>
            <a:r>
              <a:rPr lang="en-US" sz="1400" b="1" dirty="0" err="1">
                <a:latin typeface="+mn-lt"/>
              </a:rPr>
              <a:t>na</a:t>
            </a:r>
            <a:r>
              <a:rPr lang="en-US" sz="1400" b="1" dirty="0">
                <a:latin typeface="+mn-lt"/>
              </a:rPr>
              <a:t> </a:t>
            </a:r>
            <a:r>
              <a:rPr lang="en-US" sz="1400" b="1" dirty="0" err="1">
                <a:latin typeface="+mn-lt"/>
              </a:rPr>
              <a:t>toelating</a:t>
            </a:r>
            <a:r>
              <a:rPr lang="en-US" sz="1400" b="1" dirty="0">
                <a:latin typeface="+mn-lt"/>
              </a:rPr>
              <a:t> </a:t>
            </a:r>
            <a:r>
              <a:rPr lang="en-US" sz="1400" dirty="0">
                <a:latin typeface="+mn-lt"/>
              </a:rPr>
              <a:t>van </a:t>
            </a:r>
            <a:r>
              <a:rPr lang="en-US" sz="1400" dirty="0" err="1">
                <a:latin typeface="+mn-lt"/>
              </a:rPr>
              <a:t>aankondiger</a:t>
            </a:r>
            <a:endParaRPr lang="en-US" sz="1400" dirty="0">
              <a:latin typeface="+mn-lt"/>
            </a:endParaRPr>
          </a:p>
          <a:p>
            <a:pPr algn="just"/>
            <a:endParaRPr lang="en-US" sz="1400" dirty="0">
              <a:latin typeface="+mn-lt"/>
            </a:endParaRPr>
          </a:p>
          <a:p>
            <a:pPr marL="171450" indent="-171450" algn="ctr">
              <a:buFontTx/>
              <a:buChar char="-"/>
            </a:pPr>
            <a:endParaRPr lang="en-US" dirty="0"/>
          </a:p>
        </p:txBody>
      </p:sp>
      <p:sp>
        <p:nvSpPr>
          <p:cNvPr id="18" name="Ovaal 14">
            <a:extLst>
              <a:ext uri="{FF2B5EF4-FFF2-40B4-BE49-F238E27FC236}">
                <a16:creationId xmlns:a16="http://schemas.microsoft.com/office/drawing/2014/main" id="{19D2E693-AB07-407A-85A9-AAEFCBFB3950}"/>
              </a:ext>
            </a:extLst>
          </p:cNvPr>
          <p:cNvSpPr/>
          <p:nvPr/>
        </p:nvSpPr>
        <p:spPr bwMode="auto">
          <a:xfrm>
            <a:off x="479376" y="1556792"/>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9" name="Ovaal 14">
            <a:extLst>
              <a:ext uri="{FF2B5EF4-FFF2-40B4-BE49-F238E27FC236}">
                <a16:creationId xmlns:a16="http://schemas.microsoft.com/office/drawing/2014/main" id="{1AC75AC5-63DC-47F8-8EA7-9E169F44AED5}"/>
              </a:ext>
            </a:extLst>
          </p:cNvPr>
          <p:cNvSpPr/>
          <p:nvPr/>
        </p:nvSpPr>
        <p:spPr bwMode="auto">
          <a:xfrm>
            <a:off x="479376" y="2708920"/>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0" name="Ovaal 14">
            <a:extLst>
              <a:ext uri="{FF2B5EF4-FFF2-40B4-BE49-F238E27FC236}">
                <a16:creationId xmlns:a16="http://schemas.microsoft.com/office/drawing/2014/main" id="{587E622F-3A11-4817-A16A-008D564C9BB5}"/>
              </a:ext>
            </a:extLst>
          </p:cNvPr>
          <p:cNvSpPr/>
          <p:nvPr/>
        </p:nvSpPr>
        <p:spPr bwMode="auto">
          <a:xfrm>
            <a:off x="479376" y="3933056"/>
            <a:ext cx="288032" cy="288032"/>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25" name="Rounded Rectangle 12">
            <a:extLst>
              <a:ext uri="{FF2B5EF4-FFF2-40B4-BE49-F238E27FC236}">
                <a16:creationId xmlns:a16="http://schemas.microsoft.com/office/drawing/2014/main" id="{40332444-D3C4-4F93-9B7A-EA95B8B8D894}"/>
              </a:ext>
            </a:extLst>
          </p:cNvPr>
          <p:cNvSpPr/>
          <p:nvPr/>
        </p:nvSpPr>
        <p:spPr bwMode="auto">
          <a:xfrm>
            <a:off x="983432" y="4869160"/>
            <a:ext cx="10729192" cy="990761"/>
          </a:xfrm>
          <a:prstGeom prst="roundRect">
            <a:avLst/>
          </a:prstGeom>
          <a:noFill/>
          <a:ln w="190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endParaRPr lang="en-US" sz="1400" dirty="0">
              <a:latin typeface="Calibri" panose="020F0502020204030204" pitchFamily="34" charset="0"/>
              <a:cs typeface="Calibri" panose="020F0502020204030204" pitchFamily="34" charset="0"/>
            </a:endParaRPr>
          </a:p>
          <a:p>
            <a:pPr algn="just"/>
            <a:r>
              <a:rPr lang="en-US" sz="1400" dirty="0">
                <a:latin typeface="Calibri" panose="020F0502020204030204" pitchFamily="34" charset="0"/>
                <a:cs typeface="Calibri" panose="020F0502020204030204" pitchFamily="34" charset="0"/>
              </a:rPr>
              <a:t>Door </a:t>
            </a:r>
            <a:r>
              <a:rPr lang="en-US" sz="1400" dirty="0" err="1">
                <a:latin typeface="Calibri" panose="020F0502020204030204" pitchFamily="34" charset="0"/>
                <a:cs typeface="Calibri" panose="020F0502020204030204" pitchFamily="34" charset="0"/>
              </a:rPr>
              <a:t>wie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aangeduid</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tijdens</a:t>
            </a:r>
            <a:r>
              <a:rPr lang="en-US" sz="1400" dirty="0">
                <a:latin typeface="Calibri" panose="020F0502020204030204" pitchFamily="34" charset="0"/>
                <a:cs typeface="Calibri" panose="020F0502020204030204" pitchFamily="34" charset="0"/>
              </a:rPr>
              <a:t> de briefing</a:t>
            </a:r>
          </a:p>
          <a:p>
            <a:pPr algn="just"/>
            <a:r>
              <a:rPr lang="en-US" sz="1400" dirty="0" err="1">
                <a:latin typeface="Calibri" panose="020F0502020204030204" pitchFamily="34" charset="0"/>
                <a:cs typeface="Calibri" panose="020F0502020204030204" pitchFamily="34" charset="0"/>
              </a:rPr>
              <a:t>Indien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niet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duidelijk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aarzel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niet</a:t>
            </a:r>
            <a:r>
              <a:rPr lang="en-US" sz="1400" dirty="0">
                <a:latin typeface="Calibri" panose="020F0502020204030204" pitchFamily="34" charset="0"/>
                <a:cs typeface="Calibri" panose="020F0502020204030204" pitchFamily="34" charset="0"/>
              </a:rPr>
              <a:t> om </a:t>
            </a:r>
            <a:r>
              <a:rPr lang="en-US" sz="1400" dirty="0" err="1">
                <a:latin typeface="Calibri" panose="020F0502020204030204" pitchFamily="34" charset="0"/>
                <a:cs typeface="Calibri" panose="020F0502020204030204" pitchFamily="34" charset="0"/>
              </a:rPr>
              <a:t>vragen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stellen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tijdens</a:t>
            </a:r>
            <a:r>
              <a:rPr lang="en-US" sz="1400" dirty="0">
                <a:latin typeface="Calibri" panose="020F0502020204030204" pitchFamily="34" charset="0"/>
                <a:cs typeface="Calibri" panose="020F0502020204030204" pitchFamily="34" charset="0"/>
              </a:rPr>
              <a:t> de briefing</a:t>
            </a:r>
          </a:p>
          <a:p>
            <a:pPr marL="171450" indent="-171450" algn="ctr">
              <a:buFontTx/>
              <a:buChar char="-"/>
            </a:pPr>
            <a:endParaRPr lang="en-US" dirty="0"/>
          </a:p>
        </p:txBody>
      </p:sp>
      <p:pic>
        <p:nvPicPr>
          <p:cNvPr id="2" name="Picture 1">
            <a:extLst>
              <a:ext uri="{FF2B5EF4-FFF2-40B4-BE49-F238E27FC236}">
                <a16:creationId xmlns:a16="http://schemas.microsoft.com/office/drawing/2014/main" id="{FED87A22-C21D-4966-BA60-D08B2CCFA02C}"/>
              </a:ext>
            </a:extLst>
          </p:cNvPr>
          <p:cNvPicPr>
            <a:picLocks noChangeAspect="1"/>
          </p:cNvPicPr>
          <p:nvPr/>
        </p:nvPicPr>
        <p:blipFill>
          <a:blip r:embed="rId3"/>
          <a:stretch>
            <a:fillRect/>
          </a:stretch>
        </p:blipFill>
        <p:spPr>
          <a:xfrm>
            <a:off x="7608168" y="4869160"/>
            <a:ext cx="1080120" cy="936701"/>
          </a:xfrm>
          <a:prstGeom prst="rect">
            <a:avLst/>
          </a:prstGeom>
        </p:spPr>
      </p:pic>
    </p:spTree>
    <p:extLst>
      <p:ext uri="{BB962C8B-B14F-4D97-AF65-F5344CB8AC3E}">
        <p14:creationId xmlns:p14="http://schemas.microsoft.com/office/powerpoint/2010/main" val="3147630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en-US" sz="40000">
                <a:solidFill>
                  <a:srgbClr val="BDE2F6"/>
                </a:solidFill>
              </a:rPr>
              <a:t>?</a:t>
            </a:r>
            <a:endParaRPr lang="en-US"/>
          </a:p>
        </p:txBody>
      </p:sp>
      <p:sp>
        <p:nvSpPr>
          <p:cNvPr id="68614"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en-US" sz="6600" b="1" dirty="0">
                <a:solidFill>
                  <a:srgbClr val="1660A4"/>
                </a:solidFill>
              </a:rPr>
              <a:t>VRAGEN?</a:t>
            </a:r>
            <a:endParaRPr lang="en-US" sz="6600" dirty="0">
              <a:solidFill>
                <a:srgbClr val="1660A4"/>
              </a:solidFill>
            </a:endParaRPr>
          </a:p>
        </p:txBody>
      </p:sp>
      <p:sp>
        <p:nvSpPr>
          <p:cNvPr id="5" name="Text Placeholder 4"/>
          <p:cNvSpPr>
            <a:spLocks noGrp="1"/>
          </p:cNvSpPr>
          <p:nvPr>
            <p:ph type="body" sz="quarter" idx="18"/>
          </p:nvPr>
        </p:nvSpPr>
        <p:spPr/>
        <p:txBody>
          <a:bodyPr/>
          <a:lstStyle/>
          <a:p>
            <a:endParaRPr lang="en-GB" dirty="0"/>
          </a:p>
        </p:txBody>
      </p:sp>
    </p:spTree>
    <p:extLst>
      <p:ext uri="{BB962C8B-B14F-4D97-AF65-F5344CB8AC3E}">
        <p14:creationId xmlns:p14="http://schemas.microsoft.com/office/powerpoint/2010/main" val="148292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8" name="Espace réservé du texte 2"/>
          <p:cNvSpPr>
            <a:spLocks noGrp="1"/>
          </p:cNvSpPr>
          <p:nvPr>
            <p:ph type="body" sz="quarter" idx="18"/>
          </p:nvPr>
        </p:nvSpPr>
        <p:spPr>
          <a:xfrm>
            <a:off x="9673618" y="154524"/>
            <a:ext cx="2237175" cy="360363"/>
          </a:xfrm>
        </p:spPr>
        <p:txBody>
          <a:bodyPr/>
          <a:lstStyle/>
          <a:p>
            <a:endParaRPr lang="fr-FR" dirty="0"/>
          </a:p>
        </p:txBody>
      </p:sp>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30157" y="1664899"/>
            <a:ext cx="1692323"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err="1">
                <a:ln>
                  <a:noFill/>
                </a:ln>
                <a:solidFill>
                  <a:srgbClr val="213A53"/>
                </a:solidFill>
                <a:effectLst/>
                <a:uLnTx/>
                <a:uFillTx/>
                <a:latin typeface="Calibri" panose="020F0502020204030204" pitchFamily="34" charset="0"/>
                <a:ea typeface="+mn-ea"/>
                <a:cs typeface="Calibri" panose="020F0502020204030204" pitchFamily="34" charset="0"/>
              </a:rPr>
              <a:t>Leer</a:t>
            </a:r>
            <a:r>
              <a:rPr lang="fr-FR" sz="2000" b="1" dirty="0">
                <a:solidFill>
                  <a:srgbClr val="213A53"/>
                </a:solidFill>
                <a:latin typeface="Calibri" panose="020F0502020204030204" pitchFamily="34" charset="0"/>
                <a:cs typeface="Calibri" panose="020F0502020204030204" pitchFamily="34" charset="0"/>
              </a:rPr>
              <a:t>-</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err="1">
                <a:ln>
                  <a:noFill/>
                </a:ln>
                <a:solidFill>
                  <a:srgbClr val="213A53"/>
                </a:solidFill>
                <a:effectLst/>
                <a:uLnTx/>
                <a:uFillTx/>
                <a:latin typeface="Calibri" panose="020F0502020204030204" pitchFamily="34" charset="0"/>
                <a:ea typeface="+mn-ea"/>
                <a:cs typeface="Calibri" panose="020F0502020204030204" pitchFamily="34" charset="0"/>
              </a:rPr>
              <a:t>doelstellingen</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dirty="0"/>
          </a:p>
          <a:p>
            <a:pPr marL="0" indent="0" algn="just">
              <a:spcBef>
                <a:spcPts val="0"/>
              </a:spcBef>
              <a:spcAft>
                <a:spcPts val="600"/>
              </a:spcAft>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1722480" y="4046545"/>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cxnSp>
        <p:nvCxnSpPr>
          <p:cNvPr id="26" name="Connecteur droit 25">
            <a:extLst>
              <a:ext uri="{FF2B5EF4-FFF2-40B4-BE49-F238E27FC236}">
                <a16:creationId xmlns:a16="http://schemas.microsoft.com/office/drawing/2014/main" id="{2FB259F6-373F-E240-BD2E-167983DCF784}"/>
              </a:ext>
            </a:extLst>
          </p:cNvPr>
          <p:cNvCxnSpPr>
            <a:cxnSpLocks/>
          </p:cNvCxnSpPr>
          <p:nvPr/>
        </p:nvCxnSpPr>
        <p:spPr bwMode="auto">
          <a:xfrm flipH="1">
            <a:off x="1700667" y="2284712"/>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Op het </a:t>
            </a:r>
            <a:r>
              <a:rPr lang="fr-BE" sz="2700" b="1" dirty="0" err="1">
                <a:solidFill>
                  <a:schemeClr val="accent2"/>
                </a:solidFill>
                <a:cs typeface="Arial" panose="020B0604020202020204" pitchFamily="34" charset="0"/>
              </a:rPr>
              <a:t>einde</a:t>
            </a:r>
            <a:r>
              <a:rPr lang="fr-BE" sz="2700" b="1" dirty="0">
                <a:solidFill>
                  <a:schemeClr val="accent2"/>
                </a:solidFill>
                <a:cs typeface="Arial" panose="020B0604020202020204" pitchFamily="34" charset="0"/>
              </a:rPr>
              <a:t> van </a:t>
            </a:r>
            <a:r>
              <a:rPr lang="fr-BE" sz="2700" b="1" dirty="0" err="1">
                <a:solidFill>
                  <a:schemeClr val="accent2"/>
                </a:solidFill>
                <a:cs typeface="Arial" panose="020B0604020202020204" pitchFamily="34" charset="0"/>
              </a:rPr>
              <a:t>deze</a:t>
            </a:r>
            <a:r>
              <a:rPr lang="fr-BE" sz="2700" b="1" dirty="0">
                <a:solidFill>
                  <a:schemeClr val="accent2"/>
                </a:solidFill>
                <a:cs typeface="Arial" panose="020B0604020202020204" pitchFamily="34" charset="0"/>
              </a:rPr>
              <a:t> </a:t>
            </a:r>
            <a:r>
              <a:rPr lang="fr-BE" sz="2700" b="1" dirty="0" err="1">
                <a:solidFill>
                  <a:schemeClr val="accent2"/>
                </a:solidFill>
                <a:cs typeface="Arial" panose="020B0604020202020204" pitchFamily="34" charset="0"/>
              </a:rPr>
              <a:t>opleiding</a:t>
            </a:r>
            <a:r>
              <a:rPr lang="fr-BE" sz="2700" b="1" dirty="0">
                <a:solidFill>
                  <a:schemeClr val="accent2"/>
                </a:solidFill>
                <a:cs typeface="Arial" panose="020B0604020202020204" pitchFamily="34" charset="0"/>
              </a:rPr>
              <a:t> …</a:t>
            </a:r>
          </a:p>
          <a:p>
            <a:pPr marL="0" indent="0" fontAlgn="auto">
              <a:spcAft>
                <a:spcPts val="0"/>
              </a:spcAft>
              <a:buNone/>
            </a:pPr>
            <a:endParaRPr lang="fr-FR" dirty="0"/>
          </a:p>
        </p:txBody>
      </p:sp>
      <p:sp>
        <p:nvSpPr>
          <p:cNvPr id="28" name="Espace réservé du texte 3"/>
          <p:cNvSpPr txBox="1">
            <a:spLocks/>
          </p:cNvSpPr>
          <p:nvPr/>
        </p:nvSpPr>
        <p:spPr>
          <a:xfrm>
            <a:off x="1722480" y="1772855"/>
            <a:ext cx="9558961" cy="45189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lvl="1">
              <a:spcBef>
                <a:spcPts val="750"/>
              </a:spcBef>
              <a:spcAft>
                <a:spcPts val="0"/>
              </a:spcAft>
              <a:buSzTx/>
            </a:pPr>
            <a:r>
              <a:rPr lang="nl-NL" sz="1600" dirty="0"/>
              <a:t>kent de cursist de hiërarchie van de veiligheidsmaatregelen.</a:t>
            </a:r>
          </a:p>
          <a:p>
            <a:pPr>
              <a:spcAft>
                <a:spcPts val="0"/>
              </a:spcAft>
            </a:pPr>
            <a:endParaRPr lang="nl-NL" sz="1600" dirty="0"/>
          </a:p>
          <a:p>
            <a:pPr>
              <a:spcAft>
                <a:spcPts val="0"/>
              </a:spcAft>
            </a:pPr>
            <a:r>
              <a:rPr lang="nl-NL" sz="1600" dirty="0"/>
              <a:t>kent de cursist het belang van de briefing gehouden door de leider van het werk / de verantwoordelijke voor de veiligheid, waarbij hem de werkfiche overhandigd en uitgelegd wordt. Hij kent zijn rol en taken naar aanleiding van de briefing.</a:t>
            </a:r>
          </a:p>
          <a:p>
            <a:pPr>
              <a:spcAft>
                <a:spcPts val="0"/>
              </a:spcAft>
            </a:pPr>
            <a:endParaRPr lang="nl-NL" sz="1600" dirty="0"/>
          </a:p>
          <a:p>
            <a:pPr>
              <a:spcAft>
                <a:spcPts val="0"/>
              </a:spcAft>
            </a:pPr>
            <a:r>
              <a:rPr lang="nl-NL" sz="1600" dirty="0"/>
              <a:t>begrijpt de cursist de werking van de verschillende veiligheidsmaatregelen. </a:t>
            </a:r>
          </a:p>
          <a:p>
            <a:pPr>
              <a:spcAft>
                <a:spcPts val="0"/>
              </a:spcAft>
            </a:pPr>
            <a:endParaRPr lang="nl-NL" sz="1600" dirty="0"/>
          </a:p>
          <a:p>
            <a:pPr marL="0" indent="0" fontAlgn="auto">
              <a:spcAft>
                <a:spcPts val="0"/>
              </a:spcAft>
              <a:buNone/>
            </a:pPr>
            <a:endParaRPr lang="fr-FR" dirty="0"/>
          </a:p>
        </p:txBody>
      </p:sp>
      <p:cxnSp>
        <p:nvCxnSpPr>
          <p:cNvPr id="15" name="Connecteur droit 25">
            <a:extLst>
              <a:ext uri="{FF2B5EF4-FFF2-40B4-BE49-F238E27FC236}">
                <a16:creationId xmlns:a16="http://schemas.microsoft.com/office/drawing/2014/main" id="{2FB259F6-373F-E240-BD2E-167983DCF784}"/>
              </a:ext>
            </a:extLst>
          </p:cNvPr>
          <p:cNvCxnSpPr>
            <a:cxnSpLocks/>
          </p:cNvCxnSpPr>
          <p:nvPr/>
        </p:nvCxnSpPr>
        <p:spPr bwMode="auto">
          <a:xfrm flipH="1">
            <a:off x="1714187" y="3387258"/>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Tree>
    <p:extLst>
      <p:ext uri="{BB962C8B-B14F-4D97-AF65-F5344CB8AC3E}">
        <p14:creationId xmlns:p14="http://schemas.microsoft.com/office/powerpoint/2010/main" val="19108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8" name="Espace réservé du texte 2"/>
          <p:cNvSpPr>
            <a:spLocks noGrp="1"/>
          </p:cNvSpPr>
          <p:nvPr>
            <p:ph type="body" sz="quarter" idx="18"/>
          </p:nvPr>
        </p:nvSpPr>
        <p:spPr>
          <a:xfrm>
            <a:off x="9673618" y="154524"/>
            <a:ext cx="2237175" cy="360363"/>
          </a:xfrm>
        </p:spPr>
        <p:txBody>
          <a:bodyPr/>
          <a:lstStyle/>
          <a:p>
            <a:endParaRPr lang="fr-FR" dirty="0"/>
          </a:p>
        </p:txBody>
      </p:sp>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692323"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err="1">
                <a:ln>
                  <a:noFill/>
                </a:ln>
                <a:solidFill>
                  <a:srgbClr val="213A53"/>
                </a:solidFill>
                <a:effectLst/>
                <a:uLnTx/>
                <a:uFillTx/>
                <a:latin typeface="Calibri" panose="020F0502020204030204" pitchFamily="34" charset="0"/>
                <a:ea typeface="+mn-ea"/>
                <a:cs typeface="Calibri" panose="020F0502020204030204" pitchFamily="34" charset="0"/>
              </a:rPr>
              <a:t>Leer</a:t>
            </a:r>
            <a:r>
              <a:rPr lang="fr-FR" sz="2000" b="1" dirty="0">
                <a:solidFill>
                  <a:srgbClr val="213A53"/>
                </a:solidFill>
                <a:latin typeface="Calibri" panose="020F0502020204030204" pitchFamily="34" charset="0"/>
                <a:cs typeface="Calibri" panose="020F0502020204030204" pitchFamily="34" charset="0"/>
              </a:rPr>
              <a:t>-</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err="1">
                <a:ln>
                  <a:noFill/>
                </a:ln>
                <a:solidFill>
                  <a:srgbClr val="213A53"/>
                </a:solidFill>
                <a:effectLst/>
                <a:uLnTx/>
                <a:uFillTx/>
                <a:latin typeface="Calibri" panose="020F0502020204030204" pitchFamily="34" charset="0"/>
                <a:ea typeface="+mn-ea"/>
                <a:cs typeface="Calibri" panose="020F0502020204030204" pitchFamily="34" charset="0"/>
              </a:rPr>
              <a:t>doelstellingen</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dirty="0"/>
          </a:p>
          <a:p>
            <a:pPr marL="0" indent="0" algn="just">
              <a:spcBef>
                <a:spcPts val="0"/>
              </a:spcBef>
              <a:spcAft>
                <a:spcPts val="600"/>
              </a:spcAft>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1757105" y="4380563"/>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Op het </a:t>
            </a:r>
            <a:r>
              <a:rPr lang="fr-BE" sz="2700" b="1" dirty="0" err="1">
                <a:solidFill>
                  <a:schemeClr val="accent2"/>
                </a:solidFill>
                <a:cs typeface="Arial" panose="020B0604020202020204" pitchFamily="34" charset="0"/>
              </a:rPr>
              <a:t>einde</a:t>
            </a:r>
            <a:r>
              <a:rPr lang="fr-BE" sz="2700" b="1" dirty="0">
                <a:solidFill>
                  <a:schemeClr val="accent2"/>
                </a:solidFill>
                <a:cs typeface="Arial" panose="020B0604020202020204" pitchFamily="34" charset="0"/>
              </a:rPr>
              <a:t> van </a:t>
            </a:r>
            <a:r>
              <a:rPr lang="fr-BE" sz="2700" b="1" dirty="0" err="1">
                <a:solidFill>
                  <a:schemeClr val="accent2"/>
                </a:solidFill>
                <a:cs typeface="Arial" panose="020B0604020202020204" pitchFamily="34" charset="0"/>
              </a:rPr>
              <a:t>deze</a:t>
            </a:r>
            <a:r>
              <a:rPr lang="fr-BE" sz="2700" b="1" dirty="0">
                <a:solidFill>
                  <a:schemeClr val="accent2"/>
                </a:solidFill>
                <a:cs typeface="Arial" panose="020B0604020202020204" pitchFamily="34" charset="0"/>
              </a:rPr>
              <a:t> </a:t>
            </a:r>
            <a:r>
              <a:rPr lang="fr-BE" sz="2700" b="1" dirty="0" err="1">
                <a:solidFill>
                  <a:schemeClr val="accent2"/>
                </a:solidFill>
                <a:cs typeface="Arial" panose="020B0604020202020204" pitchFamily="34" charset="0"/>
              </a:rPr>
              <a:t>opleiding</a:t>
            </a:r>
            <a:r>
              <a:rPr lang="fr-BE" sz="2700" b="1" dirty="0">
                <a:solidFill>
                  <a:schemeClr val="accent2"/>
                </a:solidFill>
                <a:cs typeface="Arial" panose="020B0604020202020204" pitchFamily="34" charset="0"/>
              </a:rPr>
              <a:t> …</a:t>
            </a:r>
          </a:p>
          <a:p>
            <a:pPr marL="0" indent="0" fontAlgn="auto">
              <a:spcAft>
                <a:spcPts val="0"/>
              </a:spcAft>
              <a:buNone/>
            </a:pPr>
            <a:endParaRPr lang="fr-FR" dirty="0"/>
          </a:p>
        </p:txBody>
      </p:sp>
      <p:sp>
        <p:nvSpPr>
          <p:cNvPr id="28" name="Espace réservé du texte 3"/>
          <p:cNvSpPr txBox="1">
            <a:spLocks/>
          </p:cNvSpPr>
          <p:nvPr/>
        </p:nvSpPr>
        <p:spPr>
          <a:xfrm>
            <a:off x="1631504" y="1743483"/>
            <a:ext cx="9558961" cy="45189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nl-NL" sz="1600" dirty="0"/>
              <a:t>is de cursist zich bewust van zijn taken en zijn verantwoordelijkheden voor wat betreft zijn eigen veiligheid bij:  </a:t>
            </a:r>
          </a:p>
          <a:p>
            <a:pPr marL="514350" lvl="4">
              <a:spcBef>
                <a:spcPts val="750"/>
              </a:spcBef>
              <a:spcAft>
                <a:spcPts val="0"/>
              </a:spcAft>
            </a:pPr>
            <a:r>
              <a:rPr lang="nl-NL" sz="1600" dirty="0"/>
              <a:t>het uitzetten ter plaatse van het beveiligingssysteem: eventuele deelname aan de voorafgaande testen</a:t>
            </a:r>
          </a:p>
          <a:p>
            <a:pPr marL="514350" lvl="4">
              <a:spcBef>
                <a:spcPts val="750"/>
              </a:spcBef>
              <a:spcAft>
                <a:spcPts val="0"/>
              </a:spcAft>
            </a:pPr>
            <a:r>
              <a:rPr lang="nl-NL" sz="1600" dirty="0"/>
              <a:t>het begin van het werk : wie geeft het bevel om de werken te starten?</a:t>
            </a:r>
            <a:endParaRPr lang="fr-FR" sz="1600" dirty="0"/>
          </a:p>
          <a:p>
            <a:pPr marL="514350" lvl="4">
              <a:spcBef>
                <a:spcPts val="750"/>
              </a:spcBef>
              <a:spcAft>
                <a:spcPts val="0"/>
              </a:spcAft>
            </a:pPr>
            <a:r>
              <a:rPr lang="nl-NL" sz="1600" dirty="0"/>
              <a:t>het aankondigen van (een) beweging(en) – alarm: de cursist kan een definitie geven van het alarm</a:t>
            </a:r>
          </a:p>
          <a:p>
            <a:pPr marL="514350" lvl="4">
              <a:spcBef>
                <a:spcPts val="750"/>
              </a:spcBef>
              <a:spcAft>
                <a:spcPts val="0"/>
              </a:spcAft>
            </a:pPr>
            <a:r>
              <a:rPr lang="nl-NL" sz="1600" dirty="0"/>
              <a:t>het vrijmaken van het (de) betrokken spoor (sporen)</a:t>
            </a:r>
            <a:endParaRPr lang="fr-FR" sz="1600" dirty="0"/>
          </a:p>
          <a:p>
            <a:pPr marL="514350" lvl="4">
              <a:spcBef>
                <a:spcPts val="750"/>
              </a:spcBef>
              <a:spcAft>
                <a:spcPts val="0"/>
              </a:spcAft>
            </a:pPr>
            <a:r>
              <a:rPr lang="nl-NL" sz="1600" dirty="0"/>
              <a:t>de doorrit van de beweging</a:t>
            </a:r>
            <a:endParaRPr lang="fr-FR" sz="1600" dirty="0"/>
          </a:p>
          <a:p>
            <a:pPr marL="514350" lvl="4">
              <a:spcBef>
                <a:spcPts val="750"/>
              </a:spcBef>
              <a:spcAft>
                <a:spcPts val="0"/>
              </a:spcAft>
            </a:pPr>
            <a:r>
              <a:rPr lang="nl-NL" sz="1600" dirty="0"/>
              <a:t>het hernemen van het werk : wie geeft de toelating om de werken te hernemen?</a:t>
            </a:r>
            <a:endParaRPr lang="fr-FR" sz="1600" dirty="0"/>
          </a:p>
          <a:p>
            <a:pPr marL="514350" lvl="4">
              <a:spcBef>
                <a:spcPts val="750"/>
              </a:spcBef>
              <a:spcAft>
                <a:spcPts val="0"/>
              </a:spcAft>
            </a:pPr>
            <a:r>
              <a:rPr lang="nl-NL" sz="1600" dirty="0"/>
              <a:t>het einde van het werk</a:t>
            </a:r>
            <a:endParaRPr lang="en-US" sz="1600" dirty="0"/>
          </a:p>
          <a:p>
            <a:pPr>
              <a:spcAft>
                <a:spcPts val="0"/>
              </a:spcAft>
            </a:pPr>
            <a:endParaRPr lang="en-US" sz="1600" dirty="0"/>
          </a:p>
          <a:p>
            <a:pPr>
              <a:spcAft>
                <a:spcPts val="0"/>
              </a:spcAft>
            </a:pPr>
            <a:r>
              <a:rPr lang="nl-NL" sz="1600" dirty="0"/>
              <a:t>kent de cursist de bijkomende maatregelen bij werken in een lawaaierige omgeving.</a:t>
            </a:r>
            <a:endParaRPr lang="fr-FR" sz="1600" dirty="0"/>
          </a:p>
          <a:p>
            <a:pPr marL="0" indent="0" fontAlgn="auto">
              <a:spcAft>
                <a:spcPts val="0"/>
              </a:spcAft>
              <a:buNone/>
            </a:pPr>
            <a:endParaRPr lang="fr-FR" dirty="0"/>
          </a:p>
        </p:txBody>
      </p:sp>
    </p:spTree>
    <p:extLst>
      <p:ext uri="{BB962C8B-B14F-4D97-AF65-F5344CB8AC3E}">
        <p14:creationId xmlns:p14="http://schemas.microsoft.com/office/powerpoint/2010/main" val="374353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texte 3"/>
          <p:cNvSpPr>
            <a:spLocks noGrp="1"/>
          </p:cNvSpPr>
          <p:nvPr>
            <p:ph type="body" sz="quarter" idx="20"/>
          </p:nvPr>
        </p:nvSpPr>
        <p:spPr>
          <a:xfrm>
            <a:off x="606106" y="1323786"/>
            <a:ext cx="10858859" cy="4518909"/>
          </a:xfrm>
        </p:spPr>
        <p:txBody>
          <a:bodyPr/>
          <a:lstStyle/>
          <a:p>
            <a:r>
              <a:rPr lang="en-US" sz="1400" dirty="0" err="1">
                <a:solidFill>
                  <a:srgbClr val="FF0000"/>
                </a:solidFill>
              </a:rPr>
              <a:t>Bundel</a:t>
            </a:r>
            <a:r>
              <a:rPr lang="en-US" sz="1400" dirty="0">
                <a:solidFill>
                  <a:srgbClr val="FF0000"/>
                </a:solidFill>
              </a:rPr>
              <a:t> 576 </a:t>
            </a:r>
            <a:r>
              <a:rPr lang="en-US" sz="1400" dirty="0"/>
              <a:t>– </a:t>
            </a:r>
            <a:r>
              <a:rPr lang="en-US" sz="1400" dirty="0" err="1"/>
              <a:t>Reglement</a:t>
            </a:r>
            <a:r>
              <a:rPr lang="en-US" sz="1400" dirty="0"/>
              <a:t> </a:t>
            </a:r>
            <a:r>
              <a:rPr lang="en-US" sz="1400" dirty="0" err="1"/>
              <a:t>voor</a:t>
            </a:r>
            <a:r>
              <a:rPr lang="en-US" sz="1400" dirty="0"/>
              <a:t> de </a:t>
            </a:r>
            <a:r>
              <a:rPr lang="en-US" sz="1400" dirty="0" err="1"/>
              <a:t>arbeidsveiligheid</a:t>
            </a:r>
            <a:r>
              <a:rPr lang="en-US" sz="1400" dirty="0"/>
              <a:t> (RAV), </a:t>
            </a:r>
          </a:p>
          <a:p>
            <a:r>
              <a:rPr lang="fr-FR" sz="1400" dirty="0">
                <a:solidFill>
                  <a:srgbClr val="FF0000"/>
                </a:solidFill>
              </a:rPr>
              <a:t>ARAD 06</a:t>
            </a:r>
          </a:p>
          <a:p>
            <a:r>
              <a:rPr lang="fr-FR" sz="1400" dirty="0" err="1">
                <a:solidFill>
                  <a:srgbClr val="FF0000"/>
                </a:solidFill>
              </a:rPr>
              <a:t>Omzendbrief</a:t>
            </a:r>
            <a:r>
              <a:rPr lang="fr-FR" sz="1400" dirty="0">
                <a:solidFill>
                  <a:srgbClr val="FF0000"/>
                </a:solidFill>
              </a:rPr>
              <a:t> 2 I-AM / 2019 </a:t>
            </a:r>
            <a:r>
              <a:rPr lang="fr-FR" sz="1400" dirty="0"/>
              <a:t>– </a:t>
            </a:r>
            <a:r>
              <a:rPr lang="fr-FR" sz="1400" dirty="0" err="1"/>
              <a:t>We</a:t>
            </a:r>
            <a:r>
              <a:rPr lang="nl-NL" sz="1400" dirty="0" err="1"/>
              <a:t>rken</a:t>
            </a:r>
            <a:r>
              <a:rPr lang="nl-NL" sz="1400" dirty="0"/>
              <a:t> met indringing type I – Hiërarchie van de veiligheidsmaatregelen</a:t>
            </a:r>
            <a:endParaRPr lang="en-US" sz="1400" dirty="0"/>
          </a:p>
          <a:p>
            <a:r>
              <a:rPr lang="fr-FR" sz="1400" dirty="0" err="1">
                <a:solidFill>
                  <a:srgbClr val="FF0000"/>
                </a:solidFill>
              </a:rPr>
              <a:t>Omzendbrief</a:t>
            </a:r>
            <a:r>
              <a:rPr lang="fr-FR" sz="1400" dirty="0">
                <a:solidFill>
                  <a:srgbClr val="FF0000"/>
                </a:solidFill>
              </a:rPr>
              <a:t> 1 I-AM / 2020 </a:t>
            </a:r>
            <a:r>
              <a:rPr lang="fr-FR" sz="1400" dirty="0"/>
              <a:t>– </a:t>
            </a:r>
            <a:r>
              <a:rPr lang="fr-FR" sz="1400" dirty="0" err="1"/>
              <a:t>We</a:t>
            </a:r>
            <a:r>
              <a:rPr lang="nl-NL" sz="1400" dirty="0" err="1"/>
              <a:t>rken</a:t>
            </a:r>
            <a:r>
              <a:rPr lang="nl-NL" sz="1400" dirty="0"/>
              <a:t> met indringing type II – Hiërarchie van de veiligheidsmaatregelen</a:t>
            </a:r>
            <a:endParaRPr lang="en-US" sz="1400" dirty="0"/>
          </a:p>
          <a:p>
            <a:pPr>
              <a:spcBef>
                <a:spcPts val="0"/>
              </a:spcBef>
              <a:defRPr/>
            </a:pPr>
            <a:endParaRPr lang="fr-BE" sz="1200" kern="0" dirty="0"/>
          </a:p>
          <a:p>
            <a:pPr>
              <a:spcBef>
                <a:spcPts val="0"/>
              </a:spcBef>
              <a:defRPr/>
            </a:pPr>
            <a:r>
              <a:rPr lang="fr-BE" sz="1400" kern="0" dirty="0" err="1">
                <a:solidFill>
                  <a:srgbClr val="FF0000"/>
                </a:solidFill>
              </a:rPr>
              <a:t>Bundel</a:t>
            </a:r>
            <a:r>
              <a:rPr lang="fr-BE" sz="1400" kern="0" dirty="0">
                <a:solidFill>
                  <a:srgbClr val="FF0000"/>
                </a:solidFill>
              </a:rPr>
              <a:t> 63 </a:t>
            </a:r>
            <a:r>
              <a:rPr lang="fr-BE" sz="1400" kern="0" dirty="0" err="1">
                <a:solidFill>
                  <a:srgbClr val="FF0000"/>
                </a:solidFill>
              </a:rPr>
              <a:t>versie</a:t>
            </a:r>
            <a:r>
              <a:rPr lang="fr-BE" sz="1400" kern="0" dirty="0">
                <a:solidFill>
                  <a:srgbClr val="FF0000"/>
                </a:solidFill>
              </a:rPr>
              <a:t> 2.1 </a:t>
            </a:r>
            <a:r>
              <a:rPr lang="fr-BE" sz="1400" kern="0" dirty="0"/>
              <a:t>– </a:t>
            </a:r>
            <a:r>
              <a:rPr lang="fr-BE" sz="1400" kern="0" dirty="0" err="1"/>
              <a:t>Veiligheids</a:t>
            </a:r>
            <a:r>
              <a:rPr lang="fr-BE" sz="1400" kern="0" dirty="0"/>
              <a:t>- en </a:t>
            </a:r>
            <a:r>
              <a:rPr lang="fr-BE" sz="1400" kern="0" dirty="0" err="1"/>
              <a:t>gezondheidsmaatregelen</a:t>
            </a:r>
            <a:r>
              <a:rPr lang="fr-BE" sz="1400" kern="0" dirty="0"/>
              <a:t> </a:t>
            </a:r>
            <a:r>
              <a:rPr lang="fr-BE" sz="1400" kern="0" dirty="0" err="1"/>
              <a:t>bij</a:t>
            </a:r>
            <a:r>
              <a:rPr lang="fr-BE" sz="1400" kern="0" dirty="0"/>
              <a:t> het </a:t>
            </a:r>
            <a:r>
              <a:rPr lang="fr-BE" sz="1400" kern="0" dirty="0" err="1"/>
              <a:t>uitvoeren</a:t>
            </a:r>
            <a:r>
              <a:rPr lang="fr-BE" sz="1400" kern="0" dirty="0"/>
              <a:t> van </a:t>
            </a:r>
            <a:r>
              <a:rPr lang="fr-BE" sz="1400" kern="0" dirty="0" err="1"/>
              <a:t>opdrachten</a:t>
            </a:r>
            <a:r>
              <a:rPr lang="fr-BE" sz="1400" kern="0" dirty="0"/>
              <a:t> </a:t>
            </a:r>
            <a:r>
              <a:rPr lang="fr-BE" sz="1400" kern="0" dirty="0" err="1"/>
              <a:t>voor</a:t>
            </a:r>
            <a:r>
              <a:rPr lang="fr-BE" sz="1400" kern="0" dirty="0"/>
              <a:t> </a:t>
            </a:r>
            <a:r>
              <a:rPr lang="fr-BE" sz="1400" kern="0" dirty="0" err="1"/>
              <a:t>werken</a:t>
            </a:r>
            <a:r>
              <a:rPr lang="fr-BE" sz="1400" kern="0" dirty="0"/>
              <a:t>, </a:t>
            </a:r>
            <a:r>
              <a:rPr lang="fr-BE" sz="1400" kern="0" dirty="0" err="1"/>
              <a:t>leveringen</a:t>
            </a:r>
            <a:r>
              <a:rPr lang="fr-BE" sz="1400" kern="0" dirty="0"/>
              <a:t> en </a:t>
            </a:r>
            <a:r>
              <a:rPr lang="fr-BE" sz="1400" kern="0" dirty="0" err="1"/>
              <a:t>diensten</a:t>
            </a:r>
            <a:endParaRPr lang="fr-BE" sz="1200" kern="0" dirty="0"/>
          </a:p>
          <a:p>
            <a:pPr>
              <a:spcBef>
                <a:spcPts val="0"/>
              </a:spcBef>
              <a:defRPr/>
            </a:pPr>
            <a:endParaRPr lang="fr-BE" sz="1200" kern="0" dirty="0"/>
          </a:p>
          <a:p>
            <a:pPr>
              <a:spcBef>
                <a:spcPts val="0"/>
              </a:spcBef>
              <a:defRPr/>
            </a:pPr>
            <a:endParaRPr lang="fr-BE" sz="1600" kern="0" dirty="0"/>
          </a:p>
          <a:p>
            <a:pPr>
              <a:spcBef>
                <a:spcPts val="0"/>
              </a:spcBef>
              <a:defRPr/>
            </a:pPr>
            <a:r>
              <a:rPr lang="fr-BE" sz="1600" kern="0" dirty="0"/>
              <a:t>	</a:t>
            </a:r>
            <a:endParaRPr lang="fr-FR" sz="1600" kern="0" dirty="0"/>
          </a:p>
          <a:p>
            <a:endParaRPr lang="fr-FR" dirty="0"/>
          </a:p>
        </p:txBody>
      </p:sp>
      <p:sp>
        <p:nvSpPr>
          <p:cNvPr id="5" name="Espace réservé du numéro de diapositive 12"/>
          <p:cNvSpPr>
            <a:spLocks noGrp="1"/>
          </p:cNvSpPr>
          <p:nvPr>
            <p:ph type="sldNum" sz="quarter" idx="4"/>
          </p:nvPr>
        </p:nvSpPr>
        <p:spPr>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3" name="Espace réservé du texte 2"/>
          <p:cNvSpPr>
            <a:spLocks noGrp="1"/>
          </p:cNvSpPr>
          <p:nvPr>
            <p:ph type="body" sz="quarter" idx="18"/>
          </p:nvPr>
        </p:nvSpPr>
        <p:spPr/>
        <p:txBody>
          <a:bodyPr/>
          <a:lstStyle/>
          <a:p>
            <a:endParaRPr lang="fr-FR"/>
          </a:p>
        </p:txBody>
      </p:sp>
      <p:sp>
        <p:nvSpPr>
          <p:cNvPr id="2" name="Espace réservé du texte 1"/>
          <p:cNvSpPr>
            <a:spLocks noGrp="1"/>
          </p:cNvSpPr>
          <p:nvPr>
            <p:ph type="body" sz="quarter" idx="17"/>
          </p:nvPr>
        </p:nvSpPr>
        <p:spPr/>
        <p:txBody>
          <a:bodyPr/>
          <a:lstStyle/>
          <a:p>
            <a:r>
              <a:rPr lang="fr-FR" dirty="0" err="1"/>
              <a:t>Referenties</a:t>
            </a:r>
            <a:endParaRPr lang="fr-FR" dirty="0"/>
          </a:p>
        </p:txBody>
      </p:sp>
    </p:spTree>
    <p:extLst>
      <p:ext uri="{BB962C8B-B14F-4D97-AF65-F5344CB8AC3E}">
        <p14:creationId xmlns:p14="http://schemas.microsoft.com/office/powerpoint/2010/main" val="273071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049" y="260648"/>
            <a:ext cx="9180612" cy="1196752"/>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222049" y="1340768"/>
            <a:ext cx="9224626" cy="3323987"/>
          </a:xfrm>
          <a:prstGeom prst="rect">
            <a:avLst/>
          </a:prstGeom>
        </p:spPr>
        <p:txBody>
          <a:bodyPr wrap="square">
            <a:spAutoFit/>
          </a:bodyPr>
          <a:lstStyle/>
          <a:p>
            <a:pPr marL="0" indent="0">
              <a:buNone/>
              <a:tabLst>
                <a:tab pos="180975" algn="l"/>
              </a:tabLst>
            </a:pPr>
            <a:r>
              <a:rPr lang="nl-NL" sz="1600" b="1" dirty="0">
                <a:solidFill>
                  <a:schemeClr val="bg1"/>
                </a:solidFill>
                <a:cs typeface="Arial" panose="020B0604020202020204" pitchFamily="34" charset="0"/>
              </a:rPr>
              <a:t>0</a:t>
            </a:r>
            <a:r>
              <a:rPr lang="nl-NL" sz="2000" b="1" dirty="0">
                <a:solidFill>
                  <a:schemeClr val="bg1"/>
                </a:solidFill>
                <a:cs typeface="Arial" panose="020B0604020202020204" pitchFamily="34" charset="0"/>
              </a:rPr>
              <a:t>.     </a:t>
            </a:r>
            <a:r>
              <a:rPr lang="nl-NL" sz="2000" b="1" dirty="0">
                <a:solidFill>
                  <a:schemeClr val="bg1"/>
                </a:solidFill>
                <a:latin typeface="+mn-lt"/>
                <a:cs typeface="Arial" panose="020B0604020202020204" pitchFamily="34" charset="0"/>
              </a:rPr>
              <a:t>Inleiding</a:t>
            </a:r>
          </a:p>
          <a:p>
            <a:pPr marL="457200" indent="-457200">
              <a:buFontTx/>
              <a:buAutoNum type="arabicPeriod"/>
            </a:pPr>
            <a:r>
              <a:rPr lang="nl-NL" sz="2000" b="1" dirty="0">
                <a:solidFill>
                  <a:schemeClr val="accent2"/>
                </a:solidFill>
                <a:latin typeface="+mn-lt"/>
                <a:cs typeface="Arial" panose="020B0604020202020204" pitchFamily="34" charset="0"/>
              </a:rPr>
              <a:t>Familiefoto</a:t>
            </a:r>
          </a:p>
          <a:p>
            <a:pPr marL="457200" indent="-457200">
              <a:buFontTx/>
              <a:buAutoNum type="arabicPeriod"/>
            </a:pPr>
            <a:r>
              <a:rPr lang="nl-NL" sz="2000" b="1" dirty="0">
                <a:solidFill>
                  <a:schemeClr val="accent2"/>
                </a:solidFill>
                <a:latin typeface="+mn-lt"/>
                <a:cs typeface="Arial" panose="020B0604020202020204" pitchFamily="34" charset="0"/>
              </a:rPr>
              <a:t>Hiërarchie van de veiligheidsmaatregelen </a:t>
            </a:r>
          </a:p>
          <a:p>
            <a:pPr marL="457200" indent="-457200">
              <a:buFontTx/>
              <a:buAutoNum type="arabicPeriod"/>
            </a:pPr>
            <a:r>
              <a:rPr lang="nl-NL" sz="2000" b="1" dirty="0">
                <a:solidFill>
                  <a:schemeClr val="accent2"/>
                </a:solidFill>
                <a:latin typeface="+mn-lt"/>
                <a:cs typeface="Arial" panose="020B0604020202020204" pitchFamily="34" charset="0"/>
              </a:rPr>
              <a:t>Vóór het werk	</a:t>
            </a:r>
          </a:p>
          <a:p>
            <a:pPr marL="0" indent="0">
              <a:buNone/>
            </a:pPr>
            <a:r>
              <a:rPr lang="nl-NL" sz="2000" b="1" dirty="0">
                <a:solidFill>
                  <a:schemeClr val="accent2"/>
                </a:solidFill>
                <a:latin typeface="+mn-lt"/>
                <a:cs typeface="Arial" panose="020B0604020202020204" pitchFamily="34" charset="0"/>
              </a:rPr>
              <a:t>4.     Het begin van het werk</a:t>
            </a:r>
          </a:p>
          <a:p>
            <a:pPr defTabSz="266700">
              <a:tabLst>
                <a:tab pos="266700" algn="l"/>
              </a:tabLst>
            </a:pPr>
            <a:r>
              <a:rPr lang="nl-NL" sz="2000" b="1" dirty="0">
                <a:solidFill>
                  <a:schemeClr val="accent2"/>
                </a:solidFill>
                <a:latin typeface="+mn-lt"/>
                <a:cs typeface="Arial" panose="020B0604020202020204" pitchFamily="34" charset="0"/>
              </a:rPr>
              <a:t>5.     Alarm – Definitie</a:t>
            </a:r>
          </a:p>
          <a:p>
            <a:pPr defTabSz="266700"/>
            <a:r>
              <a:rPr lang="nl-NL" sz="2000" b="1" dirty="0">
                <a:solidFill>
                  <a:schemeClr val="accent2"/>
                </a:solidFill>
                <a:latin typeface="+mn-lt"/>
                <a:cs typeface="Arial" panose="020B0604020202020204" pitchFamily="34" charset="0"/>
              </a:rPr>
              <a:t>6.     Hernemen van het werk na doorrit van de trein</a:t>
            </a:r>
            <a:br>
              <a:rPr lang="nl-NL" sz="2000" b="1" dirty="0">
                <a:solidFill>
                  <a:schemeClr val="accent2"/>
                </a:solidFill>
                <a:latin typeface="+mn-lt"/>
                <a:cs typeface="Arial" panose="020B0604020202020204" pitchFamily="34" charset="0"/>
              </a:rPr>
            </a:br>
            <a:r>
              <a:rPr lang="nl-NL" sz="2000" b="1" dirty="0">
                <a:solidFill>
                  <a:schemeClr val="accent2"/>
                </a:solidFill>
                <a:latin typeface="+mn-lt"/>
                <a:cs typeface="Arial" panose="020B0604020202020204" pitchFamily="34" charset="0"/>
              </a:rPr>
              <a:t>7.     Het einde van het werk	</a:t>
            </a:r>
          </a:p>
          <a:p>
            <a:r>
              <a:rPr lang="nl-NL" sz="2000" b="1" dirty="0">
                <a:solidFill>
                  <a:schemeClr val="accent2"/>
                </a:solidFill>
                <a:latin typeface="+mn-lt"/>
                <a:cs typeface="Arial" panose="020B0604020202020204" pitchFamily="34" charset="0"/>
              </a:rPr>
              <a:t>8.     Overzicht</a:t>
            </a:r>
            <a:endParaRPr lang="fr-FR" sz="2000" b="1" dirty="0">
              <a:solidFill>
                <a:schemeClr val="accent2"/>
              </a:solidFill>
              <a:latin typeface="+mn-lt"/>
              <a:cs typeface="Arial" panose="020B0604020202020204" pitchFamily="34" charset="0"/>
            </a:endParaRPr>
          </a:p>
          <a:p>
            <a:br>
              <a:rPr lang="nl-BE" sz="1600" b="1" dirty="0">
                <a:solidFill>
                  <a:schemeClr val="accent2"/>
                </a:solidFill>
                <a:cs typeface="Arial" panose="020B0604020202020204" pitchFamily="34" charset="0"/>
              </a:rPr>
            </a:br>
            <a:endParaRPr lang="fr-FR" sz="16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805917865"/>
      </p:ext>
    </p:extLst>
  </p:cSld>
  <p:clrMapOvr>
    <a:masterClrMapping/>
  </p:clrMapOvr>
</p:sld>
</file>

<file path=ppt/theme/theme1.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2.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3.xml><?xml version="1.0" encoding="utf-8"?>
<a:theme xmlns:a="http://schemas.openxmlformats.org/drawingml/2006/main" name="Title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1BC3C816-5813-45CE-BD3D-6E3CAAFFAED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Bediende aan het werk / lid van de ploeg aan het werk in de verschillende beveiligingssystemen
</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NL</Document_x0020_language>
  </documentManagement>
</p:properties>
</file>

<file path=customXml/item3.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44E340-F762-492E-B4C9-3655EE8A95E3}">
  <ds:schemaRefs>
    <ds:schemaRef ds:uri="http://schemas.microsoft.com/sharepoint/v3/contenttype/forms"/>
  </ds:schemaRefs>
</ds:datastoreItem>
</file>

<file path=customXml/itemProps2.xml><?xml version="1.0" encoding="utf-8"?>
<ds:datastoreItem xmlns:ds="http://schemas.openxmlformats.org/officeDocument/2006/customXml" ds:itemID="{B2CF960B-8072-4985-AC80-E4F40169C3A7}">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cd80e9e3-add3-4dfe-a89d-13996849c1a9"/>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51C521B-62AC-405C-AA63-70540ECBF477}"/>
</file>

<file path=docProps/app.xml><?xml version="1.0" encoding="utf-8"?>
<Properties xmlns="http://schemas.openxmlformats.org/officeDocument/2006/extended-properties" xmlns:vt="http://schemas.openxmlformats.org/officeDocument/2006/docPropsVTypes">
  <TotalTime>0</TotalTime>
  <Words>6365</Words>
  <Application>Microsoft Office PowerPoint</Application>
  <PresentationFormat>Widescreen</PresentationFormat>
  <Paragraphs>840</Paragraphs>
  <Slides>51</Slides>
  <Notes>30</Notes>
  <HiddenSlides>6</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51</vt:i4>
      </vt:variant>
    </vt:vector>
  </HeadingPairs>
  <TitlesOfParts>
    <vt:vector size="59" baseType="lpstr">
      <vt:lpstr>Arial</vt:lpstr>
      <vt:lpstr>Calibri</vt:lpstr>
      <vt:lpstr>Calibri Light</vt:lpstr>
      <vt:lpstr>Courier New</vt:lpstr>
      <vt:lpstr>Symbol</vt:lpstr>
      <vt:lpstr>Content Slides</vt:lpstr>
      <vt:lpstr>Presentation Cover Slides</vt:lpstr>
      <vt:lpstr>Title Slides</vt:lpstr>
      <vt:lpstr>  Directie Asset Management  Veiligheid van het personeel</vt:lpstr>
      <vt:lpstr>PowerPoint Presentation</vt:lpstr>
      <vt:lpstr>PowerPoint Presentation</vt:lpstr>
      <vt:lpstr>Inhoud</vt:lpstr>
      <vt:lpstr>Inhoud</vt:lpstr>
      <vt:lpstr>PowerPoint Presentation</vt:lpstr>
      <vt:lpstr>PowerPoint Presentation</vt:lpstr>
      <vt:lpstr>PowerPoint Presentation</vt:lpstr>
      <vt:lpstr>Inhoud</vt:lpstr>
      <vt:lpstr>PowerPoint Presentation</vt:lpstr>
      <vt:lpstr>Inhoud</vt:lpstr>
      <vt:lpstr>PowerPoint Presentation</vt:lpstr>
      <vt:lpstr>Inhoud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Inhoud</vt:lpstr>
      <vt:lpstr>PowerPoint Presentation</vt:lpstr>
      <vt:lpstr>Inhoud</vt:lpstr>
      <vt:lpstr>Alarm – Definitie</vt:lpstr>
      <vt:lpstr>Enkele voorbeelden</vt:lpstr>
      <vt:lpstr>Enkele voorbeelden</vt:lpstr>
      <vt:lpstr>PowerPoint Presentation</vt:lpstr>
      <vt:lpstr>1) De eigenlijke tijd van vrijmaking</vt:lpstr>
      <vt:lpstr>2) Een veiligheidsmarge</vt:lpstr>
      <vt:lpstr>3) De waarnemingstijd</vt:lpstr>
      <vt:lpstr>Overzicht</vt:lpstr>
      <vt:lpstr>PowerPoint Presentation</vt:lpstr>
      <vt:lpstr>Inhoud</vt:lpstr>
      <vt:lpstr>PowerPoint Presentation</vt:lpstr>
      <vt:lpstr>Inhoud</vt:lpstr>
      <vt:lpstr>PowerPoint Presentation</vt:lpstr>
      <vt:lpstr>Inhoud</vt:lpstr>
      <vt:lpstr>Sperren van de bewegingen</vt:lpstr>
      <vt:lpstr>Aankondigingssysteem: schildwachten</vt:lpstr>
      <vt:lpstr>Aankondigingssysteem: kijkuit</vt:lpstr>
      <vt:lpstr>Aankondigingssysteem: aankondiger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Directie Asset Management  Veiligheid van het personeel</dc:title>
  <dc:creator>Campet Simon</dc:creator>
  <cp:lastModifiedBy>Van Hoorebeke Wouter</cp:lastModifiedBy>
  <cp:revision>6</cp:revision>
  <dcterms:modified xsi:type="dcterms:W3CDTF">2022-03-30T13:07:01Z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