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736" r:id="rId5"/>
    <p:sldMasterId id="2147483721" r:id="rId6"/>
    <p:sldMasterId id="2147483732" r:id="rId7"/>
  </p:sldMasterIdLst>
  <p:notesMasterIdLst>
    <p:notesMasterId r:id="rId87"/>
  </p:notesMasterIdLst>
  <p:handoutMasterIdLst>
    <p:handoutMasterId r:id="rId88"/>
  </p:handoutMasterIdLst>
  <p:sldIdLst>
    <p:sldId id="730" r:id="rId8"/>
    <p:sldId id="727" r:id="rId9"/>
    <p:sldId id="732" r:id="rId10"/>
    <p:sldId id="733" r:id="rId11"/>
    <p:sldId id="581" r:id="rId12"/>
    <p:sldId id="842" r:id="rId13"/>
    <p:sldId id="583" r:id="rId14"/>
    <p:sldId id="838" r:id="rId15"/>
    <p:sldId id="584" r:id="rId16"/>
    <p:sldId id="738" r:id="rId17"/>
    <p:sldId id="823" r:id="rId18"/>
    <p:sldId id="531" r:id="rId19"/>
    <p:sldId id="772" r:id="rId20"/>
    <p:sldId id="773" r:id="rId21"/>
    <p:sldId id="775" r:id="rId22"/>
    <p:sldId id="774" r:id="rId23"/>
    <p:sldId id="783" r:id="rId24"/>
    <p:sldId id="840" r:id="rId25"/>
    <p:sldId id="825" r:id="rId26"/>
    <p:sldId id="769" r:id="rId27"/>
    <p:sldId id="848" r:id="rId28"/>
    <p:sldId id="870" r:id="rId29"/>
    <p:sldId id="826" r:id="rId30"/>
    <p:sldId id="849" r:id="rId31"/>
    <p:sldId id="694" r:id="rId32"/>
    <p:sldId id="522" r:id="rId33"/>
    <p:sldId id="837" r:id="rId34"/>
    <p:sldId id="874" r:id="rId35"/>
    <p:sldId id="851" r:id="rId36"/>
    <p:sldId id="850" r:id="rId37"/>
    <p:sldId id="852" r:id="rId38"/>
    <p:sldId id="875" r:id="rId39"/>
    <p:sldId id="859" r:id="rId40"/>
    <p:sldId id="833" r:id="rId41"/>
    <p:sldId id="853" r:id="rId42"/>
    <p:sldId id="876" r:id="rId43"/>
    <p:sldId id="877" r:id="rId44"/>
    <p:sldId id="856" r:id="rId45"/>
    <p:sldId id="688" r:id="rId46"/>
    <p:sldId id="708" r:id="rId47"/>
    <p:sldId id="858" r:id="rId48"/>
    <p:sldId id="878" r:id="rId49"/>
    <p:sldId id="879" r:id="rId50"/>
    <p:sldId id="707" r:id="rId51"/>
    <p:sldId id="880" r:id="rId52"/>
    <p:sldId id="881" r:id="rId53"/>
    <p:sldId id="882" r:id="rId54"/>
    <p:sldId id="861" r:id="rId55"/>
    <p:sldId id="863" r:id="rId56"/>
    <p:sldId id="862" r:id="rId57"/>
    <p:sldId id="759" r:id="rId58"/>
    <p:sldId id="883" r:id="rId59"/>
    <p:sldId id="885" r:id="rId60"/>
    <p:sldId id="865" r:id="rId61"/>
    <p:sldId id="676" r:id="rId62"/>
    <p:sldId id="697" r:id="rId63"/>
    <p:sldId id="866" r:id="rId64"/>
    <p:sldId id="886" r:id="rId65"/>
    <p:sldId id="887" r:id="rId66"/>
    <p:sldId id="698" r:id="rId67"/>
    <p:sldId id="680" r:id="rId68"/>
    <p:sldId id="682" r:id="rId69"/>
    <p:sldId id="888" r:id="rId70"/>
    <p:sldId id="889" r:id="rId71"/>
    <p:sldId id="770" r:id="rId72"/>
    <p:sldId id="890" r:id="rId73"/>
    <p:sldId id="841" r:id="rId74"/>
    <p:sldId id="567" r:id="rId75"/>
    <p:sldId id="568" r:id="rId76"/>
    <p:sldId id="569" r:id="rId77"/>
    <p:sldId id="570" r:id="rId78"/>
    <p:sldId id="571" r:id="rId79"/>
    <p:sldId id="572" r:id="rId80"/>
    <p:sldId id="573" r:id="rId81"/>
    <p:sldId id="574" r:id="rId82"/>
    <p:sldId id="577" r:id="rId83"/>
    <p:sldId id="578" r:id="rId84"/>
    <p:sldId id="821" r:id="rId85"/>
    <p:sldId id="484" r:id="rId86"/>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33" clrIdx="0">
    <p:extLst>
      <p:ext uri="{19B8F6BF-5375-455C-9EA6-DF929625EA0E}">
        <p15:presenceInfo xmlns:p15="http://schemas.microsoft.com/office/powerpoint/2012/main" userId="S-1-5-21-3675852479-2980802970-892884109-284260" providerId="AD"/>
      </p:ext>
    </p:extLst>
  </p:cmAuthor>
  <p:cmAuthor id="2" name="Laurent Alexis" initials="LA" lastIdx="28" clrIdx="1">
    <p:extLst>
      <p:ext uri="{19B8F6BF-5375-455C-9EA6-DF929625EA0E}">
        <p15:presenceInfo xmlns:p15="http://schemas.microsoft.com/office/powerpoint/2012/main" userId="S-1-5-21-3675852479-2980802970-892884109-7083387" providerId="AD"/>
      </p:ext>
    </p:extLst>
  </p:cmAuthor>
  <p:cmAuthor id="3" name="Campet Simon" initials="CS" lastIdx="3" clrIdx="2">
    <p:extLst>
      <p:ext uri="{19B8F6BF-5375-455C-9EA6-DF929625EA0E}">
        <p15:presenceInfo xmlns:p15="http://schemas.microsoft.com/office/powerpoint/2012/main" userId="S::simon.campet@infrabel.be::5f4507e4-a304-492b-a660-ef8bdaf71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5B2"/>
    <a:srgbClr val="FF0000"/>
    <a:srgbClr val="E20000"/>
    <a:srgbClr val="33CC33"/>
    <a:srgbClr val="FF9999"/>
    <a:srgbClr val="FF3300"/>
    <a:srgbClr val="FF00FF"/>
    <a:srgbClr val="EAEAEA"/>
    <a:srgbClr val="00CC00"/>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82" autoAdjust="0"/>
    <p:restoredTop sz="94444" autoAdjust="0"/>
  </p:normalViewPr>
  <p:slideViewPr>
    <p:cSldViewPr>
      <p:cViewPr varScale="1">
        <p:scale>
          <a:sx n="72" d="100"/>
          <a:sy n="72" d="100"/>
        </p:scale>
        <p:origin x="930" y="66"/>
      </p:cViewPr>
      <p:guideLst>
        <p:guide orient="horz" pos="2024"/>
        <p:guide orient="horz" pos="1207"/>
        <p:guide orient="horz" pos="3838"/>
        <p:guide orient="horz" pos="618"/>
        <p:guide pos="3840"/>
        <p:guide pos="513"/>
        <p:guide pos="72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‹N°›</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‹N°›</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07201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8129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0" y="744538"/>
            <a:ext cx="6615113" cy="3722687"/>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07023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0" y="744538"/>
            <a:ext cx="6615113" cy="3722687"/>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6699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96542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2105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87427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0" y="744538"/>
            <a:ext cx="6615113" cy="3722687"/>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91531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0" y="744538"/>
            <a:ext cx="6615113" cy="3722687"/>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69191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49300"/>
            <a:ext cx="6651625" cy="37417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08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1254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86839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2322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81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6" descr="infrabel_logo_color_POS_RGB_1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985" y="298451"/>
            <a:ext cx="3704167" cy="741363"/>
          </a:xfrm>
          <a:prstGeom prst="rect">
            <a:avLst/>
          </a:prstGeom>
          <a:noFill/>
          <a:ln w="9525">
            <a:noFill/>
            <a:miter lim="800000"/>
            <a:headEnd/>
            <a:tailEnd/>
          </a:ln>
        </p:spPr>
      </p:pic>
      <p:pic>
        <p:nvPicPr>
          <p:cNvPr id="7" name="Picture 26" descr="infrabel_logo_color_POS_RGB_15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285" y="298451"/>
            <a:ext cx="3704167" cy="741363"/>
          </a:xfrm>
          <a:prstGeom prst="rect">
            <a:avLst/>
          </a:prstGeom>
          <a:noFill/>
          <a:ln w="9525">
            <a:noFill/>
            <a:miter lim="800000"/>
            <a:headEnd/>
            <a:tailEnd/>
          </a:ln>
        </p:spPr>
      </p:pic>
      <p:sp>
        <p:nvSpPr>
          <p:cNvPr id="3074" name="Rectangle 2"/>
          <p:cNvSpPr>
            <a:spLocks noGrp="1" noChangeArrowheads="1"/>
          </p:cNvSpPr>
          <p:nvPr>
            <p:ph type="ctrTitle"/>
          </p:nvPr>
        </p:nvSpPr>
        <p:spPr>
          <a:xfrm>
            <a:off x="719403" y="1916113"/>
            <a:ext cx="5689600" cy="1441450"/>
          </a:xfrm>
        </p:spPr>
        <p:txBody>
          <a:bodyPr anchor="b"/>
          <a:lstStyle>
            <a:lvl1pPr>
              <a:defRPr sz="3200"/>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723637" y="3382964"/>
            <a:ext cx="5448300" cy="503237"/>
          </a:xfrm>
        </p:spPr>
        <p:txBody>
          <a:bodyPr anchor="ctr"/>
          <a:lstStyle>
            <a:lvl1pPr marL="0" indent="0">
              <a:buFontTx/>
              <a:buNone/>
              <a:defRPr b="1">
                <a:solidFill>
                  <a:srgbClr val="0070C0"/>
                </a:solidFill>
              </a:defRPr>
            </a:lvl1pPr>
          </a:lstStyle>
          <a:p>
            <a:r>
              <a:rPr lang="en-US" dirty="0"/>
              <a:t>Click to edit Master subtitle style</a:t>
            </a:r>
            <a:endParaRPr lang="en-GB" dirty="0"/>
          </a:p>
        </p:txBody>
      </p:sp>
      <p:pic>
        <p:nvPicPr>
          <p:cNvPr id="8" name="Picture 2" descr="D:\Documents And Settings\CPK7900\Desktop\kijkuit 3.jpg"/>
          <p:cNvPicPr>
            <a:picLocks noChangeAspect="1" noChangeArrowheads="1"/>
          </p:cNvPicPr>
          <p:nvPr userDrawn="1"/>
        </p:nvPicPr>
        <p:blipFill>
          <a:blip r:embed="rId3" cstate="print"/>
          <a:srcRect/>
          <a:stretch>
            <a:fillRect/>
          </a:stretch>
        </p:blipFill>
        <p:spPr bwMode="auto">
          <a:xfrm>
            <a:off x="6192012" y="-217476"/>
            <a:ext cx="7104789" cy="71028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4047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29973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60115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550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5711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5"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‹N°›</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dirty="0"/>
            </a:lvl1pPr>
          </a:lstStyle>
          <a:p>
            <a:pPr>
              <a:defRPr/>
            </a:pPr>
            <a:r>
              <a:rPr lang="nl-BE" dirty="0"/>
              <a:t>I-AM.11 / EV E04 / V1.02</a:t>
            </a:r>
            <a:endParaRPr lang="en-GB" dirty="0"/>
          </a:p>
        </p:txBody>
      </p:sp>
      <p:sp>
        <p:nvSpPr>
          <p:cNvPr id="3" name="Footer Placeholder 2"/>
          <p:cNvSpPr>
            <a:spLocks noGrp="1"/>
          </p:cNvSpPr>
          <p:nvPr>
            <p:ph type="ftr" sz="quarter" idx="11"/>
          </p:nvPr>
        </p:nvSpPr>
        <p:spPr>
          <a:xfrm>
            <a:off x="3791744" y="6308726"/>
            <a:ext cx="5856651" cy="288925"/>
          </a:xfrm>
        </p:spPr>
        <p:txBody>
          <a:bodyPr/>
          <a:lstStyle>
            <a:lvl1pPr>
              <a:defRPr b="1"/>
            </a:lvl1pPr>
          </a:lstStyle>
          <a:p>
            <a:pPr>
              <a:defRPr/>
            </a:pPr>
            <a:r>
              <a:rPr lang="nl-NL"/>
              <a:t>Gebruik van ZKL-staaf ter ondersteuning van de procedure S 460</a:t>
            </a:r>
            <a:endParaRPr lang="en-GB" dirty="0"/>
          </a:p>
        </p:txBody>
      </p:sp>
      <p:sp>
        <p:nvSpPr>
          <p:cNvPr id="4" name="Slide Number Placeholder 3"/>
          <p:cNvSpPr>
            <a:spLocks noGrp="1"/>
          </p:cNvSpPr>
          <p:nvPr>
            <p:ph type="sldNum" sz="quarter" idx="12"/>
          </p:nvPr>
        </p:nvSpPr>
        <p:spPr/>
        <p:txBody>
          <a:bodyPr/>
          <a:lstStyle>
            <a:lvl1pPr>
              <a:defRPr b="1"/>
            </a:lvl1pPr>
          </a:lstStyle>
          <a:p>
            <a:pPr>
              <a:defRPr/>
            </a:pPr>
            <a:fld id="{F589B018-ED39-4873-ADDC-36FB9B32DE69}" type="slidenum">
              <a:rPr lang="en-GB" smtClean="0"/>
              <a:pPr>
                <a:defRPr/>
              </a:pPr>
              <a:t>‹N°›</a:t>
            </a:fld>
            <a:r>
              <a:rPr lang="en-GB" dirty="0"/>
              <a:t>/62</a:t>
            </a:r>
          </a:p>
        </p:txBody>
      </p:sp>
    </p:spTree>
    <p:extLst>
      <p:ext uri="{BB962C8B-B14F-4D97-AF65-F5344CB8AC3E}">
        <p14:creationId xmlns:p14="http://schemas.microsoft.com/office/powerpoint/2010/main" val="378079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20" descr="foto-ppt-title-master"/>
          <p:cNvPicPr>
            <a:picLocks noChangeAspect="1" noChangeArrowheads="1"/>
          </p:cNvPicPr>
          <p:nvPr userDrawn="1"/>
        </p:nvPicPr>
        <p:blipFill>
          <a:blip r:embed="rId2" cstate="print"/>
          <a:srcRect/>
          <a:stretch>
            <a:fillRect/>
          </a:stretch>
        </p:blipFill>
        <p:spPr bwMode="auto">
          <a:xfrm>
            <a:off x="4942418" y="0"/>
            <a:ext cx="7249583" cy="6872288"/>
          </a:xfrm>
          <a:prstGeom prst="rect">
            <a:avLst/>
          </a:prstGeom>
          <a:noFill/>
          <a:ln w="9525">
            <a:noFill/>
            <a:miter lim="800000"/>
            <a:headEnd/>
            <a:tailEnd/>
          </a:ln>
        </p:spPr>
      </p:pic>
      <p:sp>
        <p:nvSpPr>
          <p:cNvPr id="5" name="Freeform 24"/>
          <p:cNvSpPr>
            <a:spLocks/>
          </p:cNvSpPr>
          <p:nvPr userDrawn="1"/>
        </p:nvSpPr>
        <p:spPr bwMode="auto">
          <a:xfrm>
            <a:off x="1" y="-1588"/>
            <a:ext cx="7719484"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pPr algn="ctr">
              <a:defRPr/>
            </a:pPr>
            <a:endParaRPr lang="nl-BE"/>
          </a:p>
        </p:txBody>
      </p:sp>
      <p:sp>
        <p:nvSpPr>
          <p:cNvPr id="6" name="AutoShape 8"/>
          <p:cNvSpPr>
            <a:spLocks noChangeArrowheads="1"/>
          </p:cNvSpPr>
          <p:nvPr userDrawn="1"/>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a:p>
        </p:txBody>
      </p:sp>
      <p:pic>
        <p:nvPicPr>
          <p:cNvPr id="7" name="Picture 17" descr="infrabel_logo_color_POS_RGB_9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Title 1"/>
          <p:cNvSpPr>
            <a:spLocks noGrp="1"/>
          </p:cNvSpPr>
          <p:nvPr>
            <p:ph type="title"/>
          </p:nvPr>
        </p:nvSpPr>
        <p:spPr>
          <a:xfrm>
            <a:off x="719667" y="981075"/>
            <a:ext cx="6233589" cy="865188"/>
          </a:xfrm>
        </p:spPr>
        <p:txBody>
          <a:bodyPr/>
          <a:lstStyle/>
          <a:p>
            <a:r>
              <a:rPr lang="en-US" dirty="0"/>
              <a:t>Click to edit Master title style</a:t>
            </a:r>
          </a:p>
        </p:txBody>
      </p:sp>
      <p:sp>
        <p:nvSpPr>
          <p:cNvPr id="10" name="Content Placeholder 2"/>
          <p:cNvSpPr>
            <a:spLocks noGrp="1"/>
          </p:cNvSpPr>
          <p:nvPr>
            <p:ph idx="1"/>
          </p:nvPr>
        </p:nvSpPr>
        <p:spPr>
          <a:xfrm>
            <a:off x="719667" y="1916113"/>
            <a:ext cx="4614328" cy="4151312"/>
          </a:xfrm>
        </p:spPr>
        <p:txBody>
          <a:bodyPr/>
          <a:lstStyle/>
          <a:p>
            <a:pPr lvl="0"/>
            <a:r>
              <a:rPr lang="en-US"/>
              <a:t>Click to edit Master text styles</a:t>
            </a:r>
          </a:p>
        </p:txBody>
      </p:sp>
      <p:sp>
        <p:nvSpPr>
          <p:cNvPr id="11" name="Rectangle 5"/>
          <p:cNvSpPr>
            <a:spLocks noGrp="1" noChangeArrowheads="1"/>
          </p:cNvSpPr>
          <p:nvPr>
            <p:ph type="ftr" sz="quarter" idx="11"/>
          </p:nvPr>
        </p:nvSpPr>
        <p:spPr/>
        <p:txBody>
          <a:bodyPr/>
          <a:lstStyle>
            <a:lvl1pPr>
              <a:defRPr sz="1000" b="1"/>
            </a:lvl1pPr>
          </a:lstStyle>
          <a:p>
            <a:pPr>
              <a:defRPr/>
            </a:pPr>
            <a:r>
              <a:rPr lang="nl-NL"/>
              <a:t>VA_Leider van het werk VV_Indringing Type I</a:t>
            </a:r>
            <a:endParaRPr lang="en-GB"/>
          </a:p>
        </p:txBody>
      </p:sp>
      <p:sp>
        <p:nvSpPr>
          <p:cNvPr id="12" name="Rectangle 6"/>
          <p:cNvSpPr>
            <a:spLocks noGrp="1" noChangeArrowheads="1"/>
          </p:cNvSpPr>
          <p:nvPr>
            <p:ph type="sldNum" sz="quarter" idx="12"/>
          </p:nvPr>
        </p:nvSpPr>
        <p:spPr/>
        <p:txBody>
          <a:bodyPr/>
          <a:lstStyle>
            <a:lvl1pPr algn="r">
              <a:defRPr sz="1000" b="1"/>
            </a:lvl1pPr>
          </a:lstStyle>
          <a:p>
            <a:pPr>
              <a:defRPr/>
            </a:pPr>
            <a:fld id="{D7588929-A269-4E2D-9DF9-A2CF51C84516}" type="slidenum">
              <a:rPr lang="en-GB" smtClean="0"/>
              <a:pPr>
                <a:defRPr/>
              </a:pPr>
              <a:t>‹N°›</a:t>
            </a:fld>
            <a:r>
              <a:rPr lang="en-GB" dirty="0"/>
              <a:t>/78</a:t>
            </a:r>
          </a:p>
        </p:txBody>
      </p:sp>
      <p:sp>
        <p:nvSpPr>
          <p:cNvPr id="13"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Content Placeholder 2"/>
          <p:cNvSpPr>
            <a:spLocks noGrp="1"/>
          </p:cNvSpPr>
          <p:nvPr>
            <p:ph sz="half" idx="1"/>
          </p:nvPr>
        </p:nvSpPr>
        <p:spPr>
          <a:xfrm>
            <a:off x="719667" y="1900239"/>
            <a:ext cx="5291667"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214533" y="1900239"/>
            <a:ext cx="525780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B05F8-DDF3-401A-B51F-2D60D43E759A}" type="slidenum">
              <a:rPr lang="en-GB" smtClean="0"/>
              <a:pPr>
                <a:defRPr/>
              </a:pPr>
              <a:t>‹N°›</a:t>
            </a:fld>
            <a:r>
              <a:rPr lang="en-GB" dirty="0"/>
              <a:t>/78</a:t>
            </a:r>
          </a:p>
        </p:txBody>
      </p:sp>
      <p:sp>
        <p:nvSpPr>
          <p:cNvPr id="8" name="Rectangle 4"/>
          <p:cNvSpPr>
            <a:spLocks noGrp="1" noChangeArrowheads="1"/>
          </p:cNvSpPr>
          <p:nvPr>
            <p:ph type="dt" sz="half" idx="13"/>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3D8617-6532-4FB7-81A8-923E2D20F10C}" type="slidenum">
              <a:rPr lang="en-GB" smtClean="0"/>
              <a:pPr>
                <a:defRPr/>
              </a:pPr>
              <a:t>‹N°›</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Klik om de stijl te bewerken</a:t>
            </a:r>
            <a:endParaRPr lang="nl-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DFBF0F-5AA5-433D-8FE3-74A4EA47EEC2}" type="slidenum">
              <a:rPr lang="en-GB" smtClean="0"/>
              <a:pPr>
                <a:defRPr/>
              </a:pPr>
              <a:t>‹N°›</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00083D-A4CF-4E8A-B05F-BC0F2007C783}" type="slidenum">
              <a:rPr lang="en-GB" smtClean="0"/>
              <a:pPr>
                <a:defRPr/>
              </a:pPr>
              <a:t>‹N°›</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19"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2" y="2052840"/>
            <a:ext cx="5268913" cy="2343711"/>
          </a:xfrm>
          <a:prstGeom prst="rect">
            <a:avLst/>
          </a:prstGeom>
        </p:spPr>
        <p:txBody>
          <a:bodyPr anchor="t">
            <a:normAutofit/>
          </a:bodyPr>
          <a:lstStyle>
            <a:lvl1pPr>
              <a:defRPr sz="3094"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2" y="4594550"/>
            <a:ext cx="5268913" cy="354013"/>
          </a:xfrm>
          <a:prstGeom prst="rect">
            <a:avLst/>
          </a:prstGeom>
        </p:spPr>
        <p:txBody>
          <a:bodyPr>
            <a:noAutofit/>
          </a:bodyPr>
          <a:lstStyle>
            <a:lvl1pPr marL="0" indent="0">
              <a:buNone/>
              <a:defRPr sz="1406"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2" y="5551204"/>
            <a:ext cx="44064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2"/>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9"/>
            <a:ext cx="25227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3" y="681743"/>
            <a:ext cx="743489" cy="338378"/>
          </a:xfrm>
          <a:prstGeom prst="rect">
            <a:avLst/>
          </a:prstGeom>
        </p:spPr>
      </p:pic>
    </p:spTree>
    <p:extLst>
      <p:ext uri="{BB962C8B-B14F-4D97-AF65-F5344CB8AC3E}">
        <p14:creationId xmlns:p14="http://schemas.microsoft.com/office/powerpoint/2010/main" val="11732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39939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b="1"/>
          </a:p>
        </p:txBody>
      </p:sp>
      <p:sp>
        <p:nvSpPr>
          <p:cNvPr id="1027" name="Rectangle 2"/>
          <p:cNvSpPr>
            <a:spLocks noGrp="1" noChangeArrowheads="1"/>
          </p:cNvSpPr>
          <p:nvPr>
            <p:ph type="title"/>
          </p:nvPr>
        </p:nvSpPr>
        <p:spPr bwMode="auto">
          <a:xfrm>
            <a:off x="719667" y="981076"/>
            <a:ext cx="10752667"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719667" y="1916113"/>
            <a:ext cx="10752667" cy="4151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88318" y="6321426"/>
            <a:ext cx="4991100" cy="2762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a:lvl1pPr>
          </a:lstStyle>
          <a:p>
            <a:pPr>
              <a:defRPr/>
            </a:pPr>
            <a:r>
              <a:rPr lang="nl-NL"/>
              <a:t>VA_Leider van het werk VV_Indringing Type I</a:t>
            </a:r>
            <a:endParaRPr lang="en-GB"/>
          </a:p>
        </p:txBody>
      </p:sp>
      <p:sp>
        <p:nvSpPr>
          <p:cNvPr id="1030" name="Rectangle 6"/>
          <p:cNvSpPr>
            <a:spLocks noGrp="1" noChangeArrowheads="1"/>
          </p:cNvSpPr>
          <p:nvPr>
            <p:ph type="sldNum" sz="quarter" idx="4"/>
          </p:nvPr>
        </p:nvSpPr>
        <p:spPr bwMode="auto">
          <a:xfrm>
            <a:off x="10703984" y="6321426"/>
            <a:ext cx="590549"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pPr>
              <a:defRPr/>
            </a:pPr>
            <a:fld id="{46E1D794-068F-4324-8FA1-91A8FD8623D5}" type="slidenum">
              <a:rPr lang="en-GB" smtClean="0"/>
              <a:pPr>
                <a:defRPr/>
              </a:pPr>
              <a:t>‹N°›</a:t>
            </a:fld>
            <a:r>
              <a:rPr lang="en-GB" dirty="0"/>
              <a:t>/78</a:t>
            </a:r>
          </a:p>
        </p:txBody>
      </p:sp>
      <p:pic>
        <p:nvPicPr>
          <p:cNvPr id="3" name="Picture 17" descr="infrabel_logo_color_POS_RGB_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16" r:id="rId5"/>
    <p:sldLayoutId id="2147483717" r:id="rId6"/>
    <p:sldLayoutId id="2147483718" r:id="rId7"/>
    <p:sldLayoutId id="2147483734" r:id="rId8"/>
  </p:sldLayoutIdLst>
  <p:hf hdr="0"/>
  <p:txStyles>
    <p:title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699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53.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74.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23.PNG"/><Relationship Id="rId2" Type="http://schemas.openxmlformats.org/officeDocument/2006/relationships/image" Target="../media/image82.jpe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85.pn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3.png"/><Relationship Id="rId7"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5.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5.xml"/><Relationship Id="rId5" Type="http://schemas.openxmlformats.org/officeDocument/2006/relationships/image" Target="../media/image101.png"/><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5.xml"/><Relationship Id="rId4" Type="http://schemas.openxmlformats.org/officeDocument/2006/relationships/image" Target="../media/image104.png"/></Relationships>
</file>

<file path=ppt/slides/_rels/slide6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9.png"/><Relationship Id="rId1" Type="http://schemas.openxmlformats.org/officeDocument/2006/relationships/slideLayout" Target="../slideLayouts/slideLayout15.xml"/><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3.png"/><Relationship Id="rId3" Type="http://schemas.openxmlformats.org/officeDocument/2006/relationships/image" Target="../media/image107.png"/><Relationship Id="rId7" Type="http://schemas.openxmlformats.org/officeDocument/2006/relationships/image" Target="../media/image46.png"/><Relationship Id="rId12" Type="http://schemas.openxmlformats.org/officeDocument/2006/relationships/image" Target="../media/image68.png"/><Relationship Id="rId2" Type="http://schemas.openxmlformats.org/officeDocument/2006/relationships/image" Target="../media/image99.png"/><Relationship Id="rId1" Type="http://schemas.openxmlformats.org/officeDocument/2006/relationships/slideLayout" Target="../slideLayouts/slideLayout15.xml"/><Relationship Id="rId6" Type="http://schemas.openxmlformats.org/officeDocument/2006/relationships/image" Target="../media/image110.jpeg"/><Relationship Id="rId11" Type="http://schemas.openxmlformats.org/officeDocument/2006/relationships/image" Target="../media/image71.png"/><Relationship Id="rId5" Type="http://schemas.openxmlformats.org/officeDocument/2006/relationships/image" Target="../media/image109.jpeg"/><Relationship Id="rId15" Type="http://schemas.openxmlformats.org/officeDocument/2006/relationships/image" Target="../media/image115.png"/><Relationship Id="rId10" Type="http://schemas.openxmlformats.org/officeDocument/2006/relationships/image" Target="../media/image90.png"/><Relationship Id="rId4" Type="http://schemas.openxmlformats.org/officeDocument/2006/relationships/image" Target="../media/image108.jpeg"/><Relationship Id="rId9" Type="http://schemas.openxmlformats.org/officeDocument/2006/relationships/image" Target="../media/image112.png"/><Relationship Id="rId14" Type="http://schemas.openxmlformats.org/officeDocument/2006/relationships/image" Target="../media/image114.jpeg"/></Relationships>
</file>

<file path=ppt/slides/_rels/slide7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1.png"/><Relationship Id="rId7" Type="http://schemas.openxmlformats.org/officeDocument/2006/relationships/image" Target="../media/image11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111.png"/><Relationship Id="rId4" Type="http://schemas.openxmlformats.org/officeDocument/2006/relationships/image" Target="../media/image46.png"/><Relationship Id="rId9" Type="http://schemas.openxmlformats.org/officeDocument/2006/relationships/image" Target="../media/image71.png"/></Relationships>
</file>

<file path=ppt/slides/_rels/slide7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07.png"/><Relationship Id="rId3" Type="http://schemas.openxmlformats.org/officeDocument/2006/relationships/image" Target="../media/image46.png"/><Relationship Id="rId7" Type="http://schemas.openxmlformats.org/officeDocument/2006/relationships/image" Target="../media/image90.png"/><Relationship Id="rId12"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12.png"/><Relationship Id="rId11" Type="http://schemas.openxmlformats.org/officeDocument/2006/relationships/image" Target="../media/image124.png"/><Relationship Id="rId5" Type="http://schemas.openxmlformats.org/officeDocument/2006/relationships/image" Target="../media/image68.png"/><Relationship Id="rId10" Type="http://schemas.openxmlformats.org/officeDocument/2006/relationships/image" Target="../media/image123.png"/><Relationship Id="rId4" Type="http://schemas.openxmlformats.org/officeDocument/2006/relationships/image" Target="../media/image111.png"/><Relationship Id="rId9" Type="http://schemas.openxmlformats.org/officeDocument/2006/relationships/image" Target="../media/image122.png"/><Relationship Id="rId14" Type="http://schemas.openxmlformats.org/officeDocument/2006/relationships/image" Target="../media/image108.jpeg"/></Relationships>
</file>

<file path=ppt/slides/_rels/slide7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6.png"/><Relationship Id="rId7" Type="http://schemas.openxmlformats.org/officeDocument/2006/relationships/image" Target="../media/image71.png"/><Relationship Id="rId12"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image" Target="../media/image125.png"/><Relationship Id="rId5" Type="http://schemas.openxmlformats.org/officeDocument/2006/relationships/image" Target="../media/image112.png"/><Relationship Id="rId10" Type="http://schemas.openxmlformats.org/officeDocument/2006/relationships/image" Target="../media/image124.png"/><Relationship Id="rId4" Type="http://schemas.openxmlformats.org/officeDocument/2006/relationships/image" Target="../media/image68.png"/><Relationship Id="rId9" Type="http://schemas.openxmlformats.org/officeDocument/2006/relationships/image" Target="../media/image123.png"/></Relationships>
</file>

<file path=ppt/slides/_rels/slide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28.PNG"/></Relationships>
</file>

<file path=ppt/slides/_rels/slide7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6.png"/><Relationship Id="rId7" Type="http://schemas.openxmlformats.org/officeDocument/2006/relationships/image" Target="../media/image71.png"/><Relationship Id="rId12" Type="http://schemas.openxmlformats.org/officeDocument/2006/relationships/image" Target="../media/image126.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image" Target="../media/image125.png"/><Relationship Id="rId5" Type="http://schemas.openxmlformats.org/officeDocument/2006/relationships/image" Target="../media/image112.png"/><Relationship Id="rId10" Type="http://schemas.openxmlformats.org/officeDocument/2006/relationships/image" Target="../media/image124.png"/><Relationship Id="rId4" Type="http://schemas.openxmlformats.org/officeDocument/2006/relationships/image" Target="../media/image68.png"/><Relationship Id="rId9" Type="http://schemas.openxmlformats.org/officeDocument/2006/relationships/image" Target="../media/image12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526" y="1706588"/>
            <a:ext cx="4324136" cy="2448075"/>
          </a:xfrm>
        </p:spPr>
        <p:txBody>
          <a:bodyPr>
            <a:noAutofit/>
          </a:bodyPr>
          <a:lstStyle/>
          <a:p>
            <a:br>
              <a:rPr lang="fr-FR" sz="1800" dirty="0"/>
            </a:br>
            <a:br>
              <a:rPr lang="fr-FR" sz="1800" dirty="0"/>
            </a:br>
            <a:r>
              <a:rPr lang="fr-FR" sz="1800" dirty="0"/>
              <a:t>Direction Asset Management</a:t>
            </a:r>
            <a:br>
              <a:rPr lang="fr-FR" sz="1800" dirty="0"/>
            </a:br>
            <a:br>
              <a:rPr lang="fr-FR" sz="1800" dirty="0"/>
            </a:br>
            <a:r>
              <a:rPr lang="fr-FR" sz="1800" dirty="0">
                <a:solidFill>
                  <a:srgbClr val="FF0000"/>
                </a:solidFill>
              </a:rPr>
              <a:t>Unité 67 (version entrepreneur)</a:t>
            </a:r>
            <a:br>
              <a:rPr lang="fr-FR" sz="1800" dirty="0"/>
            </a:br>
            <a:br>
              <a:rPr lang="fr-FR" sz="1800" dirty="0"/>
            </a:br>
            <a:br>
              <a:rPr lang="fr-FR" sz="1800" dirty="0"/>
            </a:br>
            <a:r>
              <a:rPr lang="fr-FR" sz="1800" dirty="0">
                <a:solidFill>
                  <a:srgbClr val="FF0000"/>
                </a:solidFill>
              </a:rPr>
              <a:t>Chef de Travail  - Responsable de Sécurité</a:t>
            </a:r>
            <a:br>
              <a:rPr lang="fr-FR" sz="1800" dirty="0">
                <a:solidFill>
                  <a:srgbClr val="FF0000"/>
                </a:solidFill>
              </a:rPr>
            </a:br>
            <a:br>
              <a:rPr lang="fr-FR" sz="1800" dirty="0">
                <a:solidFill>
                  <a:srgbClr val="FF0000"/>
                </a:solidFill>
              </a:rPr>
            </a:br>
            <a:r>
              <a:rPr lang="fr-FR" sz="1800" dirty="0">
                <a:solidFill>
                  <a:srgbClr val="FF0000"/>
                </a:solidFill>
              </a:rPr>
              <a:t>Système de protection par délimitation de la zone de chantier - Agent Garde-Frontière</a:t>
            </a:r>
            <a:br>
              <a:rPr lang="fr-FR" sz="1800" dirty="0">
                <a:solidFill>
                  <a:srgbClr val="FF0000"/>
                </a:solidFill>
              </a:rPr>
            </a:br>
            <a:r>
              <a:rPr lang="fr-FR" sz="1800" dirty="0">
                <a:solidFill>
                  <a:srgbClr val="FF0000"/>
                </a:solidFill>
              </a:rPr>
              <a:t>Empiètement type I et II</a:t>
            </a:r>
            <a:br>
              <a:rPr lang="fr-FR" sz="1800" dirty="0"/>
            </a:br>
            <a:br>
              <a:rPr lang="fr-FR" sz="1800" dirty="0"/>
            </a:br>
            <a:endParaRPr lang="fr-BE" sz="1800" dirty="0"/>
          </a:p>
        </p:txBody>
      </p:sp>
      <p:sp>
        <p:nvSpPr>
          <p:cNvPr id="6" name="TextBox 4"/>
          <p:cNvSpPr txBox="1"/>
          <p:nvPr/>
        </p:nvSpPr>
        <p:spPr>
          <a:xfrm>
            <a:off x="6456040" y="5661248"/>
            <a:ext cx="3672408" cy="230832"/>
          </a:xfrm>
          <a:prstGeom prst="rect">
            <a:avLst/>
          </a:prstGeom>
          <a:solidFill>
            <a:schemeClr val="bg1">
              <a:lumMod val="85000"/>
            </a:schemeClr>
          </a:solidFill>
          <a:ln>
            <a:noFill/>
          </a:ln>
        </p:spPr>
        <p:txBody>
          <a:bodyPr wrap="square">
            <a:spAutoFit/>
          </a:bodyPr>
          <a:lstStyle/>
          <a:p>
            <a:pPr>
              <a:defRPr/>
            </a:pPr>
            <a:r>
              <a:rPr lang="fr-FR" sz="900" b="1" dirty="0"/>
              <a:t>Ce document ne remplace pas la réglementation en vigueur!</a:t>
            </a:r>
            <a:endParaRPr lang="fr-BE" sz="900" b="1" dirty="0"/>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06156" y="551660"/>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Introduction</a:t>
            </a:r>
          </a:p>
        </p:txBody>
      </p:sp>
      <p:sp>
        <p:nvSpPr>
          <p:cNvPr id="69" name="Rounded Rectangle 12"/>
          <p:cNvSpPr/>
          <p:nvPr/>
        </p:nvSpPr>
        <p:spPr bwMode="auto">
          <a:xfrm>
            <a:off x="2318126" y="1977199"/>
            <a:ext cx="5040560" cy="105975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Un dispositif de délimitation de la zone de chantier</a:t>
            </a:r>
          </a:p>
          <a:p>
            <a:pPr lvl="0" algn="just">
              <a:defRPr/>
            </a:pPr>
            <a:r>
              <a:rPr lang="fr-BE" sz="1600" dirty="0">
                <a:latin typeface="+mn-lt"/>
              </a:rPr>
              <a:t>est un dispositif attirant l’attention du personnel sur l’emplacement de la limite de la zone de chantier.</a:t>
            </a:r>
          </a:p>
        </p:txBody>
      </p:sp>
      <p:sp>
        <p:nvSpPr>
          <p:cNvPr id="10" name="Bent Arrow 9"/>
          <p:cNvSpPr/>
          <p:nvPr/>
        </p:nvSpPr>
        <p:spPr>
          <a:xfrm rot="10800000" flipH="1">
            <a:off x="1631504" y="1762996"/>
            <a:ext cx="360040" cy="7440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ounded Rectangle 12"/>
          <p:cNvSpPr/>
          <p:nvPr/>
        </p:nvSpPr>
        <p:spPr bwMode="auto">
          <a:xfrm>
            <a:off x="6240016" y="4077072"/>
            <a:ext cx="4012909" cy="81706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Objectif</a:t>
            </a:r>
          </a:p>
          <a:p>
            <a:pPr lvl="0" algn="just">
              <a:defRPr/>
            </a:pPr>
            <a:r>
              <a:rPr lang="fr-BE" sz="1600" dirty="0">
                <a:latin typeface="+mn-lt"/>
              </a:rPr>
              <a:t>La limite de la zone de chantier ne doit pas être franchie.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3455288"/>
            <a:ext cx="5400600" cy="2399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25" y="1011448"/>
            <a:ext cx="5040560" cy="744082"/>
          </a:xfrm>
          <a:prstGeom prst="rect">
            <a:avLst/>
          </a:prstGeom>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33188" y="437958"/>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Introduction</a:t>
            </a:r>
          </a:p>
        </p:txBody>
      </p:sp>
      <p:pic>
        <p:nvPicPr>
          <p:cNvPr id="18" name="Picture 17"/>
          <p:cNvPicPr>
            <a:picLocks noChangeAspect="1"/>
          </p:cNvPicPr>
          <p:nvPr/>
        </p:nvPicPr>
        <p:blipFill>
          <a:blip r:embed="rId2"/>
          <a:stretch>
            <a:fillRect/>
          </a:stretch>
        </p:blipFill>
        <p:spPr>
          <a:xfrm>
            <a:off x="1847528" y="3645024"/>
            <a:ext cx="493819" cy="658425"/>
          </a:xfrm>
          <a:prstGeom prst="rect">
            <a:avLst/>
          </a:prstGeom>
        </p:spPr>
      </p:pic>
      <p:sp>
        <p:nvSpPr>
          <p:cNvPr id="19" name="TextBox 18"/>
          <p:cNvSpPr txBox="1"/>
          <p:nvPr/>
        </p:nvSpPr>
        <p:spPr>
          <a:xfrm>
            <a:off x="2562489" y="3754585"/>
            <a:ext cx="8496944" cy="1384995"/>
          </a:xfrm>
          <a:prstGeom prst="rect">
            <a:avLst/>
          </a:prstGeom>
          <a:noFill/>
        </p:spPr>
        <p:txBody>
          <a:bodyPr wrap="square" rtlCol="0">
            <a:spAutoFit/>
          </a:bodyPr>
          <a:lstStyle/>
          <a:p>
            <a:pPr algn="just"/>
            <a:r>
              <a:rPr lang="en-US" sz="1400" dirty="0">
                <a:latin typeface="+mn-lt"/>
              </a:rPr>
              <a:t>Un </a:t>
            </a:r>
            <a:r>
              <a:rPr lang="en-US" sz="1400" dirty="0" err="1">
                <a:latin typeface="+mn-lt"/>
              </a:rPr>
              <a:t>système</a:t>
            </a:r>
            <a:r>
              <a:rPr lang="en-US" sz="1400" dirty="0">
                <a:latin typeface="+mn-lt"/>
              </a:rPr>
              <a:t> de protection par </a:t>
            </a:r>
            <a:r>
              <a:rPr lang="en-US" sz="1400" b="1" dirty="0" err="1">
                <a:latin typeface="+mn-lt"/>
              </a:rPr>
              <a:t>délimitation</a:t>
            </a:r>
            <a:r>
              <a:rPr lang="en-US" sz="1400" b="1" dirty="0">
                <a:latin typeface="+mn-lt"/>
              </a:rPr>
              <a:t> de la zone de </a:t>
            </a:r>
            <a:r>
              <a:rPr lang="en-US" sz="1400" b="1" dirty="0" err="1">
                <a:latin typeface="+mn-lt"/>
              </a:rPr>
              <a:t>chantier</a:t>
            </a:r>
            <a:r>
              <a:rPr lang="en-US" sz="1400" b="1" dirty="0">
                <a:latin typeface="+mn-lt"/>
              </a:rPr>
              <a:t> </a:t>
            </a:r>
            <a:r>
              <a:rPr lang="en-US" sz="1400" dirty="0" err="1">
                <a:latin typeface="+mn-lt"/>
              </a:rPr>
              <a:t>peut</a:t>
            </a:r>
            <a:r>
              <a:rPr lang="en-US" sz="1400" dirty="0">
                <a:latin typeface="+mn-lt"/>
              </a:rPr>
              <a:t> </a:t>
            </a:r>
            <a:r>
              <a:rPr lang="en-US" sz="1400" dirty="0" err="1">
                <a:latin typeface="+mn-lt"/>
              </a:rPr>
              <a:t>être</a:t>
            </a:r>
            <a:r>
              <a:rPr lang="en-US" sz="1400" dirty="0">
                <a:latin typeface="+mn-lt"/>
              </a:rPr>
              <a:t> appliqué pour :</a:t>
            </a:r>
          </a:p>
          <a:p>
            <a:pPr algn="just"/>
            <a:endParaRPr lang="en-US" sz="1400" dirty="0">
              <a:latin typeface="+mn-lt"/>
            </a:endParaRPr>
          </a:p>
          <a:p>
            <a:pPr marL="171450" indent="-171450" algn="just">
              <a:buFontTx/>
              <a:buChar char="-"/>
            </a:pPr>
            <a:r>
              <a:rPr lang="en-US" sz="1400" dirty="0">
                <a:latin typeface="+mn-lt"/>
              </a:rPr>
              <a:t>des travaux </a:t>
            </a:r>
            <a:r>
              <a:rPr lang="en-US" sz="1400" b="1" dirty="0">
                <a:latin typeface="+mn-lt"/>
              </a:rPr>
              <a:t>sans </a:t>
            </a:r>
            <a:r>
              <a:rPr lang="en-US" sz="1400" b="1" dirty="0" err="1">
                <a:latin typeface="+mn-lt"/>
              </a:rPr>
              <a:t>empiètement</a:t>
            </a:r>
            <a:r>
              <a:rPr lang="en-US" sz="1400" b="1" dirty="0">
                <a:latin typeface="+mn-lt"/>
              </a:rPr>
              <a:t> de type I </a:t>
            </a:r>
            <a:r>
              <a:rPr lang="en-US" sz="1400" b="1" dirty="0" err="1">
                <a:latin typeface="+mn-lt"/>
              </a:rPr>
              <a:t>ou</a:t>
            </a:r>
            <a:r>
              <a:rPr lang="en-US" sz="1400" b="1" dirty="0">
                <a:latin typeface="+mn-lt"/>
              </a:rPr>
              <a:t> II </a:t>
            </a:r>
            <a:r>
              <a:rPr lang="en-US" sz="1400" dirty="0">
                <a:latin typeface="+mn-lt"/>
              </a:rPr>
              <a:t>(</a:t>
            </a:r>
            <a:r>
              <a:rPr lang="en-US" sz="1400" dirty="0" err="1">
                <a:latin typeface="+mn-lt"/>
              </a:rPr>
              <a:t>c’est</a:t>
            </a:r>
            <a:r>
              <a:rPr lang="en-US" sz="1400" dirty="0">
                <a:latin typeface="+mn-lt"/>
              </a:rPr>
              <a:t>-à-dire des travaux </a:t>
            </a:r>
            <a:r>
              <a:rPr lang="en-US" sz="1400" dirty="0" err="1">
                <a:latin typeface="+mn-lt"/>
              </a:rPr>
              <a:t>réalisés</a:t>
            </a:r>
            <a:r>
              <a:rPr lang="en-US" sz="1400" dirty="0">
                <a:latin typeface="+mn-lt"/>
              </a:rPr>
              <a:t> dans la zone orange </a:t>
            </a:r>
            <a:r>
              <a:rPr lang="en-US" sz="1400" dirty="0" err="1">
                <a:latin typeface="+mn-lt"/>
              </a:rPr>
              <a:t>ou</a:t>
            </a:r>
            <a:r>
              <a:rPr lang="en-US" sz="1400" dirty="0">
                <a:latin typeface="+mn-lt"/>
              </a:rPr>
              <a:t> jaune </a:t>
            </a:r>
            <a:r>
              <a:rPr lang="en-US" sz="1400" b="1" dirty="0">
                <a:latin typeface="+mn-lt"/>
              </a:rPr>
              <a:t>SANS</a:t>
            </a:r>
            <a:r>
              <a:rPr lang="en-US" sz="1400" dirty="0">
                <a:latin typeface="+mn-lt"/>
              </a:rPr>
              <a:t> </a:t>
            </a:r>
            <a:r>
              <a:rPr lang="en-US" sz="1400" dirty="0" err="1">
                <a:latin typeface="+mn-lt"/>
              </a:rPr>
              <a:t>empiètement</a:t>
            </a:r>
            <a:r>
              <a:rPr lang="en-US" sz="1400" dirty="0">
                <a:latin typeface="+mn-lt"/>
              </a:rPr>
              <a:t> </a:t>
            </a:r>
            <a:r>
              <a:rPr lang="en-US" sz="1400" dirty="0" err="1">
                <a:latin typeface="+mn-lt"/>
              </a:rPr>
              <a:t>prévu</a:t>
            </a:r>
            <a:r>
              <a:rPr lang="en-US" sz="1400" dirty="0">
                <a:latin typeface="+mn-lt"/>
              </a:rPr>
              <a:t> dans la zone </a:t>
            </a:r>
            <a:r>
              <a:rPr lang="en-US" sz="1400" dirty="0" err="1">
                <a:latin typeface="+mn-lt"/>
              </a:rPr>
              <a:t>dangereuse</a:t>
            </a:r>
            <a:r>
              <a:rPr lang="en-US" sz="1400" dirty="0">
                <a:latin typeface="+mn-lt"/>
              </a:rPr>
              <a:t> </a:t>
            </a:r>
            <a:r>
              <a:rPr lang="en-US" sz="1400" dirty="0" err="1">
                <a:latin typeface="+mn-lt"/>
              </a:rPr>
              <a:t>ou</a:t>
            </a:r>
            <a:r>
              <a:rPr lang="en-US" sz="1400" dirty="0">
                <a:latin typeface="+mn-lt"/>
              </a:rPr>
              <a:t> le </a:t>
            </a:r>
            <a:r>
              <a:rPr lang="en-US" sz="1400" dirty="0" err="1">
                <a:latin typeface="+mn-lt"/>
              </a:rPr>
              <a:t>gabarit</a:t>
            </a:r>
            <a:r>
              <a:rPr lang="en-US" sz="1400" dirty="0">
                <a:latin typeface="+mn-lt"/>
              </a:rPr>
              <a:t>) ;</a:t>
            </a:r>
          </a:p>
          <a:p>
            <a:pPr marL="171450" indent="-171450" algn="just">
              <a:buFontTx/>
              <a:buChar char="-"/>
            </a:pPr>
            <a:endParaRPr lang="en-US" sz="1400" dirty="0">
              <a:latin typeface="+mn-lt"/>
            </a:endParaRPr>
          </a:p>
          <a:p>
            <a:pPr marL="171450" indent="-171450" algn="just">
              <a:buFontTx/>
              <a:buChar char="-"/>
            </a:pPr>
            <a:r>
              <a:rPr lang="en-US" sz="1400" dirty="0" err="1">
                <a:latin typeface="+mn-lt"/>
              </a:rPr>
              <a:t>éventuellement</a:t>
            </a:r>
            <a:r>
              <a:rPr lang="en-US" sz="1400" dirty="0">
                <a:latin typeface="+mn-lt"/>
              </a:rPr>
              <a:t> </a:t>
            </a:r>
            <a:r>
              <a:rPr lang="en-US" sz="1400" dirty="0" err="1">
                <a:latin typeface="+mn-lt"/>
              </a:rPr>
              <a:t>en</a:t>
            </a:r>
            <a:r>
              <a:rPr lang="en-US" sz="1400" dirty="0">
                <a:latin typeface="+mn-lt"/>
              </a:rPr>
              <a:t> </a:t>
            </a:r>
            <a:r>
              <a:rPr lang="en-US" sz="1400" dirty="0" err="1">
                <a:latin typeface="+mn-lt"/>
              </a:rPr>
              <a:t>complément</a:t>
            </a:r>
            <a:r>
              <a:rPr lang="en-US" sz="1400" dirty="0">
                <a:latin typeface="+mn-lt"/>
              </a:rPr>
              <a:t> </a:t>
            </a:r>
            <a:r>
              <a:rPr lang="en-US" sz="1400" dirty="0" err="1">
                <a:latin typeface="+mn-lt"/>
              </a:rPr>
              <a:t>d’une</a:t>
            </a:r>
            <a:r>
              <a:rPr lang="en-US" sz="1400" dirty="0">
                <a:latin typeface="+mn-lt"/>
              </a:rPr>
              <a:t> </a:t>
            </a:r>
            <a:r>
              <a:rPr lang="en-US" sz="1400" dirty="0" err="1">
                <a:latin typeface="+mn-lt"/>
              </a:rPr>
              <a:t>autre</a:t>
            </a:r>
            <a:r>
              <a:rPr lang="en-US" sz="1400" dirty="0">
                <a:latin typeface="+mn-lt"/>
              </a:rPr>
              <a:t> </a:t>
            </a:r>
            <a:r>
              <a:rPr lang="en-US" sz="1400" dirty="0" err="1">
                <a:latin typeface="+mn-lt"/>
              </a:rPr>
              <a:t>mesure</a:t>
            </a:r>
            <a:r>
              <a:rPr lang="en-US" sz="1400" dirty="0">
                <a:latin typeface="+mn-lt"/>
              </a:rPr>
              <a:t> de </a:t>
            </a:r>
            <a:r>
              <a:rPr lang="en-US" sz="1400" dirty="0" err="1">
                <a:latin typeface="+mn-lt"/>
              </a:rPr>
              <a:t>sécurité</a:t>
            </a:r>
            <a:r>
              <a:rPr lang="en-US" sz="1400" dirty="0">
                <a:latin typeface="+mn-lt"/>
              </a:rPr>
              <a:t> (</a:t>
            </a:r>
            <a:r>
              <a:rPr lang="en-US" sz="1400" dirty="0" err="1">
                <a:latin typeface="+mn-lt"/>
              </a:rPr>
              <a:t>empiètement</a:t>
            </a:r>
            <a:r>
              <a:rPr lang="en-US" sz="1400" dirty="0">
                <a:latin typeface="+mn-lt"/>
              </a:rPr>
              <a:t> de type II).</a:t>
            </a:r>
          </a:p>
        </p:txBody>
      </p:sp>
      <p:sp>
        <p:nvSpPr>
          <p:cNvPr id="20" name="Rounded Rectangle 19"/>
          <p:cNvSpPr/>
          <p:nvPr/>
        </p:nvSpPr>
        <p:spPr bwMode="auto">
          <a:xfrm>
            <a:off x="2341346" y="3497672"/>
            <a:ext cx="8939229" cy="1898823"/>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 name="Picture 1"/>
          <p:cNvPicPr>
            <a:picLocks noChangeAspect="1"/>
          </p:cNvPicPr>
          <p:nvPr/>
        </p:nvPicPr>
        <p:blipFill>
          <a:blip r:embed="rId3"/>
          <a:stretch>
            <a:fillRect/>
          </a:stretch>
        </p:blipFill>
        <p:spPr>
          <a:xfrm>
            <a:off x="1765972" y="1660586"/>
            <a:ext cx="451143" cy="1027215"/>
          </a:xfrm>
          <a:prstGeom prst="rect">
            <a:avLst/>
          </a:prstGeom>
        </p:spPr>
      </p:pic>
      <p:sp>
        <p:nvSpPr>
          <p:cNvPr id="22" name="Rounded Rectangle 12"/>
          <p:cNvSpPr/>
          <p:nvPr/>
        </p:nvSpPr>
        <p:spPr bwMode="auto">
          <a:xfrm>
            <a:off x="2215233" y="1979370"/>
            <a:ext cx="9063462"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Ce système de délimitation de la zone de chantier peut être garantie par :</a:t>
            </a:r>
          </a:p>
          <a:p>
            <a:pPr lvl="0" algn="just">
              <a:defRPr/>
            </a:pPr>
            <a:endParaRPr lang="fr-BE" sz="1600" b="1" dirty="0">
              <a:latin typeface="+mn-lt"/>
            </a:endParaRPr>
          </a:p>
          <a:p>
            <a:pPr marL="285750" lvl="0" indent="-285750" algn="just">
              <a:buFontTx/>
              <a:buChar char="-"/>
              <a:defRPr/>
            </a:pPr>
            <a:r>
              <a:rPr lang="fr-BE" sz="1600" dirty="0">
                <a:latin typeface="+mn-lt"/>
              </a:rPr>
              <a:t>une délimitation matérielle (par exemple, le filet orange)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une supervision par une personne (agent garde-frontière).</a:t>
            </a:r>
          </a:p>
          <a:p>
            <a:pPr marL="285750" lvl="0" indent="-285750" algn="just">
              <a:buFontTx/>
              <a:buChar char="-"/>
              <a:defRPr/>
            </a:pPr>
            <a:endParaRPr lang="fr-BE" sz="1600" dirty="0">
              <a:latin typeface="+mn-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448" y="908720"/>
            <a:ext cx="5040560" cy="744082"/>
          </a:xfrm>
          <a:prstGeom prst="rect">
            <a:avLst/>
          </a:prstGeom>
        </p:spPr>
      </p:pic>
      <p:pic>
        <p:nvPicPr>
          <p:cNvPr id="4" name="Picture 3">
            <a:extLst>
              <a:ext uri="{FF2B5EF4-FFF2-40B4-BE49-F238E27FC236}">
                <a16:creationId xmlns:a16="http://schemas.microsoft.com/office/drawing/2014/main" id="{525BF7D2-299F-41DE-96DD-F9EED5351068}"/>
              </a:ext>
            </a:extLst>
          </p:cNvPr>
          <p:cNvPicPr>
            <a:picLocks noChangeAspect="1"/>
          </p:cNvPicPr>
          <p:nvPr/>
        </p:nvPicPr>
        <p:blipFill rotWithShape="1">
          <a:blip r:embed="rId5"/>
          <a:srcRect t="6887"/>
          <a:stretch/>
        </p:blipFill>
        <p:spPr>
          <a:xfrm>
            <a:off x="1999779" y="5440851"/>
            <a:ext cx="9278916" cy="1175069"/>
          </a:xfrm>
          <a:prstGeom prst="rect">
            <a:avLst/>
          </a:prstGeom>
        </p:spPr>
      </p:pic>
    </p:spTree>
    <p:extLst>
      <p:ext uri="{BB962C8B-B14F-4D97-AF65-F5344CB8AC3E}">
        <p14:creationId xmlns:p14="http://schemas.microsoft.com/office/powerpoint/2010/main" val="2241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Introduction – </a:t>
            </a:r>
            <a:r>
              <a:rPr lang="en-US" b="1" kern="0" dirty="0" err="1">
                <a:solidFill>
                  <a:srgbClr val="0070C0"/>
                </a:solidFill>
                <a:latin typeface="+mj-lt"/>
                <a:ea typeface="+mj-ea"/>
                <a:cs typeface="+mj-cs"/>
              </a:rPr>
              <a:t>Hiérarchie</a:t>
            </a:r>
            <a:r>
              <a:rPr lang="en-US" b="1" kern="0" dirty="0">
                <a:solidFill>
                  <a:srgbClr val="0070C0"/>
                </a:solidFill>
                <a:latin typeface="+mj-lt"/>
                <a:ea typeface="+mj-ea"/>
                <a:cs typeface="+mj-cs"/>
              </a:rPr>
              <a:t> des </a:t>
            </a:r>
            <a:r>
              <a:rPr lang="en-US" b="1" kern="0" dirty="0" err="1">
                <a:solidFill>
                  <a:srgbClr val="0070C0"/>
                </a:solidFill>
                <a:latin typeface="+mj-lt"/>
                <a:ea typeface="+mj-ea"/>
                <a:cs typeface="+mj-cs"/>
              </a:rPr>
              <a:t>mesures</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sécurité</a:t>
            </a:r>
            <a:endParaRPr lang="en-US"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69" name="Rounded Rectangle 12"/>
          <p:cNvSpPr/>
          <p:nvPr/>
        </p:nvSpPr>
        <p:spPr bwMode="auto">
          <a:xfrm>
            <a:off x="1991544" y="2279482"/>
            <a:ext cx="9505055" cy="127417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t>Supervision par une personne - agent garde-frontière</a:t>
            </a:r>
          </a:p>
          <a:p>
            <a:pPr lvl="0" algn="just">
              <a:defRPr/>
            </a:pPr>
            <a:r>
              <a:rPr lang="fr-FR" sz="1600" dirty="0">
                <a:latin typeface="+mn-lt"/>
              </a:rPr>
              <a:t>Une personne qui attire l’attention du personnel sur l'emplacement de la limite de la zone de chantier, afin d’éviter que les travailleurs, le matériel manipulé par les travailleurs, les engins, ou les charges manipulées </a:t>
            </a:r>
          </a:p>
          <a:p>
            <a:pPr lvl="0" algn="just">
              <a:defRPr/>
            </a:pPr>
            <a:r>
              <a:rPr lang="fr-FR" sz="1600" dirty="0">
                <a:latin typeface="+mn-lt"/>
              </a:rPr>
              <a:t>par les engins ne franchissent cette limite. </a:t>
            </a:r>
            <a:r>
              <a:rPr lang="fr-BE" sz="1600" dirty="0"/>
              <a:t> </a:t>
            </a:r>
          </a:p>
        </p:txBody>
      </p:sp>
      <p:sp>
        <p:nvSpPr>
          <p:cNvPr id="17" name="Forme libre 43"/>
          <p:cNvSpPr/>
          <p:nvPr/>
        </p:nvSpPr>
        <p:spPr>
          <a:xfrm>
            <a:off x="2184899" y="834738"/>
            <a:ext cx="2686806" cy="992323"/>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en-GB" sz="1000" dirty="0" err="1"/>
              <a:t>délimitation</a:t>
            </a:r>
            <a:r>
              <a:rPr lang="en-GB" sz="1000" dirty="0"/>
              <a:t> </a:t>
            </a:r>
            <a:r>
              <a:rPr lang="en-GB" sz="1000" dirty="0" err="1"/>
              <a:t>matérielle</a:t>
            </a:r>
            <a:endParaRPr lang="fr-BE" sz="1000" dirty="0"/>
          </a:p>
          <a:p>
            <a:pPr marL="57150" lvl="1" indent="-57150" defTabSz="355600">
              <a:lnSpc>
                <a:spcPct val="90000"/>
              </a:lnSpc>
              <a:spcAft>
                <a:spcPct val="15000"/>
              </a:spcAft>
              <a:buChar char="••"/>
            </a:pPr>
            <a:r>
              <a:rPr lang="fr-FR" sz="1000" dirty="0"/>
              <a:t>délimitation immatérielle</a:t>
            </a:r>
            <a:endParaRPr lang="fr-BE" sz="1000" dirty="0"/>
          </a:p>
          <a:p>
            <a:pPr marL="57150" lvl="1" indent="-57150" defTabSz="355600">
              <a:lnSpc>
                <a:spcPct val="90000"/>
              </a:lnSpc>
              <a:spcAft>
                <a:spcPct val="15000"/>
              </a:spcAft>
              <a:buChar char="••"/>
            </a:pPr>
            <a:r>
              <a:rPr lang="fr-FR" sz="1000" b="1" dirty="0"/>
              <a:t>supervision par une personne – agent garde-frontière</a:t>
            </a:r>
          </a:p>
        </p:txBody>
      </p:sp>
      <p:sp>
        <p:nvSpPr>
          <p:cNvPr id="18" name="Forme libre 44"/>
          <p:cNvSpPr/>
          <p:nvPr/>
        </p:nvSpPr>
        <p:spPr>
          <a:xfrm>
            <a:off x="695400" y="764704"/>
            <a:ext cx="1502695" cy="117478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schemeClr val="bg1"/>
                </a:solidFill>
                <a:latin typeface="+mn-lt"/>
                <a:cs typeface="Arial"/>
              </a:rPr>
              <a:t>Dispositif de délimitation de la zone de chantier</a:t>
            </a:r>
            <a:endParaRPr lang="fr-BE" sz="1200" b="1" kern="0" dirty="0">
              <a:solidFill>
                <a:schemeClr val="bg1"/>
              </a:solidFill>
              <a:latin typeface="+mn-lt"/>
              <a:cs typeface="Arial"/>
            </a:endParaRPr>
          </a:p>
        </p:txBody>
      </p:sp>
      <p:pic>
        <p:nvPicPr>
          <p:cNvPr id="23" name="Image 45"/>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356219" y="949874"/>
            <a:ext cx="889192" cy="799488"/>
          </a:xfrm>
          <a:prstGeom prst="rect">
            <a:avLst/>
          </a:prstGeom>
          <a:ln w="76200">
            <a:solidFill>
              <a:srgbClr val="CC6600"/>
            </a:solidFill>
          </a:ln>
        </p:spPr>
      </p:pic>
      <p:cxnSp>
        <p:nvCxnSpPr>
          <p:cNvPr id="6" name="Straight Arrow Connector 5"/>
          <p:cNvCxnSpPr/>
          <p:nvPr/>
        </p:nvCxnSpPr>
        <p:spPr>
          <a:xfrm>
            <a:off x="2458134" y="1704860"/>
            <a:ext cx="253597" cy="496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80136" y="2185975"/>
            <a:ext cx="463336" cy="1274174"/>
          </a:xfrm>
          <a:prstGeom prst="rect">
            <a:avLst/>
          </a:prstGeom>
        </p:spPr>
      </p:pic>
      <p:sp>
        <p:nvSpPr>
          <p:cNvPr id="26" name="TextBox 25">
            <a:extLst>
              <a:ext uri="{FF2B5EF4-FFF2-40B4-BE49-F238E27FC236}">
                <a16:creationId xmlns:a16="http://schemas.microsoft.com/office/drawing/2014/main" id="{0103FC8D-7956-4A5A-8C03-8226CAE25B63}"/>
              </a:ext>
            </a:extLst>
          </p:cNvPr>
          <p:cNvSpPr txBox="1"/>
          <p:nvPr/>
        </p:nvSpPr>
        <p:spPr>
          <a:xfrm>
            <a:off x="1991543" y="3893318"/>
            <a:ext cx="9505056" cy="2485787"/>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Cette supervision comprend :</a:t>
            </a:r>
          </a:p>
          <a:p>
            <a:pPr algn="just">
              <a:defRPr/>
            </a:pPr>
            <a:endParaRPr lang="fr-BE" sz="1400" dirty="0">
              <a:latin typeface="+mn-lt"/>
            </a:endParaRPr>
          </a:p>
          <a:p>
            <a:pPr marL="285750" indent="-285750" algn="just">
              <a:buFontTx/>
              <a:buChar char="-"/>
              <a:defRPr/>
            </a:pPr>
            <a:r>
              <a:rPr lang="fr-FR" sz="1400" dirty="0">
                <a:latin typeface="+mn-lt"/>
              </a:rPr>
              <a:t>le contrôle du respect des limites de la zone de chantier par les opérateurs d’engins et le personnel travaillant sur les différents postes de travail ;</a:t>
            </a:r>
          </a:p>
          <a:p>
            <a:pPr marL="285750" indent="-285750" algn="just">
              <a:buFontTx/>
              <a:buChar char="-"/>
              <a:defRPr/>
            </a:pPr>
            <a:endParaRPr lang="fr-FR" sz="1400" dirty="0">
              <a:latin typeface="+mn-lt"/>
            </a:endParaRPr>
          </a:p>
          <a:p>
            <a:pPr marL="285750" indent="-285750" algn="just">
              <a:buFontTx/>
              <a:buChar char="-"/>
              <a:defRPr/>
            </a:pPr>
            <a:r>
              <a:rPr lang="fr-FR" sz="1400" dirty="0">
                <a:latin typeface="+mn-lt"/>
              </a:rPr>
              <a:t>le rappel de l’attention du personnel lorsque des travailleurs, le matériel manipulé par les travailleurs, les engins, ou les charges manipulées par les engins s’approchent ou ne franchissent les limites de la zone de chantier ; </a:t>
            </a:r>
          </a:p>
          <a:p>
            <a:pPr marL="285750" indent="-285750" algn="just">
              <a:buFontTx/>
              <a:buChar char="-"/>
              <a:defRPr/>
            </a:pPr>
            <a:endParaRPr lang="fr-FR" sz="1400" dirty="0">
              <a:latin typeface="+mn-lt"/>
            </a:endParaRPr>
          </a:p>
          <a:p>
            <a:pPr marL="285750" indent="-285750" algn="just">
              <a:buFontTx/>
              <a:buChar char="-"/>
              <a:defRPr/>
            </a:pPr>
            <a:r>
              <a:rPr lang="fr-FR" sz="1400" dirty="0">
                <a:latin typeface="+mn-lt"/>
              </a:rPr>
              <a:t>le contrôle de l’arrêt des activités pouvant occasionner un empiètement de type II, lorsqu’un blocage des mouvements ou un dispositif d’annonce est mis en œuvre. </a:t>
            </a:r>
            <a:endParaRPr lang="en-US" sz="1400" dirty="0">
              <a:latin typeface="+mn-lt"/>
            </a:endParaRPr>
          </a:p>
        </p:txBody>
      </p:sp>
    </p:spTree>
    <p:extLst>
      <p:ext uri="{BB962C8B-B14F-4D97-AF65-F5344CB8AC3E}">
        <p14:creationId xmlns:p14="http://schemas.microsoft.com/office/powerpoint/2010/main" val="19696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83432" y="42886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responsable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31817" y="777707"/>
            <a:ext cx="8784976" cy="3405188"/>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en-US" sz="1400" dirty="0" err="1">
                <a:latin typeface="+mn-lt"/>
              </a:rPr>
              <a:t>L’agent</a:t>
            </a:r>
            <a:r>
              <a:rPr lang="en-US" sz="1400" dirty="0">
                <a:latin typeface="+mn-lt"/>
              </a:rPr>
              <a:t> </a:t>
            </a:r>
            <a:r>
              <a:rPr lang="en-US" sz="1400" dirty="0" err="1">
                <a:latin typeface="+mn-lt"/>
              </a:rPr>
              <a:t>responsable</a:t>
            </a:r>
            <a:r>
              <a:rPr lang="en-US" sz="1400" dirty="0">
                <a:latin typeface="+mn-lt"/>
              </a:rPr>
              <a:t> qui </a:t>
            </a:r>
            <a:r>
              <a:rPr lang="en-US" sz="1400" dirty="0" err="1">
                <a:latin typeface="+mn-lt"/>
              </a:rPr>
              <a:t>organise</a:t>
            </a:r>
            <a:r>
              <a:rPr lang="en-US" sz="1400" dirty="0">
                <a:latin typeface="+mn-lt"/>
              </a:rPr>
              <a:t> </a:t>
            </a:r>
            <a:r>
              <a:rPr lang="en-US" sz="1400" dirty="0" err="1">
                <a:latin typeface="+mn-lt"/>
              </a:rPr>
              <a:t>ou</a:t>
            </a:r>
            <a:r>
              <a:rPr lang="en-US" sz="1400" dirty="0">
                <a:latin typeface="+mn-lt"/>
              </a:rPr>
              <a:t> dirige les </a:t>
            </a:r>
            <a:r>
              <a:rPr lang="en-US" sz="1400" dirty="0" err="1">
                <a:latin typeface="+mn-lt"/>
              </a:rPr>
              <a:t>travaux</a:t>
            </a:r>
            <a:r>
              <a:rPr lang="en-US" sz="1400" dirty="0">
                <a:latin typeface="+mn-lt"/>
              </a:rPr>
              <a:t> (chef de travail entrepreneur) communique à </a:t>
            </a:r>
            <a:r>
              <a:rPr lang="en-US" sz="1400" dirty="0" err="1">
                <a:latin typeface="+mn-lt"/>
              </a:rPr>
              <a:t>l’équipe</a:t>
            </a:r>
            <a:r>
              <a:rPr lang="en-US" sz="1400" dirty="0">
                <a:latin typeface="+mn-lt"/>
              </a:rPr>
              <a:t> le type de </a:t>
            </a:r>
            <a:r>
              <a:rPr lang="en-US" sz="1400" dirty="0" err="1">
                <a:latin typeface="+mn-lt"/>
              </a:rPr>
              <a:t>délimitation</a:t>
            </a:r>
            <a:r>
              <a:rPr lang="en-US" sz="1400" dirty="0">
                <a:latin typeface="+mn-lt"/>
              </a:rPr>
              <a:t> qui sera appliqué: </a:t>
            </a:r>
          </a:p>
          <a:p>
            <a:endParaRPr lang="en-US" sz="1400" dirty="0">
              <a:latin typeface="+mn-lt"/>
            </a:endParaRPr>
          </a:p>
          <a:p>
            <a:pPr marL="285750" indent="-285750">
              <a:buFontTx/>
              <a:buChar char="-"/>
            </a:pPr>
            <a:r>
              <a:rPr lang="en-US" sz="1400" dirty="0" err="1">
                <a:latin typeface="+mn-lt"/>
              </a:rPr>
              <a:t>il</a:t>
            </a:r>
            <a:r>
              <a:rPr lang="en-US" sz="1400" dirty="0">
                <a:latin typeface="+mn-lt"/>
              </a:rPr>
              <a:t> </a:t>
            </a:r>
            <a:r>
              <a:rPr lang="en-US" sz="1400" dirty="0" err="1">
                <a:latin typeface="+mn-lt"/>
              </a:rPr>
              <a:t>détermine</a:t>
            </a:r>
            <a:r>
              <a:rPr lang="en-US" sz="1400" dirty="0">
                <a:latin typeface="+mn-lt"/>
              </a:rPr>
              <a:t> la </a:t>
            </a:r>
            <a:r>
              <a:rPr lang="en-US" sz="1400" dirty="0" err="1">
                <a:latin typeface="+mn-lt"/>
              </a:rPr>
              <a:t>délimitation</a:t>
            </a:r>
            <a:r>
              <a:rPr lang="en-US" sz="1400" dirty="0">
                <a:latin typeface="+mn-lt"/>
              </a:rPr>
              <a:t> qui sera </a:t>
            </a:r>
            <a:r>
              <a:rPr lang="en-US" sz="1400" dirty="0" err="1">
                <a:latin typeface="+mn-lt"/>
              </a:rPr>
              <a:t>appliquée</a:t>
            </a:r>
            <a:r>
              <a:rPr lang="en-US" sz="1400" dirty="0">
                <a:latin typeface="+mn-lt"/>
              </a:rPr>
              <a:t> ;</a:t>
            </a:r>
          </a:p>
          <a:p>
            <a:pPr marL="285750" indent="-285750">
              <a:buFontTx/>
              <a:buChar char="-"/>
            </a:pPr>
            <a:endParaRPr lang="en-US" sz="1400" dirty="0">
              <a:latin typeface="+mn-lt"/>
            </a:endParaRPr>
          </a:p>
          <a:p>
            <a:pPr marL="285750" indent="-285750">
              <a:buFontTx/>
              <a:buChar char="-"/>
            </a:pPr>
            <a:r>
              <a:rPr lang="en-US" sz="1400" dirty="0" err="1">
                <a:latin typeface="+mn-lt"/>
              </a:rPr>
              <a:t>il</a:t>
            </a:r>
            <a:r>
              <a:rPr lang="en-US" sz="1400" dirty="0">
                <a:latin typeface="+mn-lt"/>
              </a:rPr>
              <a:t> </a:t>
            </a:r>
            <a:r>
              <a:rPr lang="en-US" sz="1400" dirty="0" err="1">
                <a:latin typeface="+mn-lt"/>
              </a:rPr>
              <a:t>délimite</a:t>
            </a:r>
            <a:r>
              <a:rPr lang="en-US" sz="1400" dirty="0">
                <a:latin typeface="+mn-lt"/>
              </a:rPr>
              <a:t> la zone de </a:t>
            </a:r>
            <a:r>
              <a:rPr lang="en-US" sz="1400" dirty="0" err="1">
                <a:latin typeface="+mn-lt"/>
              </a:rPr>
              <a:t>chantier</a:t>
            </a:r>
            <a:r>
              <a:rPr lang="en-US" sz="1400" dirty="0">
                <a:latin typeface="+mn-lt"/>
              </a:rPr>
              <a:t>, </a:t>
            </a:r>
            <a:r>
              <a:rPr lang="en-US" sz="1400" dirty="0" err="1">
                <a:latin typeface="+mn-lt"/>
              </a:rPr>
              <a:t>en</a:t>
            </a:r>
            <a:r>
              <a:rPr lang="en-US" sz="1400" dirty="0">
                <a:latin typeface="+mn-lt"/>
              </a:rPr>
              <a:t> function des distances de </a:t>
            </a:r>
            <a:r>
              <a:rPr lang="en-US" sz="1400" dirty="0" err="1">
                <a:latin typeface="+mn-lt"/>
              </a:rPr>
              <a:t>sécurité</a:t>
            </a:r>
            <a:r>
              <a:rPr lang="en-US" sz="1400" dirty="0">
                <a:latin typeface="+mn-lt"/>
              </a:rPr>
              <a:t> à respecter (</a:t>
            </a:r>
            <a:r>
              <a:rPr lang="en-US" sz="1400" dirty="0" err="1">
                <a:latin typeface="+mn-lt"/>
              </a:rPr>
              <a:t>selon</a:t>
            </a:r>
            <a:r>
              <a:rPr lang="en-US" sz="1400" dirty="0">
                <a:latin typeface="+mn-lt"/>
              </a:rPr>
              <a:t> </a:t>
            </a:r>
            <a:r>
              <a:rPr lang="en-US" sz="1400" dirty="0" err="1">
                <a:latin typeface="+mn-lt"/>
              </a:rPr>
              <a:t>l’empiètement</a:t>
            </a:r>
            <a:r>
              <a:rPr lang="en-US" sz="1400" dirty="0">
                <a:latin typeface="+mn-lt"/>
              </a:rPr>
              <a:t> et/</a:t>
            </a:r>
            <a:r>
              <a:rPr lang="en-US" sz="1400" dirty="0" err="1">
                <a:latin typeface="+mn-lt"/>
              </a:rPr>
              <a:t>ou</a:t>
            </a:r>
            <a:r>
              <a:rPr lang="en-US" sz="1400" dirty="0">
                <a:latin typeface="+mn-lt"/>
              </a:rPr>
              <a:t> le type </a:t>
            </a:r>
            <a:r>
              <a:rPr lang="en-US" sz="1400" dirty="0" err="1">
                <a:latin typeface="+mn-lt"/>
              </a:rPr>
              <a:t>d’engine</a:t>
            </a:r>
            <a:r>
              <a:rPr lang="en-US" sz="1400" dirty="0">
                <a:latin typeface="+mn-lt"/>
              </a:rPr>
              <a:t> </a:t>
            </a:r>
            <a:r>
              <a:rPr lang="en-US" sz="1400" dirty="0" err="1">
                <a:latin typeface="+mn-lt"/>
              </a:rPr>
              <a:t>en</a:t>
            </a:r>
            <a:r>
              <a:rPr lang="en-US" sz="1400" dirty="0">
                <a:latin typeface="+mn-lt"/>
              </a:rPr>
              <a:t> </a:t>
            </a:r>
            <a:r>
              <a:rPr lang="en-US" sz="1400" dirty="0" err="1">
                <a:latin typeface="+mn-lt"/>
              </a:rPr>
              <a:t>activité</a:t>
            </a:r>
            <a:r>
              <a:rPr lang="en-US" sz="1400" dirty="0">
                <a:latin typeface="+mn-lt"/>
              </a:rPr>
              <a:t>) ;</a:t>
            </a:r>
          </a:p>
          <a:p>
            <a:pPr marL="285750" indent="-285750">
              <a:buFontTx/>
              <a:buChar char="-"/>
            </a:pPr>
            <a:endParaRPr lang="en-US" sz="1400" dirty="0">
              <a:latin typeface="+mn-lt"/>
            </a:endParaRPr>
          </a:p>
          <a:p>
            <a:pPr marL="285750" indent="-285750">
              <a:buFontTx/>
              <a:buChar char="-"/>
            </a:pPr>
            <a:r>
              <a:rPr lang="en-US" sz="1400" dirty="0" err="1">
                <a:latin typeface="+mn-lt"/>
              </a:rPr>
              <a:t>il</a:t>
            </a:r>
            <a:r>
              <a:rPr lang="en-US" sz="1400" dirty="0">
                <a:latin typeface="+mn-lt"/>
              </a:rPr>
              <a:t> </a:t>
            </a:r>
            <a:r>
              <a:rPr lang="en-US" sz="1400" dirty="0" err="1">
                <a:latin typeface="+mn-lt"/>
              </a:rPr>
              <a:t>vérifie</a:t>
            </a:r>
            <a:r>
              <a:rPr lang="en-US" sz="1400" dirty="0">
                <a:latin typeface="+mn-lt"/>
              </a:rPr>
              <a:t> la bonne application de la </a:t>
            </a:r>
            <a:r>
              <a:rPr lang="en-US" sz="1400" dirty="0" err="1">
                <a:latin typeface="+mn-lt"/>
              </a:rPr>
              <a:t>mesure</a:t>
            </a:r>
            <a:r>
              <a:rPr lang="en-US" sz="1400" dirty="0">
                <a:latin typeface="+mn-lt"/>
              </a:rPr>
              <a:t> de </a:t>
            </a:r>
            <a:r>
              <a:rPr lang="en-US" sz="1400" dirty="0" err="1">
                <a:latin typeface="+mn-lt"/>
              </a:rPr>
              <a:t>sécurité</a:t>
            </a:r>
            <a:r>
              <a:rPr lang="en-US" sz="1400" dirty="0">
                <a:latin typeface="+mn-lt"/>
              </a:rPr>
              <a:t> (emplacement, distance par rapport à la zone </a:t>
            </a:r>
            <a:r>
              <a:rPr lang="en-US" sz="1400" dirty="0" err="1">
                <a:latin typeface="+mn-lt"/>
              </a:rPr>
              <a:t>dangereuse</a:t>
            </a:r>
            <a:r>
              <a:rPr lang="en-US" sz="1400" dirty="0">
                <a:latin typeface="+mn-lt"/>
              </a:rPr>
              <a:t> ,…) ;</a:t>
            </a:r>
          </a:p>
          <a:p>
            <a:pPr marL="285750" indent="-285750">
              <a:buFontTx/>
              <a:buChar char="-"/>
            </a:pPr>
            <a:endParaRPr lang="en-US" sz="1400" dirty="0">
              <a:latin typeface="+mn-lt"/>
            </a:endParaRPr>
          </a:p>
          <a:p>
            <a:pPr marL="285750" indent="-285750">
              <a:buFontTx/>
              <a:buChar char="-"/>
            </a:pPr>
            <a:r>
              <a:rPr lang="en-US" sz="1400" dirty="0" err="1">
                <a:latin typeface="+mn-lt"/>
              </a:rPr>
              <a:t>désigne</a:t>
            </a:r>
            <a:r>
              <a:rPr lang="en-US" sz="1400" dirty="0">
                <a:latin typeface="+mn-lt"/>
              </a:rPr>
              <a:t> </a:t>
            </a:r>
            <a:r>
              <a:rPr lang="en-US" sz="1400" dirty="0" err="1">
                <a:latin typeface="+mn-lt"/>
              </a:rPr>
              <a:t>nominativement</a:t>
            </a:r>
            <a:r>
              <a:rPr lang="en-US" sz="1400" dirty="0">
                <a:latin typeface="+mn-lt"/>
              </a:rPr>
              <a:t> </a:t>
            </a:r>
            <a:r>
              <a:rPr lang="en-US" sz="1400" dirty="0" err="1">
                <a:latin typeface="+mn-lt"/>
              </a:rPr>
              <a:t>l’agent</a:t>
            </a:r>
            <a:r>
              <a:rPr lang="en-US" sz="1400" dirty="0">
                <a:latin typeface="+mn-lt"/>
              </a:rPr>
              <a:t> qui </a:t>
            </a:r>
            <a:r>
              <a:rPr lang="en-US" sz="1400" dirty="0" err="1">
                <a:latin typeface="+mn-lt"/>
              </a:rPr>
              <a:t>va</a:t>
            </a:r>
            <a:r>
              <a:rPr lang="en-US" sz="1400" dirty="0">
                <a:latin typeface="+mn-lt"/>
              </a:rPr>
              <a:t> assurer le </a:t>
            </a:r>
            <a:r>
              <a:rPr lang="en-US" sz="1400" dirty="0" err="1">
                <a:latin typeface="+mn-lt"/>
              </a:rPr>
              <a:t>rôle</a:t>
            </a:r>
            <a:r>
              <a:rPr lang="en-US" sz="1400" dirty="0">
                <a:latin typeface="+mn-lt"/>
              </a:rPr>
              <a:t> </a:t>
            </a:r>
            <a:r>
              <a:rPr lang="en-US" sz="1400" dirty="0" err="1">
                <a:latin typeface="+mn-lt"/>
              </a:rPr>
              <a:t>d’agent</a:t>
            </a:r>
            <a:r>
              <a:rPr lang="en-US" sz="1400" dirty="0">
                <a:latin typeface="+mn-lt"/>
              </a:rPr>
              <a:t> </a:t>
            </a:r>
            <a:r>
              <a:rPr lang="en-US" sz="1400" dirty="0" err="1">
                <a:latin typeface="+mn-lt"/>
              </a:rPr>
              <a:t>garde-frontière</a:t>
            </a:r>
            <a:r>
              <a:rPr lang="en-US" sz="1400" dirty="0">
                <a:latin typeface="+mn-lt"/>
              </a:rPr>
              <a:t>.</a:t>
            </a:r>
          </a:p>
          <a:p>
            <a:endParaRPr lang="en-US" sz="1400" dirty="0">
              <a:latin typeface="+mn-lt"/>
            </a:endParaRPr>
          </a:p>
        </p:txBody>
      </p:sp>
      <p:sp>
        <p:nvSpPr>
          <p:cNvPr id="14" name="TextBox 13"/>
          <p:cNvSpPr txBox="1"/>
          <p:nvPr/>
        </p:nvSpPr>
        <p:spPr>
          <a:xfrm>
            <a:off x="6384032" y="4377699"/>
            <a:ext cx="4896544" cy="1940957"/>
          </a:xfrm>
          <a:prstGeom prst="roundRect">
            <a:avLst/>
          </a:prstGeom>
          <a:noFill/>
          <a:ln w="12700">
            <a:solidFill>
              <a:schemeClr val="accent1"/>
            </a:solidFill>
            <a:prstDash val="dash"/>
          </a:ln>
        </p:spPr>
        <p:txBody>
          <a:bodyPr wrap="square" rtlCol="0">
            <a:spAutoFit/>
          </a:bodyPr>
          <a:lstStyle/>
          <a:p>
            <a:r>
              <a:rPr lang="en-US" sz="1200" b="1" u="sng" dirty="0">
                <a:latin typeface="+mn-lt"/>
              </a:rPr>
              <a:t>Supervision par </a:t>
            </a:r>
            <a:r>
              <a:rPr lang="en-US" sz="1200" b="1" u="sng" dirty="0" err="1">
                <a:latin typeface="+mn-lt"/>
              </a:rPr>
              <a:t>une</a:t>
            </a:r>
            <a:r>
              <a:rPr lang="en-US" sz="1200" b="1" u="sng" dirty="0">
                <a:latin typeface="+mn-lt"/>
              </a:rPr>
              <a:t> </a:t>
            </a:r>
            <a:r>
              <a:rPr lang="en-US" sz="1200" b="1" u="sng" dirty="0" err="1">
                <a:latin typeface="+mn-lt"/>
              </a:rPr>
              <a:t>personne</a:t>
            </a:r>
            <a:r>
              <a:rPr lang="en-US" sz="1200" b="1" u="sng" dirty="0">
                <a:latin typeface="+mn-lt"/>
              </a:rPr>
              <a:t> – </a:t>
            </a:r>
            <a:r>
              <a:rPr lang="en-US" sz="1200" b="1" u="sng" dirty="0" err="1">
                <a:latin typeface="+mn-lt"/>
              </a:rPr>
              <a:t>garde-frontière</a:t>
            </a:r>
            <a:r>
              <a:rPr lang="en-US" sz="1200" b="1" u="sng" dirty="0">
                <a:latin typeface="+mn-lt"/>
              </a:rPr>
              <a:t>:</a:t>
            </a:r>
          </a:p>
          <a:p>
            <a:endParaRPr lang="en-US" sz="1200" b="1" u="sng" dirty="0">
              <a:latin typeface="+mn-lt"/>
            </a:endParaRPr>
          </a:p>
          <a:p>
            <a:r>
              <a:rPr lang="en-US" sz="1200" dirty="0">
                <a:latin typeface="+mn-lt"/>
              </a:rPr>
              <a:t>Avant les </a:t>
            </a:r>
            <a:r>
              <a:rPr lang="en-US" sz="1200" dirty="0" err="1">
                <a:latin typeface="+mn-lt"/>
              </a:rPr>
              <a:t>travaux</a:t>
            </a:r>
            <a:r>
              <a:rPr lang="en-US" sz="1200" dirty="0">
                <a:latin typeface="+mn-lt"/>
              </a:rPr>
              <a:t> :</a:t>
            </a:r>
          </a:p>
          <a:p>
            <a:pPr marL="171450" indent="-171450">
              <a:buFontTx/>
              <a:buChar char="-"/>
            </a:pPr>
            <a:r>
              <a:rPr lang="en-US" sz="1200" dirty="0">
                <a:latin typeface="+mn-lt"/>
              </a:rPr>
              <a:t>communique au </a:t>
            </a:r>
            <a:r>
              <a:rPr lang="en-US" sz="1200" dirty="0" err="1">
                <a:latin typeface="+mn-lt"/>
              </a:rPr>
              <a:t>garde-frontière</a:t>
            </a:r>
            <a:r>
              <a:rPr lang="en-US" sz="1200" dirty="0">
                <a:latin typeface="+mn-lt"/>
              </a:rPr>
              <a:t> la distance à respecter par rapport au bord </a:t>
            </a:r>
            <a:r>
              <a:rPr lang="en-US" sz="1200" dirty="0" err="1">
                <a:latin typeface="+mn-lt"/>
              </a:rPr>
              <a:t>extérieur</a:t>
            </a:r>
            <a:r>
              <a:rPr lang="en-US" sz="1200" dirty="0">
                <a:latin typeface="+mn-lt"/>
              </a:rPr>
              <a:t> du rail. </a:t>
            </a:r>
          </a:p>
          <a:p>
            <a:endParaRPr lang="en-US" sz="1200" dirty="0"/>
          </a:p>
          <a:p>
            <a:endParaRPr lang="en-US" sz="1200" dirty="0">
              <a:latin typeface="+mn-lt"/>
            </a:endParaRPr>
          </a:p>
          <a:p>
            <a:endParaRPr lang="en-US" sz="1200" dirty="0">
              <a:latin typeface="+mn-lt"/>
            </a:endParaRPr>
          </a:p>
          <a:p>
            <a:endParaRPr lang="en-US" sz="1200" dirty="0">
              <a:latin typeface="+mn-lt"/>
            </a:endParaRPr>
          </a:p>
        </p:txBody>
      </p:sp>
      <p:sp>
        <p:nvSpPr>
          <p:cNvPr id="15" name="Rechthoek 41"/>
          <p:cNvSpPr>
            <a:spLocks noChangeArrowheads="1"/>
          </p:cNvSpPr>
          <p:nvPr/>
        </p:nvSpPr>
        <p:spPr bwMode="auto">
          <a:xfrm>
            <a:off x="830603" y="2159822"/>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pic>
        <p:nvPicPr>
          <p:cNvPr id="16" name="Picture 15"/>
          <p:cNvPicPr>
            <a:picLocks noChangeAspect="1"/>
          </p:cNvPicPr>
          <p:nvPr/>
        </p:nvPicPr>
        <p:blipFill>
          <a:blip r:embed="rId3"/>
          <a:stretch>
            <a:fillRect/>
          </a:stretch>
        </p:blipFill>
        <p:spPr>
          <a:xfrm>
            <a:off x="1249723" y="908720"/>
            <a:ext cx="475529" cy="1176630"/>
          </a:xfrm>
          <a:prstGeom prst="rect">
            <a:avLst/>
          </a:prstGeom>
        </p:spPr>
      </p:pic>
      <p:sp>
        <p:nvSpPr>
          <p:cNvPr id="19" name="TextBox 18"/>
          <p:cNvSpPr txBox="1"/>
          <p:nvPr/>
        </p:nvSpPr>
        <p:spPr>
          <a:xfrm>
            <a:off x="695400" y="4377698"/>
            <a:ext cx="5544616" cy="1940957"/>
          </a:xfrm>
          <a:prstGeom prst="roundRect">
            <a:avLst/>
          </a:prstGeom>
          <a:noFill/>
          <a:ln w="12700">
            <a:solidFill>
              <a:schemeClr val="accent1"/>
            </a:solidFill>
            <a:prstDash val="dash"/>
          </a:ln>
        </p:spPr>
        <p:txBody>
          <a:bodyPr wrap="square" rtlCol="0">
            <a:spAutoFit/>
          </a:bodyPr>
          <a:lstStyle/>
          <a:p>
            <a:r>
              <a:rPr lang="en-US" sz="1200" b="1" u="sng" dirty="0" err="1">
                <a:latin typeface="+mn-lt"/>
              </a:rPr>
              <a:t>Délimitation</a:t>
            </a:r>
            <a:r>
              <a:rPr lang="en-US" sz="1200" b="1" u="sng" dirty="0">
                <a:latin typeface="+mn-lt"/>
              </a:rPr>
              <a:t> </a:t>
            </a:r>
            <a:r>
              <a:rPr lang="en-US" sz="1200" b="1" u="sng" dirty="0" err="1">
                <a:latin typeface="+mn-lt"/>
              </a:rPr>
              <a:t>matérielle</a:t>
            </a:r>
            <a:r>
              <a:rPr lang="en-US" sz="1200" b="1" u="sng" dirty="0">
                <a:latin typeface="+mn-lt"/>
              </a:rPr>
              <a:t>:</a:t>
            </a:r>
          </a:p>
          <a:p>
            <a:endParaRPr lang="en-US" sz="1200" b="1" u="sng" dirty="0">
              <a:latin typeface="+mn-lt"/>
            </a:endParaRPr>
          </a:p>
          <a:p>
            <a:r>
              <a:rPr lang="en-US" sz="1200" dirty="0">
                <a:latin typeface="+mn-lt"/>
              </a:rPr>
              <a:t>Avant les travaux :</a:t>
            </a:r>
          </a:p>
          <a:p>
            <a:pPr marL="171450" indent="-171450">
              <a:buFontTx/>
              <a:buChar char="-"/>
            </a:pPr>
            <a:r>
              <a:rPr lang="en-US" sz="1200" dirty="0" err="1">
                <a:latin typeface="+mn-lt"/>
              </a:rPr>
              <a:t>détermine</a:t>
            </a:r>
            <a:r>
              <a:rPr lang="en-US" sz="1200" dirty="0">
                <a:latin typeface="+mn-lt"/>
              </a:rPr>
              <a:t> la distance par rapport au bord </a:t>
            </a:r>
            <a:r>
              <a:rPr lang="en-US" sz="1200" dirty="0" err="1">
                <a:latin typeface="+mn-lt"/>
              </a:rPr>
              <a:t>extérieur</a:t>
            </a:r>
            <a:r>
              <a:rPr lang="en-US" sz="1200" dirty="0">
                <a:latin typeface="+mn-lt"/>
              </a:rPr>
              <a:t> du rail</a:t>
            </a:r>
          </a:p>
          <a:p>
            <a:endParaRPr lang="en-US" sz="1200" dirty="0">
              <a:latin typeface="+mn-lt"/>
            </a:endParaRPr>
          </a:p>
          <a:p>
            <a:r>
              <a:rPr lang="en-US" sz="1200" dirty="0">
                <a:latin typeface="+mn-lt"/>
              </a:rPr>
              <a:t>Pendant les </a:t>
            </a:r>
            <a:r>
              <a:rPr lang="en-US" sz="1200" dirty="0" err="1">
                <a:latin typeface="+mn-lt"/>
              </a:rPr>
              <a:t>travaux</a:t>
            </a:r>
            <a:r>
              <a:rPr lang="en-US" sz="1200" dirty="0">
                <a:latin typeface="+mn-lt"/>
              </a:rPr>
              <a:t> :</a:t>
            </a:r>
          </a:p>
          <a:p>
            <a:r>
              <a:rPr lang="en-US" sz="1200" dirty="0">
                <a:latin typeface="+mn-lt"/>
              </a:rPr>
              <a:t>- </a:t>
            </a:r>
            <a:r>
              <a:rPr lang="en-US" sz="1200" dirty="0" err="1">
                <a:latin typeface="+mn-lt"/>
              </a:rPr>
              <a:t>vérifie</a:t>
            </a:r>
            <a:r>
              <a:rPr lang="en-US" sz="1200" dirty="0">
                <a:latin typeface="+mn-lt"/>
              </a:rPr>
              <a:t> (</a:t>
            </a:r>
            <a:r>
              <a:rPr lang="en-US" sz="1200" dirty="0" err="1">
                <a:latin typeface="+mn-lt"/>
              </a:rPr>
              <a:t>ou</a:t>
            </a:r>
            <a:r>
              <a:rPr lang="en-US" sz="1200" dirty="0">
                <a:latin typeface="+mn-lt"/>
              </a:rPr>
              <a:t> fait </a:t>
            </a:r>
            <a:r>
              <a:rPr lang="en-US" sz="1200" dirty="0" err="1">
                <a:latin typeface="+mn-lt"/>
              </a:rPr>
              <a:t>vérifier</a:t>
            </a:r>
            <a:r>
              <a:rPr lang="en-US" sz="1200" dirty="0">
                <a:latin typeface="+mn-lt"/>
              </a:rPr>
              <a:t>) le bon </a:t>
            </a:r>
            <a:r>
              <a:rPr lang="en-US" sz="1200" dirty="0" err="1">
                <a:latin typeface="+mn-lt"/>
              </a:rPr>
              <a:t>état</a:t>
            </a:r>
            <a:r>
              <a:rPr lang="en-US" sz="1200" dirty="0">
                <a:latin typeface="+mn-lt"/>
              </a:rPr>
              <a:t> de la </a:t>
            </a:r>
            <a:r>
              <a:rPr lang="en-US" sz="1200" dirty="0" err="1">
                <a:latin typeface="+mn-lt"/>
              </a:rPr>
              <a:t>délimitation</a:t>
            </a:r>
            <a:r>
              <a:rPr lang="en-US" sz="1200" dirty="0">
                <a:latin typeface="+mn-lt"/>
              </a:rPr>
              <a:t> (et </a:t>
            </a:r>
            <a:r>
              <a:rPr lang="en-US" sz="1200" dirty="0" err="1">
                <a:latin typeface="+mn-lt"/>
              </a:rPr>
              <a:t>effectue</a:t>
            </a:r>
            <a:r>
              <a:rPr lang="en-US" sz="1200" dirty="0">
                <a:latin typeface="+mn-lt"/>
              </a:rPr>
              <a:t> des </a:t>
            </a:r>
            <a:r>
              <a:rPr lang="en-US" sz="1200" dirty="0" err="1">
                <a:latin typeface="+mn-lt"/>
              </a:rPr>
              <a:t>ajustements</a:t>
            </a:r>
            <a:r>
              <a:rPr lang="en-US" sz="1200" dirty="0">
                <a:latin typeface="+mn-lt"/>
              </a:rPr>
              <a:t> </a:t>
            </a:r>
            <a:r>
              <a:rPr lang="en-US" sz="1200" dirty="0" err="1">
                <a:latin typeface="+mn-lt"/>
              </a:rPr>
              <a:t>si</a:t>
            </a:r>
            <a:r>
              <a:rPr lang="en-US" sz="1200" dirty="0">
                <a:latin typeface="+mn-lt"/>
              </a:rPr>
              <a:t> </a:t>
            </a:r>
            <a:r>
              <a:rPr lang="en-US" sz="1200" dirty="0" err="1">
                <a:latin typeface="+mn-lt"/>
              </a:rPr>
              <a:t>nécessaire</a:t>
            </a:r>
            <a:r>
              <a:rPr lang="en-US" sz="1200" dirty="0">
                <a:latin typeface="+mn-lt"/>
              </a:rPr>
              <a:t>) .</a:t>
            </a:r>
          </a:p>
          <a:p>
            <a:endParaRPr lang="en-US" sz="1200" dirty="0">
              <a:latin typeface="+mn-lt"/>
            </a:endParaRPr>
          </a:p>
        </p:txBody>
      </p:sp>
    </p:spTree>
    <p:extLst>
      <p:ext uri="{BB962C8B-B14F-4D97-AF65-F5344CB8AC3E}">
        <p14:creationId xmlns:p14="http://schemas.microsoft.com/office/powerpoint/2010/main" val="4359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77374" y="478589"/>
            <a:ext cx="1008112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qui supervise – agent </a:t>
            </a:r>
            <a:r>
              <a:rPr lang="en-US" b="1" kern="0" dirty="0" err="1">
                <a:solidFill>
                  <a:srgbClr val="0070C0"/>
                </a:solidFill>
                <a:latin typeface="+mj-lt"/>
                <a:ea typeface="+mj-ea"/>
                <a:cs typeface="+mj-cs"/>
              </a:rPr>
              <a:t>garde-frontière</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173518" y="985002"/>
            <a:ext cx="8784976" cy="4631055"/>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L’agent surveille toutes les activités et les engins susceptibles de provoquer un empiètement. Cette surveillance doit être garantie </a:t>
            </a:r>
            <a:r>
              <a:rPr lang="fr-BE" sz="1400" b="1" dirty="0">
                <a:latin typeface="+mn-lt"/>
              </a:rPr>
              <a:t>pendant toute la durée de la prestation</a:t>
            </a:r>
            <a:r>
              <a:rPr lang="fr-BE" sz="1400" dirty="0">
                <a:latin typeface="+mn-lt"/>
              </a:rPr>
              <a:t>. La personne qui assure le rôle de l’agent garde-frontière  a, entre autres, les </a:t>
            </a:r>
            <a:r>
              <a:rPr lang="fr-BE" sz="1400" b="1" dirty="0">
                <a:latin typeface="+mn-lt"/>
              </a:rPr>
              <a:t>obligations suivantes </a:t>
            </a:r>
            <a:r>
              <a:rPr lang="fr-BE" sz="1400" dirty="0">
                <a:latin typeface="+mn-lt"/>
              </a:rPr>
              <a:t>:</a:t>
            </a:r>
          </a:p>
          <a:p>
            <a:pPr algn="just">
              <a:defRPr/>
            </a:pPr>
            <a:endParaRPr lang="fr-BE" sz="1400" dirty="0">
              <a:latin typeface="+mn-lt"/>
            </a:endParaRPr>
          </a:p>
          <a:p>
            <a:pPr marL="177800" indent="-177800" algn="just">
              <a:buFontTx/>
              <a:buChar char="-"/>
              <a:defRPr/>
            </a:pPr>
            <a:r>
              <a:rPr lang="en-US" sz="1400" dirty="0" err="1">
                <a:latin typeface="+mn-lt"/>
              </a:rPr>
              <a:t>veiller</a:t>
            </a:r>
            <a:r>
              <a:rPr lang="en-US" sz="1400" dirty="0">
                <a:latin typeface="+mn-lt"/>
              </a:rPr>
              <a:t> à </a:t>
            </a:r>
            <a:r>
              <a:rPr lang="en-US" sz="1400" dirty="0" err="1">
                <a:latin typeface="+mn-lt"/>
              </a:rPr>
              <a:t>sa</a:t>
            </a:r>
            <a:r>
              <a:rPr lang="en-US" sz="1400" dirty="0">
                <a:latin typeface="+mn-lt"/>
              </a:rPr>
              <a:t> </a:t>
            </a:r>
            <a:r>
              <a:rPr lang="en-US" sz="1400" dirty="0" err="1">
                <a:latin typeface="+mn-lt"/>
              </a:rPr>
              <a:t>propre</a:t>
            </a:r>
            <a:r>
              <a:rPr lang="en-US" sz="1400" dirty="0">
                <a:latin typeface="+mn-lt"/>
              </a:rPr>
              <a:t> </a:t>
            </a:r>
            <a:r>
              <a:rPr lang="en-US" sz="1400" dirty="0" err="1">
                <a:latin typeface="+mn-lt"/>
              </a:rPr>
              <a:t>sécurité</a:t>
            </a:r>
            <a:r>
              <a:rPr lang="en-US" sz="1400" dirty="0">
                <a:latin typeface="+mn-lt"/>
              </a:rPr>
              <a:t> (</a:t>
            </a:r>
            <a:r>
              <a:rPr lang="en-US" sz="1400" dirty="0" err="1">
                <a:latin typeface="+mn-lt"/>
              </a:rPr>
              <a:t>en</a:t>
            </a:r>
            <a:r>
              <a:rPr lang="en-US" sz="1400" dirty="0">
                <a:latin typeface="+mn-lt"/>
              </a:rPr>
              <a:t> </a:t>
            </a:r>
            <a:r>
              <a:rPr lang="en-US" sz="1400" dirty="0" err="1">
                <a:latin typeface="+mn-lt"/>
              </a:rPr>
              <a:t>restant</a:t>
            </a:r>
            <a:r>
              <a:rPr lang="en-US" sz="1400" dirty="0">
                <a:latin typeface="+mn-lt"/>
              </a:rPr>
              <a:t> </a:t>
            </a:r>
            <a:r>
              <a:rPr lang="en-US" sz="1400" dirty="0" err="1">
                <a:latin typeface="+mn-lt"/>
              </a:rPr>
              <a:t>en</a:t>
            </a:r>
            <a:r>
              <a:rPr lang="en-US" sz="1400" dirty="0">
                <a:latin typeface="+mn-lt"/>
              </a:rPr>
              <a:t> dehors de la zone </a:t>
            </a:r>
            <a:r>
              <a:rPr lang="en-US" sz="1400" dirty="0" err="1">
                <a:latin typeface="+mn-lt"/>
              </a:rPr>
              <a:t>dangereuse</a:t>
            </a:r>
            <a:r>
              <a:rPr lang="en-US" sz="1400" dirty="0">
                <a:latin typeface="+mn-lt"/>
              </a:rPr>
              <a:t> de la </a:t>
            </a:r>
            <a:r>
              <a:rPr lang="en-US" sz="1400" dirty="0" err="1">
                <a:latin typeface="+mn-lt"/>
              </a:rPr>
              <a:t>voie</a:t>
            </a:r>
            <a:r>
              <a:rPr lang="en-US" sz="1400" dirty="0">
                <a:latin typeface="+mn-lt"/>
              </a:rPr>
              <a:t> </a:t>
            </a:r>
            <a:r>
              <a:rPr lang="en-US" sz="1400" dirty="0" err="1">
                <a:latin typeface="+mn-lt"/>
              </a:rPr>
              <a:t>en</a:t>
            </a:r>
            <a:r>
              <a:rPr lang="en-US" sz="1400" dirty="0">
                <a:latin typeface="+mn-lt"/>
              </a:rPr>
              <a:t> service) ;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 </a:t>
            </a:r>
            <a:r>
              <a:rPr lang="en-US" sz="1400" dirty="0" err="1">
                <a:latin typeface="+mn-lt"/>
              </a:rPr>
              <a:t>être</a:t>
            </a:r>
            <a:r>
              <a:rPr lang="en-US" sz="1400" dirty="0">
                <a:latin typeface="+mn-lt"/>
              </a:rPr>
              <a:t> </a:t>
            </a:r>
            <a:r>
              <a:rPr lang="en-US" sz="1400" dirty="0" err="1">
                <a:latin typeface="+mn-lt"/>
              </a:rPr>
              <a:t>constamment</a:t>
            </a:r>
            <a:r>
              <a:rPr lang="en-US" sz="1400" dirty="0">
                <a:latin typeface="+mn-lt"/>
              </a:rPr>
              <a:t> </a:t>
            </a:r>
            <a:r>
              <a:rPr lang="en-US" sz="1400" dirty="0" err="1">
                <a:latin typeface="+mn-lt"/>
              </a:rPr>
              <a:t>attentif</a:t>
            </a:r>
            <a:r>
              <a:rPr lang="en-US" sz="1400" dirty="0">
                <a:latin typeface="+mn-lt"/>
              </a:rPr>
              <a:t>, ne pas se </a:t>
            </a:r>
            <a:r>
              <a:rPr lang="en-US" sz="1400" dirty="0" err="1">
                <a:latin typeface="+mn-lt"/>
              </a:rPr>
              <a:t>laisser</a:t>
            </a:r>
            <a:r>
              <a:rPr lang="en-US" sz="1400" dirty="0">
                <a:latin typeface="+mn-lt"/>
              </a:rPr>
              <a:t> </a:t>
            </a:r>
            <a:r>
              <a:rPr lang="en-US" sz="1400" dirty="0" err="1">
                <a:latin typeface="+mn-lt"/>
              </a:rPr>
              <a:t>distraire</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avoir</a:t>
            </a:r>
            <a:r>
              <a:rPr lang="en-US" sz="1400" dirty="0">
                <a:latin typeface="+mn-lt"/>
              </a:rPr>
              <a:t> </a:t>
            </a:r>
            <a:r>
              <a:rPr lang="en-US" sz="1400" dirty="0" err="1">
                <a:latin typeface="+mn-lt"/>
              </a:rPr>
              <a:t>une</a:t>
            </a:r>
            <a:r>
              <a:rPr lang="en-US" sz="1400" dirty="0">
                <a:latin typeface="+mn-lt"/>
              </a:rPr>
              <a:t> </a:t>
            </a:r>
            <a:r>
              <a:rPr lang="en-US" sz="1400" dirty="0" err="1">
                <a:latin typeface="+mn-lt"/>
              </a:rPr>
              <a:t>visibilité</a:t>
            </a:r>
            <a:r>
              <a:rPr lang="en-US" sz="1400" dirty="0">
                <a:latin typeface="+mn-lt"/>
              </a:rPr>
              <a:t> </a:t>
            </a:r>
            <a:r>
              <a:rPr lang="en-US" sz="1400" dirty="0" err="1">
                <a:latin typeface="+mn-lt"/>
              </a:rPr>
              <a:t>permanente</a:t>
            </a:r>
            <a:r>
              <a:rPr lang="en-US" sz="1400" dirty="0">
                <a:latin typeface="+mn-lt"/>
              </a:rPr>
              <a:t> les </a:t>
            </a:r>
            <a:r>
              <a:rPr lang="en-US" sz="1400" dirty="0" err="1">
                <a:latin typeface="+mn-lt"/>
              </a:rPr>
              <a:t>postes</a:t>
            </a:r>
            <a:r>
              <a:rPr lang="en-US" sz="1400" dirty="0">
                <a:latin typeface="+mn-lt"/>
              </a:rPr>
              <a:t> de travail </a:t>
            </a:r>
            <a:r>
              <a:rPr lang="en-US" sz="1400" dirty="0" err="1">
                <a:latin typeface="+mn-lt"/>
              </a:rPr>
              <a:t>qu’il</a:t>
            </a:r>
            <a:r>
              <a:rPr lang="en-US" sz="1400" dirty="0">
                <a:latin typeface="+mn-lt"/>
              </a:rPr>
              <a:t> supervise ;</a:t>
            </a:r>
          </a:p>
          <a:p>
            <a:pPr marL="177800" indent="-177800" algn="just">
              <a:buFontTx/>
              <a:buChar char="-"/>
              <a:defRPr/>
            </a:pPr>
            <a:endParaRPr lang="en-US" sz="1400" dirty="0">
              <a:latin typeface="+mn-lt"/>
            </a:endParaRPr>
          </a:p>
          <a:p>
            <a:pPr marL="177800" indent="-177800" algn="just">
              <a:buFontTx/>
              <a:buChar char="-"/>
              <a:defRPr/>
            </a:pPr>
            <a:r>
              <a:rPr lang="en-US" sz="1400" b="1" dirty="0" err="1">
                <a:latin typeface="+mn-lt"/>
              </a:rPr>
              <a:t>veiller</a:t>
            </a:r>
            <a:r>
              <a:rPr lang="en-US" sz="1400" b="1" dirty="0">
                <a:latin typeface="+mn-lt"/>
              </a:rPr>
              <a:t> </a:t>
            </a:r>
            <a:r>
              <a:rPr lang="en-US" sz="1400" b="1" dirty="0" err="1">
                <a:latin typeface="+mn-lt"/>
              </a:rPr>
              <a:t>en</a:t>
            </a:r>
            <a:r>
              <a:rPr lang="en-US" sz="1400" b="1" dirty="0">
                <a:latin typeface="+mn-lt"/>
              </a:rPr>
              <a:t> </a:t>
            </a:r>
            <a:r>
              <a:rPr lang="en-US" sz="1400" b="1" dirty="0" err="1">
                <a:latin typeface="+mn-lt"/>
              </a:rPr>
              <a:t>tous</a:t>
            </a:r>
            <a:r>
              <a:rPr lang="en-US" sz="1400" b="1" dirty="0">
                <a:latin typeface="+mn-lt"/>
              </a:rPr>
              <a:t> temps au respect des </a:t>
            </a:r>
            <a:r>
              <a:rPr lang="en-US" sz="1400" b="1" dirty="0" err="1">
                <a:latin typeface="+mn-lt"/>
              </a:rPr>
              <a:t>limites</a:t>
            </a:r>
            <a:r>
              <a:rPr lang="en-US" sz="1400" b="1" dirty="0">
                <a:latin typeface="+mn-lt"/>
              </a:rPr>
              <a:t> de la zone de </a:t>
            </a:r>
            <a:r>
              <a:rPr lang="en-US" sz="1400" b="1" dirty="0" err="1">
                <a:latin typeface="+mn-lt"/>
              </a:rPr>
              <a:t>chantier</a:t>
            </a:r>
            <a:r>
              <a:rPr lang="en-US" sz="1400" b="1" dirty="0">
                <a:latin typeface="+mn-lt"/>
              </a:rPr>
              <a:t> </a:t>
            </a:r>
            <a:r>
              <a:rPr lang="en-US" sz="1400" dirty="0" err="1">
                <a:latin typeface="+mn-lt"/>
              </a:rPr>
              <a:t>définie</a:t>
            </a:r>
            <a:r>
              <a:rPr lang="en-US" sz="1400" dirty="0">
                <a:latin typeface="+mn-lt"/>
              </a:rPr>
              <a:t> par le </a:t>
            </a:r>
            <a:r>
              <a:rPr lang="en-US" sz="1400" dirty="0" err="1">
                <a:latin typeface="+mn-lt"/>
              </a:rPr>
              <a:t>responsable</a:t>
            </a:r>
            <a:r>
              <a:rPr lang="en-US" sz="1400" dirty="0">
                <a:latin typeface="+mn-lt"/>
              </a:rPr>
              <a:t> </a:t>
            </a:r>
            <a:r>
              <a:rPr lang="en-US" sz="1400" dirty="0" err="1">
                <a:latin typeface="+mn-lt"/>
              </a:rPr>
              <a:t>sécurité</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b="1" dirty="0" err="1">
                <a:latin typeface="+mn-lt"/>
              </a:rPr>
              <a:t>avertir</a:t>
            </a:r>
            <a:r>
              <a:rPr lang="en-US" sz="1400" b="1" dirty="0">
                <a:latin typeface="+mn-lt"/>
              </a:rPr>
              <a:t> le personnel </a:t>
            </a:r>
            <a:r>
              <a:rPr lang="en-US" sz="1400" b="1" dirty="0" err="1">
                <a:latin typeface="+mn-lt"/>
              </a:rPr>
              <a:t>approchant</a:t>
            </a:r>
            <a:r>
              <a:rPr lang="en-US" sz="1400" b="1" dirty="0">
                <a:latin typeface="+mn-lt"/>
              </a:rPr>
              <a:t> </a:t>
            </a:r>
            <a:r>
              <a:rPr lang="en-US" sz="1400" dirty="0">
                <a:latin typeface="+mn-lt"/>
              </a:rPr>
              <a:t>les </a:t>
            </a:r>
            <a:r>
              <a:rPr lang="en-US" sz="1400" dirty="0" err="1">
                <a:latin typeface="+mn-lt"/>
              </a:rPr>
              <a:t>limites</a:t>
            </a:r>
            <a:r>
              <a:rPr lang="en-US" sz="1400" dirty="0">
                <a:latin typeface="+mn-lt"/>
              </a:rPr>
              <a:t> de la zone de </a:t>
            </a:r>
            <a:r>
              <a:rPr lang="en-US" sz="1400" dirty="0" err="1">
                <a:latin typeface="+mn-lt"/>
              </a:rPr>
              <a:t>chantier</a:t>
            </a:r>
            <a:r>
              <a:rPr lang="en-US" sz="1400" dirty="0">
                <a:latin typeface="+mn-lt"/>
              </a:rPr>
              <a:t> et</a:t>
            </a:r>
            <a:r>
              <a:rPr lang="en-US" sz="1400" b="1" dirty="0">
                <a:latin typeface="+mn-lt"/>
              </a:rPr>
              <a:t> </a:t>
            </a:r>
            <a:r>
              <a:rPr lang="en-US" sz="1400" b="1" dirty="0" err="1">
                <a:latin typeface="+mn-lt"/>
              </a:rPr>
              <a:t>interrompre</a:t>
            </a:r>
            <a:r>
              <a:rPr lang="en-US" sz="1400" b="1" dirty="0">
                <a:latin typeface="+mn-lt"/>
              </a:rPr>
              <a:t> les </a:t>
            </a:r>
            <a:r>
              <a:rPr lang="en-US" sz="1400" b="1" dirty="0" err="1">
                <a:latin typeface="+mn-lt"/>
              </a:rPr>
              <a:t>activités</a:t>
            </a:r>
            <a:r>
              <a:rPr lang="en-US" sz="1400" b="1" dirty="0">
                <a:latin typeface="+mn-lt"/>
              </a:rPr>
              <a:t> </a:t>
            </a:r>
            <a:r>
              <a:rPr lang="en-US" sz="1400" dirty="0">
                <a:latin typeface="+mn-lt"/>
              </a:rPr>
              <a:t>des </a:t>
            </a:r>
            <a:r>
              <a:rPr lang="en-US" sz="1400" dirty="0" err="1">
                <a:latin typeface="+mn-lt"/>
              </a:rPr>
              <a:t>postes</a:t>
            </a:r>
            <a:r>
              <a:rPr lang="en-US" sz="1400" dirty="0">
                <a:latin typeface="+mn-lt"/>
              </a:rPr>
              <a:t> de travail </a:t>
            </a:r>
            <a:r>
              <a:rPr lang="en-US" sz="1400" dirty="0" err="1">
                <a:latin typeface="+mn-lt"/>
              </a:rPr>
              <a:t>pouvant</a:t>
            </a:r>
            <a:r>
              <a:rPr lang="en-US" sz="1400" dirty="0">
                <a:latin typeface="+mn-lt"/>
              </a:rPr>
              <a:t> </a:t>
            </a:r>
            <a:r>
              <a:rPr lang="en-US" sz="1400" b="1" dirty="0" err="1">
                <a:latin typeface="+mn-lt"/>
              </a:rPr>
              <a:t>franchir</a:t>
            </a:r>
            <a:r>
              <a:rPr lang="en-US" sz="1400" dirty="0">
                <a:latin typeface="+mn-lt"/>
              </a:rPr>
              <a:t> les </a:t>
            </a:r>
            <a:r>
              <a:rPr lang="en-US" sz="1400" dirty="0" err="1">
                <a:latin typeface="+mn-lt"/>
              </a:rPr>
              <a:t>limites</a:t>
            </a:r>
            <a:r>
              <a:rPr lang="en-US" sz="1400" dirty="0">
                <a:latin typeface="+mn-lt"/>
              </a:rPr>
              <a:t> de la zone de </a:t>
            </a:r>
            <a:r>
              <a:rPr lang="en-US" sz="1400" dirty="0" err="1">
                <a:latin typeface="+mn-lt"/>
              </a:rPr>
              <a:t>chantier</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interrompre</a:t>
            </a:r>
            <a:r>
              <a:rPr lang="en-US" sz="1400" dirty="0">
                <a:latin typeface="+mn-lt"/>
              </a:rPr>
              <a:t> les </a:t>
            </a:r>
            <a:r>
              <a:rPr lang="en-US" sz="1400" dirty="0" err="1">
                <a:latin typeface="+mn-lt"/>
              </a:rPr>
              <a:t>activités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perte</a:t>
            </a:r>
            <a:r>
              <a:rPr lang="en-US" sz="1400" dirty="0">
                <a:latin typeface="+mn-lt"/>
              </a:rPr>
              <a:t> de contact </a:t>
            </a:r>
            <a:r>
              <a:rPr lang="en-US" sz="1400" dirty="0" err="1">
                <a:latin typeface="+mn-lt"/>
              </a:rPr>
              <a:t>visuel</a:t>
            </a:r>
            <a:r>
              <a:rPr lang="en-US" sz="1400" dirty="0">
                <a:latin typeface="+mn-lt"/>
              </a:rPr>
              <a:t> et/</a:t>
            </a:r>
            <a:r>
              <a:rPr lang="en-US" sz="1400" dirty="0" err="1">
                <a:latin typeface="+mn-lt"/>
              </a:rPr>
              <a:t>ou</a:t>
            </a:r>
            <a:r>
              <a:rPr lang="en-US" sz="1400" dirty="0">
                <a:latin typeface="+mn-lt"/>
              </a:rPr>
              <a:t> </a:t>
            </a:r>
            <a:r>
              <a:rPr lang="en-US" sz="1400" dirty="0" err="1">
                <a:latin typeface="+mn-lt"/>
              </a:rPr>
              <a:t>auditif</a:t>
            </a:r>
            <a:r>
              <a:rPr lang="en-US" sz="1400" dirty="0">
                <a:latin typeface="+mn-lt"/>
              </a:rPr>
              <a:t> avec </a:t>
            </a:r>
            <a:r>
              <a:rPr lang="en-US" sz="1400" dirty="0" err="1">
                <a:latin typeface="+mn-lt"/>
              </a:rPr>
              <a:t>l’agent</a:t>
            </a:r>
            <a:r>
              <a:rPr lang="en-US" sz="1400" dirty="0">
                <a:latin typeface="+mn-lt"/>
              </a:rPr>
              <a:t> (les agents) </a:t>
            </a:r>
            <a:r>
              <a:rPr lang="en-US" sz="1400" dirty="0" err="1">
                <a:latin typeface="+mn-lt"/>
              </a:rPr>
              <a:t>ou</a:t>
            </a:r>
            <a:r>
              <a:rPr lang="en-US" sz="1400" dirty="0">
                <a:latin typeface="+mn-lt"/>
              </a:rPr>
              <a:t> le(s) </a:t>
            </a:r>
            <a:r>
              <a:rPr lang="en-US" sz="1400" dirty="0" err="1">
                <a:latin typeface="+mn-lt"/>
              </a:rPr>
              <a:t>opérateur</a:t>
            </a:r>
            <a:r>
              <a:rPr lang="en-US" sz="1400" dirty="0">
                <a:latin typeface="+mn-lt"/>
              </a:rPr>
              <a:t>(s) </a:t>
            </a:r>
            <a:r>
              <a:rPr lang="en-US" sz="1400" dirty="0" err="1">
                <a:latin typeface="+mn-lt"/>
              </a:rPr>
              <a:t>d’engin</a:t>
            </a:r>
            <a:r>
              <a:rPr lang="en-US" sz="1400" dirty="0">
                <a:latin typeface="+mn-lt"/>
              </a:rPr>
              <a:t>(s) </a:t>
            </a:r>
            <a:r>
              <a:rPr lang="en-US" sz="1400" dirty="0" err="1">
                <a:latin typeface="+mn-lt"/>
              </a:rPr>
              <a:t>placés</a:t>
            </a:r>
            <a:r>
              <a:rPr lang="en-US" sz="1400" dirty="0">
                <a:latin typeface="+mn-lt"/>
              </a:rPr>
              <a:t> sous </a:t>
            </a:r>
            <a:r>
              <a:rPr lang="en-US" sz="1400" dirty="0" err="1">
                <a:latin typeface="+mn-lt"/>
              </a:rPr>
              <a:t>sa</a:t>
            </a:r>
            <a:r>
              <a:rPr lang="en-US" sz="1400" dirty="0">
                <a:latin typeface="+mn-lt"/>
              </a:rPr>
              <a:t> supervision ; </a:t>
            </a:r>
          </a:p>
          <a:p>
            <a:pPr algn="just">
              <a:defRPr/>
            </a:pPr>
            <a:endParaRPr lang="en-US" sz="1400" dirty="0">
              <a:latin typeface="+mn-lt"/>
            </a:endParaRPr>
          </a:p>
          <a:p>
            <a:pPr marL="177800" indent="-177800" algn="just">
              <a:buFontTx/>
              <a:buChar char="-"/>
              <a:defRPr/>
            </a:pPr>
            <a:r>
              <a:rPr lang="en-US" sz="1400" dirty="0">
                <a:latin typeface="+mn-lt"/>
              </a:rPr>
              <a:t>...</a:t>
            </a:r>
          </a:p>
        </p:txBody>
      </p:sp>
      <p:grpSp>
        <p:nvGrpSpPr>
          <p:cNvPr id="13" name="Group 12">
            <a:extLst>
              <a:ext uri="{FF2B5EF4-FFF2-40B4-BE49-F238E27FC236}">
                <a16:creationId xmlns:a16="http://schemas.microsoft.com/office/drawing/2014/main" id="{79A62EED-AB24-45B9-A1FC-7F783009B8DE}"/>
              </a:ext>
            </a:extLst>
          </p:cNvPr>
          <p:cNvGrpSpPr/>
          <p:nvPr/>
        </p:nvGrpSpPr>
        <p:grpSpPr>
          <a:xfrm>
            <a:off x="479376" y="1125863"/>
            <a:ext cx="1224137" cy="1873446"/>
            <a:chOff x="479376" y="2080154"/>
            <a:chExt cx="1224137" cy="1873446"/>
          </a:xfrm>
        </p:grpSpPr>
        <p:sp>
          <p:nvSpPr>
            <p:cNvPr id="16" name="Rechthoek 35">
              <a:extLst>
                <a:ext uri="{FF2B5EF4-FFF2-40B4-BE49-F238E27FC236}">
                  <a16:creationId xmlns:a16="http://schemas.microsoft.com/office/drawing/2014/main" id="{B68F3312-BBE8-405B-9BF9-DC6DB8E8C6D2}"/>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8" name="Picture 17">
              <a:extLst>
                <a:ext uri="{FF2B5EF4-FFF2-40B4-BE49-F238E27FC236}">
                  <a16:creationId xmlns:a16="http://schemas.microsoft.com/office/drawing/2014/main" id="{D1C00E5F-FC6B-4CAF-835A-073CAF692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
        <p:nvSpPr>
          <p:cNvPr id="19" name="TextBox 18">
            <a:extLst>
              <a:ext uri="{FF2B5EF4-FFF2-40B4-BE49-F238E27FC236}">
                <a16:creationId xmlns:a16="http://schemas.microsoft.com/office/drawing/2014/main" id="{225C26AF-61F3-489F-BC6E-146708D402D5}"/>
              </a:ext>
            </a:extLst>
          </p:cNvPr>
          <p:cNvSpPr txBox="1"/>
          <p:nvPr/>
        </p:nvSpPr>
        <p:spPr>
          <a:xfrm>
            <a:off x="2613080" y="6089176"/>
            <a:ext cx="8160235" cy="430887"/>
          </a:xfrm>
          <a:prstGeom prst="rect">
            <a:avLst/>
          </a:prstGeom>
          <a:noFill/>
        </p:spPr>
        <p:txBody>
          <a:bodyPr wrap="square" rtlCol="0">
            <a:spAutoFit/>
          </a:bodyPr>
          <a:lstStyle/>
          <a:p>
            <a:pPr algn="just"/>
            <a:r>
              <a:rPr lang="en-US" sz="1100" dirty="0"/>
              <a:t>Le </a:t>
            </a:r>
            <a:r>
              <a:rPr lang="en-US" sz="1100" dirty="0" err="1"/>
              <a:t>rôle</a:t>
            </a:r>
            <a:r>
              <a:rPr lang="en-US" sz="1100" dirty="0"/>
              <a:t> </a:t>
            </a:r>
            <a:r>
              <a:rPr lang="en-US" sz="1100" dirty="0" err="1"/>
              <a:t>d’agent</a:t>
            </a:r>
            <a:r>
              <a:rPr lang="en-US" sz="1100" dirty="0"/>
              <a:t> </a:t>
            </a:r>
            <a:r>
              <a:rPr lang="en-US" sz="1100" dirty="0" err="1"/>
              <a:t>garde</a:t>
            </a:r>
            <a:r>
              <a:rPr lang="en-US" sz="1100" dirty="0"/>
              <a:t> </a:t>
            </a:r>
            <a:r>
              <a:rPr lang="en-US" sz="1100" dirty="0" err="1"/>
              <a:t>frontière</a:t>
            </a:r>
            <a:r>
              <a:rPr lang="en-US" sz="1100" dirty="0"/>
              <a:t> </a:t>
            </a:r>
            <a:r>
              <a:rPr lang="en-US" sz="1100" dirty="0" err="1"/>
              <a:t>peut-être</a:t>
            </a:r>
            <a:r>
              <a:rPr lang="en-US" sz="1100" dirty="0"/>
              <a:t> </a:t>
            </a:r>
            <a:r>
              <a:rPr lang="en-US" sz="1100" dirty="0" err="1"/>
              <a:t>assuré</a:t>
            </a:r>
            <a:r>
              <a:rPr lang="en-US" sz="1100" dirty="0"/>
              <a:t> par du personnel entrepreneur </a:t>
            </a:r>
            <a:r>
              <a:rPr lang="en-US" sz="1100" dirty="0" err="1"/>
              <a:t>formé</a:t>
            </a:r>
            <a:r>
              <a:rPr lang="en-US" sz="1100" dirty="0"/>
              <a:t> dans le cadre de travaux sans </a:t>
            </a:r>
            <a:r>
              <a:rPr lang="en-US" sz="1100" dirty="0" err="1"/>
              <a:t>empiètement</a:t>
            </a:r>
            <a:r>
              <a:rPr lang="en-US" sz="1100" dirty="0"/>
              <a:t> </a:t>
            </a:r>
            <a:r>
              <a:rPr lang="en-US" sz="1100" dirty="0" err="1"/>
              <a:t>prévu</a:t>
            </a:r>
            <a:r>
              <a:rPr lang="en-US" sz="1100" dirty="0"/>
              <a:t>.</a:t>
            </a:r>
          </a:p>
        </p:txBody>
      </p:sp>
      <p:sp>
        <p:nvSpPr>
          <p:cNvPr id="20" name="Rounded Rectangle 20">
            <a:extLst>
              <a:ext uri="{FF2B5EF4-FFF2-40B4-BE49-F238E27FC236}">
                <a16:creationId xmlns:a16="http://schemas.microsoft.com/office/drawing/2014/main" id="{040310DB-7C87-45EC-BA7E-05552B098A13}"/>
              </a:ext>
            </a:extLst>
          </p:cNvPr>
          <p:cNvSpPr/>
          <p:nvPr/>
        </p:nvSpPr>
        <p:spPr bwMode="auto">
          <a:xfrm>
            <a:off x="2173518" y="5905367"/>
            <a:ext cx="8784975"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1" name="Picture 20">
            <a:extLst>
              <a:ext uri="{FF2B5EF4-FFF2-40B4-BE49-F238E27FC236}">
                <a16:creationId xmlns:a16="http://schemas.microsoft.com/office/drawing/2014/main" id="{D8D7E265-9833-4060-8315-F69F4A9B2DBD}"/>
              </a:ext>
            </a:extLst>
          </p:cNvPr>
          <p:cNvPicPr>
            <a:picLocks noChangeAspect="1"/>
          </p:cNvPicPr>
          <p:nvPr/>
        </p:nvPicPr>
        <p:blipFill>
          <a:blip r:embed="rId4"/>
          <a:stretch>
            <a:fillRect/>
          </a:stretch>
        </p:blipFill>
        <p:spPr>
          <a:xfrm>
            <a:off x="1725782" y="5720986"/>
            <a:ext cx="493819" cy="658425"/>
          </a:xfrm>
          <a:prstGeom prst="rect">
            <a:avLst/>
          </a:prstGeom>
        </p:spPr>
      </p:pic>
    </p:spTree>
    <p:extLst>
      <p:ext uri="{BB962C8B-B14F-4D97-AF65-F5344CB8AC3E}">
        <p14:creationId xmlns:p14="http://schemas.microsoft.com/office/powerpoint/2010/main" val="246651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latin typeface="+mj-lt"/>
                <a:ea typeface="+mj-ea"/>
                <a:cs typeface="+mj-cs"/>
              </a:rPr>
              <a:t>0.4 </a:t>
            </a:r>
            <a:r>
              <a:rPr lang="en-US" b="1" kern="0" dirty="0" err="1">
                <a:solidFill>
                  <a:srgbClr val="0070C0"/>
                </a:solidFill>
                <a:latin typeface="+mj-lt"/>
              </a:rPr>
              <a:t>Rôle</a:t>
            </a:r>
            <a:r>
              <a:rPr lang="en-US" b="1" kern="0" dirty="0">
                <a:solidFill>
                  <a:srgbClr val="0070C0"/>
                </a:solidFill>
                <a:latin typeface="+mj-lt"/>
              </a:rPr>
              <a:t> de </a:t>
            </a:r>
            <a:r>
              <a:rPr lang="en-US" b="1" kern="0" dirty="0" err="1">
                <a:solidFill>
                  <a:srgbClr val="0070C0"/>
                </a:solidFill>
                <a:latin typeface="+mj-lt"/>
              </a:rPr>
              <a:t>l’agent</a:t>
            </a:r>
            <a:r>
              <a:rPr lang="en-US" b="1" kern="0" dirty="0">
                <a:solidFill>
                  <a:srgbClr val="0070C0"/>
                </a:solidFill>
                <a:latin typeface="+mj-lt"/>
              </a:rPr>
              <a:t> qui supervise </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principes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1052736"/>
            <a:ext cx="8784976" cy="3405188"/>
          </a:xfrm>
          <a:prstGeom prst="roundRect">
            <a:avLst/>
          </a:prstGeom>
          <a:noFill/>
          <a:ln w="12700">
            <a:solidFill>
              <a:schemeClr val="accent1"/>
            </a:solidFill>
            <a:prstDash val="dash"/>
          </a:ln>
        </p:spPr>
        <p:txBody>
          <a:bodyPr wrap="square" rtlCol="0">
            <a:spAutoFit/>
          </a:bodyPr>
          <a:lstStyle/>
          <a:p>
            <a:r>
              <a:rPr lang="en-US" sz="1400" dirty="0" err="1">
                <a:latin typeface="+mn-lt"/>
              </a:rPr>
              <a:t>L’agent</a:t>
            </a:r>
            <a:r>
              <a:rPr lang="en-US" sz="1400" dirty="0">
                <a:latin typeface="+mn-lt"/>
              </a:rPr>
              <a:t> qui </a:t>
            </a:r>
            <a:r>
              <a:rPr lang="en-US" sz="1400" dirty="0" err="1">
                <a:latin typeface="+mn-lt"/>
              </a:rPr>
              <a:t>exécute</a:t>
            </a:r>
            <a:r>
              <a:rPr lang="en-US" sz="1400" dirty="0">
                <a:latin typeface="+mn-lt"/>
              </a:rPr>
              <a:t> le </a:t>
            </a:r>
            <a:r>
              <a:rPr lang="en-US" sz="1400" dirty="0" err="1">
                <a:latin typeface="+mn-lt"/>
              </a:rPr>
              <a:t>rôle</a:t>
            </a:r>
            <a:r>
              <a:rPr lang="en-US" sz="1400" dirty="0">
                <a:latin typeface="+mn-lt"/>
              </a:rPr>
              <a:t> de </a:t>
            </a:r>
            <a:r>
              <a:rPr lang="en-US" sz="1400" dirty="0" err="1">
                <a:latin typeface="+mn-lt"/>
              </a:rPr>
              <a:t>l’agent</a:t>
            </a:r>
            <a:r>
              <a:rPr lang="en-US" sz="1400" dirty="0">
                <a:latin typeface="+mn-lt"/>
              </a:rPr>
              <a:t> </a:t>
            </a:r>
            <a:r>
              <a:rPr lang="en-US" sz="1400" dirty="0" err="1">
                <a:latin typeface="+mn-lt"/>
              </a:rPr>
              <a:t>garde-frontière</a:t>
            </a:r>
            <a:endParaRPr lang="en-US" sz="1400" dirty="0">
              <a:latin typeface="+mn-lt"/>
            </a:endParaRPr>
          </a:p>
          <a:p>
            <a:endParaRPr lang="en-US" sz="1200" b="1" u="sng" dirty="0">
              <a:latin typeface="+mn-lt"/>
            </a:endParaRPr>
          </a:p>
          <a:p>
            <a:pPr marL="285750" indent="-285750" algn="just">
              <a:buFontTx/>
              <a:buChar char="-"/>
              <a:defRPr/>
            </a:pPr>
            <a:r>
              <a:rPr lang="fr-BE" sz="1400" dirty="0">
                <a:latin typeface="+mn-lt"/>
              </a:rPr>
              <a:t>est chargé du contrôle du respect des limites de la zone de chantier;</a:t>
            </a:r>
          </a:p>
          <a:p>
            <a:pPr algn="just">
              <a:defRPr/>
            </a:pPr>
            <a:endParaRPr lang="fr-BE" sz="1400" dirty="0">
              <a:latin typeface="+mn-lt"/>
            </a:endParaRPr>
          </a:p>
          <a:p>
            <a:pPr marL="285750" indent="-285750" algn="just">
              <a:buFontTx/>
              <a:buChar char="-"/>
              <a:defRPr/>
            </a:pPr>
            <a:r>
              <a:rPr lang="fr-BE" sz="1400" dirty="0">
                <a:latin typeface="+mn-lt"/>
              </a:rPr>
              <a:t>doit avertir le personnel travaillant sur les différents postes de travail  qui approche ou franchit ces limites (attention spécifique pour les charges manipulées);</a:t>
            </a:r>
          </a:p>
          <a:p>
            <a:pPr algn="just">
              <a:defRPr/>
            </a:pPr>
            <a:endParaRPr lang="en-US" sz="1400" dirty="0">
              <a:latin typeface="+mn-lt"/>
            </a:endParaRPr>
          </a:p>
          <a:p>
            <a:pPr marL="285750" indent="-285750" algn="just">
              <a:buFontTx/>
              <a:buChar char="-"/>
              <a:defRPr/>
            </a:pPr>
            <a:r>
              <a:rPr lang="fr-BE" sz="1400" dirty="0">
                <a:latin typeface="+mn-lt"/>
              </a:rPr>
              <a:t>est positionné </a:t>
            </a:r>
            <a:r>
              <a:rPr lang="fr-BE" sz="1400" b="1" dirty="0">
                <a:latin typeface="+mn-lt"/>
              </a:rPr>
              <a:t>à l’extérieur de la zone dangereuse de la voie en service</a:t>
            </a:r>
            <a:r>
              <a:rPr lang="fr-BE" sz="1400" dirty="0">
                <a:latin typeface="+mn-lt"/>
              </a:rPr>
              <a:t> à un emplacement d’où il peut :</a:t>
            </a:r>
          </a:p>
          <a:p>
            <a:pPr marL="742950" lvl="1" indent="-285750" algn="just">
              <a:buFontTx/>
              <a:buChar char="-"/>
              <a:defRPr/>
            </a:pPr>
            <a:r>
              <a:rPr lang="fr-BE" sz="1400" dirty="0">
                <a:latin typeface="+mn-lt"/>
              </a:rPr>
              <a:t>percevoir les limites de la zone de chantier ; et</a:t>
            </a:r>
          </a:p>
          <a:p>
            <a:pPr marL="742950" lvl="1" indent="-285750" algn="just">
              <a:buFontTx/>
              <a:buChar char="-"/>
              <a:defRPr/>
            </a:pPr>
            <a:r>
              <a:rPr lang="fr-BE" sz="1400" dirty="0">
                <a:latin typeface="+mn-lt"/>
              </a:rPr>
              <a:t>d’où il a, à tout moment, une vue sur les postes de travail.</a:t>
            </a:r>
          </a:p>
          <a:p>
            <a:pPr algn="just">
              <a:defRPr/>
            </a:pPr>
            <a:endParaRPr lang="fr-BE" sz="1400" dirty="0">
              <a:latin typeface="+mn-lt"/>
            </a:endParaRPr>
          </a:p>
          <a:p>
            <a:pPr marL="285750" indent="-285750" algn="just">
              <a:buFontTx/>
              <a:buChar char="-"/>
              <a:defRPr/>
            </a:pPr>
            <a:r>
              <a:rPr lang="fr-BE" sz="1400" dirty="0">
                <a:latin typeface="+mn-lt"/>
              </a:rPr>
              <a:t>peut être positionné dans le poste de conduite d’un engin (s’il surveille seule cet engin) ;</a:t>
            </a:r>
          </a:p>
          <a:p>
            <a:pPr algn="just">
              <a:defRPr/>
            </a:pPr>
            <a:endParaRPr lang="fr-BE" sz="1400" dirty="0">
              <a:latin typeface="+mn-lt"/>
            </a:endParaRPr>
          </a:p>
          <a:p>
            <a:pPr marL="285750" indent="-285750" algn="just">
              <a:buFontTx/>
              <a:buChar char="-"/>
              <a:defRPr/>
            </a:pPr>
            <a:r>
              <a:rPr lang="fr-BE" sz="1400" dirty="0">
                <a:latin typeface="+mn-lt"/>
              </a:rPr>
              <a:t>…..</a:t>
            </a:r>
          </a:p>
        </p:txBody>
      </p:sp>
      <p:grpSp>
        <p:nvGrpSpPr>
          <p:cNvPr id="7" name="Group 6">
            <a:extLst>
              <a:ext uri="{FF2B5EF4-FFF2-40B4-BE49-F238E27FC236}">
                <a16:creationId xmlns:a16="http://schemas.microsoft.com/office/drawing/2014/main" id="{EFEA00DA-85FB-4DF8-A3E3-6E8FB94BE22E}"/>
              </a:ext>
            </a:extLst>
          </p:cNvPr>
          <p:cNvGrpSpPr/>
          <p:nvPr/>
        </p:nvGrpSpPr>
        <p:grpSpPr>
          <a:xfrm>
            <a:off x="479376" y="1125863"/>
            <a:ext cx="1224137" cy="1873446"/>
            <a:chOff x="479376" y="2080154"/>
            <a:chExt cx="1224137" cy="1873446"/>
          </a:xfrm>
        </p:grpSpPr>
        <p:sp>
          <p:nvSpPr>
            <p:cNvPr id="8" name="Rechthoek 35">
              <a:extLst>
                <a:ext uri="{FF2B5EF4-FFF2-40B4-BE49-F238E27FC236}">
                  <a16:creationId xmlns:a16="http://schemas.microsoft.com/office/drawing/2014/main" id="{402B6D9F-A313-4D72-BA04-A688EC56A4CA}"/>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3" name="Picture 12">
              <a:extLst>
                <a:ext uri="{FF2B5EF4-FFF2-40B4-BE49-F238E27FC236}">
                  <a16:creationId xmlns:a16="http://schemas.microsoft.com/office/drawing/2014/main" id="{5FFF5DEC-5C63-4328-849C-31FB1B535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pic>
        <p:nvPicPr>
          <p:cNvPr id="11" name="Picture 9">
            <a:extLst>
              <a:ext uri="{FF2B5EF4-FFF2-40B4-BE49-F238E27FC236}">
                <a16:creationId xmlns:a16="http://schemas.microsoft.com/office/drawing/2014/main" id="{A6001DBD-06D0-469C-81C8-C593D6F0E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373" y="1033804"/>
            <a:ext cx="428659" cy="332714"/>
          </a:xfrm>
          <a:prstGeom prst="rect">
            <a:avLst/>
          </a:prstGeom>
        </p:spPr>
      </p:pic>
    </p:spTree>
    <p:extLst>
      <p:ext uri="{BB962C8B-B14F-4D97-AF65-F5344CB8AC3E}">
        <p14:creationId xmlns:p14="http://schemas.microsoft.com/office/powerpoint/2010/main" val="21562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Equipement</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garde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frontière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2412434"/>
            <a:ext cx="9361040"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err="1">
                <a:latin typeface="+mn-lt"/>
              </a:rPr>
              <a:t>L’agent</a:t>
            </a:r>
            <a:r>
              <a:rPr lang="nl-BE" sz="1400" dirty="0">
                <a:latin typeface="+mn-lt"/>
              </a:rPr>
              <a:t> garde </a:t>
            </a:r>
            <a:r>
              <a:rPr lang="nl-BE" sz="1400" dirty="0" err="1">
                <a:latin typeface="+mn-lt"/>
              </a:rPr>
              <a:t>frontière</a:t>
            </a:r>
            <a:r>
              <a:rPr lang="nl-BE" sz="1400" dirty="0">
                <a:latin typeface="+mn-lt"/>
              </a:rPr>
              <a:t> </a:t>
            </a:r>
            <a:r>
              <a:rPr lang="nl-BE" sz="1400" dirty="0" err="1">
                <a:latin typeface="+mn-lt"/>
              </a:rPr>
              <a:t>doit</a:t>
            </a:r>
            <a:r>
              <a:rPr lang="nl-BE" sz="1400" dirty="0">
                <a:latin typeface="+mn-lt"/>
              </a:rPr>
              <a:t> </a:t>
            </a:r>
            <a:r>
              <a:rPr lang="nl-BE" sz="1400" dirty="0" err="1">
                <a:latin typeface="+mn-lt"/>
              </a:rPr>
              <a:t>porter</a:t>
            </a:r>
            <a:r>
              <a:rPr lang="nl-BE" sz="1400" dirty="0">
                <a:latin typeface="+mn-lt"/>
              </a:rPr>
              <a:t> </a:t>
            </a:r>
            <a:r>
              <a:rPr lang="nl-BE" sz="1400" dirty="0" err="1">
                <a:latin typeface="+mn-lt"/>
              </a:rPr>
              <a:t>un</a:t>
            </a:r>
            <a:r>
              <a:rPr lang="nl-BE" sz="1400" dirty="0">
                <a:latin typeface="+mn-lt"/>
              </a:rPr>
              <a:t> équipement de </a:t>
            </a:r>
            <a:r>
              <a:rPr lang="nl-BE" sz="1400" dirty="0" err="1">
                <a:latin typeface="+mn-lt"/>
              </a:rPr>
              <a:t>travail</a:t>
            </a:r>
            <a:r>
              <a:rPr lang="nl-BE" sz="1400" dirty="0">
                <a:latin typeface="+mn-lt"/>
              </a:rPr>
              <a:t> réglementaire </a:t>
            </a:r>
            <a:r>
              <a:rPr lang="nl-BE" sz="1400" b="1" dirty="0" err="1">
                <a:latin typeface="+mn-lt"/>
              </a:rPr>
              <a:t>jaune</a:t>
            </a:r>
            <a:r>
              <a:rPr lang="nl-BE" sz="1400" dirty="0">
                <a:latin typeface="+mn-lt"/>
              </a:rPr>
              <a:t> ;</a:t>
            </a:r>
          </a:p>
          <a:p>
            <a:pPr>
              <a:defRPr/>
            </a:pPr>
            <a:endParaRPr lang="nl-BE" sz="1400" dirty="0">
              <a:latin typeface="+mn-lt"/>
            </a:endParaRPr>
          </a:p>
          <a:p>
            <a:pPr>
              <a:defRPr/>
            </a:pPr>
            <a:r>
              <a:rPr lang="nl-BE" sz="1400" dirty="0">
                <a:latin typeface="+mn-lt"/>
              </a:rPr>
              <a:t>Pour </a:t>
            </a:r>
            <a:r>
              <a:rPr lang="nl-BE" sz="1400" dirty="0" err="1">
                <a:latin typeface="+mn-lt"/>
              </a:rPr>
              <a:t>l’équipement</a:t>
            </a:r>
            <a:r>
              <a:rPr lang="nl-BE" sz="1400" dirty="0">
                <a:latin typeface="+mn-lt"/>
              </a:rPr>
              <a:t> supplémentaire (par </a:t>
            </a:r>
            <a:r>
              <a:rPr lang="nl-BE" sz="1400" dirty="0" err="1">
                <a:latin typeface="+mn-lt"/>
              </a:rPr>
              <a:t>exemple</a:t>
            </a:r>
            <a:r>
              <a:rPr lang="nl-BE" sz="1400" dirty="0">
                <a:latin typeface="+mn-lt"/>
              </a:rPr>
              <a:t>, </a:t>
            </a:r>
            <a:r>
              <a:rPr lang="nl-BE" sz="1400" dirty="0" err="1">
                <a:latin typeface="+mn-lt"/>
              </a:rPr>
              <a:t>klaxon</a:t>
            </a:r>
            <a:r>
              <a:rPr lang="nl-BE" sz="1400" dirty="0">
                <a:latin typeface="+mn-lt"/>
              </a:rPr>
              <a:t>, radio), les </a:t>
            </a:r>
            <a:r>
              <a:rPr lang="nl-BE" sz="1400" dirty="0" err="1">
                <a:latin typeface="+mn-lt"/>
              </a:rPr>
              <a:t>instructions</a:t>
            </a:r>
            <a:r>
              <a:rPr lang="nl-BE" sz="1400" dirty="0">
                <a:latin typeface="+mn-lt"/>
              </a:rPr>
              <a:t> de </a:t>
            </a:r>
            <a:r>
              <a:rPr lang="nl-BE" sz="1400" dirty="0" err="1">
                <a:latin typeface="+mn-lt"/>
              </a:rPr>
              <a:t>l’employeur</a:t>
            </a:r>
            <a:r>
              <a:rPr lang="nl-BE" sz="1400" dirty="0">
                <a:latin typeface="+mn-lt"/>
              </a:rPr>
              <a:t> </a:t>
            </a:r>
            <a:r>
              <a:rPr lang="nl-BE" sz="1400" dirty="0" err="1">
                <a:latin typeface="+mn-lt"/>
              </a:rPr>
              <a:t>doivent</a:t>
            </a:r>
            <a:r>
              <a:rPr lang="nl-BE" sz="1400" dirty="0">
                <a:latin typeface="+mn-lt"/>
              </a:rPr>
              <a:t> </a:t>
            </a:r>
            <a:r>
              <a:rPr lang="nl-BE" sz="1400" dirty="0" err="1">
                <a:latin typeface="+mn-lt"/>
              </a:rPr>
              <a:t>être</a:t>
            </a:r>
            <a:r>
              <a:rPr lang="nl-BE" sz="1400" dirty="0">
                <a:latin typeface="+mn-lt"/>
              </a:rPr>
              <a:t> </a:t>
            </a:r>
            <a:r>
              <a:rPr lang="nl-BE" sz="1400" dirty="0" err="1">
                <a:latin typeface="+mn-lt"/>
              </a:rPr>
              <a:t>suivies</a:t>
            </a:r>
            <a:r>
              <a:rPr lang="nl-BE" sz="1400" dirty="0">
                <a:latin typeface="+mn-lt"/>
              </a:rPr>
              <a:t>. </a:t>
            </a:r>
          </a:p>
          <a:p>
            <a:endParaRPr lang="en-US" sz="1400" dirty="0">
              <a:latin typeface="+mn-lt"/>
            </a:endParaRPr>
          </a:p>
        </p:txBody>
      </p:sp>
      <p:pic>
        <p:nvPicPr>
          <p:cNvPr id="2" name="Picture 1"/>
          <p:cNvPicPr>
            <a:picLocks noChangeAspect="1"/>
          </p:cNvPicPr>
          <p:nvPr/>
        </p:nvPicPr>
        <p:blipFill>
          <a:blip r:embed="rId3"/>
          <a:stretch>
            <a:fillRect/>
          </a:stretch>
        </p:blipFill>
        <p:spPr>
          <a:xfrm>
            <a:off x="10848528" y="2996952"/>
            <a:ext cx="585267" cy="518205"/>
          </a:xfrm>
          <a:prstGeom prst="rect">
            <a:avLst/>
          </a:prstGeom>
        </p:spPr>
      </p:pic>
      <p:grpSp>
        <p:nvGrpSpPr>
          <p:cNvPr id="13" name="Group 12">
            <a:extLst>
              <a:ext uri="{FF2B5EF4-FFF2-40B4-BE49-F238E27FC236}">
                <a16:creationId xmlns:a16="http://schemas.microsoft.com/office/drawing/2014/main" id="{A612E1ED-B9D8-4ED7-9CD6-C39C08CDF114}"/>
              </a:ext>
            </a:extLst>
          </p:cNvPr>
          <p:cNvGrpSpPr/>
          <p:nvPr/>
        </p:nvGrpSpPr>
        <p:grpSpPr>
          <a:xfrm>
            <a:off x="551384" y="2060229"/>
            <a:ext cx="1224137" cy="1873446"/>
            <a:chOff x="479376" y="2080154"/>
            <a:chExt cx="1224137" cy="1873446"/>
          </a:xfrm>
        </p:grpSpPr>
        <p:sp>
          <p:nvSpPr>
            <p:cNvPr id="14" name="Rechthoek 35">
              <a:extLst>
                <a:ext uri="{FF2B5EF4-FFF2-40B4-BE49-F238E27FC236}">
                  <a16:creationId xmlns:a16="http://schemas.microsoft.com/office/drawing/2014/main" id="{FAAB2871-8508-4368-AC41-E54FF8777E46}"/>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5" name="Picture 14">
              <a:extLst>
                <a:ext uri="{FF2B5EF4-FFF2-40B4-BE49-F238E27FC236}">
                  <a16:creationId xmlns:a16="http://schemas.microsoft.com/office/drawing/2014/main" id="{5401306A-9794-450A-92FA-022EAE86B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62876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0.6 </a:t>
            </a:r>
            <a:r>
              <a:rPr lang="en-US" b="1" kern="0" dirty="0" err="1">
                <a:solidFill>
                  <a:srgbClr val="0070C0"/>
                </a:solidFill>
                <a:latin typeface="+mj-lt"/>
                <a:ea typeface="+mj-ea"/>
                <a:cs typeface="+mj-cs"/>
              </a:rPr>
              <a:t>Opérateurs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d’engins</a:t>
            </a:r>
            <a:r>
              <a:rPr lang="en-US" b="1" kern="0" dirty="0">
                <a:solidFill>
                  <a:srgbClr val="0070C0"/>
                </a:solidFill>
                <a:latin typeface="+mj-lt"/>
                <a:ea typeface="+mj-ea"/>
                <a:cs typeface="+mj-cs"/>
              </a:rPr>
              <a:t> : dispositions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79576" y="1282323"/>
            <a:ext cx="8784976" cy="4869418"/>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Les opérateurs d’engins :</a:t>
            </a:r>
          </a:p>
          <a:p>
            <a:pPr algn="just">
              <a:defRPr/>
            </a:pPr>
            <a:endParaRPr lang="fr-BE" sz="1400" dirty="0">
              <a:latin typeface="+mn-lt"/>
            </a:endParaRPr>
          </a:p>
          <a:p>
            <a:pPr marL="285750" indent="-285750" algn="just">
              <a:buFontTx/>
              <a:buChar char="-"/>
              <a:defRPr/>
            </a:pPr>
            <a:r>
              <a:rPr lang="fr-BE" sz="1400" dirty="0">
                <a:latin typeface="+mn-lt"/>
              </a:rPr>
              <a:t>sont </a:t>
            </a:r>
            <a:r>
              <a:rPr lang="fr-BE" sz="1400" b="1" dirty="0">
                <a:latin typeface="+mn-lt"/>
              </a:rPr>
              <a:t>formés aux risques liés aux véhicules ferroviaires en mouvement</a:t>
            </a:r>
            <a:r>
              <a:rPr lang="fr-BE" sz="1400" dirty="0">
                <a:latin typeface="+mn-lt"/>
              </a:rPr>
              <a:t>, et plus particulièrement aux conséquences d’une collision entre un véhicule ferroviaire et un engin au travail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ont connaissance, des </a:t>
            </a:r>
            <a:r>
              <a:rPr lang="fr-BE" sz="1400" b="1" dirty="0">
                <a:latin typeface="+mn-lt"/>
              </a:rPr>
              <a:t>distances de sécurité </a:t>
            </a:r>
            <a:r>
              <a:rPr lang="fr-BE" sz="1400" dirty="0">
                <a:latin typeface="+mn-lt"/>
              </a:rPr>
              <a:t>à respecter lors des travaux et des déplacements des engins le long des voies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respectent à tout moment, les </a:t>
            </a:r>
            <a:r>
              <a:rPr lang="fr-BE" sz="1400" b="1" dirty="0">
                <a:latin typeface="+mn-lt"/>
              </a:rPr>
              <a:t>délimitations de la zone de chantier définies par le responsable sécurité et éventuellement matérialisées sur le terrain </a:t>
            </a:r>
            <a:r>
              <a:rPr lang="fr-BE" sz="1400" dirty="0">
                <a:latin typeface="+mn-lt"/>
              </a:rPr>
              <a:t>(filet orange,..) ;</a:t>
            </a:r>
          </a:p>
          <a:p>
            <a:pPr marL="285750" indent="-285750" algn="just">
              <a:buFontTx/>
              <a:buChar char="-"/>
              <a:defRPr/>
            </a:pPr>
            <a:endParaRPr lang="fr-BE" sz="1400" dirty="0">
              <a:latin typeface="+mn-lt"/>
            </a:endParaRPr>
          </a:p>
          <a:p>
            <a:pPr marL="285750" indent="-285750" algn="just">
              <a:buFontTx/>
              <a:buChar char="-"/>
              <a:defRPr/>
            </a:pPr>
            <a:r>
              <a:rPr lang="fr-BE" sz="1400" b="1" dirty="0">
                <a:latin typeface="+mn-lt"/>
              </a:rPr>
              <a:t>arrêtent les activités</a:t>
            </a:r>
            <a:r>
              <a:rPr lang="fr-BE" sz="1400" dirty="0">
                <a:latin typeface="+mn-lt"/>
              </a:rPr>
              <a:t>, </a:t>
            </a:r>
            <a:r>
              <a:rPr lang="fr-BE" sz="1400" u="sng" dirty="0">
                <a:latin typeface="+mn-lt"/>
              </a:rPr>
              <a:t>dès qu’il est informé par l’agent garde frontière de l’approche ou </a:t>
            </a:r>
            <a:r>
              <a:rPr lang="fr-BE" sz="1400" u="sng" dirty="0" err="1">
                <a:latin typeface="+mn-lt"/>
              </a:rPr>
              <a:t>franchissemnt</a:t>
            </a:r>
            <a:r>
              <a:rPr lang="fr-BE" sz="1400" u="sng" dirty="0">
                <a:latin typeface="+mn-lt"/>
              </a:rPr>
              <a:t> des limites de la zone de chantier </a:t>
            </a:r>
            <a:r>
              <a:rPr lang="fr-BE" sz="1400" dirty="0">
                <a:latin typeface="+mn-lt"/>
              </a:rPr>
              <a:t>;</a:t>
            </a:r>
          </a:p>
          <a:p>
            <a:pPr algn="just">
              <a:defRPr/>
            </a:pPr>
            <a:endParaRPr lang="fr-BE" sz="1400" dirty="0">
              <a:latin typeface="+mn-lt"/>
            </a:endParaRPr>
          </a:p>
          <a:p>
            <a:pPr marL="285750" indent="-285750" algn="just">
              <a:buFontTx/>
              <a:buChar char="-"/>
              <a:defRPr/>
            </a:pPr>
            <a:r>
              <a:rPr lang="en-US" sz="1400" dirty="0" err="1">
                <a:latin typeface="+mn-lt"/>
              </a:rPr>
              <a:t>interrompent</a:t>
            </a:r>
            <a:r>
              <a:rPr lang="en-US" sz="1400" dirty="0">
                <a:latin typeface="+mn-lt"/>
              </a:rPr>
              <a:t> les </a:t>
            </a:r>
            <a:r>
              <a:rPr lang="en-US" sz="1400" dirty="0" err="1">
                <a:latin typeface="+mn-lt"/>
              </a:rPr>
              <a:t>activités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perte</a:t>
            </a:r>
            <a:r>
              <a:rPr lang="en-US" sz="1400" dirty="0">
                <a:latin typeface="+mn-lt"/>
              </a:rPr>
              <a:t> de contact </a:t>
            </a:r>
            <a:r>
              <a:rPr lang="en-US" sz="1400" dirty="0" err="1">
                <a:latin typeface="+mn-lt"/>
              </a:rPr>
              <a:t>visuel</a:t>
            </a:r>
            <a:r>
              <a:rPr lang="en-US" sz="1400" dirty="0">
                <a:latin typeface="+mn-lt"/>
              </a:rPr>
              <a:t> et/</a:t>
            </a:r>
            <a:r>
              <a:rPr lang="en-US" sz="1400" dirty="0" err="1">
                <a:latin typeface="+mn-lt"/>
              </a:rPr>
              <a:t>ou</a:t>
            </a:r>
            <a:r>
              <a:rPr lang="en-US" sz="1400" dirty="0">
                <a:latin typeface="+mn-lt"/>
              </a:rPr>
              <a:t> </a:t>
            </a:r>
            <a:r>
              <a:rPr lang="en-US" sz="1400" dirty="0" err="1">
                <a:latin typeface="+mn-lt"/>
              </a:rPr>
              <a:t>auditif</a:t>
            </a:r>
            <a:r>
              <a:rPr lang="en-US" sz="1400" dirty="0">
                <a:latin typeface="+mn-lt"/>
              </a:rPr>
              <a:t> avec </a:t>
            </a:r>
            <a:r>
              <a:rPr lang="en-US" sz="1400" dirty="0" err="1">
                <a:latin typeface="+mn-lt"/>
              </a:rPr>
              <a:t>l’agent</a:t>
            </a:r>
            <a:r>
              <a:rPr lang="en-US" sz="1400" dirty="0">
                <a:latin typeface="+mn-lt"/>
              </a:rPr>
              <a:t> </a:t>
            </a:r>
            <a:r>
              <a:rPr lang="en-US" sz="1400" dirty="0" err="1">
                <a:latin typeface="+mn-lt"/>
              </a:rPr>
              <a:t>garde</a:t>
            </a:r>
            <a:r>
              <a:rPr lang="en-US" sz="1400" dirty="0">
                <a:latin typeface="+mn-lt"/>
              </a:rPr>
              <a:t> </a:t>
            </a:r>
            <a:r>
              <a:rPr lang="en-US" sz="1400" dirty="0" err="1">
                <a:latin typeface="+mn-lt"/>
              </a:rPr>
              <a:t>frontière</a:t>
            </a:r>
            <a:r>
              <a:rPr lang="en-US" sz="1400" dirty="0"/>
              <a:t>;</a:t>
            </a:r>
            <a:endParaRPr lang="fr-BE" sz="1400" dirty="0">
              <a:latin typeface="+mn-lt"/>
            </a:endParaRP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doivent interrompre toute activité </a:t>
            </a:r>
            <a:r>
              <a:rPr lang="fr-BE" sz="1400" u="sng" dirty="0">
                <a:latin typeface="+mn-lt"/>
              </a:rPr>
              <a:t>lorsque la stabilité des engins et/ou des charges manutentionnées n’est plus garantie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s’ils disposent d’une radio, participent au contrôle régulier la qualité de la liaison radio.</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POSTES DE TRAVAIL</a:t>
            </a:r>
          </a:p>
          <a:p>
            <a:pPr algn="ctr"/>
            <a:endParaRPr lang="nl-BE" sz="800" b="1" dirty="0">
              <a:solidFill>
                <a:schemeClr val="bg1"/>
              </a:solidFill>
            </a:endParaRPr>
          </a:p>
          <a:p>
            <a:pPr algn="ctr"/>
            <a:r>
              <a:rPr lang="nl-BE" sz="800" b="1" dirty="0">
                <a:solidFill>
                  <a:schemeClr val="bg1"/>
                </a:solidFill>
              </a:rPr>
              <a:t>ENGINS DE CHANTIER</a:t>
            </a:r>
          </a:p>
          <a:p>
            <a:pPr algn="ctr"/>
            <a:endParaRPr lang="nl-BE" sz="800" b="1" dirty="0">
              <a:solidFill>
                <a:schemeClr val="bg1"/>
              </a:solidFill>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endParaRPr lang="nl-BE" sz="2000" b="1" dirty="0">
              <a:solidFill>
                <a:schemeClr val="tx1"/>
              </a:solidFill>
            </a:endParaRPr>
          </a:p>
          <a:p>
            <a:r>
              <a:rPr lang="nl-BE" sz="2000" b="1" dirty="0"/>
              <a:t>1. </a:t>
            </a:r>
            <a:r>
              <a:rPr lang="nl-BE" sz="2000" b="1" dirty="0" err="1"/>
              <a:t>Délimitation</a:t>
            </a:r>
            <a:r>
              <a:rPr lang="nl-BE" sz="2000" b="1" dirty="0"/>
              <a:t> de la zone de </a:t>
            </a:r>
            <a:r>
              <a:rPr lang="nl-BE" sz="2000" b="1" dirty="0" err="1"/>
              <a:t>chantier</a:t>
            </a:r>
            <a:r>
              <a:rPr lang="nl-BE" sz="2000" b="1" dirty="0"/>
              <a:t>: </a:t>
            </a:r>
            <a:r>
              <a:rPr lang="nl-BE" sz="2000" b="1" dirty="0" err="1"/>
              <a:t>délimitation</a:t>
            </a:r>
            <a:r>
              <a:rPr lang="nl-BE" sz="2000" b="1" dirty="0"/>
              <a:t> </a:t>
            </a:r>
            <a:r>
              <a:rPr lang="nl-BE" sz="2000" b="1" dirty="0" err="1"/>
              <a:t>matérielle</a:t>
            </a:r>
            <a:endParaRPr lang="nl-BE" sz="2000" b="1" dirty="0"/>
          </a:p>
          <a:p>
            <a:endParaRPr lang="nl-BE" sz="2000" b="1" dirty="0">
              <a:solidFill>
                <a:schemeClr val="tx1"/>
              </a:solidFill>
            </a:endParaRPr>
          </a:p>
          <a:p>
            <a:r>
              <a:rPr lang="nl-BE" sz="2000" b="1" dirty="0">
                <a:solidFill>
                  <a:schemeClr val="tx1"/>
                </a:solidFill>
              </a:rPr>
              <a:t>2.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supervision</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 agent garde-</a:t>
            </a:r>
            <a:r>
              <a:rPr lang="nl-BE" sz="2000" b="1" dirty="0" err="1">
                <a:solidFill>
                  <a:schemeClr val="tx1"/>
                </a:solidFill>
              </a:rPr>
              <a:t>frontière</a:t>
            </a:r>
            <a:endParaRPr lang="nl-BE" sz="2000" b="1" dirty="0">
              <a:solidFill>
                <a:schemeClr val="tx1"/>
              </a:solidFill>
            </a:endParaRPr>
          </a:p>
          <a:p>
            <a:endParaRPr lang="nl-BE" sz="2000" b="1" dirty="0">
              <a:solidFill>
                <a:schemeClr val="tx1"/>
              </a:solidFill>
            </a:endParaRPr>
          </a:p>
          <a:p>
            <a:r>
              <a:rPr lang="nl-BE" sz="2000" b="1" dirty="0">
                <a:solidFill>
                  <a:schemeClr val="tx1"/>
                </a:solidFill>
              </a:rPr>
              <a:t>3. </a:t>
            </a:r>
            <a:r>
              <a:rPr lang="nl-BE" sz="2000" b="1" dirty="0" err="1">
                <a:solidFill>
                  <a:schemeClr val="tx1"/>
                </a:solidFill>
              </a:rPr>
              <a:t>Incidents</a:t>
            </a:r>
            <a:r>
              <a:rPr lang="nl-BE" sz="2000" b="1" dirty="0">
                <a:solidFill>
                  <a:schemeClr val="tx1"/>
                </a:solidFill>
              </a:rPr>
              <a:t>	</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48589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Délimitation</a:t>
            </a:r>
            <a:r>
              <a:rPr lang="en-US" sz="2000" b="1" kern="0" dirty="0">
                <a:solidFill>
                  <a:srgbClr val="0070C0"/>
                </a:solidFill>
                <a:latin typeface="+mj-lt"/>
                <a:ea typeface="+mj-ea"/>
                <a:cs typeface="+mj-cs"/>
              </a:rPr>
              <a:t> matériel : </a:t>
            </a:r>
            <a:r>
              <a:rPr lang="en-US" sz="2000" b="1" kern="0" dirty="0" err="1">
                <a:solidFill>
                  <a:srgbClr val="0070C0"/>
                </a:solidFill>
                <a:latin typeface="+mj-lt"/>
                <a:ea typeface="+mj-ea"/>
                <a:cs typeface="+mj-cs"/>
              </a:rPr>
              <a:t>définition</a:t>
            </a:r>
            <a:endParaRPr lang="en-US" sz="2000" b="1" kern="0" dirty="0">
              <a:solidFill>
                <a:srgbClr val="0070C0"/>
              </a:solidFill>
              <a:latin typeface="+mj-lt"/>
              <a:ea typeface="+mj-ea"/>
              <a:cs typeface="+mj-cs"/>
            </a:endParaRPr>
          </a:p>
        </p:txBody>
      </p:sp>
      <p:pic>
        <p:nvPicPr>
          <p:cNvPr id="18" name="Picture 17"/>
          <p:cNvPicPr>
            <a:picLocks noChangeAspect="1"/>
          </p:cNvPicPr>
          <p:nvPr/>
        </p:nvPicPr>
        <p:blipFill>
          <a:blip r:embed="rId2"/>
          <a:stretch>
            <a:fillRect/>
          </a:stretch>
        </p:blipFill>
        <p:spPr>
          <a:xfrm>
            <a:off x="3467939" y="4841890"/>
            <a:ext cx="493819" cy="658425"/>
          </a:xfrm>
          <a:prstGeom prst="rect">
            <a:avLst/>
          </a:prstGeom>
        </p:spPr>
      </p:pic>
      <p:sp>
        <p:nvSpPr>
          <p:cNvPr id="19" name="TextBox 18"/>
          <p:cNvSpPr txBox="1"/>
          <p:nvPr/>
        </p:nvSpPr>
        <p:spPr>
          <a:xfrm>
            <a:off x="3959830" y="4581128"/>
            <a:ext cx="7604923" cy="1600438"/>
          </a:xfrm>
          <a:prstGeom prst="rect">
            <a:avLst/>
          </a:prstGeom>
          <a:noFill/>
        </p:spPr>
        <p:txBody>
          <a:bodyPr wrap="square" rtlCol="0">
            <a:spAutoFit/>
          </a:bodyPr>
          <a:lstStyle/>
          <a:p>
            <a:pPr marL="285750" indent="-285750" algn="just">
              <a:buFontTx/>
              <a:buChar char="-"/>
            </a:pPr>
            <a:r>
              <a:rPr lang="en-US" sz="1400" dirty="0" err="1">
                <a:latin typeface="+mn-lt"/>
              </a:rPr>
              <a:t>une</a:t>
            </a:r>
            <a:r>
              <a:rPr lang="en-US" sz="1400" dirty="0">
                <a:latin typeface="+mn-lt"/>
              </a:rPr>
              <a:t> </a:t>
            </a:r>
            <a:r>
              <a:rPr lang="en-US" sz="1400" dirty="0" err="1">
                <a:latin typeface="+mn-lt"/>
              </a:rPr>
              <a:t>barrière</a:t>
            </a:r>
            <a:r>
              <a:rPr lang="en-US" sz="1400" dirty="0">
                <a:latin typeface="+mn-lt"/>
              </a:rPr>
              <a:t> </a:t>
            </a:r>
            <a:r>
              <a:rPr lang="en-US" sz="1400" dirty="0" err="1">
                <a:latin typeface="+mn-lt"/>
              </a:rPr>
              <a:t>d’entrevoie</a:t>
            </a:r>
            <a:r>
              <a:rPr lang="en-US" sz="1400" dirty="0">
                <a:latin typeface="+mn-lt"/>
              </a:rPr>
              <a:t> </a:t>
            </a:r>
            <a:r>
              <a:rPr lang="en-US" sz="1400" dirty="0" err="1">
                <a:latin typeface="+mn-lt"/>
              </a:rPr>
              <a:t>peut</a:t>
            </a:r>
            <a:r>
              <a:rPr lang="en-US" sz="1400" dirty="0">
                <a:latin typeface="+mn-lt"/>
              </a:rPr>
              <a:t> </a:t>
            </a:r>
            <a:r>
              <a:rPr lang="en-US" sz="1400" dirty="0" err="1">
                <a:latin typeface="+mn-lt"/>
              </a:rPr>
              <a:t>être</a:t>
            </a:r>
            <a:r>
              <a:rPr lang="en-US" sz="1400" dirty="0">
                <a:latin typeface="+mn-lt"/>
              </a:rPr>
              <a:t> </a:t>
            </a:r>
            <a:r>
              <a:rPr lang="en-US" sz="1400" dirty="0" err="1">
                <a:latin typeface="+mn-lt"/>
              </a:rPr>
              <a:t>utilisée</a:t>
            </a:r>
            <a:r>
              <a:rPr lang="en-US" sz="1400" dirty="0">
                <a:latin typeface="+mn-lt"/>
              </a:rPr>
              <a:t> pour </a:t>
            </a:r>
            <a:r>
              <a:rPr lang="en-US" sz="1400" dirty="0" err="1">
                <a:latin typeface="+mn-lt"/>
              </a:rPr>
              <a:t>délimiter</a:t>
            </a:r>
            <a:r>
              <a:rPr lang="en-US" sz="1400" dirty="0">
                <a:latin typeface="+mn-lt"/>
              </a:rPr>
              <a:t> la zone de </a:t>
            </a:r>
            <a:r>
              <a:rPr lang="en-US" sz="1400" dirty="0" err="1">
                <a:latin typeface="+mn-lt"/>
              </a:rPr>
              <a:t>chantier</a:t>
            </a:r>
            <a:r>
              <a:rPr lang="en-US" sz="1400" dirty="0">
                <a:latin typeface="+mn-lt"/>
              </a:rPr>
              <a:t> à condition que la couleur des tubes </a:t>
            </a:r>
            <a:r>
              <a:rPr lang="en-US" sz="1400" dirty="0" err="1">
                <a:latin typeface="+mn-lt"/>
              </a:rPr>
              <a:t>horizontaux</a:t>
            </a:r>
            <a:r>
              <a:rPr lang="en-US" sz="1400" dirty="0">
                <a:latin typeface="+mn-lt"/>
              </a:rPr>
              <a:t> </a:t>
            </a:r>
            <a:r>
              <a:rPr lang="en-US" sz="1400" dirty="0" err="1">
                <a:latin typeface="+mn-lt"/>
              </a:rPr>
              <a:t>doit</a:t>
            </a:r>
            <a:r>
              <a:rPr lang="en-US" sz="1400" dirty="0">
                <a:latin typeface="+mn-lt"/>
              </a:rPr>
              <a:t> </a:t>
            </a:r>
            <a:r>
              <a:rPr lang="en-US" sz="1400" dirty="0" err="1">
                <a:latin typeface="+mn-lt"/>
              </a:rPr>
              <a:t>contraster</a:t>
            </a:r>
            <a:r>
              <a:rPr lang="en-US" sz="1400" dirty="0">
                <a:latin typeface="+mn-lt"/>
              </a:rPr>
              <a:t> avec </a:t>
            </a:r>
            <a:r>
              <a:rPr lang="en-US" sz="1400" dirty="0" err="1">
                <a:latin typeface="+mn-lt"/>
              </a:rPr>
              <a:t>l’environnement</a:t>
            </a:r>
            <a:r>
              <a:rPr lang="en-US" sz="1400" dirty="0">
                <a:latin typeface="+mn-lt"/>
              </a:rPr>
              <a:t> (pas de couleur rouge, beige, </a:t>
            </a:r>
            <a:r>
              <a:rPr lang="en-US" sz="1400" dirty="0" err="1">
                <a:latin typeface="+mn-lt"/>
              </a:rPr>
              <a:t>ou</a:t>
            </a:r>
            <a:r>
              <a:rPr lang="en-US" sz="1400" dirty="0">
                <a:latin typeface="+mn-lt"/>
              </a:rPr>
              <a:t> </a:t>
            </a:r>
            <a:r>
              <a:rPr lang="en-US" sz="1400" dirty="0" err="1">
                <a:latin typeface="+mn-lt"/>
              </a:rPr>
              <a:t>gris</a:t>
            </a:r>
            <a:r>
              <a:rPr lang="en-US" sz="1400" dirty="0">
                <a:latin typeface="+mn-lt"/>
              </a:rPr>
              <a:t>)</a:t>
            </a:r>
          </a:p>
          <a:p>
            <a:pPr marL="285750" indent="-285750" algn="just">
              <a:buFontTx/>
              <a:buChar char="-"/>
            </a:pPr>
            <a:endParaRPr lang="en-US" sz="1400" dirty="0">
              <a:latin typeface="+mn-lt"/>
            </a:endParaRPr>
          </a:p>
          <a:p>
            <a:pPr marL="285750" indent="-285750" algn="just">
              <a:buFontTx/>
              <a:buChar char="-"/>
            </a:pPr>
            <a:r>
              <a:rPr lang="en-US" sz="1400" dirty="0" err="1">
                <a:latin typeface="+mn-lt"/>
              </a:rPr>
              <a:t>une</a:t>
            </a:r>
            <a:r>
              <a:rPr lang="en-US" sz="1400" dirty="0">
                <a:latin typeface="+mn-lt"/>
              </a:rPr>
              <a:t> </a:t>
            </a:r>
            <a:r>
              <a:rPr lang="en-US" sz="1400" dirty="0" err="1">
                <a:latin typeface="+mn-lt"/>
              </a:rPr>
              <a:t>délimitation</a:t>
            </a:r>
            <a:r>
              <a:rPr lang="en-US" sz="1400" dirty="0">
                <a:latin typeface="+mn-lt"/>
              </a:rPr>
              <a:t> </a:t>
            </a:r>
            <a:r>
              <a:rPr lang="en-US" sz="1400" dirty="0" err="1">
                <a:latin typeface="+mn-lt"/>
              </a:rPr>
              <a:t>peut</a:t>
            </a:r>
            <a:r>
              <a:rPr lang="en-US" sz="1400" dirty="0">
                <a:latin typeface="+mn-lt"/>
              </a:rPr>
              <a:t> </a:t>
            </a:r>
            <a:r>
              <a:rPr lang="en-US" sz="1400" dirty="0" err="1">
                <a:latin typeface="+mn-lt"/>
              </a:rPr>
              <a:t>également</a:t>
            </a:r>
            <a:r>
              <a:rPr lang="en-US" sz="1400" dirty="0">
                <a:latin typeface="+mn-lt"/>
              </a:rPr>
              <a:t> </a:t>
            </a:r>
            <a:r>
              <a:rPr lang="en-US" sz="1400" dirty="0" err="1">
                <a:latin typeface="+mn-lt"/>
              </a:rPr>
              <a:t>être</a:t>
            </a:r>
            <a:r>
              <a:rPr lang="en-US" sz="1400" dirty="0">
                <a:latin typeface="+mn-lt"/>
              </a:rPr>
              <a:t> </a:t>
            </a:r>
            <a:r>
              <a:rPr lang="en-US" sz="1400" dirty="0" err="1">
                <a:latin typeface="+mn-lt"/>
              </a:rPr>
              <a:t>assurée</a:t>
            </a:r>
            <a:r>
              <a:rPr lang="en-US" sz="1400" dirty="0">
                <a:latin typeface="+mn-lt"/>
              </a:rPr>
              <a:t> par </a:t>
            </a:r>
            <a:r>
              <a:rPr lang="en-US" sz="1400" dirty="0" err="1">
                <a:latin typeface="+mn-lt"/>
              </a:rPr>
              <a:t>certains</a:t>
            </a:r>
            <a:r>
              <a:rPr lang="en-US" sz="1400" dirty="0">
                <a:latin typeface="+mn-lt"/>
              </a:rPr>
              <a:t> </a:t>
            </a:r>
            <a:r>
              <a:rPr lang="en-US" sz="1400" dirty="0" err="1">
                <a:latin typeface="+mn-lt"/>
              </a:rPr>
              <a:t>éléments</a:t>
            </a:r>
            <a:r>
              <a:rPr lang="en-US" sz="1400" dirty="0">
                <a:latin typeface="+mn-lt"/>
              </a:rPr>
              <a:t> fixes de </a:t>
            </a:r>
            <a:r>
              <a:rPr lang="en-US" sz="1400" dirty="0" err="1">
                <a:latin typeface="+mn-lt"/>
              </a:rPr>
              <a:t>l’infrastructure</a:t>
            </a:r>
            <a:r>
              <a:rPr lang="en-US" sz="1400" dirty="0">
                <a:latin typeface="+mn-lt"/>
              </a:rPr>
              <a:t> (</a:t>
            </a:r>
            <a:r>
              <a:rPr lang="en-US" sz="1400" dirty="0" err="1">
                <a:latin typeface="+mn-lt"/>
              </a:rPr>
              <a:t>mur</a:t>
            </a:r>
            <a:r>
              <a:rPr lang="en-US" sz="1400" dirty="0">
                <a:latin typeface="+mn-lt"/>
              </a:rPr>
              <a:t>) constituent </a:t>
            </a:r>
            <a:r>
              <a:rPr lang="en-US" sz="1400" dirty="0" err="1">
                <a:latin typeface="+mn-lt"/>
              </a:rPr>
              <a:t>une</a:t>
            </a:r>
            <a:r>
              <a:rPr lang="en-US" sz="1400" dirty="0">
                <a:latin typeface="+mn-lt"/>
              </a:rPr>
              <a:t> </a:t>
            </a:r>
            <a:r>
              <a:rPr lang="en-US" sz="1400" dirty="0" err="1">
                <a:latin typeface="+mn-lt"/>
              </a:rPr>
              <a:t>barrière</a:t>
            </a:r>
            <a:r>
              <a:rPr lang="en-US" sz="1400" dirty="0">
                <a:latin typeface="+mn-lt"/>
              </a:rPr>
              <a:t> continue et </a:t>
            </a:r>
            <a:r>
              <a:rPr lang="en-US" sz="1400" dirty="0" err="1">
                <a:latin typeface="+mn-lt"/>
              </a:rPr>
              <a:t>infranchissable</a:t>
            </a:r>
            <a:r>
              <a:rPr lang="en-US" sz="1400" dirty="0">
                <a:latin typeface="+mn-lt"/>
              </a:rPr>
              <a:t> pour les </a:t>
            </a:r>
            <a:r>
              <a:rPr lang="en-US" sz="1400" dirty="0" err="1">
                <a:latin typeface="+mn-lt"/>
              </a:rPr>
              <a:t>engins</a:t>
            </a:r>
            <a:r>
              <a:rPr lang="en-US" sz="1400" dirty="0">
                <a:latin typeface="+mn-lt"/>
              </a:rPr>
              <a:t> </a:t>
            </a:r>
            <a:r>
              <a:rPr lang="en-US" sz="1400" dirty="0" err="1">
                <a:latin typeface="+mn-lt"/>
              </a:rPr>
              <a:t>opérant</a:t>
            </a:r>
            <a:r>
              <a:rPr lang="en-US" sz="1400" dirty="0">
                <a:latin typeface="+mn-lt"/>
              </a:rPr>
              <a:t> sur le terrain.</a:t>
            </a:r>
          </a:p>
          <a:p>
            <a:pPr algn="just"/>
            <a:endParaRPr lang="en-US" sz="1400" dirty="0">
              <a:latin typeface="+mn-lt"/>
            </a:endParaRPr>
          </a:p>
        </p:txBody>
      </p:sp>
      <p:sp>
        <p:nvSpPr>
          <p:cNvPr id="20" name="Rounded Rectangle 19"/>
          <p:cNvSpPr/>
          <p:nvPr/>
        </p:nvSpPr>
        <p:spPr bwMode="auto">
          <a:xfrm>
            <a:off x="3959830" y="4470452"/>
            <a:ext cx="7680785" cy="1711114"/>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2" name="Rounded Rectangle 12"/>
          <p:cNvSpPr/>
          <p:nvPr/>
        </p:nvSpPr>
        <p:spPr bwMode="auto">
          <a:xfrm>
            <a:off x="1089447" y="1561061"/>
            <a:ext cx="9255025" cy="100384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dirty="0">
              <a:latin typeface="+mn-lt"/>
            </a:endParaRPr>
          </a:p>
          <a:p>
            <a:pPr lvl="0" algn="just">
              <a:defRPr/>
            </a:pPr>
            <a:r>
              <a:rPr lang="fr-BE" sz="1400" dirty="0">
                <a:latin typeface="+mn-lt"/>
              </a:rPr>
              <a:t>Une </a:t>
            </a:r>
            <a:r>
              <a:rPr lang="fr-BE" sz="1400" b="1" dirty="0">
                <a:latin typeface="+mn-lt"/>
              </a:rPr>
              <a:t>délimitation matérielle</a:t>
            </a:r>
            <a:r>
              <a:rPr lang="fr-BE" sz="1400" dirty="0">
                <a:latin typeface="+mn-lt"/>
              </a:rPr>
              <a:t> (équipements physiques ou éléments de l’infrastructure) assure un rôle de délimitation (balisage) de la zone de chantier et peut être assurée: </a:t>
            </a:r>
          </a:p>
          <a:p>
            <a:pPr marL="285750" lvl="0" indent="-285750" algn="just">
              <a:buFontTx/>
              <a:buChar char="-"/>
              <a:defRPr/>
            </a:pPr>
            <a:endParaRPr lang="fr-BE" sz="1600" dirty="0">
              <a:latin typeface="+mn-lt"/>
            </a:endParaRPr>
          </a:p>
        </p:txBody>
      </p:sp>
      <p:sp>
        <p:nvSpPr>
          <p:cNvPr id="11"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délimitation </a:t>
            </a:r>
            <a:r>
              <a:rPr lang="en-GB" dirty="0" err="1"/>
              <a:t>matérielle</a:t>
            </a:r>
            <a:endParaRPr lang="en-GB" dirty="0"/>
          </a:p>
        </p:txBody>
      </p:sp>
      <p:pic>
        <p:nvPicPr>
          <p:cNvPr id="6" name="Picture 5"/>
          <p:cNvPicPr>
            <a:picLocks noChangeAspect="1"/>
          </p:cNvPicPr>
          <p:nvPr/>
        </p:nvPicPr>
        <p:blipFill>
          <a:blip r:embed="rId3"/>
          <a:stretch>
            <a:fillRect/>
          </a:stretch>
        </p:blipFill>
        <p:spPr>
          <a:xfrm>
            <a:off x="3215680" y="2710522"/>
            <a:ext cx="451143" cy="931756"/>
          </a:xfrm>
          <a:prstGeom prst="rect">
            <a:avLst/>
          </a:prstGeom>
        </p:spPr>
      </p:pic>
      <p:sp>
        <p:nvSpPr>
          <p:cNvPr id="14" name="Rounded Rectangle 12"/>
          <p:cNvSpPr/>
          <p:nvPr/>
        </p:nvSpPr>
        <p:spPr bwMode="auto">
          <a:xfrm>
            <a:off x="3820459" y="2923735"/>
            <a:ext cx="7820157" cy="99994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400" dirty="0">
                <a:latin typeface="+mn-lt"/>
              </a:rPr>
              <a:t>par des filets orange fixés au sol;</a:t>
            </a:r>
          </a:p>
          <a:p>
            <a:pPr marL="285750" lvl="0" indent="-285750" algn="just">
              <a:buFontTx/>
              <a:buChar char="-"/>
              <a:defRPr/>
            </a:pPr>
            <a:endParaRPr lang="fr-BE" sz="1400" dirty="0">
              <a:latin typeface="+mn-lt"/>
            </a:endParaRPr>
          </a:p>
          <a:p>
            <a:pPr marL="285750" lvl="0" indent="-285750" algn="just">
              <a:buFontTx/>
              <a:buChar char="-"/>
              <a:defRPr/>
            </a:pPr>
            <a:r>
              <a:rPr lang="fr-BE" sz="1400" dirty="0">
                <a:latin typeface="+mn-lt"/>
              </a:rPr>
              <a:t>par une banderole (ruban jaune/noir) pour des interventions limitées dans le temps (ponctuelles et de courte-durée)</a:t>
            </a:r>
          </a:p>
          <a:p>
            <a:pPr lvl="0" algn="just">
              <a:defRPr/>
            </a:pPr>
            <a:endParaRPr lang="fr-BE" sz="1600" dirty="0">
              <a:latin typeface="+mn-lt"/>
            </a:endParaRPr>
          </a:p>
          <a:p>
            <a:pPr marL="285750" lvl="0" indent="-285750" algn="just">
              <a:buFontTx/>
              <a:buChar char="-"/>
              <a:defRPr/>
            </a:pPr>
            <a:endParaRPr lang="fr-BE" sz="1600" dirty="0">
              <a:latin typeface="+mn-lt"/>
            </a:endParaRPr>
          </a:p>
        </p:txBody>
      </p:sp>
      <p:pic>
        <p:nvPicPr>
          <p:cNvPr id="2" name="Picture 1">
            <a:extLst>
              <a:ext uri="{FF2B5EF4-FFF2-40B4-BE49-F238E27FC236}">
                <a16:creationId xmlns:a16="http://schemas.microsoft.com/office/drawing/2014/main" id="{8F784439-98C3-4EE4-8137-2048FF58B401}"/>
              </a:ext>
            </a:extLst>
          </p:cNvPr>
          <p:cNvPicPr>
            <a:picLocks noChangeAspect="1"/>
          </p:cNvPicPr>
          <p:nvPr/>
        </p:nvPicPr>
        <p:blipFill>
          <a:blip r:embed="rId4"/>
          <a:stretch>
            <a:fillRect/>
          </a:stretch>
        </p:blipFill>
        <p:spPr>
          <a:xfrm>
            <a:off x="401464" y="3175711"/>
            <a:ext cx="2641295" cy="2069710"/>
          </a:xfrm>
          <a:prstGeom prst="rect">
            <a:avLst/>
          </a:prstGeom>
        </p:spPr>
      </p:pic>
    </p:spTree>
    <p:extLst>
      <p:ext uri="{BB962C8B-B14F-4D97-AF65-F5344CB8AC3E}">
        <p14:creationId xmlns:p14="http://schemas.microsoft.com/office/powerpoint/2010/main" val="410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a:t>
            </a:r>
            <a:r>
              <a:rPr lang="en-US" sz="1200" b="1" dirty="0" err="1"/>
              <a:t>est</a:t>
            </a:r>
            <a:r>
              <a:rPr lang="en-US" sz="1200" b="1" dirty="0"/>
              <a:t> la </a:t>
            </a:r>
            <a:r>
              <a:rPr lang="en-US" sz="1200" b="1" dirty="0" err="1"/>
              <a:t>propriété</a:t>
            </a:r>
            <a:r>
              <a:rPr lang="en-US" sz="1200" b="1" dirty="0"/>
              <a:t> </a:t>
            </a:r>
            <a:r>
              <a:rPr lang="en-US" sz="1200" b="1" dirty="0" err="1"/>
              <a:t>d’INFRABEL</a:t>
            </a:r>
            <a:r>
              <a:rPr lang="en-US" sz="1200" b="1" dirty="0"/>
              <a:t>.</a:t>
            </a:r>
          </a:p>
        </p:txBody>
      </p:sp>
      <p:graphicFrame>
        <p:nvGraphicFramePr>
          <p:cNvPr id="6" name="Tabel 4"/>
          <p:cNvGraphicFramePr>
            <a:graphicFrameLocks noGrp="1"/>
          </p:cNvGraphicFramePr>
          <p:nvPr>
            <p:extLst>
              <p:ext uri="{D42A27DB-BD31-4B8C-83A1-F6EECF244321}">
                <p14:modId xmlns:p14="http://schemas.microsoft.com/office/powerpoint/2010/main" val="3212520668"/>
              </p:ext>
            </p:extLst>
          </p:nvPr>
        </p:nvGraphicFramePr>
        <p:xfrm>
          <a:off x="2031086" y="1910657"/>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err="1">
                          <a:solidFill>
                            <a:schemeClr val="tx1"/>
                          </a:solidFill>
                          <a:latin typeface="+mn-lt"/>
                          <a:ea typeface="+mn-ea"/>
                          <a:cs typeface="+mn-cs"/>
                        </a:rPr>
                        <a:t>Données</a:t>
                      </a:r>
                      <a:r>
                        <a:rPr lang="en-US" sz="1600" b="1" kern="1200" dirty="0">
                          <a:solidFill>
                            <a:schemeClr val="tx1"/>
                          </a:solidFill>
                          <a:latin typeface="+mn-lt"/>
                          <a:ea typeface="+mn-ea"/>
                          <a:cs typeface="+mn-cs"/>
                        </a:rPr>
                        <a:t>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67 Chef</a:t>
                      </a:r>
                      <a:r>
                        <a:rPr lang="nl-BE" sz="1200" b="0" baseline="0" dirty="0">
                          <a:solidFill>
                            <a:schemeClr val="tx1"/>
                          </a:solidFill>
                          <a:latin typeface="+mn-lt"/>
                          <a:ea typeface="Times New Roman"/>
                          <a:cs typeface="Times New Roman"/>
                          <a:sym typeface="Wingdings"/>
                        </a:rPr>
                        <a:t> de </a:t>
                      </a:r>
                      <a:r>
                        <a:rPr lang="nl-BE" sz="1200" b="0" baseline="0" dirty="0" err="1">
                          <a:solidFill>
                            <a:schemeClr val="tx1"/>
                          </a:solidFill>
                          <a:latin typeface="+mn-lt"/>
                          <a:ea typeface="Times New Roman"/>
                          <a:cs typeface="Times New Roman"/>
                          <a:sym typeface="Wingdings"/>
                        </a:rPr>
                        <a:t>Travail</a:t>
                      </a:r>
                      <a:r>
                        <a:rPr lang="nl-BE" sz="1200" b="0" baseline="0" dirty="0">
                          <a:solidFill>
                            <a:schemeClr val="tx1"/>
                          </a:solidFill>
                          <a:latin typeface="+mn-lt"/>
                          <a:ea typeface="Times New Roman"/>
                          <a:cs typeface="Times New Roman"/>
                          <a:sym typeface="Wingdings"/>
                        </a:rPr>
                        <a:t> - </a:t>
                      </a:r>
                      <a:r>
                        <a:rPr lang="nl-BE" sz="1200" b="0" baseline="0" dirty="0" err="1">
                          <a:solidFill>
                            <a:schemeClr val="tx1"/>
                          </a:solidFill>
                          <a:latin typeface="+mn-lt"/>
                          <a:ea typeface="Times New Roman"/>
                          <a:cs typeface="Times New Roman"/>
                          <a:sym typeface="Wingdings"/>
                        </a:rPr>
                        <a:t>délimitation</a:t>
                      </a:r>
                      <a:r>
                        <a:rPr lang="nl-BE" sz="1200" b="0" baseline="0" dirty="0">
                          <a:solidFill>
                            <a:schemeClr val="tx1"/>
                          </a:solidFill>
                          <a:latin typeface="+mn-lt"/>
                          <a:ea typeface="Times New Roman"/>
                          <a:cs typeface="Times New Roman"/>
                          <a:sym typeface="Wingdings"/>
                        </a:rPr>
                        <a:t> de la zone de chantier_V2.0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Groupe</a:t>
                      </a:r>
                      <a:r>
                        <a:rPr lang="en-US" sz="1200" b="1" kern="1200" baseline="0" dirty="0">
                          <a:solidFill>
                            <a:schemeClr val="tx1"/>
                          </a:solidFill>
                          <a:latin typeface="+mn-lt"/>
                          <a:ea typeface="+mn-ea"/>
                          <a:cs typeface="+mn-cs"/>
                        </a:rPr>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  </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 </a:t>
                      </a:r>
                      <a:r>
                        <a:rPr lang="en-US" sz="1200" b="1" kern="1200" baseline="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954544" y="6324183"/>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US" altLang="en-US" sz="1600" dirty="0">
                <a:solidFill>
                  <a:schemeClr val="accent2"/>
                </a:solidFill>
              </a:rPr>
              <a:t>t</a:t>
            </a:r>
            <a:endParaRPr lang="en-US" altLang="en-US" sz="1100" dirty="0">
              <a:solidFill>
                <a:schemeClr val="accent2"/>
              </a:solidFill>
            </a:endParaRPr>
          </a:p>
        </p:txBody>
      </p:sp>
      <p:cxnSp>
        <p:nvCxnSpPr>
          <p:cNvPr id="5" name="Straight Arrow Connector 135"/>
          <p:cNvCxnSpPr>
            <a:cxnSpLocks noChangeShapeType="1"/>
          </p:cNvCxnSpPr>
          <p:nvPr/>
        </p:nvCxnSpPr>
        <p:spPr bwMode="auto">
          <a:xfrm>
            <a:off x="1006330" y="1556792"/>
            <a:ext cx="27150" cy="5056316"/>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589133" y="2495143"/>
            <a:ext cx="743145" cy="530403"/>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altLang="en-US" sz="900" b="1" dirty="0">
                <a:latin typeface="+mn-lt"/>
                <a:cs typeface="Arial" panose="020B0604020202020204" pitchFamily="34" charset="0"/>
              </a:rPr>
              <a:t>alarme</a:t>
            </a:r>
          </a:p>
          <a:p>
            <a:pPr algn="ctr" eaLnBrk="1" hangingPunct="1">
              <a:spcAft>
                <a:spcPct val="0"/>
              </a:spcAft>
            </a:pPr>
            <a:r>
              <a:rPr lang="fr-BE" altLang="en-US" sz="900" b="1" dirty="0">
                <a:latin typeface="+mn-lt"/>
                <a:cs typeface="Arial" panose="020B0604020202020204" pitchFamily="34" charset="0"/>
              </a:rPr>
              <a:t>approcher la limite</a:t>
            </a:r>
            <a:endParaRPr lang="fr-BE" altLang="en-US" sz="800" b="1" dirty="0">
              <a:latin typeface="+mn-lt"/>
              <a:cs typeface="Arial" panose="020B0604020202020204" pitchFamily="34" charset="0"/>
            </a:endParaRPr>
          </a:p>
        </p:txBody>
      </p:sp>
      <p:sp>
        <p:nvSpPr>
          <p:cNvPr id="71" name="Rounded Rectangle 29"/>
          <p:cNvSpPr>
            <a:spLocks noChangeAspect="1"/>
          </p:cNvSpPr>
          <p:nvPr/>
        </p:nvSpPr>
        <p:spPr bwMode="auto">
          <a:xfrm>
            <a:off x="518709" y="5055579"/>
            <a:ext cx="1000053" cy="572497"/>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altLang="en-US" sz="900" b="1" dirty="0">
                <a:latin typeface="+mn-lt"/>
                <a:cs typeface="Arial" panose="020B0604020202020204" pitchFamily="34" charset="0"/>
              </a:rPr>
              <a:t>mise à l’arrêt des travaux et retour DANS la zone de chantier</a:t>
            </a:r>
          </a:p>
        </p:txBody>
      </p:sp>
      <p:sp>
        <p:nvSpPr>
          <p:cNvPr id="78" name="Rounded Rectangle 12"/>
          <p:cNvSpPr/>
          <p:nvPr/>
        </p:nvSpPr>
        <p:spPr bwMode="auto">
          <a:xfrm>
            <a:off x="8184232" y="862096"/>
            <a:ext cx="3530761" cy="387058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dirty="0">
                <a:latin typeface="+mn-lt"/>
              </a:rPr>
              <a:t>Arrêter les activités</a:t>
            </a:r>
          </a:p>
          <a:p>
            <a:pPr lvl="0" algn="just">
              <a:defRPr/>
            </a:pPr>
            <a:r>
              <a:rPr lang="fr-FR" sz="1400" dirty="0">
                <a:latin typeface="+mn-lt"/>
              </a:rPr>
              <a:t>La délimitation est une visualisation de l'emplacement de la limite de la zone de chantier. </a:t>
            </a:r>
            <a:r>
              <a:rPr lang="fr-BE" sz="1400" dirty="0">
                <a:latin typeface="+mn-lt"/>
              </a:rPr>
              <a:t>Dès qu’une personne ou engin approche ou franchi la délimitation de la zone de chantier; il s’arrête immédiatement son activité.</a:t>
            </a:r>
          </a:p>
          <a:p>
            <a:pPr lvl="0" algn="just">
              <a:defRPr/>
            </a:pPr>
            <a:r>
              <a:rPr lang="fr-BE" sz="1400" b="1" dirty="0">
                <a:solidFill>
                  <a:srgbClr val="FF0000"/>
                </a:solidFill>
                <a:latin typeface="+mn-lt"/>
              </a:rPr>
              <a:t>Attention: aussi les charges doivent ne peuvent pas franchir la délimitation.</a:t>
            </a:r>
          </a:p>
          <a:p>
            <a:pPr lvl="0" algn="just">
              <a:defRPr/>
            </a:pPr>
            <a:endParaRPr lang="fr-BE" sz="1400" b="1" dirty="0">
              <a:solidFill>
                <a:srgbClr val="FF0000"/>
              </a:solidFill>
              <a:latin typeface="+mn-lt"/>
            </a:endParaRPr>
          </a:p>
          <a:p>
            <a:pPr lvl="0" algn="just">
              <a:defRPr/>
            </a:pPr>
            <a:r>
              <a:rPr lang="fr-BE" sz="1400" dirty="0">
                <a:latin typeface="+mn-lt"/>
              </a:rPr>
              <a:t>Avant de redémarrer le travail, le personnel, le matériel (manipulé par le personnel), les engins et la charge (manipulée par les </a:t>
            </a:r>
            <a:r>
              <a:rPr lang="fr-BE" sz="1400" dirty="0" err="1">
                <a:latin typeface="+mn-lt"/>
              </a:rPr>
              <a:t>engings</a:t>
            </a:r>
            <a:r>
              <a:rPr lang="fr-BE" sz="1400" dirty="0">
                <a:latin typeface="+mn-lt"/>
              </a:rPr>
              <a:t>) doivent ce retrouver dans les limites de la zone de chantier.</a:t>
            </a:r>
          </a:p>
        </p:txBody>
      </p:sp>
      <p:sp>
        <p:nvSpPr>
          <p:cNvPr id="79" name="Afgeronde rechthoek 14"/>
          <p:cNvSpPr/>
          <p:nvPr/>
        </p:nvSpPr>
        <p:spPr bwMode="auto">
          <a:xfrm>
            <a:off x="9219910" y="5071716"/>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du </a:t>
            </a:r>
            <a:r>
              <a:rPr lang="nl-BE" sz="1200" dirty="0" err="1"/>
              <a:t>personnel</a:t>
            </a:r>
            <a:endParaRPr lang="nl-BE" sz="1200" dirty="0"/>
          </a:p>
        </p:txBody>
      </p:sp>
      <p:sp>
        <p:nvSpPr>
          <p:cNvPr id="80" name="Afgeronde rechthoek 14"/>
          <p:cNvSpPr/>
          <p:nvPr/>
        </p:nvSpPr>
        <p:spPr bwMode="auto">
          <a:xfrm>
            <a:off x="9219910" y="5647537"/>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des </a:t>
            </a:r>
            <a:r>
              <a:rPr lang="nl-BE" sz="1200" dirty="0" err="1"/>
              <a:t>engins</a:t>
            </a:r>
            <a:r>
              <a:rPr lang="nl-BE" sz="1200" dirty="0"/>
              <a:t> de </a:t>
            </a:r>
            <a:r>
              <a:rPr lang="nl-BE" sz="1200" dirty="0" err="1"/>
              <a:t>travaux</a:t>
            </a:r>
            <a:endParaRPr lang="nl-BE" sz="1200" dirty="0"/>
          </a:p>
        </p:txBody>
      </p:sp>
      <p:sp>
        <p:nvSpPr>
          <p:cNvPr id="81" name="Afgeronde rechthoek 14"/>
          <p:cNvSpPr/>
          <p:nvPr/>
        </p:nvSpPr>
        <p:spPr bwMode="auto">
          <a:xfrm>
            <a:off x="9217133" y="6237312"/>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t>Passage du mouvement en </a:t>
            </a:r>
            <a:r>
              <a:rPr lang="nl-BE" sz="1200" dirty="0" err="1"/>
              <a:t>sécurité</a:t>
            </a:r>
            <a:endParaRPr lang="nl-BE" sz="1200" dirty="0"/>
          </a:p>
        </p:txBody>
      </p:sp>
      <p:pic>
        <p:nvPicPr>
          <p:cNvPr id="33" name="Picture 32"/>
          <p:cNvPicPr>
            <a:picLocks noChangeAspect="1"/>
          </p:cNvPicPr>
          <p:nvPr/>
        </p:nvPicPr>
        <p:blipFill>
          <a:blip r:embed="rId2"/>
          <a:stretch>
            <a:fillRect/>
          </a:stretch>
        </p:blipFill>
        <p:spPr>
          <a:xfrm>
            <a:off x="8976320" y="6095416"/>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6320" y="5489810"/>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9868" y="4876453"/>
            <a:ext cx="479425" cy="390525"/>
          </a:xfrm>
          <a:prstGeom prst="rect">
            <a:avLst/>
          </a:prstGeom>
          <a:noFill/>
          <a:ln w="9525">
            <a:noFill/>
            <a:miter lim="800000"/>
            <a:headEnd/>
            <a:tailEnd/>
          </a:ln>
        </p:spPr>
      </p:pic>
      <p:sp>
        <p:nvSpPr>
          <p:cNvPr id="112" name="Title 1">
            <a:extLst>
              <a:ext uri="{FF2B5EF4-FFF2-40B4-BE49-F238E27FC236}">
                <a16:creationId xmlns:a16="http://schemas.microsoft.com/office/drawing/2014/main" id="{1DAF036B-C709-4902-A1DF-749FC00DE122}"/>
              </a:ext>
            </a:extLst>
          </p:cNvPr>
          <p:cNvSpPr txBox="1">
            <a:spLocks/>
          </p:cNvSpPr>
          <p:nvPr/>
        </p:nvSpPr>
        <p:spPr bwMode="auto">
          <a:xfrm>
            <a:off x="673629" y="288090"/>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p>
        </p:txBody>
      </p:sp>
      <p:pic>
        <p:nvPicPr>
          <p:cNvPr id="13" name="Picture 12">
            <a:extLst>
              <a:ext uri="{FF2B5EF4-FFF2-40B4-BE49-F238E27FC236}">
                <a16:creationId xmlns:a16="http://schemas.microsoft.com/office/drawing/2014/main" id="{12E2FDBA-E3E4-4A8A-AE92-56DD544CCC77}"/>
              </a:ext>
            </a:extLst>
          </p:cNvPr>
          <p:cNvPicPr>
            <a:picLocks noChangeAspect="1"/>
          </p:cNvPicPr>
          <p:nvPr/>
        </p:nvPicPr>
        <p:blipFill>
          <a:blip r:embed="rId4"/>
          <a:stretch>
            <a:fillRect/>
          </a:stretch>
        </p:blipFill>
        <p:spPr>
          <a:xfrm>
            <a:off x="1753118" y="794503"/>
            <a:ext cx="6192688" cy="2417284"/>
          </a:xfrm>
          <a:prstGeom prst="rect">
            <a:avLst/>
          </a:prstGeom>
        </p:spPr>
      </p:pic>
      <p:pic>
        <p:nvPicPr>
          <p:cNvPr id="17" name="Picture 16">
            <a:extLst>
              <a:ext uri="{FF2B5EF4-FFF2-40B4-BE49-F238E27FC236}">
                <a16:creationId xmlns:a16="http://schemas.microsoft.com/office/drawing/2014/main" id="{7C8E9D28-FD7F-4A16-8501-039F8DFE6C46}"/>
              </a:ext>
            </a:extLst>
          </p:cNvPr>
          <p:cNvPicPr>
            <a:picLocks noChangeAspect="1"/>
          </p:cNvPicPr>
          <p:nvPr/>
        </p:nvPicPr>
        <p:blipFill>
          <a:blip r:embed="rId5"/>
          <a:stretch>
            <a:fillRect/>
          </a:stretch>
        </p:blipFill>
        <p:spPr>
          <a:xfrm>
            <a:off x="1904203" y="3964721"/>
            <a:ext cx="5603352" cy="2067458"/>
          </a:xfrm>
          <a:prstGeom prst="rect">
            <a:avLst/>
          </a:prstGeom>
        </p:spPr>
      </p:pic>
      <p:sp>
        <p:nvSpPr>
          <p:cNvPr id="22" name="Text Placeholder 4">
            <a:extLst>
              <a:ext uri="{FF2B5EF4-FFF2-40B4-BE49-F238E27FC236}">
                <a16:creationId xmlns:a16="http://schemas.microsoft.com/office/drawing/2014/main" id="{B0F27F05-3BAC-402C-88E7-B9BA06166C05}"/>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1 : Planification</a:t>
            </a:r>
          </a:p>
        </p:txBody>
      </p:sp>
      <p:sp>
        <p:nvSpPr>
          <p:cNvPr id="21" name="Title 1">
            <a:extLst>
              <a:ext uri="{FF2B5EF4-FFF2-40B4-BE49-F238E27FC236}">
                <a16:creationId xmlns:a16="http://schemas.microsoft.com/office/drawing/2014/main" id="{3E75AF8C-2AC6-4616-BF0F-EA9C7DFDD90F}"/>
              </a:ext>
            </a:extLst>
          </p:cNvPr>
          <p:cNvSpPr txBox="1">
            <a:spLocks/>
          </p:cNvSpPr>
          <p:nvPr/>
        </p:nvSpPr>
        <p:spPr bwMode="auto">
          <a:xfrm>
            <a:off x="-672752" y="476672"/>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a:p>
            <a:pPr marL="1076325" indent="-1076325">
              <a:defRPr/>
            </a:pPr>
            <a:r>
              <a:rPr lang="en-US" sz="2000" b="1" kern="0" dirty="0">
                <a:solidFill>
                  <a:srgbClr val="0070C0"/>
                </a:solidFill>
                <a:latin typeface="+mj-lt"/>
                <a:ea typeface="+mj-ea"/>
                <a:cs typeface="+mj-cs"/>
              </a:rPr>
              <a:t>		Principe de base</a:t>
            </a:r>
          </a:p>
        </p:txBody>
      </p:sp>
    </p:spTree>
    <p:extLst>
      <p:ext uri="{BB962C8B-B14F-4D97-AF65-F5344CB8AC3E}">
        <p14:creationId xmlns:p14="http://schemas.microsoft.com/office/powerpoint/2010/main" val="35643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en-US" sz="900" dirty="0"/>
              <a:t>Arlon</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en-US" sz="100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en-US" sz="100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en-US" sz="900" dirty="0"/>
              <a:t>Namur</a:t>
            </a:r>
          </a:p>
        </p:txBody>
      </p:sp>
      <p:sp>
        <p:nvSpPr>
          <p:cNvPr id="34" name="Rectangle 33">
            <a:extLst>
              <a:ext uri="{FF2B5EF4-FFF2-40B4-BE49-F238E27FC236}">
                <a16:creationId xmlns:a16="http://schemas.microsoft.com/office/drawing/2014/main" id="{3A2EB5C4-2163-476C-9C14-2C7E173B0D9B}"/>
              </a:ext>
            </a:extLst>
          </p:cNvPr>
          <p:cNvSpPr/>
          <p:nvPr/>
        </p:nvSpPr>
        <p:spPr>
          <a:xfrm>
            <a:off x="3954521"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24B96AB-4EB1-47AD-8FAB-D6A989D3F57A}"/>
              </a:ext>
            </a:extLst>
          </p:cNvPr>
          <p:cNvSpPr/>
          <p:nvPr/>
        </p:nvSpPr>
        <p:spPr>
          <a:xfrm>
            <a:off x="3954521"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2CDE477-A2DA-4F3F-B633-DCB2974C3F7A}"/>
              </a:ext>
            </a:extLst>
          </p:cNvPr>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flipV="1">
            <a:off x="3575720" y="4199992"/>
            <a:ext cx="6408712" cy="28013"/>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8766437"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t>DS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7853705"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7536806" y="3429000"/>
            <a:ext cx="842670" cy="741676"/>
          </a:xfrm>
          <a:prstGeom prst="straightConnector1">
            <a:avLst/>
          </a:prstGeom>
          <a:noFill/>
          <a:ln w="12700" algn="ctr">
            <a:solidFill>
              <a:schemeClr val="tx1"/>
            </a:solidFill>
            <a:prstDash val="dash"/>
            <a:round/>
            <a:headEnd type="arrow" w="med" len="med"/>
            <a:tailEnd type="arrow" w="med" len="med"/>
          </a:ln>
        </p:spPr>
      </p:cxnSp>
      <p:graphicFrame>
        <p:nvGraphicFramePr>
          <p:cNvPr id="46" name="Table 186">
            <a:extLst>
              <a:ext uri="{FF2B5EF4-FFF2-40B4-BE49-F238E27FC236}">
                <a16:creationId xmlns:a16="http://schemas.microsoft.com/office/drawing/2014/main" id="{963BB0DE-4C6B-47EE-8B15-F2EA12D61DA4}"/>
              </a:ext>
            </a:extLst>
          </p:cNvPr>
          <p:cNvGraphicFramePr>
            <a:graphicFrameLocks noGrp="1"/>
          </p:cNvGraphicFramePr>
          <p:nvPr>
            <p:extLst>
              <p:ext uri="{D42A27DB-BD31-4B8C-83A1-F6EECF244321}">
                <p14:modId xmlns:p14="http://schemas.microsoft.com/office/powerpoint/2010/main" val="3812630130"/>
              </p:ext>
            </p:extLst>
          </p:nvPr>
        </p:nvGraphicFramePr>
        <p:xfrm>
          <a:off x="6284898" y="1947606"/>
          <a:ext cx="4963077" cy="773901"/>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Zone </a:t>
                      </a:r>
                      <a:r>
                        <a:rPr lang="en-US" sz="1000" b="0" dirty="0" err="1">
                          <a:solidFill>
                            <a:schemeClr val="tx1"/>
                          </a:solidFill>
                        </a:rPr>
                        <a:t>dangereuse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Zone orange </a:t>
                      </a:r>
                      <a:r>
                        <a:rPr lang="en-US" sz="1000" dirty="0" err="1"/>
                        <a:t>ou</a:t>
                      </a:r>
                      <a:r>
                        <a:rPr lang="en-US" sz="1000" dirty="0"/>
                        <a:t> zone de vigilance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Délimitation</a:t>
                      </a:r>
                      <a:r>
                        <a:rPr lang="en-US" sz="1000" dirty="0"/>
                        <a:t> zone de </a:t>
                      </a:r>
                      <a:r>
                        <a:rPr lang="en-US" sz="1000" dirty="0" err="1"/>
                        <a:t>chantier</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Zone jaune of zone </a:t>
                      </a:r>
                      <a:r>
                        <a:rPr lang="en-US" sz="1000" dirty="0" err="1"/>
                        <a:t>d’avertissement</a:t>
                      </a:r>
                      <a:r>
                        <a:rPr lang="en-US" sz="10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visibilité</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7" name="Straight Arrow Connector 287">
            <a:extLst>
              <a:ext uri="{FF2B5EF4-FFF2-40B4-BE49-F238E27FC236}">
                <a16:creationId xmlns:a16="http://schemas.microsoft.com/office/drawing/2014/main" id="{29B68A1C-5849-4C60-88AF-121C924E9DED}"/>
              </a:ext>
            </a:extLst>
          </p:cNvPr>
          <p:cNvCxnSpPr>
            <a:cxnSpLocks noChangeShapeType="1"/>
          </p:cNvCxnSpPr>
          <p:nvPr/>
        </p:nvCxnSpPr>
        <p:spPr bwMode="auto">
          <a:xfrm flipH="1" flipV="1">
            <a:off x="8964212" y="2589580"/>
            <a:ext cx="360363" cy="1588"/>
          </a:xfrm>
          <a:prstGeom prst="straightConnector1">
            <a:avLst/>
          </a:prstGeom>
          <a:noFill/>
          <a:ln w="12700" algn="ctr">
            <a:solidFill>
              <a:schemeClr val="tx1"/>
            </a:solidFill>
            <a:prstDash val="dash"/>
            <a:round/>
            <a:headEnd type="arrow" w="med" len="med"/>
            <a:tailEnd type="arrow" w="med" len="med"/>
          </a:ln>
        </p:spPr>
      </p:cxnSp>
      <p:sp>
        <p:nvSpPr>
          <p:cNvPr id="48" name="Rectangle 47">
            <a:extLst>
              <a:ext uri="{FF2B5EF4-FFF2-40B4-BE49-F238E27FC236}">
                <a16:creationId xmlns:a16="http://schemas.microsoft.com/office/drawing/2014/main" id="{5FFF7578-C845-44F0-8A3D-F1869696CD76}"/>
              </a:ext>
            </a:extLst>
          </p:cNvPr>
          <p:cNvSpPr/>
          <p:nvPr/>
        </p:nvSpPr>
        <p:spPr>
          <a:xfrm>
            <a:off x="6357922" y="1956316"/>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269CE5D-8235-48F0-8619-B057EDE561C1}"/>
              </a:ext>
            </a:extLst>
          </p:cNvPr>
          <p:cNvSpPr/>
          <p:nvPr/>
        </p:nvSpPr>
        <p:spPr>
          <a:xfrm>
            <a:off x="6357923" y="2218551"/>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B84BA5D-43C9-4A59-8537-0A90D078D073}"/>
              </a:ext>
            </a:extLst>
          </p:cNvPr>
          <p:cNvSpPr/>
          <p:nvPr/>
        </p:nvSpPr>
        <p:spPr>
          <a:xfrm>
            <a:off x="6357923" y="25013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111">
            <a:extLst>
              <a:ext uri="{FF2B5EF4-FFF2-40B4-BE49-F238E27FC236}">
                <a16:creationId xmlns:a16="http://schemas.microsoft.com/office/drawing/2014/main" id="{C04A01D9-594E-45FE-A33D-FAF04F6AD102}"/>
              </a:ext>
            </a:extLst>
          </p:cNvPr>
          <p:cNvCxnSpPr/>
          <p:nvPr/>
        </p:nvCxnSpPr>
        <p:spPr bwMode="auto">
          <a:xfrm flipV="1">
            <a:off x="8964212" y="2352905"/>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28" name="Text Placeholder 4">
            <a:extLst>
              <a:ext uri="{FF2B5EF4-FFF2-40B4-BE49-F238E27FC236}">
                <a16:creationId xmlns:a16="http://schemas.microsoft.com/office/drawing/2014/main" id="{4BCB1C8A-2C6A-4220-A927-B1678081D81A}"/>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1 : Planification</a:t>
            </a:r>
          </a:p>
        </p:txBody>
      </p:sp>
      <p:sp>
        <p:nvSpPr>
          <p:cNvPr id="29" name="Title 1">
            <a:extLst>
              <a:ext uri="{FF2B5EF4-FFF2-40B4-BE49-F238E27FC236}">
                <a16:creationId xmlns:a16="http://schemas.microsoft.com/office/drawing/2014/main" id="{9ADBE252-D33C-4BA6-B857-F454BF6C363B}"/>
              </a:ext>
            </a:extLst>
          </p:cNvPr>
          <p:cNvSpPr txBox="1">
            <a:spLocks/>
          </p:cNvSpPr>
          <p:nvPr/>
        </p:nvSpPr>
        <p:spPr bwMode="auto">
          <a:xfrm>
            <a:off x="-672753" y="476672"/>
            <a:ext cx="12786031"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a:p>
            <a:pPr marL="1076325" indent="-1076325">
              <a:defRPr/>
            </a:pPr>
            <a:r>
              <a:rPr lang="en-US" sz="2000" b="1" kern="0" dirty="0">
                <a:solidFill>
                  <a:srgbClr val="0070C0"/>
                </a:solidFill>
                <a:latin typeface="+mj-lt"/>
                <a:ea typeface="+mj-ea"/>
                <a:cs typeface="+mj-cs"/>
              </a:rPr>
              <a:t>		</a:t>
            </a:r>
            <a:r>
              <a:rPr lang="fr-BE" sz="2000" b="1" kern="0" dirty="0">
                <a:solidFill>
                  <a:srgbClr val="0070C0"/>
                </a:solidFill>
                <a:latin typeface="+mj-lt"/>
                <a:ea typeface="+mj-ea"/>
                <a:cs typeface="+mj-cs"/>
              </a:rPr>
              <a:t>Déterminer dans quelle zone on travaille : zone orange ou zone jaune</a:t>
            </a:r>
          </a:p>
          <a:p>
            <a:pPr marL="1076325" indent="-1076325">
              <a:defRPr/>
            </a:pPr>
            <a:r>
              <a:rPr lang="fr-BE" sz="2000" b="1" kern="0" dirty="0">
                <a:solidFill>
                  <a:srgbClr val="0070C0"/>
                </a:solidFill>
                <a:latin typeface="+mj-lt"/>
                <a:ea typeface="+mj-ea"/>
                <a:cs typeface="+mj-cs"/>
              </a:rPr>
              <a:t>		Déterminer le nombre de personnes et/ou d’engins de chantier qui effectueront les travaux.</a:t>
            </a:r>
            <a:endParaRPr lang="en-US" sz="2000" b="1" kern="0" dirty="0">
              <a:solidFill>
                <a:srgbClr val="0070C0"/>
              </a:solidFill>
              <a:latin typeface="+mj-lt"/>
              <a:ea typeface="+mj-ea"/>
              <a:cs typeface="+mj-cs"/>
            </a:endParaRPr>
          </a:p>
        </p:txBody>
      </p:sp>
    </p:spTree>
    <p:extLst>
      <p:ext uri="{BB962C8B-B14F-4D97-AF65-F5344CB8AC3E}">
        <p14:creationId xmlns:p14="http://schemas.microsoft.com/office/powerpoint/2010/main" val="395414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p:txBody>
      </p: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9038568" y="190955"/>
            <a:ext cx="285625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1 : Planification</a:t>
            </a:r>
          </a:p>
          <a:p>
            <a:pPr fontAlgn="auto">
              <a:spcAft>
                <a:spcPts val="0"/>
              </a:spcAft>
            </a:pPr>
            <a:endParaRPr lang="en-GB" dirty="0"/>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396044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dirty="0">
                <a:solidFill>
                  <a:schemeClr val="accent2"/>
                </a:solidFill>
                <a:latin typeface="+mn-lt"/>
              </a:rPr>
              <a:t>L'étape 1 consiste à déterminer la délimitation à appliquer et la distance entre le rail extérieur et la délimitation.</a:t>
            </a:r>
          </a:p>
          <a:p>
            <a:pPr algn="just"/>
            <a:endParaRPr lang="en-US" sz="1400" dirty="0">
              <a:solidFill>
                <a:schemeClr val="accent2"/>
              </a:solidFill>
              <a:latin typeface="+mn-lt"/>
            </a:endParaRPr>
          </a:p>
          <a:p>
            <a:pPr algn="just"/>
            <a:r>
              <a:rPr lang="fr-BE" sz="1400" dirty="0">
                <a:solidFill>
                  <a:schemeClr val="accent2"/>
                </a:solidFill>
                <a:latin typeface="+mn-lt"/>
              </a:rPr>
              <a:t>Cette analyse est effectuée, entre autres, sur la base des éléments suivants :</a:t>
            </a:r>
            <a:r>
              <a:rPr lang="en-US" sz="1400" dirty="0">
                <a:solidFill>
                  <a:schemeClr val="accent2"/>
                </a:solidFill>
                <a:latin typeface="+mn-lt"/>
              </a:rPr>
              <a:t>:</a:t>
            </a:r>
          </a:p>
          <a:p>
            <a:pPr algn="just"/>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Nombre d’agents au travail </a:t>
            </a: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le nombre et le type d’engin utilisés ;</a:t>
            </a:r>
            <a:endParaRPr lang="en-US" sz="1400" dirty="0">
              <a:solidFill>
                <a:schemeClr val="accent2"/>
              </a:solidFill>
              <a:latin typeface="+mn-lt"/>
            </a:endParaRPr>
          </a:p>
          <a:p>
            <a:pPr marL="285750" indent="-285750" algn="just">
              <a:buFontTx/>
              <a:buChar char="-"/>
            </a:pPr>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WIT 1003 ou autres documents d'analyse </a:t>
            </a: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marL="285750" indent="-285750" algn="just">
              <a:buFontTx/>
              <a:buChar char="-"/>
            </a:pP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algn="just"/>
            <a:r>
              <a:rPr lang="fr-BE" sz="1400" dirty="0">
                <a:solidFill>
                  <a:schemeClr val="accent2"/>
                </a:solidFill>
                <a:latin typeface="+mn-lt"/>
              </a:rPr>
              <a:t>Une bonne analyse permet de garantir le principe de base (sécurité du personnel - sécurité des engins de chantier - sécurité du trafic ferroviaire).</a:t>
            </a:r>
            <a:endParaRPr lang="en-US" sz="1400" dirty="0">
              <a:solidFill>
                <a:schemeClr val="accent2"/>
              </a:solidFill>
              <a:latin typeface="+mn-lt"/>
            </a:endParaRPr>
          </a:p>
        </p:txBody>
      </p:sp>
    </p:spTree>
    <p:extLst>
      <p:ext uri="{BB962C8B-B14F-4D97-AF65-F5344CB8AC3E}">
        <p14:creationId xmlns:p14="http://schemas.microsoft.com/office/powerpoint/2010/main" val="240149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9912424" y="714791"/>
            <a:ext cx="8064500" cy="506413"/>
          </a:xfrm>
          <a:prstGeom prst="rect">
            <a:avLst/>
          </a:prstGeom>
          <a:noFill/>
          <a:ln w="9525">
            <a:noFill/>
            <a:miter lim="800000"/>
            <a:headEnd/>
            <a:tailEnd/>
          </a:ln>
          <a:effectLst/>
        </p:spPr>
        <p:txBody>
          <a:bodyPr lIns="0" tIns="0" rIns="0" bIns="0"/>
          <a:lstStyle/>
          <a:p>
            <a:pPr>
              <a:defRPr/>
            </a:pPr>
            <a:endParaRPr lang="en-US" sz="2000" b="1" kern="0" dirty="0">
              <a:solidFill>
                <a:srgbClr val="0070C0"/>
              </a:solidFill>
              <a:latin typeface="+mj-lt"/>
              <a:ea typeface="+mj-ea"/>
              <a:cs typeface="+mj-cs"/>
            </a:endParaRPr>
          </a:p>
        </p:txBody>
      </p:sp>
      <p:sp>
        <p:nvSpPr>
          <p:cNvPr id="22" name="Rounded Rectangle 12"/>
          <p:cNvSpPr/>
          <p:nvPr/>
        </p:nvSpPr>
        <p:spPr bwMode="auto">
          <a:xfrm>
            <a:off x="1055440" y="1327378"/>
            <a:ext cx="9255025" cy="251901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dirty="0">
              <a:latin typeface="+mn-lt"/>
            </a:endParaRPr>
          </a:p>
          <a:p>
            <a:pPr lvl="0" algn="just">
              <a:defRPr/>
            </a:pPr>
            <a:r>
              <a:rPr lang="fr-BE" sz="1400" dirty="0">
                <a:latin typeface="+mn-lt"/>
              </a:rPr>
              <a:t>pour les travaux dans la </a:t>
            </a:r>
            <a:r>
              <a:rPr lang="fr-BE" sz="1400" b="1" dirty="0">
                <a:latin typeface="+mn-lt"/>
              </a:rPr>
              <a:t>zone orange </a:t>
            </a:r>
            <a:r>
              <a:rPr lang="fr-BE" sz="1400" dirty="0">
                <a:latin typeface="+mn-lt"/>
              </a:rPr>
              <a:t>: la délimitation (le filet orange) est positionné à </a:t>
            </a:r>
            <a:r>
              <a:rPr lang="fr-BE" sz="1400" b="1" dirty="0">
                <a:latin typeface="+mn-lt"/>
              </a:rPr>
              <a:t>au moins 1,75 m </a:t>
            </a:r>
            <a:r>
              <a:rPr lang="fr-BE" sz="1400" dirty="0">
                <a:latin typeface="+mn-lt"/>
              </a:rPr>
              <a:t>du bord extérieur du rail de la voie adjacente (marge de sécurité de minimum 25 cm vis-à-vis de la zone dangereuse)</a:t>
            </a:r>
          </a:p>
          <a:p>
            <a:pPr lvl="0" algn="ctr">
              <a:defRPr/>
            </a:pPr>
            <a:endParaRPr lang="fr-BE" sz="1400" dirty="0">
              <a:latin typeface="+mn-lt"/>
            </a:endParaRPr>
          </a:p>
          <a:p>
            <a:pPr lvl="0" algn="just">
              <a:defRPr/>
            </a:pPr>
            <a:r>
              <a:rPr lang="fr-BE" sz="1400" dirty="0">
                <a:latin typeface="+mn-lt"/>
              </a:rPr>
              <a:t>	</a:t>
            </a:r>
          </a:p>
          <a:p>
            <a:pPr lvl="0" algn="just">
              <a:defRPr/>
            </a:pPr>
            <a:endParaRPr lang="en-GB" sz="1400" dirty="0">
              <a:latin typeface="+mn-lt"/>
            </a:endParaRPr>
          </a:p>
          <a:p>
            <a:pPr lvl="0" algn="just">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lvl="0" algn="just">
              <a:defRPr/>
            </a:pPr>
            <a:endParaRPr lang="fr-BE"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grpSp>
        <p:nvGrpSpPr>
          <p:cNvPr id="5" name="Group 4"/>
          <p:cNvGrpSpPr/>
          <p:nvPr/>
        </p:nvGrpSpPr>
        <p:grpSpPr>
          <a:xfrm>
            <a:off x="2677617" y="2164331"/>
            <a:ext cx="5634151" cy="1405888"/>
            <a:chOff x="637045" y="4305432"/>
            <a:chExt cx="10373026" cy="2434093"/>
          </a:xfrm>
        </p:grpSpPr>
        <p:sp>
          <p:nvSpPr>
            <p:cNvPr id="6" name="Rectangle 47"/>
            <p:cNvSpPr/>
            <p:nvPr/>
          </p:nvSpPr>
          <p:spPr>
            <a:xfrm>
              <a:off x="4486464" y="5132357"/>
              <a:ext cx="2052734" cy="958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sp>
          <p:nvSpPr>
            <p:cNvPr id="7" name="Rectangle 47"/>
            <p:cNvSpPr/>
            <p:nvPr/>
          </p:nvSpPr>
          <p:spPr>
            <a:xfrm>
              <a:off x="640726" y="5132357"/>
              <a:ext cx="3868939" cy="9582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9" name="Group 20"/>
            <p:cNvGrpSpPr>
              <a:grpSpLocks noChangeAspect="1"/>
            </p:cNvGrpSpPr>
            <p:nvPr/>
          </p:nvGrpSpPr>
          <p:grpSpPr bwMode="auto">
            <a:xfrm>
              <a:off x="3318250" y="5481374"/>
              <a:ext cx="82829" cy="123788"/>
              <a:chOff x="8100392" y="5949280"/>
              <a:chExt cx="144016" cy="216024"/>
            </a:xfrm>
          </p:grpSpPr>
          <p:sp>
            <p:nvSpPr>
              <p:cNvPr id="31" name="Rectangle 30"/>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20"/>
            <p:cNvGrpSpPr>
              <a:grpSpLocks noChangeAspect="1"/>
            </p:cNvGrpSpPr>
            <p:nvPr/>
          </p:nvGrpSpPr>
          <p:grpSpPr bwMode="auto">
            <a:xfrm>
              <a:off x="2284958" y="5471750"/>
              <a:ext cx="82829" cy="123788"/>
              <a:chOff x="8100392" y="5949280"/>
              <a:chExt cx="144016" cy="216024"/>
            </a:xfrm>
          </p:grpSpPr>
          <p:sp>
            <p:nvSpPr>
              <p:cNvPr id="29" name="Rectangle 28"/>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Rectangle 11"/>
            <p:cNvSpPr/>
            <p:nvPr/>
          </p:nvSpPr>
          <p:spPr>
            <a:xfrm>
              <a:off x="6539198" y="5132630"/>
              <a:ext cx="3090436" cy="9582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3" name="Rectangle 12"/>
            <p:cNvSpPr/>
            <p:nvPr/>
          </p:nvSpPr>
          <p:spPr>
            <a:xfrm>
              <a:off x="9629633" y="5132357"/>
              <a:ext cx="1380437" cy="958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14" name="Straight Connector 28"/>
            <p:cNvCxnSpPr>
              <a:stCxn id="7" idx="1"/>
            </p:cNvCxnSpPr>
            <p:nvPr/>
          </p:nvCxnSpPr>
          <p:spPr>
            <a:xfrm flipV="1">
              <a:off x="640726" y="5605162"/>
              <a:ext cx="10369345" cy="6302"/>
            </a:xfrm>
            <a:prstGeom prst="line">
              <a:avLst/>
            </a:prstGeom>
          </p:spPr>
          <p:style>
            <a:lnRef idx="3">
              <a:schemeClr val="dk1"/>
            </a:lnRef>
            <a:fillRef idx="0">
              <a:schemeClr val="dk1"/>
            </a:fillRef>
            <a:effectRef idx="2">
              <a:schemeClr val="dk1"/>
            </a:effectRef>
            <a:fontRef idx="minor">
              <a:schemeClr val="tx1"/>
            </a:fontRef>
          </p:style>
        </p:cxnSp>
        <p:sp>
          <p:nvSpPr>
            <p:cNvPr id="15" name="TextBox 18"/>
            <p:cNvSpPr txBox="1">
              <a:spLocks noChangeArrowheads="1"/>
            </p:cNvSpPr>
            <p:nvPr/>
          </p:nvSpPr>
          <p:spPr bwMode="auto">
            <a:xfrm>
              <a:off x="637045" y="5693979"/>
              <a:ext cx="3845318" cy="426296"/>
            </a:xfrm>
            <a:prstGeom prst="rect">
              <a:avLst/>
            </a:prstGeom>
            <a:noFill/>
            <a:ln w="9525">
              <a:noFill/>
              <a:miter lim="800000"/>
              <a:headEnd/>
              <a:tailEnd/>
            </a:ln>
          </p:spPr>
          <p:txBody>
            <a:bodyPr wrap="square">
              <a:spAutoFit/>
            </a:bodyPr>
            <a:lstStyle/>
            <a:p>
              <a:pPr algn="ctr"/>
              <a:r>
                <a:rPr lang="en-US" sz="1000" b="1" dirty="0">
                  <a:latin typeface="Calibri" pitchFamily="34" charset="0"/>
                </a:rPr>
                <a:t>ZONE DANGEREUSE</a:t>
              </a:r>
            </a:p>
          </p:txBody>
        </p:sp>
        <p:sp>
          <p:nvSpPr>
            <p:cNvPr id="16" name="TextBox 18"/>
            <p:cNvSpPr txBox="1">
              <a:spLocks noChangeArrowheads="1"/>
            </p:cNvSpPr>
            <p:nvPr/>
          </p:nvSpPr>
          <p:spPr bwMode="auto">
            <a:xfrm>
              <a:off x="3655082" y="5185168"/>
              <a:ext cx="797453" cy="426296"/>
            </a:xfrm>
            <a:prstGeom prst="rect">
              <a:avLst/>
            </a:prstGeom>
            <a:noFill/>
            <a:ln w="9525">
              <a:noFill/>
              <a:miter lim="800000"/>
              <a:headEnd/>
              <a:tailEnd/>
            </a:ln>
          </p:spPr>
          <p:txBody>
            <a:bodyPr wrap="square">
              <a:spAutoFit/>
            </a:bodyPr>
            <a:lstStyle/>
            <a:p>
              <a:r>
                <a:rPr lang="en-US" sz="1000" b="1" dirty="0">
                  <a:latin typeface="Calibri" pitchFamily="34" charset="0"/>
                </a:rPr>
                <a:t>DS</a:t>
              </a:r>
              <a:endParaRPr lang="en-US" sz="600" b="1" dirty="0">
                <a:latin typeface="Calibri" pitchFamily="34" charset="0"/>
              </a:endParaRPr>
            </a:p>
          </p:txBody>
        </p:sp>
        <p:cxnSp>
          <p:nvCxnSpPr>
            <p:cNvPr id="17" name="Straight Arrow Connector 62"/>
            <p:cNvCxnSpPr/>
            <p:nvPr/>
          </p:nvCxnSpPr>
          <p:spPr>
            <a:xfrm>
              <a:off x="3375594" y="5533349"/>
              <a:ext cx="1128771" cy="0"/>
            </a:xfrm>
            <a:prstGeom prst="straightConnector1">
              <a:avLst/>
            </a:prstGeom>
            <a:noFill/>
            <a:ln w="19050" cap="flat" cmpd="sng" algn="ctr">
              <a:solidFill>
                <a:schemeClr val="tx1"/>
              </a:solidFill>
              <a:prstDash val="solid"/>
              <a:headEnd type="arrow"/>
              <a:tailEnd type="arrow"/>
            </a:ln>
            <a:effectLst/>
          </p:spPr>
        </p:cxnSp>
        <p:sp>
          <p:nvSpPr>
            <p:cNvPr id="18" name="ZoneTexte 45"/>
            <p:cNvSpPr txBox="1"/>
            <p:nvPr/>
          </p:nvSpPr>
          <p:spPr>
            <a:xfrm>
              <a:off x="4353562" y="5237513"/>
              <a:ext cx="594979" cy="1089412"/>
            </a:xfrm>
            <a:prstGeom prst="rect">
              <a:avLst/>
            </a:prstGeom>
            <a:noFill/>
          </p:spPr>
          <p:txBody>
            <a:bodyPr vert="vert270" wrap="square" rtlCol="0">
              <a:spAutoFit/>
            </a:bodyPr>
            <a:lstStyle/>
            <a:p>
              <a:pPr algn="l"/>
              <a:r>
                <a:rPr lang="fr-FR" sz="900" b="1" dirty="0"/>
                <a:t>1,5m</a:t>
              </a:r>
            </a:p>
          </p:txBody>
        </p:sp>
        <p:sp>
          <p:nvSpPr>
            <p:cNvPr id="19" name="ZoneTexte 46"/>
            <p:cNvSpPr txBox="1"/>
            <p:nvPr/>
          </p:nvSpPr>
          <p:spPr>
            <a:xfrm>
              <a:off x="6369395" y="5185168"/>
              <a:ext cx="594979" cy="1089412"/>
            </a:xfrm>
            <a:prstGeom prst="rect">
              <a:avLst/>
            </a:prstGeom>
            <a:noFill/>
          </p:spPr>
          <p:txBody>
            <a:bodyPr vert="vert270" wrap="square" rtlCol="0">
              <a:spAutoFit/>
            </a:bodyPr>
            <a:lstStyle/>
            <a:p>
              <a:pPr algn="l"/>
              <a:r>
                <a:rPr lang="fr-FR" sz="900" b="1" dirty="0"/>
                <a:t>2,5m</a:t>
              </a:r>
            </a:p>
          </p:txBody>
        </p:sp>
        <p:cxnSp>
          <p:nvCxnSpPr>
            <p:cNvPr id="20" name="Connecteur droit 47"/>
            <p:cNvCxnSpPr/>
            <p:nvPr/>
          </p:nvCxnSpPr>
          <p:spPr>
            <a:xfrm>
              <a:off x="4512526" y="5132357"/>
              <a:ext cx="0"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Connecteur droit 49"/>
            <p:cNvCxnSpPr/>
            <p:nvPr/>
          </p:nvCxnSpPr>
          <p:spPr>
            <a:xfrm>
              <a:off x="6527388" y="5137345"/>
              <a:ext cx="7397"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Connecteur droit 50"/>
            <p:cNvCxnSpPr/>
            <p:nvPr/>
          </p:nvCxnSpPr>
          <p:spPr>
            <a:xfrm>
              <a:off x="4727848" y="4305432"/>
              <a:ext cx="0" cy="1299730"/>
            </a:xfrm>
            <a:prstGeom prst="line">
              <a:avLst/>
            </a:prstGeom>
            <a:ln w="57150">
              <a:prstDash val="sysDash"/>
            </a:ln>
          </p:spPr>
          <p:style>
            <a:lnRef idx="1">
              <a:schemeClr val="accent3"/>
            </a:lnRef>
            <a:fillRef idx="0">
              <a:schemeClr val="accent3"/>
            </a:fillRef>
            <a:effectRef idx="0">
              <a:schemeClr val="accent3"/>
            </a:effectRef>
            <a:fontRef idx="minor">
              <a:schemeClr val="tx1"/>
            </a:fontRef>
          </p:style>
        </p:cxnSp>
        <p:sp>
          <p:nvSpPr>
            <p:cNvPr id="24" name="ZoneTexte 51"/>
            <p:cNvSpPr txBox="1"/>
            <p:nvPr/>
          </p:nvSpPr>
          <p:spPr>
            <a:xfrm>
              <a:off x="9499437" y="5185168"/>
              <a:ext cx="594979" cy="1089412"/>
            </a:xfrm>
            <a:prstGeom prst="rect">
              <a:avLst/>
            </a:prstGeom>
            <a:noFill/>
          </p:spPr>
          <p:txBody>
            <a:bodyPr vert="vert270" wrap="square" rtlCol="0">
              <a:spAutoFit/>
            </a:bodyPr>
            <a:lstStyle/>
            <a:p>
              <a:pPr algn="l"/>
              <a:r>
                <a:rPr lang="fr-FR" sz="900" b="1" dirty="0"/>
                <a:t>4,5m</a:t>
              </a:r>
            </a:p>
          </p:txBody>
        </p:sp>
        <p:cxnSp>
          <p:nvCxnSpPr>
            <p:cNvPr id="25" name="Connecteur droit 52"/>
            <p:cNvCxnSpPr/>
            <p:nvPr/>
          </p:nvCxnSpPr>
          <p:spPr>
            <a:xfrm>
              <a:off x="9625952" y="5132357"/>
              <a:ext cx="0" cy="1602180"/>
            </a:xfrm>
            <a:prstGeom prst="line">
              <a:avLst/>
            </a:prstGeom>
            <a:ln w="12700"/>
          </p:spPr>
          <p:style>
            <a:lnRef idx="1">
              <a:schemeClr val="dk1"/>
            </a:lnRef>
            <a:fillRef idx="0">
              <a:schemeClr val="dk1"/>
            </a:fillRef>
            <a:effectRef idx="0">
              <a:schemeClr val="dk1"/>
            </a:effectRef>
            <a:fontRef idx="minor">
              <a:schemeClr val="tx1"/>
            </a:fontRef>
          </p:style>
        </p:cxnSp>
        <p:pic>
          <p:nvPicPr>
            <p:cNvPr id="26" name="Image 54"/>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7467" l="0" r="100000"/>
                      </a14:imgEffect>
                    </a14:imgLayer>
                  </a14:imgProps>
                </a:ext>
                <a:ext uri="{28A0092B-C50C-407E-A947-70E740481C1C}">
                  <a14:useLocalDpi xmlns:a14="http://schemas.microsoft.com/office/drawing/2010/main" val="0"/>
                </a:ext>
              </a:extLst>
            </a:blip>
            <a:stretch>
              <a:fillRect/>
            </a:stretch>
          </p:blipFill>
          <p:spPr>
            <a:xfrm>
              <a:off x="5211023" y="4489898"/>
              <a:ext cx="1140940" cy="1140940"/>
            </a:xfrm>
            <a:prstGeom prst="rect">
              <a:avLst/>
            </a:prstGeom>
          </p:spPr>
        </p:pic>
        <p:pic>
          <p:nvPicPr>
            <p:cNvPr id="28" name="Picture 6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32945" y="4555372"/>
              <a:ext cx="309758" cy="9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ounded Rectangle 12">
            <a:extLst>
              <a:ext uri="{FF2B5EF4-FFF2-40B4-BE49-F238E27FC236}">
                <a16:creationId xmlns:a16="http://schemas.microsoft.com/office/drawing/2014/main" id="{054FCD63-7DE1-44B8-99B4-99C8C15743EA}"/>
              </a:ext>
            </a:extLst>
          </p:cNvPr>
          <p:cNvSpPr/>
          <p:nvPr/>
        </p:nvSpPr>
        <p:spPr bwMode="auto">
          <a:xfrm>
            <a:off x="1055440" y="4058741"/>
            <a:ext cx="9255025" cy="265796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dirty="0">
              <a:latin typeface="+mn-lt"/>
            </a:endParaRPr>
          </a:p>
          <a:p>
            <a:pPr lvl="0" algn="just">
              <a:defRPr/>
            </a:pPr>
            <a:r>
              <a:rPr lang="fr-BE" sz="1400" dirty="0">
                <a:latin typeface="+mn-lt"/>
              </a:rPr>
              <a:t>pour les travaux dans la </a:t>
            </a:r>
            <a:r>
              <a:rPr lang="fr-BE" sz="1400" b="1" dirty="0">
                <a:latin typeface="+mn-lt"/>
              </a:rPr>
              <a:t>zone jaune :</a:t>
            </a:r>
            <a:r>
              <a:rPr lang="fr-BE" sz="1400" dirty="0">
                <a:latin typeface="+mn-lt"/>
              </a:rPr>
              <a:t> le filet orange est positionné à </a:t>
            </a:r>
            <a:r>
              <a:rPr lang="fr-BE" sz="1400" b="1" dirty="0">
                <a:latin typeface="+mn-lt"/>
              </a:rPr>
              <a:t>au moins 2,50 </a:t>
            </a:r>
            <a:r>
              <a:rPr lang="fr-BE" sz="1400" dirty="0">
                <a:latin typeface="+mn-lt"/>
              </a:rPr>
              <a:t>m du bord extérieur du rail de la voie adjacente</a:t>
            </a:r>
          </a:p>
          <a:p>
            <a:pPr lvl="0" algn="just">
              <a:defRPr/>
            </a:pPr>
            <a:endParaRPr lang="fr-BE"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pic>
        <p:nvPicPr>
          <p:cNvPr id="4" name="Picture 3">
            <a:extLst>
              <a:ext uri="{FF2B5EF4-FFF2-40B4-BE49-F238E27FC236}">
                <a16:creationId xmlns:a16="http://schemas.microsoft.com/office/drawing/2014/main" id="{2F37FC30-0279-48E5-9F08-5272D0818EC6}"/>
              </a:ext>
            </a:extLst>
          </p:cNvPr>
          <p:cNvPicPr>
            <a:picLocks noChangeAspect="1"/>
          </p:cNvPicPr>
          <p:nvPr/>
        </p:nvPicPr>
        <p:blipFill>
          <a:blip r:embed="rId5"/>
          <a:stretch>
            <a:fillRect/>
          </a:stretch>
        </p:blipFill>
        <p:spPr>
          <a:xfrm>
            <a:off x="2659317" y="4881908"/>
            <a:ext cx="5645385" cy="1444877"/>
          </a:xfrm>
          <a:prstGeom prst="rect">
            <a:avLst/>
          </a:prstGeom>
        </p:spPr>
      </p:pic>
      <p:sp>
        <p:nvSpPr>
          <p:cNvPr id="33" name="Text Placeholder 4">
            <a:extLst>
              <a:ext uri="{FF2B5EF4-FFF2-40B4-BE49-F238E27FC236}">
                <a16:creationId xmlns:a16="http://schemas.microsoft.com/office/drawing/2014/main" id="{82527830-F5DD-4756-A024-4234486F4DA7}"/>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1 : Planification</a:t>
            </a:r>
          </a:p>
          <a:p>
            <a:pPr fontAlgn="auto">
              <a:spcAft>
                <a:spcPts val="0"/>
              </a:spcAft>
            </a:pPr>
            <a:endParaRPr lang="en-GB" dirty="0"/>
          </a:p>
        </p:txBody>
      </p:sp>
      <p:sp>
        <p:nvSpPr>
          <p:cNvPr id="35" name="Title 1">
            <a:extLst>
              <a:ext uri="{FF2B5EF4-FFF2-40B4-BE49-F238E27FC236}">
                <a16:creationId xmlns:a16="http://schemas.microsoft.com/office/drawing/2014/main" id="{3B608D8F-D06B-42B5-A491-6030EAB6417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a:p>
            <a:pPr marL="1076325" indent="-1076325">
              <a:defRPr/>
            </a:pPr>
            <a:r>
              <a:rPr lang="en-US" sz="2000" b="1" kern="0" dirty="0" err="1">
                <a:solidFill>
                  <a:srgbClr val="0070C0"/>
                </a:solidFill>
                <a:latin typeface="+mj-lt"/>
                <a:ea typeface="+mj-ea"/>
                <a:cs typeface="+mj-cs"/>
              </a:rPr>
              <a:t>Détermination</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l’emplacement</a:t>
            </a:r>
            <a:r>
              <a:rPr lang="en-US" sz="2000" b="1" kern="0" dirty="0">
                <a:solidFill>
                  <a:srgbClr val="0070C0"/>
                </a:solidFill>
                <a:latin typeface="+mj-lt"/>
                <a:ea typeface="+mj-ea"/>
                <a:cs typeface="+mj-cs"/>
              </a:rPr>
              <a:t> de la </a:t>
            </a:r>
            <a:r>
              <a:rPr lang="en-US" sz="2000" b="1" kern="0" dirty="0" err="1">
                <a:solidFill>
                  <a:srgbClr val="0070C0"/>
                </a:solidFill>
                <a:latin typeface="+mj-lt"/>
                <a:ea typeface="+mj-ea"/>
                <a:cs typeface="+mj-cs"/>
              </a:rPr>
              <a:t>délimitation</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matérielle</a:t>
            </a:r>
            <a:endParaRPr lang="en-US" sz="2000" b="1" kern="0" dirty="0">
              <a:solidFill>
                <a:srgbClr val="0070C0"/>
              </a:solidFill>
              <a:latin typeface="+mj-lt"/>
              <a:ea typeface="+mj-ea"/>
              <a:cs typeface="+mj-cs"/>
            </a:endParaRPr>
          </a:p>
          <a:p>
            <a:pPr marL="1076325" indent="-1076325">
              <a:defRPr/>
            </a:pPr>
            <a:endParaRPr lang="en-US" sz="2000" b="1" kern="0" dirty="0">
              <a:solidFill>
                <a:srgbClr val="0070C0"/>
              </a:solidFill>
              <a:latin typeface="+mj-lt"/>
              <a:ea typeface="+mj-ea"/>
              <a:cs typeface="+mj-cs"/>
            </a:endParaRPr>
          </a:p>
        </p:txBody>
      </p:sp>
    </p:spTree>
    <p:extLst>
      <p:ext uri="{BB962C8B-B14F-4D97-AF65-F5344CB8AC3E}">
        <p14:creationId xmlns:p14="http://schemas.microsoft.com/office/powerpoint/2010/main" val="25268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bwMode="auto">
          <a:xfrm>
            <a:off x="1055440" y="1628799"/>
            <a:ext cx="9865096" cy="489654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nl-BE" sz="1400" dirty="0" err="1">
                <a:latin typeface="Arial" panose="020B0604020202020204" pitchFamily="34" charset="0"/>
                <a:cs typeface="Arial" panose="020B0604020202020204" pitchFamily="34" charset="0"/>
              </a:rPr>
              <a:t>Lors</a:t>
            </a:r>
            <a:r>
              <a:rPr lang="nl-BE" sz="1400" dirty="0">
                <a:latin typeface="Arial" panose="020B0604020202020204" pitchFamily="34" charset="0"/>
                <a:cs typeface="Arial" panose="020B0604020202020204" pitchFamily="34" charset="0"/>
              </a:rPr>
              <a:t> de </a:t>
            </a:r>
            <a:r>
              <a:rPr lang="nl-BE" sz="1400" dirty="0" err="1">
                <a:latin typeface="Arial" panose="020B0604020202020204" pitchFamily="34" charset="0"/>
                <a:cs typeface="Arial" panose="020B0604020202020204" pitchFamily="34" charset="0"/>
              </a:rPr>
              <a:t>l’installation</a:t>
            </a:r>
            <a:r>
              <a:rPr lang="nl-BE" sz="1400" dirty="0">
                <a:latin typeface="Arial" panose="020B0604020202020204" pitchFamily="34" charset="0"/>
                <a:cs typeface="Arial" panose="020B0604020202020204" pitchFamily="34" charset="0"/>
              </a:rPr>
              <a:t> des filets </a:t>
            </a:r>
            <a:r>
              <a:rPr lang="nl-BE" sz="1400" dirty="0" err="1">
                <a:latin typeface="Arial" panose="020B0604020202020204" pitchFamily="34" charset="0"/>
                <a:cs typeface="Arial" panose="020B0604020202020204" pitchFamily="34" charset="0"/>
              </a:rPr>
              <a:t>orange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il</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faut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tenir</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compte</a:t>
            </a:r>
            <a:r>
              <a:rPr lang="nl-BE" sz="1400" dirty="0">
                <a:latin typeface="Arial" panose="020B0604020202020204" pitchFamily="34" charset="0"/>
                <a:cs typeface="Arial" panose="020B0604020202020204" pitchFamily="34" charset="0"/>
              </a:rPr>
              <a:t> des </a:t>
            </a:r>
            <a:r>
              <a:rPr lang="nl-BE" sz="1400" dirty="0" err="1">
                <a:latin typeface="Arial" panose="020B0604020202020204" pitchFamily="34" charset="0"/>
                <a:cs typeface="Arial" panose="020B0604020202020204" pitchFamily="34" charset="0"/>
              </a:rPr>
              <a:t>éléments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suivants</a:t>
            </a:r>
            <a:r>
              <a:rPr lang="nl-BE" sz="1400" dirty="0">
                <a:latin typeface="Arial" panose="020B0604020202020204" pitchFamily="34" charset="0"/>
                <a:cs typeface="Arial" panose="020B0604020202020204" pitchFamily="34" charset="0"/>
              </a:rPr>
              <a:t> : </a:t>
            </a:r>
            <a:endParaRPr lang="en-GB" sz="1400" dirty="0">
              <a:latin typeface="Arial" panose="020B0604020202020204" pitchFamily="34" charset="0"/>
              <a:cs typeface="Arial" panose="020B0604020202020204" pitchFamily="34" charset="0"/>
            </a:endParaRPr>
          </a:p>
          <a:p>
            <a:r>
              <a:rPr lang="nl-BE"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a:latin typeface="Arial" panose="020B0604020202020204" pitchFamily="34" charset="0"/>
                <a:cs typeface="Arial" panose="020B0604020202020204" pitchFamily="34" charset="0"/>
              </a:rPr>
              <a:t>la </a:t>
            </a:r>
            <a:r>
              <a:rPr lang="fr-BE" sz="1400" b="1" dirty="0">
                <a:latin typeface="Arial" panose="020B0604020202020204" pitchFamily="34" charset="0"/>
                <a:cs typeface="Arial" panose="020B0604020202020204" pitchFamily="34" charset="0"/>
              </a:rPr>
              <a:t>hauteur</a:t>
            </a:r>
            <a:r>
              <a:rPr lang="fr-BE" sz="1400" dirty="0">
                <a:latin typeface="Arial" panose="020B0604020202020204" pitchFamily="34" charset="0"/>
                <a:cs typeface="Arial" panose="020B0604020202020204" pitchFamily="34" charset="0"/>
              </a:rPr>
              <a:t> des équipements de séparation, mesurée par rapport au niveau du sol, doit être de minimum 1 m ;</a:t>
            </a:r>
          </a:p>
          <a:p>
            <a:pPr marL="285750" lvl="0" indent="-285750">
              <a:buFont typeface="Arial" panose="020B0604020202020204" pitchFamily="34" charset="0"/>
              <a:buChar char="•"/>
            </a:pPr>
            <a:endParaRPr lang="nl-BE"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nl-BE" sz="1400" dirty="0" err="1">
                <a:latin typeface="Arial" panose="020B0604020202020204" pitchFamily="34" charset="0"/>
                <a:cs typeface="Arial" panose="020B0604020202020204" pitchFamily="34" charset="0"/>
              </a:rPr>
              <a:t>un</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espace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d’au</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moins</a:t>
            </a:r>
            <a:r>
              <a:rPr lang="nl-BE" sz="1400" dirty="0">
                <a:latin typeface="Arial" panose="020B0604020202020204" pitchFamily="34" charset="0"/>
                <a:cs typeface="Arial" panose="020B0604020202020204" pitchFamily="34" charset="0"/>
              </a:rPr>
              <a:t> 80 cm </a:t>
            </a:r>
            <a:r>
              <a:rPr lang="nl-BE" sz="1400" dirty="0" err="1">
                <a:latin typeface="Arial" panose="020B0604020202020204" pitchFamily="34" charset="0"/>
                <a:cs typeface="Arial" panose="020B0604020202020204" pitchFamily="34" charset="0"/>
              </a:rPr>
              <a:t>doit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être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laissé</a:t>
            </a:r>
            <a:r>
              <a:rPr lang="nl-BE" sz="1400" dirty="0">
                <a:latin typeface="Arial" panose="020B0604020202020204" pitchFamily="34" charset="0"/>
                <a:cs typeface="Arial" panose="020B0604020202020204" pitchFamily="34" charset="0"/>
              </a:rPr>
              <a:t> à </a:t>
            </a:r>
            <a:r>
              <a:rPr lang="nl-BE" sz="1400" dirty="0" err="1">
                <a:latin typeface="Arial" panose="020B0604020202020204" pitchFamily="34" charset="0"/>
                <a:cs typeface="Arial" panose="020B0604020202020204" pitchFamily="34" charset="0"/>
              </a:rPr>
              <a:t>intervalles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réguliers</a:t>
            </a:r>
            <a:r>
              <a:rPr lang="nl-BE" sz="1400" dirty="0">
                <a:latin typeface="Arial" panose="020B0604020202020204" pitchFamily="34" charset="0"/>
                <a:cs typeface="Arial" panose="020B0604020202020204" pitchFamily="34" charset="0"/>
              </a:rPr>
              <a:t> pour </a:t>
            </a:r>
            <a:r>
              <a:rPr lang="nl-BE" sz="1400" dirty="0" err="1">
                <a:latin typeface="Arial" panose="020B0604020202020204" pitchFamily="34" charset="0"/>
                <a:cs typeface="Arial" panose="020B0604020202020204" pitchFamily="34" charset="0"/>
              </a:rPr>
              <a:t>permettre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l’entretien</a:t>
            </a:r>
            <a:r>
              <a:rPr lang="nl-BE" sz="1400" dirty="0">
                <a:latin typeface="Arial" panose="020B0604020202020204" pitchFamily="34" charset="0"/>
                <a:cs typeface="Arial" panose="020B0604020202020204" pitchFamily="34" charset="0"/>
              </a:rPr>
              <a:t> par Infrabel : </a:t>
            </a:r>
            <a:endParaRPr lang="en-GB"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l-BE" sz="1400" dirty="0">
                <a:latin typeface="Arial" panose="020B0604020202020204" pitchFamily="34" charset="0"/>
                <a:cs typeface="Arial" panose="020B0604020202020204" pitchFamily="34" charset="0"/>
              </a:rPr>
              <a:t>au niveau des </a:t>
            </a:r>
            <a:r>
              <a:rPr lang="nl-BE" sz="1400" dirty="0" err="1">
                <a:latin typeface="Arial" panose="020B0604020202020204" pitchFamily="34" charset="0"/>
                <a:cs typeface="Arial" panose="020B0604020202020204" pitchFamily="34" charset="0"/>
              </a:rPr>
              <a:t>éléments</a:t>
            </a:r>
            <a:r>
              <a:rPr lang="nl-BE" sz="1400" dirty="0">
                <a:latin typeface="Arial" panose="020B0604020202020204" pitchFamily="34" charset="0"/>
                <a:cs typeface="Arial" panose="020B0604020202020204" pitchFamily="34" charset="0"/>
              </a:rPr>
              <a:t> de </a:t>
            </a:r>
            <a:r>
              <a:rPr lang="nl-BE" sz="1400" dirty="0" err="1">
                <a:latin typeface="Arial" panose="020B0604020202020204" pitchFamily="34" charset="0"/>
                <a:cs typeface="Arial" panose="020B0604020202020204" pitchFamily="34" charset="0"/>
              </a:rPr>
              <a:t>signalisation</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balise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crocodile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etc</a:t>
            </a:r>
            <a:r>
              <a:rPr lang="nl-BE" sz="1400" dirty="0">
                <a:latin typeface="Arial" panose="020B0604020202020204" pitchFamily="34" charset="0"/>
                <a:cs typeface="Arial" panose="020B0604020202020204" pitchFamily="34" charset="0"/>
              </a:rPr>
              <a:t>…) et des </a:t>
            </a:r>
            <a:r>
              <a:rPr lang="nl-BE" sz="1400" dirty="0" err="1">
                <a:latin typeface="Arial" panose="020B0604020202020204" pitchFamily="34" charset="0"/>
                <a:cs typeface="Arial" panose="020B0604020202020204" pitchFamily="34" charset="0"/>
              </a:rPr>
              <a:t>aiguillages</a:t>
            </a:r>
            <a:r>
              <a:rPr lang="nl-BE" sz="1400" dirty="0">
                <a:latin typeface="Arial" panose="020B0604020202020204" pitchFamily="34" charset="0"/>
                <a:cs typeface="Arial" panose="020B0604020202020204" pitchFamily="34" charset="0"/>
              </a:rPr>
              <a:t> ; </a:t>
            </a:r>
            <a:endParaRPr lang="en-GB"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l-BE" sz="1400" dirty="0">
                <a:latin typeface="Arial" panose="020B0604020202020204" pitchFamily="34" charset="0"/>
                <a:cs typeface="Arial" panose="020B0604020202020204" pitchFamily="34" charset="0"/>
              </a:rPr>
              <a:t>au </a:t>
            </a:r>
            <a:r>
              <a:rPr lang="nl-BE" sz="1400" dirty="0" err="1">
                <a:latin typeface="Arial" panose="020B0604020202020204" pitchFamily="34" charset="0"/>
                <a:cs typeface="Arial" panose="020B0604020202020204" pitchFamily="34" charset="0"/>
              </a:rPr>
              <a:t>moins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tous</a:t>
            </a:r>
            <a:r>
              <a:rPr lang="nl-BE" sz="1400" dirty="0">
                <a:latin typeface="Arial" panose="020B0604020202020204" pitchFamily="34" charset="0"/>
                <a:cs typeface="Arial" panose="020B0604020202020204" pitchFamily="34" charset="0"/>
              </a:rPr>
              <a:t> les 50 m.</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nl-BE" sz="1400" dirty="0">
                <a:latin typeface="Arial" panose="020B0604020202020204" pitchFamily="34" charset="0"/>
                <a:cs typeface="Arial" panose="020B0604020202020204" pitchFamily="34" charset="0"/>
              </a:rPr>
              <a:t>les </a:t>
            </a:r>
            <a:r>
              <a:rPr lang="nl-BE" sz="1400" dirty="0" err="1">
                <a:latin typeface="Arial" panose="020B0604020202020204" pitchFamily="34" charset="0"/>
                <a:cs typeface="Arial" panose="020B0604020202020204" pitchFamily="34" charset="0"/>
              </a:rPr>
              <a:t>piquets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verticaux</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seront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placés</a:t>
            </a:r>
            <a:r>
              <a:rPr lang="nl-BE" sz="1400" dirty="0">
                <a:latin typeface="Arial" panose="020B0604020202020204" pitchFamily="34" charset="0"/>
                <a:cs typeface="Arial" panose="020B0604020202020204" pitchFamily="34" charset="0"/>
              </a:rPr>
              <a:t> à </a:t>
            </a:r>
            <a:r>
              <a:rPr lang="nl-BE" sz="1400" dirty="0" err="1">
                <a:latin typeface="Arial" panose="020B0604020202020204" pitchFamily="34" charset="0"/>
                <a:cs typeface="Arial" panose="020B0604020202020204" pitchFamily="34" charset="0"/>
              </a:rPr>
              <a:t>une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distance</a:t>
            </a:r>
            <a:r>
              <a:rPr lang="nl-BE" sz="1400" dirty="0">
                <a:latin typeface="Arial" panose="020B0604020202020204" pitchFamily="34" charset="0"/>
                <a:cs typeface="Arial" panose="020B0604020202020204" pitchFamily="34" charset="0"/>
              </a:rPr>
              <a:t> maximale de 2 m les </a:t>
            </a:r>
            <a:r>
              <a:rPr lang="nl-BE" sz="1400" dirty="0" err="1">
                <a:latin typeface="Arial" panose="020B0604020202020204" pitchFamily="34" charset="0"/>
                <a:cs typeface="Arial" panose="020B0604020202020204" pitchFamily="34" charset="0"/>
              </a:rPr>
              <a:t>uns</a:t>
            </a:r>
            <a:r>
              <a:rPr lang="nl-BE" sz="1400" dirty="0">
                <a:latin typeface="Arial" panose="020B0604020202020204" pitchFamily="34" charset="0"/>
                <a:cs typeface="Arial" panose="020B0604020202020204" pitchFamily="34" charset="0"/>
              </a:rPr>
              <a:t> des </a:t>
            </a:r>
            <a:r>
              <a:rPr lang="nl-BE" sz="1400" dirty="0" err="1">
                <a:latin typeface="Arial" panose="020B0604020202020204" pitchFamily="34" charset="0"/>
                <a:cs typeface="Arial" panose="020B0604020202020204" pitchFamily="34" charset="0"/>
              </a:rPr>
              <a:t>autres</a:t>
            </a:r>
            <a:r>
              <a:rPr lang="nl-BE" sz="1400" dirty="0">
                <a:latin typeface="Arial" panose="020B0604020202020204" pitchFamily="34" charset="0"/>
                <a:cs typeface="Arial" panose="020B0604020202020204" pitchFamily="34" charset="0"/>
              </a:rPr>
              <a:t> ; </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nl-BE" sz="1400" dirty="0" err="1">
                <a:latin typeface="Arial" panose="020B0604020202020204" pitchFamily="34" charset="0"/>
                <a:cs typeface="Arial" panose="020B0604020202020204" pitchFamily="34" charset="0"/>
              </a:rPr>
              <a:t>le</a:t>
            </a:r>
            <a:r>
              <a:rPr lang="nl-BE" sz="1400" dirty="0">
                <a:latin typeface="Arial" panose="020B0604020202020204" pitchFamily="34" charset="0"/>
                <a:cs typeface="Arial" panose="020B0604020202020204" pitchFamily="34" charset="0"/>
              </a:rPr>
              <a:t> filet </a:t>
            </a:r>
            <a:r>
              <a:rPr lang="nl-BE" sz="1400" dirty="0" err="1">
                <a:latin typeface="Arial" panose="020B0604020202020204" pitchFamily="34" charset="0"/>
                <a:cs typeface="Arial" panose="020B0604020202020204" pitchFamily="34" charset="0"/>
              </a:rPr>
              <a:t>orange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est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placé</a:t>
            </a:r>
            <a:r>
              <a:rPr lang="nl-BE" sz="1400" dirty="0">
                <a:latin typeface="Arial" panose="020B0604020202020204" pitchFamily="34" charset="0"/>
                <a:cs typeface="Arial" panose="020B0604020202020204" pitchFamily="34" charset="0"/>
              </a:rPr>
              <a:t> en </a:t>
            </a:r>
            <a:r>
              <a:rPr lang="nl-BE" sz="1400" dirty="0" err="1">
                <a:latin typeface="Arial" panose="020B0604020202020204" pitchFamily="34" charset="0"/>
                <a:cs typeface="Arial" panose="020B0604020202020204" pitchFamily="34" charset="0"/>
              </a:rPr>
              <a:t>haut</a:t>
            </a:r>
            <a:r>
              <a:rPr lang="nl-BE" sz="1400" dirty="0">
                <a:latin typeface="Arial" panose="020B0604020202020204" pitchFamily="34" charset="0"/>
                <a:cs typeface="Arial" panose="020B0604020202020204" pitchFamily="34" charset="0"/>
              </a:rPr>
              <a:t> dans </a:t>
            </a:r>
            <a:r>
              <a:rPr lang="nl-BE" sz="1400" dirty="0" err="1">
                <a:latin typeface="Arial" panose="020B0604020202020204" pitchFamily="34" charset="0"/>
                <a:cs typeface="Arial" panose="020B0604020202020204" pitchFamily="34" charset="0"/>
              </a:rPr>
              <a:t>le</a:t>
            </a:r>
            <a:r>
              <a:rPr lang="nl-BE" sz="1400" dirty="0">
                <a:latin typeface="Arial" panose="020B0604020202020204" pitchFamily="34" charset="0"/>
                <a:cs typeface="Arial" panose="020B0604020202020204" pitchFamily="34" charset="0"/>
              </a:rPr>
              <a:t> crochet supérieur des </a:t>
            </a:r>
            <a:r>
              <a:rPr lang="nl-BE" sz="1400" dirty="0" err="1">
                <a:latin typeface="Arial" panose="020B0604020202020204" pitchFamily="34" charset="0"/>
                <a:cs typeface="Arial" panose="020B0604020202020204" pitchFamily="34" charset="0"/>
              </a:rPr>
              <a:t>piquets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afin</a:t>
            </a:r>
            <a:r>
              <a:rPr lang="nl-BE" sz="1400" dirty="0">
                <a:latin typeface="Arial" panose="020B0604020202020204" pitchFamily="34" charset="0"/>
                <a:cs typeface="Arial" panose="020B0604020202020204" pitchFamily="34" charset="0"/>
              </a:rPr>
              <a:t> de </a:t>
            </a:r>
            <a:r>
              <a:rPr lang="nl-BE" sz="1400" dirty="0" err="1">
                <a:latin typeface="Arial" panose="020B0604020202020204" pitchFamily="34" charset="0"/>
                <a:cs typeface="Arial" panose="020B0604020202020204" pitchFamily="34" charset="0"/>
              </a:rPr>
              <a:t>garantir</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une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hauteur</a:t>
            </a:r>
            <a:r>
              <a:rPr lang="nl-BE" sz="1400" dirty="0">
                <a:latin typeface="Arial" panose="020B0604020202020204" pitchFamily="34" charset="0"/>
                <a:cs typeface="Arial" panose="020B0604020202020204" pitchFamily="34" charset="0"/>
              </a:rPr>
              <a:t> minimale de 1 m. Des serres-</a:t>
            </a:r>
            <a:r>
              <a:rPr lang="nl-BE" sz="1400" dirty="0" err="1">
                <a:latin typeface="Arial" panose="020B0604020202020204" pitchFamily="34" charset="0"/>
                <a:cs typeface="Arial" panose="020B0604020202020204" pitchFamily="34" charset="0"/>
              </a:rPr>
              <a:t>câbles</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peuvent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également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être</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utilisés</a:t>
            </a:r>
            <a:r>
              <a:rPr lang="nl-BE" sz="1400" dirty="0">
                <a:latin typeface="Arial" panose="020B0604020202020204" pitchFamily="34" charset="0"/>
                <a:cs typeface="Arial" panose="020B0604020202020204" pitchFamily="34" charset="0"/>
              </a:rPr>
              <a:t> à </a:t>
            </a:r>
            <a:r>
              <a:rPr lang="nl-BE" sz="1400" dirty="0" err="1">
                <a:latin typeface="Arial" panose="020B0604020202020204" pitchFamily="34" charset="0"/>
                <a:cs typeface="Arial" panose="020B0604020202020204" pitchFamily="34" charset="0"/>
              </a:rPr>
              <a:t>cet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effet</a:t>
            </a:r>
            <a:r>
              <a:rPr lang="nl-BE" sz="1400" dirty="0">
                <a:latin typeface="Arial" panose="020B0604020202020204" pitchFamily="34" charset="0"/>
                <a:cs typeface="Arial" panose="020B0604020202020204" pitchFamily="34" charset="0"/>
              </a:rPr>
              <a:t>. Les </a:t>
            </a:r>
            <a:r>
              <a:rPr lang="nl-BE" sz="1400" dirty="0" err="1">
                <a:latin typeface="Arial" panose="020B0604020202020204" pitchFamily="34" charset="0"/>
                <a:cs typeface="Arial" panose="020B0604020202020204" pitchFamily="34" charset="0"/>
              </a:rPr>
              <a:t>piquets</a:t>
            </a:r>
            <a:r>
              <a:rPr lang="nl-BE" sz="1400" dirty="0">
                <a:latin typeface="Arial" panose="020B0604020202020204" pitchFamily="34" charset="0"/>
                <a:cs typeface="Arial" panose="020B0604020202020204" pitchFamily="34" charset="0"/>
              </a:rPr>
              <a:t> de </a:t>
            </a:r>
            <a:r>
              <a:rPr lang="nl-BE" sz="1400" dirty="0" err="1">
                <a:latin typeface="Arial" panose="020B0604020202020204" pitchFamily="34" charset="0"/>
                <a:cs typeface="Arial" panose="020B0604020202020204" pitchFamily="34" charset="0"/>
              </a:rPr>
              <a:t>fer</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sont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tissés</a:t>
            </a:r>
            <a:r>
              <a:rPr lang="nl-BE" sz="1400" dirty="0">
                <a:latin typeface="Arial" panose="020B0604020202020204" pitchFamily="34" charset="0"/>
                <a:cs typeface="Arial" panose="020B0604020202020204" pitchFamily="34" charset="0"/>
              </a:rPr>
              <a:t> à travers les </a:t>
            </a:r>
            <a:r>
              <a:rPr lang="nl-BE" sz="1400" dirty="0" err="1">
                <a:latin typeface="Arial" panose="020B0604020202020204" pitchFamily="34" charset="0"/>
                <a:cs typeface="Arial" panose="020B0604020202020204" pitchFamily="34" charset="0"/>
              </a:rPr>
              <a:t>mailles</a:t>
            </a:r>
            <a:r>
              <a:rPr lang="nl-BE" sz="1400" dirty="0">
                <a:latin typeface="Arial" panose="020B0604020202020204" pitchFamily="34" charset="0"/>
                <a:cs typeface="Arial" panose="020B0604020202020204" pitchFamily="34" charset="0"/>
              </a:rPr>
              <a:t> du filet </a:t>
            </a:r>
            <a:r>
              <a:rPr lang="nl-BE" sz="1400" dirty="0" err="1">
                <a:latin typeface="Arial" panose="020B0604020202020204" pitchFamily="34" charset="0"/>
                <a:cs typeface="Arial" panose="020B0604020202020204" pitchFamily="34" charset="0"/>
              </a:rPr>
              <a:t>orange</a:t>
            </a:r>
            <a:endParaRPr lang="fr-BE" sz="1400" dirty="0">
              <a:latin typeface="Arial" panose="020B0604020202020204" pitchFamily="34" charset="0"/>
              <a:cs typeface="Arial" panose="020B0604020202020204" pitchFamily="34" charset="0"/>
            </a:endParaRPr>
          </a:p>
          <a:p>
            <a:pPr marL="285750" lvl="0" indent="-285750" algn="just">
              <a:buFontTx/>
              <a:buChar char="-"/>
              <a:defRPr/>
            </a:pPr>
            <a:endParaRPr lang="fr-BE" sz="1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fr-BE" sz="1400" dirty="0">
                <a:latin typeface="Arial" panose="020B0604020202020204" pitchFamily="34" charset="0"/>
                <a:cs typeface="Arial" panose="020B0604020202020204" pitchFamily="34" charset="0"/>
              </a:rPr>
              <a:t>un </a:t>
            </a:r>
            <a:r>
              <a:rPr lang="fr-BE" sz="1400" b="1" dirty="0">
                <a:latin typeface="Arial" panose="020B0604020202020204" pitchFamily="34" charset="0"/>
                <a:cs typeface="Arial" panose="020B0604020202020204" pitchFamily="34" charset="0"/>
              </a:rPr>
              <a:t>contrôle périodique </a:t>
            </a:r>
            <a:r>
              <a:rPr lang="fr-BE" sz="1400" dirty="0">
                <a:latin typeface="Arial" panose="020B0604020202020204" pitchFamily="34" charset="0"/>
                <a:cs typeface="Arial" panose="020B0604020202020204" pitchFamily="34" charset="0"/>
              </a:rPr>
              <a:t>doit être assuré pour vérifier la continuité et l’état de la séparation matérielle, sur l’ensemble de la zone de chantier et pour toute la durée de la prestation de travail ;</a:t>
            </a:r>
          </a:p>
          <a:p>
            <a:pPr marL="285750" lvl="0" indent="-285750" algn="just">
              <a:buFont typeface="Arial" panose="020B0604020202020204" pitchFamily="34" charset="0"/>
              <a:buChar char="•"/>
              <a:defRPr/>
            </a:pPr>
            <a:endParaRPr lang="fr-BE" sz="1400" b="1" dirty="0">
              <a:solidFill>
                <a:srgbClr val="FF0000"/>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fr-BE" sz="1400" b="1" dirty="0">
                <a:solidFill>
                  <a:srgbClr val="FF0000"/>
                </a:solidFill>
                <a:latin typeface="Arial" panose="020B0604020202020204" pitchFamily="34" charset="0"/>
                <a:cs typeface="Arial" panose="020B0604020202020204" pitchFamily="34" charset="0"/>
              </a:rPr>
              <a:t>si une barrière d’entre-voie est installée pour des travaux dans la zone orange, elle est toujours combinée avec une mesure ‘Blocage des Mouvements’ ou un ‘Dispositif d’Annonce’</a:t>
            </a: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sp>
        <p:nvSpPr>
          <p:cNvPr id="5" name="Text Placeholder 4">
            <a:extLst>
              <a:ext uri="{FF2B5EF4-FFF2-40B4-BE49-F238E27FC236}">
                <a16:creationId xmlns:a16="http://schemas.microsoft.com/office/drawing/2014/main" id="{2A6579A8-9D57-4BDC-9298-54301F907397}"/>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1 : Planification</a:t>
            </a:r>
          </a:p>
        </p:txBody>
      </p:sp>
      <p:sp>
        <p:nvSpPr>
          <p:cNvPr id="6" name="Title 1">
            <a:extLst>
              <a:ext uri="{FF2B5EF4-FFF2-40B4-BE49-F238E27FC236}">
                <a16:creationId xmlns:a16="http://schemas.microsoft.com/office/drawing/2014/main" id="{637838E4-4855-4D0B-A30C-82C56C16E970}"/>
              </a:ext>
            </a:extLst>
          </p:cNvPr>
          <p:cNvSpPr txBox="1">
            <a:spLocks/>
          </p:cNvSpPr>
          <p:nvPr/>
        </p:nvSpPr>
        <p:spPr bwMode="auto">
          <a:xfrm>
            <a:off x="623392" y="551318"/>
            <a:ext cx="8064500" cy="717442"/>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a:p>
            <a:pPr marL="1076325" indent="-1076325">
              <a:defRPr/>
            </a:pPr>
            <a:r>
              <a:rPr lang="en-US" sz="2000" b="1" kern="0" dirty="0" err="1">
                <a:solidFill>
                  <a:srgbClr val="0070C0"/>
                </a:solidFill>
                <a:latin typeface="+mj-lt"/>
                <a:ea typeface="+mj-ea"/>
                <a:cs typeface="+mj-cs"/>
              </a:rPr>
              <a:t>Quelques</a:t>
            </a:r>
            <a:r>
              <a:rPr lang="en-US" sz="2000" b="1" kern="0" dirty="0">
                <a:solidFill>
                  <a:srgbClr val="0070C0"/>
                </a:solidFill>
                <a:latin typeface="+mj-lt"/>
                <a:ea typeface="+mj-ea"/>
                <a:cs typeface="+mj-cs"/>
              </a:rPr>
              <a:t> directives </a:t>
            </a:r>
            <a:r>
              <a:rPr lang="en-US" sz="2000" b="1" kern="0" dirty="0" err="1">
                <a:solidFill>
                  <a:srgbClr val="0070C0"/>
                </a:solidFill>
                <a:latin typeface="+mj-lt"/>
                <a:ea typeface="+mj-ea"/>
                <a:cs typeface="+mj-cs"/>
              </a:rPr>
              <a:t>générales</a:t>
            </a:r>
            <a:r>
              <a:rPr lang="en-US" sz="2000" b="1" kern="0" dirty="0">
                <a:solidFill>
                  <a:srgbClr val="0070C0"/>
                </a:solidFill>
                <a:latin typeface="+mj-lt"/>
                <a:ea typeface="+mj-ea"/>
                <a:cs typeface="+mj-cs"/>
              </a:rPr>
              <a:t> sur la </a:t>
            </a:r>
            <a:r>
              <a:rPr lang="en-US" sz="2000" b="1" kern="0" dirty="0" err="1">
                <a:solidFill>
                  <a:srgbClr val="0070C0"/>
                </a:solidFill>
                <a:latin typeface="+mj-lt"/>
                <a:ea typeface="+mj-ea"/>
                <a:cs typeface="+mj-cs"/>
              </a:rPr>
              <a:t>délimitation</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matérielle</a:t>
            </a:r>
            <a:endParaRPr lang="en-US" sz="2000" b="1" kern="0" dirty="0">
              <a:solidFill>
                <a:srgbClr val="0070C0"/>
              </a:solidFill>
              <a:latin typeface="+mj-lt"/>
              <a:ea typeface="+mj-ea"/>
              <a:cs typeface="+mj-cs"/>
            </a:endParaRPr>
          </a:p>
          <a:p>
            <a:pPr marL="1076325" indent="-1076325">
              <a:defRPr/>
            </a:pPr>
            <a:endParaRPr lang="en-US" sz="2000" b="1" kern="0" dirty="0">
              <a:solidFill>
                <a:srgbClr val="0070C0"/>
              </a:solidFill>
              <a:latin typeface="+mj-lt"/>
              <a:ea typeface="+mj-ea"/>
              <a:cs typeface="+mj-cs"/>
            </a:endParaRPr>
          </a:p>
        </p:txBody>
      </p:sp>
    </p:spTree>
    <p:extLst>
      <p:ext uri="{BB962C8B-B14F-4D97-AF65-F5344CB8AC3E}">
        <p14:creationId xmlns:p14="http://schemas.microsoft.com/office/powerpoint/2010/main" val="4935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5" name="Rounded Rectangle 14"/>
          <p:cNvSpPr/>
          <p:nvPr/>
        </p:nvSpPr>
        <p:spPr bwMode="auto">
          <a:xfrm>
            <a:off x="1199456" y="1595728"/>
            <a:ext cx="8725545" cy="1944215"/>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b="1" dirty="0">
                <a:solidFill>
                  <a:schemeClr val="accent2"/>
                </a:solidFill>
                <a:latin typeface="+mn-lt"/>
              </a:rPr>
              <a:t>Le chef de travail (RS Entrepreneur) </a:t>
            </a:r>
            <a:r>
              <a:rPr lang="en-US" sz="1400" dirty="0">
                <a:solidFill>
                  <a:schemeClr val="accent2"/>
                </a:solidFill>
                <a:latin typeface="+mn-lt"/>
              </a:rPr>
              <a:t>qui </a:t>
            </a:r>
            <a:r>
              <a:rPr lang="en-US" sz="1400" dirty="0" err="1">
                <a:solidFill>
                  <a:schemeClr val="accent2"/>
                </a:solidFill>
                <a:latin typeface="+mn-lt"/>
              </a:rPr>
              <a:t>organise</a:t>
            </a:r>
            <a:r>
              <a:rPr lang="en-US" sz="1400" dirty="0">
                <a:solidFill>
                  <a:schemeClr val="accent2"/>
                </a:solidFill>
                <a:latin typeface="+mn-lt"/>
              </a:rPr>
              <a:t> et/</a:t>
            </a:r>
            <a:r>
              <a:rPr lang="en-US" sz="1400" dirty="0" err="1">
                <a:solidFill>
                  <a:schemeClr val="accent2"/>
                </a:solidFill>
                <a:latin typeface="+mn-lt"/>
              </a:rPr>
              <a:t>ou</a:t>
            </a:r>
            <a:r>
              <a:rPr lang="en-US" sz="1400" dirty="0">
                <a:solidFill>
                  <a:schemeClr val="accent2"/>
                </a:solidFill>
                <a:latin typeface="+mn-lt"/>
              </a:rPr>
              <a:t> dirige les travaux : </a:t>
            </a:r>
          </a:p>
          <a:p>
            <a:pPr algn="just"/>
            <a:endParaRPr lang="en-US" sz="1400" dirty="0">
              <a:solidFill>
                <a:schemeClr val="accent2"/>
              </a:solidFill>
              <a:latin typeface="+mn-lt"/>
            </a:endParaRPr>
          </a:p>
          <a:p>
            <a:pPr marL="285750" indent="-285750">
              <a:buFontTx/>
              <a:buChar char="-"/>
            </a:pPr>
            <a:r>
              <a:rPr lang="en-US" sz="1400" dirty="0">
                <a:solidFill>
                  <a:schemeClr val="accent2"/>
                </a:solidFill>
                <a:latin typeface="+mn-lt"/>
              </a:rPr>
              <a:t>il communique la distance </a:t>
            </a:r>
            <a:r>
              <a:rPr lang="en-US" sz="1400" dirty="0" err="1">
                <a:solidFill>
                  <a:schemeClr val="accent2"/>
                </a:solidFill>
                <a:latin typeface="+mn-lt"/>
              </a:rPr>
              <a:t>minimale</a:t>
            </a:r>
            <a:r>
              <a:rPr lang="en-US" sz="1400" dirty="0">
                <a:solidFill>
                  <a:schemeClr val="accent2"/>
                </a:solidFill>
                <a:latin typeface="+mn-lt"/>
              </a:rPr>
              <a:t> à respecter entre la zone </a:t>
            </a:r>
            <a:r>
              <a:rPr lang="en-US" sz="1400" dirty="0" err="1">
                <a:solidFill>
                  <a:schemeClr val="accent2"/>
                </a:solidFill>
                <a:latin typeface="+mn-lt"/>
              </a:rPr>
              <a:t>dangereuse</a:t>
            </a:r>
            <a:r>
              <a:rPr lang="en-US" sz="1400" dirty="0">
                <a:solidFill>
                  <a:schemeClr val="accent2"/>
                </a:solidFill>
                <a:latin typeface="+mn-lt"/>
              </a:rPr>
              <a:t> </a:t>
            </a:r>
            <a:r>
              <a:rPr lang="en-US" sz="1400" dirty="0" err="1">
                <a:solidFill>
                  <a:schemeClr val="accent2"/>
                </a:solidFill>
                <a:latin typeface="+mn-lt"/>
              </a:rPr>
              <a:t>ou</a:t>
            </a:r>
            <a:r>
              <a:rPr lang="en-US" sz="1400" dirty="0">
                <a:solidFill>
                  <a:schemeClr val="accent2"/>
                </a:solidFill>
                <a:latin typeface="+mn-lt"/>
              </a:rPr>
              <a:t> le </a:t>
            </a:r>
            <a:r>
              <a:rPr lang="en-US" sz="1400" dirty="0" err="1">
                <a:solidFill>
                  <a:schemeClr val="accent2"/>
                </a:solidFill>
                <a:latin typeface="+mn-lt"/>
              </a:rPr>
              <a:t>gabarit</a:t>
            </a:r>
            <a:r>
              <a:rPr lang="en-US" sz="1400" dirty="0">
                <a:solidFill>
                  <a:schemeClr val="accent2"/>
                </a:solidFill>
                <a:latin typeface="+mn-lt"/>
              </a:rPr>
              <a:t> et la delimitation </a:t>
            </a:r>
            <a:r>
              <a:rPr lang="en-US" sz="1400" dirty="0" err="1">
                <a:solidFill>
                  <a:schemeClr val="accent2"/>
                </a:solidFill>
                <a:latin typeface="+mn-lt"/>
              </a:rPr>
              <a:t>matérielle</a:t>
            </a:r>
            <a:r>
              <a:rPr lang="en-US" sz="1400" dirty="0">
                <a:solidFill>
                  <a:schemeClr val="accent2"/>
                </a:solidFill>
                <a:latin typeface="+mn-lt"/>
              </a:rPr>
              <a:t> ;</a:t>
            </a:r>
          </a:p>
          <a:p>
            <a:endParaRPr lang="en-US" sz="1400" dirty="0">
              <a:solidFill>
                <a:schemeClr val="accent2"/>
              </a:solidFill>
              <a:latin typeface="+mn-lt"/>
            </a:endParaRPr>
          </a:p>
          <a:p>
            <a:pPr marL="285750" indent="-285750">
              <a:buFontTx/>
              <a:buChar char="-"/>
            </a:pPr>
            <a:r>
              <a:rPr lang="fr-FR" sz="1400" dirty="0">
                <a:solidFill>
                  <a:schemeClr val="accent2"/>
                </a:solidFill>
                <a:latin typeface="+mn-lt"/>
              </a:rPr>
              <a:t>il contrôle (ou laisse contrôler) la continuité et l’état de la délimitation matérielle et fait (ou laisse faire) des corrections.</a:t>
            </a:r>
          </a:p>
          <a:p>
            <a:pPr marL="285750" indent="-285750">
              <a:buFontTx/>
              <a:buChar char="-"/>
            </a:pPr>
            <a:endParaRPr lang="fr-FR" sz="1400" dirty="0">
              <a:solidFill>
                <a:schemeClr val="accent2"/>
              </a:solidFill>
              <a:latin typeface="+mn-lt"/>
            </a:endParaRPr>
          </a:p>
          <a:p>
            <a:pPr marL="285750" indent="-285750">
              <a:buFontTx/>
              <a:buChar char="-"/>
            </a:pPr>
            <a:r>
              <a:rPr lang="fr-BE" sz="1400" dirty="0">
                <a:solidFill>
                  <a:schemeClr val="accent2"/>
                </a:solidFill>
                <a:latin typeface="+mn-lt"/>
              </a:rPr>
              <a:t>réalise (ou laisse réaliser) des améliorations.</a:t>
            </a:r>
            <a:endParaRPr lang="fr-FR" sz="1400" dirty="0">
              <a:solidFill>
                <a:schemeClr val="accent2"/>
              </a:solidFill>
              <a:latin typeface="+mn-lt"/>
            </a:endParaRPr>
          </a:p>
        </p:txBody>
      </p:sp>
      <p:sp>
        <p:nvSpPr>
          <p:cNvPr id="9" name="Rounded Rectangle 8"/>
          <p:cNvSpPr/>
          <p:nvPr/>
        </p:nvSpPr>
        <p:spPr bwMode="auto">
          <a:xfrm>
            <a:off x="2783632" y="5733256"/>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50" dirty="0">
              <a:solidFill>
                <a:srgbClr val="0070C0"/>
              </a:solidFill>
            </a:endParaRPr>
          </a:p>
          <a:p>
            <a:pPr algn="just"/>
            <a:r>
              <a:rPr lang="en-US" sz="1400" dirty="0">
                <a:solidFill>
                  <a:srgbClr val="0070C0"/>
                </a:solidFill>
              </a:rPr>
              <a:t>A </a:t>
            </a:r>
            <a:r>
              <a:rPr lang="en-US" sz="1400" dirty="0" err="1">
                <a:solidFill>
                  <a:srgbClr val="0070C0"/>
                </a:solidFill>
              </a:rPr>
              <a:t>l’occasion</a:t>
            </a:r>
            <a:r>
              <a:rPr lang="en-US" sz="1400" dirty="0">
                <a:solidFill>
                  <a:srgbClr val="0070C0"/>
                </a:solidFill>
              </a:rPr>
              <a:t> du briefing, la fiche de travail </a:t>
            </a:r>
            <a:r>
              <a:rPr lang="en-US" sz="1400" dirty="0" err="1">
                <a:solidFill>
                  <a:srgbClr val="0070C0"/>
                </a:solidFill>
              </a:rPr>
              <a:t>doit</a:t>
            </a:r>
            <a:r>
              <a:rPr lang="en-US" sz="1400" dirty="0">
                <a:solidFill>
                  <a:srgbClr val="0070C0"/>
                </a:solidFill>
              </a:rPr>
              <a:t> </a:t>
            </a:r>
            <a:r>
              <a:rPr lang="en-US" sz="1400" dirty="0" err="1">
                <a:solidFill>
                  <a:srgbClr val="0070C0"/>
                </a:solidFill>
              </a:rPr>
              <a:t>être</a:t>
            </a:r>
            <a:r>
              <a:rPr lang="en-US" sz="1400" dirty="0">
                <a:solidFill>
                  <a:srgbClr val="0070C0"/>
                </a:solidFill>
              </a:rPr>
              <a:t> </a:t>
            </a:r>
            <a:r>
              <a:rPr lang="en-US" sz="1400" dirty="0" err="1">
                <a:solidFill>
                  <a:srgbClr val="0070C0"/>
                </a:solidFill>
              </a:rPr>
              <a:t>expliquée</a:t>
            </a:r>
            <a:r>
              <a:rPr lang="en-US" sz="1400" dirty="0">
                <a:solidFill>
                  <a:srgbClr val="0070C0"/>
                </a:solidFill>
              </a:rPr>
              <a:t> aux agents qui </a:t>
            </a:r>
            <a:r>
              <a:rPr lang="en-US" sz="1400" dirty="0" err="1">
                <a:solidFill>
                  <a:srgbClr val="0070C0"/>
                </a:solidFill>
              </a:rPr>
              <a:t>vont</a:t>
            </a:r>
            <a:r>
              <a:rPr lang="en-US" sz="1400" dirty="0">
                <a:solidFill>
                  <a:srgbClr val="0070C0"/>
                </a:solidFill>
              </a:rPr>
              <a:t> </a:t>
            </a:r>
            <a:r>
              <a:rPr lang="en-US" sz="1400" dirty="0" err="1">
                <a:solidFill>
                  <a:srgbClr val="0070C0"/>
                </a:solidFill>
              </a:rPr>
              <a:t>exécuter</a:t>
            </a:r>
            <a:r>
              <a:rPr lang="en-US" sz="1400" dirty="0">
                <a:solidFill>
                  <a:srgbClr val="0070C0"/>
                </a:solidFill>
              </a:rPr>
              <a:t> les travaux aux abord des </a:t>
            </a:r>
            <a:r>
              <a:rPr lang="en-US" sz="1400" dirty="0" err="1">
                <a:solidFill>
                  <a:srgbClr val="0070C0"/>
                </a:solidFill>
              </a:rPr>
              <a:t>voies</a:t>
            </a:r>
            <a:r>
              <a:rPr lang="en-US" sz="1400" dirty="0">
                <a:solidFill>
                  <a:srgbClr val="0070C0"/>
                </a:solidFill>
              </a:rPr>
              <a:t>. </a:t>
            </a:r>
          </a:p>
          <a:p>
            <a:pPr algn="just"/>
            <a:endParaRPr lang="en-US" sz="1050" dirty="0">
              <a:solidFill>
                <a:srgbClr val="0070C0"/>
              </a:solidFill>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46758" y="5471542"/>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3287688" y="-475940"/>
            <a:ext cx="3761558" cy="2481287"/>
          </a:xfrm>
          <a:prstGeom prst="rect">
            <a:avLst/>
          </a:prstGeom>
        </p:spPr>
      </p:pic>
      <p:sp>
        <p:nvSpPr>
          <p:cNvPr id="11" name="Text Placeholder 4">
            <a:extLst>
              <a:ext uri="{FF2B5EF4-FFF2-40B4-BE49-F238E27FC236}">
                <a16:creationId xmlns:a16="http://schemas.microsoft.com/office/drawing/2014/main" id="{620ADFD2-4FCC-4AC6-AC6A-84A5611759E8}"/>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1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a:t>Étape 2 : </a:t>
            </a:r>
            <a:r>
              <a:rPr lang="en-US" dirty="0"/>
              <a:t>Avant le début des travaux </a:t>
            </a:r>
            <a:endParaRPr lang="en-GB" dirty="0"/>
          </a:p>
        </p:txBody>
      </p:sp>
      <p:sp>
        <p:nvSpPr>
          <p:cNvPr id="12" name="Title 1">
            <a:extLst>
              <a:ext uri="{FF2B5EF4-FFF2-40B4-BE49-F238E27FC236}">
                <a16:creationId xmlns:a16="http://schemas.microsoft.com/office/drawing/2014/main" id="{808D4CF7-E3EE-46E0-855F-61031785D4F5}"/>
              </a:ext>
            </a:extLst>
          </p:cNvPr>
          <p:cNvSpPr txBox="1">
            <a:spLocks/>
          </p:cNvSpPr>
          <p:nvPr/>
        </p:nvSpPr>
        <p:spPr bwMode="auto">
          <a:xfrm>
            <a:off x="623392" y="551318"/>
            <a:ext cx="8064500" cy="717442"/>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2: Avant le début des travaux : briefing et </a:t>
            </a:r>
            <a:r>
              <a:rPr lang="en-US" sz="2000" b="1" kern="0" dirty="0" err="1">
                <a:solidFill>
                  <a:srgbClr val="0070C0"/>
                </a:solidFill>
                <a:latin typeface="+mj-lt"/>
                <a:ea typeface="+mj-ea"/>
                <a:cs typeface="+mj-cs"/>
              </a:rPr>
              <a:t>contrôle</a:t>
            </a:r>
            <a:endParaRPr lang="en-US" sz="2000" b="1" kern="0" dirty="0">
              <a:solidFill>
                <a:srgbClr val="0070C0"/>
              </a:solidFill>
              <a:latin typeface="+mj-lt"/>
              <a:ea typeface="+mj-ea"/>
              <a:cs typeface="+mj-cs"/>
            </a:endParaRPr>
          </a:p>
          <a:p>
            <a:pPr marL="1076325" indent="-1076325">
              <a:defRPr/>
            </a:pPr>
            <a:endParaRPr lang="en-US" sz="2000" b="1" kern="0" dirty="0">
              <a:solidFill>
                <a:srgbClr val="0070C0"/>
              </a:solidFill>
              <a:latin typeface="+mj-lt"/>
              <a:ea typeface="+mj-ea"/>
              <a:cs typeface="+mj-cs"/>
            </a:endParaRPr>
          </a:p>
        </p:txBody>
      </p:sp>
      <p:sp>
        <p:nvSpPr>
          <p:cNvPr id="14" name="Rounded Rectangle 8">
            <a:extLst>
              <a:ext uri="{FF2B5EF4-FFF2-40B4-BE49-F238E27FC236}">
                <a16:creationId xmlns:a16="http://schemas.microsoft.com/office/drawing/2014/main" id="{2EF735A1-5EAB-40BB-BD6B-D7EB1F1B6317}"/>
              </a:ext>
            </a:extLst>
          </p:cNvPr>
          <p:cNvSpPr/>
          <p:nvPr/>
        </p:nvSpPr>
        <p:spPr bwMode="auto">
          <a:xfrm>
            <a:off x="1199456" y="3886674"/>
            <a:ext cx="8725545" cy="144016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dirty="0">
                <a:solidFill>
                  <a:schemeClr val="accent2"/>
                </a:solidFill>
                <a:latin typeface="+mn-lt"/>
              </a:rPr>
              <a:t>Un contrôle préalable de la continuité et de l'état de la délimitation matérielle est nécessaire :</a:t>
            </a:r>
            <a:endParaRPr lang="en-US" sz="1400" dirty="0">
              <a:solidFill>
                <a:schemeClr val="accent2"/>
              </a:solidFill>
              <a:latin typeface="+mn-lt"/>
            </a:endParaRPr>
          </a:p>
          <a:p>
            <a:pPr algn="just"/>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des éléments peuvent être retires lors de précédents travaux;</a:t>
            </a:r>
          </a:p>
          <a:p>
            <a:pPr marL="285750" indent="-285750" algn="just">
              <a:buFontTx/>
              <a:buChar char="-"/>
            </a:pPr>
            <a:endParaRPr lang="fr-BE" sz="1400" dirty="0">
              <a:solidFill>
                <a:schemeClr val="accent2"/>
              </a:solidFill>
              <a:latin typeface="+mn-lt"/>
            </a:endParaRPr>
          </a:p>
          <a:p>
            <a:pPr marL="285750" indent="-285750" algn="just">
              <a:buFontTx/>
              <a:buChar char="-"/>
            </a:pPr>
            <a:r>
              <a:rPr lang="fr-BE" sz="1400" dirty="0">
                <a:solidFill>
                  <a:schemeClr val="accent2"/>
                </a:solidFill>
                <a:latin typeface="+mn-lt"/>
              </a:rPr>
              <a:t>des éléments peuvent être endommagés (par le vent par exemple</a:t>
            </a:r>
            <a:r>
              <a:rPr lang="en-US" sz="1400" dirty="0">
                <a:solidFill>
                  <a:schemeClr val="accent2"/>
                </a:solidFill>
                <a:latin typeface="+mn-lt"/>
              </a:rPr>
              <a:t>.</a:t>
            </a:r>
          </a:p>
        </p:txBody>
      </p:sp>
    </p:spTree>
    <p:extLst>
      <p:ext uri="{BB962C8B-B14F-4D97-AF65-F5344CB8AC3E}">
        <p14:creationId xmlns:p14="http://schemas.microsoft.com/office/powerpoint/2010/main" val="333621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a:t>
            </a:r>
            <a:r>
              <a:rPr lang="nl-BE" sz="800" dirty="0" err="1">
                <a:latin typeface="Arial" panose="020B0604020202020204" pitchFamily="34" charset="0"/>
                <a:cs typeface="Arial" panose="020B0604020202020204" pitchFamily="34" charset="0"/>
              </a:rPr>
              <a:t>organisation</a:t>
            </a:r>
            <a:endParaRPr lang="nl-BE" sz="800" dirty="0">
              <a:latin typeface="Arial" panose="020B0604020202020204" pitchFamily="34" charset="0"/>
              <a:cs typeface="Arial" panose="020B0604020202020204" pitchFamily="34" charset="0"/>
            </a:endParaRP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r>
              <a:rPr lang="nl-BE" sz="800" dirty="0">
                <a:solidFill>
                  <a:schemeClr val="bg1"/>
                </a:solidFill>
              </a:rPr>
              <a:t>EMPIÈTEMENT DANS LA ZONE DANGERUESE/ORANGE N’EST PAS AUTORISÉ</a:t>
            </a:r>
          </a:p>
          <a:p>
            <a:pPr algn="ctr"/>
            <a:endParaRPr lang="nl-BE" sz="800" dirty="0">
              <a:solidFill>
                <a:schemeClr val="bg1"/>
              </a:solidFill>
            </a:endParaRP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nl-BE" sz="800" dirty="0">
              <a:solidFill>
                <a:schemeClr val="bg1"/>
              </a:solidFill>
            </a:endParaRPr>
          </a:p>
          <a:p>
            <a:pPr algn="ctr"/>
            <a:r>
              <a:rPr lang="nl-BE" sz="800" dirty="0">
                <a:solidFill>
                  <a:srgbClr val="FF0000"/>
                </a:solidFill>
              </a:rPr>
              <a:t>AVANT DE DEMARRER LES TRAVAUX, LA QUALITE DU FILET ORANGE </a:t>
            </a:r>
          </a:p>
          <a:p>
            <a:pPr algn="ctr"/>
            <a:r>
              <a:rPr lang="nl-BE" sz="800" dirty="0">
                <a:solidFill>
                  <a:srgbClr val="FF0000"/>
                </a:solidFill>
              </a:rPr>
              <a:t>EST A VERIFIER PAR …. ET SI NECESSAIRE A REPARER</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cap="all" dirty="0">
                <a:solidFill>
                  <a:schemeClr val="bg1"/>
                </a:solidFill>
              </a:rPr>
              <a:t>La </a:t>
            </a:r>
            <a:r>
              <a:rPr lang="nl-BE" sz="800" cap="all" dirty="0" err="1">
                <a:solidFill>
                  <a:schemeClr val="bg1"/>
                </a:solidFill>
              </a:rPr>
              <a:t>délimitation</a:t>
            </a:r>
            <a:r>
              <a:rPr lang="nl-BE" sz="800" cap="all" dirty="0">
                <a:solidFill>
                  <a:schemeClr val="bg1"/>
                </a:solidFill>
              </a:rPr>
              <a:t> de la zone de </a:t>
            </a:r>
            <a:r>
              <a:rPr lang="nl-BE" sz="800" cap="all" dirty="0" err="1">
                <a:solidFill>
                  <a:schemeClr val="bg1"/>
                </a:solidFill>
              </a:rPr>
              <a:t>chantier</a:t>
            </a:r>
            <a:r>
              <a:rPr lang="nl-BE" sz="800" cap="all" dirty="0">
                <a:solidFill>
                  <a:schemeClr val="bg1"/>
                </a:solidFill>
              </a:rPr>
              <a:t> </a:t>
            </a:r>
            <a:r>
              <a:rPr lang="nl-BE" sz="800" cap="all" dirty="0" err="1">
                <a:solidFill>
                  <a:schemeClr val="bg1"/>
                </a:solidFill>
              </a:rPr>
              <a:t>est</a:t>
            </a:r>
            <a:r>
              <a:rPr lang="nl-BE" sz="800" cap="all" dirty="0">
                <a:solidFill>
                  <a:schemeClr val="bg1"/>
                </a:solidFill>
              </a:rPr>
              <a:t> </a:t>
            </a:r>
            <a:r>
              <a:rPr lang="nl-BE" sz="800" cap="all" dirty="0" err="1">
                <a:solidFill>
                  <a:schemeClr val="bg1"/>
                </a:solidFill>
              </a:rPr>
              <a:t>matérialisée</a:t>
            </a:r>
            <a:r>
              <a:rPr lang="nl-BE" sz="800" cap="all" dirty="0">
                <a:solidFill>
                  <a:schemeClr val="bg1"/>
                </a:solidFill>
              </a:rPr>
              <a:t> par </a:t>
            </a:r>
            <a:r>
              <a:rPr lang="nl-BE" sz="800" cap="all" dirty="0" err="1">
                <a:solidFill>
                  <a:schemeClr val="bg1"/>
                </a:solidFill>
              </a:rPr>
              <a:t>un</a:t>
            </a:r>
            <a:r>
              <a:rPr lang="nl-BE" sz="800" cap="all" dirty="0">
                <a:solidFill>
                  <a:schemeClr val="bg1"/>
                </a:solidFill>
              </a:rPr>
              <a:t> filet </a:t>
            </a:r>
            <a:r>
              <a:rPr lang="nl-BE" sz="800" cap="all" dirty="0" err="1">
                <a:solidFill>
                  <a:schemeClr val="bg1"/>
                </a:solidFill>
              </a:rPr>
              <a:t>orange</a:t>
            </a:r>
            <a:endParaRPr lang="nl-BE" sz="800" cap="all" dirty="0">
              <a:solidFill>
                <a:schemeClr val="bg1"/>
              </a:solidFill>
            </a:endParaRPr>
          </a:p>
        </p:txBody>
      </p:sp>
      <p:sp>
        <p:nvSpPr>
          <p:cNvPr id="23" name="Rechthoekige toelichting 20"/>
          <p:cNvSpPr>
            <a:spLocks noChangeArrowheads="1"/>
          </p:cNvSpPr>
          <p:nvPr/>
        </p:nvSpPr>
        <p:spPr bwMode="auto">
          <a:xfrm>
            <a:off x="8674274" y="4692079"/>
            <a:ext cx="720725" cy="287337"/>
          </a:xfrm>
          <a:prstGeom prst="wedgeRectCallout">
            <a:avLst>
              <a:gd name="adj1" fmla="val -17584"/>
              <a:gd name="adj2" fmla="val 153032"/>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4" name="Rechthoekige toelichting 21"/>
          <p:cNvSpPr>
            <a:spLocks noChangeArrowheads="1"/>
          </p:cNvSpPr>
          <p:nvPr/>
        </p:nvSpPr>
        <p:spPr bwMode="auto">
          <a:xfrm>
            <a:off x="9815040" y="4775776"/>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dirty="0">
                <a:solidFill>
                  <a:schemeClr val="bg1"/>
                </a:solidFill>
              </a:rPr>
              <a:t>VOUS POUVEZ </a:t>
            </a:r>
            <a:r>
              <a:rPr lang="nl-BE" sz="800" dirty="0">
                <a:solidFill>
                  <a:srgbClr val="FF0000"/>
                </a:solidFill>
              </a:rPr>
              <a:t>JAMAIS FRANCHIR </a:t>
            </a:r>
            <a:r>
              <a:rPr lang="nl-BE" sz="800" dirty="0">
                <a:solidFill>
                  <a:schemeClr val="bg1"/>
                </a:solidFill>
              </a:rPr>
              <a:t>LES LIMITES DE LA ZONE DE CHANTIER VERS LA VOIE EN SERVICE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sp>
        <p:nvSpPr>
          <p:cNvPr id="16" name="Text Placeholder 4">
            <a:extLst>
              <a:ext uri="{FF2B5EF4-FFF2-40B4-BE49-F238E27FC236}">
                <a16:creationId xmlns:a16="http://schemas.microsoft.com/office/drawing/2014/main" id="{51F6CEAE-F4FF-4120-A9B1-9B7F0298035E}"/>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2. Installation </a:t>
            </a:r>
            <a:r>
              <a:rPr lang="en-GB" dirty="0" err="1"/>
              <a:t>d’une</a:t>
            </a:r>
            <a:r>
              <a:rPr lang="en-GB" dirty="0"/>
              <a:t> </a:t>
            </a:r>
            <a:r>
              <a:rPr lang="en-GB" dirty="0" err="1"/>
              <a:t>délimitation</a:t>
            </a:r>
            <a:r>
              <a:rPr lang="en-GB" dirty="0"/>
              <a:t> </a:t>
            </a:r>
            <a:r>
              <a:rPr lang="en-GB" dirty="0" err="1"/>
              <a:t>matérielle</a:t>
            </a:r>
            <a:endParaRPr lang="en-GB" dirty="0"/>
          </a:p>
          <a:p>
            <a:pPr fontAlgn="auto">
              <a:spcAft>
                <a:spcPts val="0"/>
              </a:spcAft>
            </a:pPr>
            <a:r>
              <a:rPr lang="en-GB" dirty="0" err="1"/>
              <a:t>Étappe</a:t>
            </a:r>
            <a:r>
              <a:rPr lang="en-GB" dirty="0"/>
              <a:t> 4 : briefing et </a:t>
            </a:r>
            <a:r>
              <a:rPr lang="en-GB" dirty="0" err="1"/>
              <a:t>contrôle</a:t>
            </a:r>
            <a:endParaRPr lang="en-GB" dirty="0"/>
          </a:p>
        </p:txBody>
      </p:sp>
    </p:spTree>
    <p:extLst>
      <p:ext uri="{BB962C8B-B14F-4D97-AF65-F5344CB8AC3E}">
        <p14:creationId xmlns:p14="http://schemas.microsoft.com/office/powerpoint/2010/main" val="311789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endParaRPr lang="nl-BE" sz="2000" b="1" dirty="0">
              <a:solidFill>
                <a:schemeClr val="tx1"/>
              </a:solidFill>
            </a:endParaRPr>
          </a:p>
          <a:p>
            <a:r>
              <a:rPr lang="nl-BE" sz="2000" b="1" dirty="0">
                <a:solidFill>
                  <a:schemeClr val="tx1"/>
                </a:solidFill>
              </a:rPr>
              <a:t>1.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délimitation</a:t>
            </a:r>
            <a:r>
              <a:rPr lang="nl-BE" sz="2000" b="1" dirty="0">
                <a:solidFill>
                  <a:schemeClr val="tx1"/>
                </a:solidFill>
              </a:rPr>
              <a:t> </a:t>
            </a:r>
            <a:r>
              <a:rPr lang="nl-BE" sz="2000" b="1" dirty="0" err="1">
                <a:solidFill>
                  <a:schemeClr val="tx1"/>
                </a:solidFill>
              </a:rPr>
              <a:t>matérielle</a:t>
            </a:r>
            <a:r>
              <a:rPr lang="nl-BE" sz="2000" b="1" dirty="0">
                <a:solidFill>
                  <a:schemeClr val="tx1"/>
                </a:solidFill>
              </a:rPr>
              <a:t> </a:t>
            </a:r>
          </a:p>
          <a:p>
            <a:endParaRPr lang="nl-BE" sz="2000" b="1" dirty="0">
              <a:solidFill>
                <a:schemeClr val="tx1"/>
              </a:solidFill>
            </a:endParaRPr>
          </a:p>
          <a:p>
            <a:r>
              <a:rPr lang="nl-BE" sz="2000" b="1" dirty="0"/>
              <a:t>2. </a:t>
            </a:r>
            <a:r>
              <a:rPr lang="nl-BE" sz="2000" b="1" dirty="0" err="1"/>
              <a:t>Délimitation</a:t>
            </a:r>
            <a:r>
              <a:rPr lang="nl-BE" sz="2000" b="1" dirty="0"/>
              <a:t> de la zone de </a:t>
            </a:r>
            <a:r>
              <a:rPr lang="nl-BE" sz="2000" b="1" dirty="0" err="1"/>
              <a:t>chantier</a:t>
            </a:r>
            <a:r>
              <a:rPr lang="nl-BE" sz="2000" b="1" dirty="0"/>
              <a:t>: </a:t>
            </a:r>
            <a:r>
              <a:rPr lang="nl-BE" sz="2000" b="1" dirty="0" err="1"/>
              <a:t>supervision</a:t>
            </a:r>
            <a:r>
              <a:rPr lang="nl-BE" sz="2000" b="1" dirty="0"/>
              <a:t> par </a:t>
            </a:r>
            <a:r>
              <a:rPr lang="nl-BE" sz="2000" b="1" dirty="0" err="1"/>
              <a:t>une</a:t>
            </a:r>
            <a:r>
              <a:rPr lang="nl-BE" sz="2000" b="1" dirty="0"/>
              <a:t> </a:t>
            </a:r>
            <a:r>
              <a:rPr lang="nl-BE" sz="2000" b="1" dirty="0" err="1"/>
              <a:t>personne</a:t>
            </a:r>
            <a:r>
              <a:rPr lang="nl-BE" sz="2000" b="1" dirty="0"/>
              <a:t> – agent garde-</a:t>
            </a:r>
            <a:r>
              <a:rPr lang="nl-BE" sz="2000" b="1" dirty="0" err="1"/>
              <a:t>frontière</a:t>
            </a:r>
            <a:endParaRPr lang="nl-BE" sz="2000" b="1" dirty="0"/>
          </a:p>
          <a:p>
            <a:endParaRPr lang="nl-BE" sz="2000" b="1" dirty="0">
              <a:solidFill>
                <a:schemeClr val="tx1"/>
              </a:solidFill>
            </a:endParaRPr>
          </a:p>
          <a:p>
            <a:r>
              <a:rPr lang="nl-BE" sz="2000" b="1" dirty="0">
                <a:solidFill>
                  <a:schemeClr val="tx1"/>
                </a:solidFill>
              </a:rPr>
              <a:t>3. </a:t>
            </a:r>
            <a:r>
              <a:rPr lang="nl-BE" sz="2000" b="1" dirty="0" err="1">
                <a:solidFill>
                  <a:schemeClr val="tx1"/>
                </a:solidFill>
              </a:rPr>
              <a:t>Incidents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50465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Supervision par </a:t>
            </a:r>
            <a:r>
              <a:rPr lang="en-US" sz="2000" b="1" kern="0" dirty="0" err="1">
                <a:solidFill>
                  <a:srgbClr val="0070C0"/>
                </a:solidFill>
                <a:latin typeface="+mj-lt"/>
                <a:ea typeface="+mj-ea"/>
                <a:cs typeface="+mj-cs"/>
              </a:rPr>
              <a:t>une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personne</a:t>
            </a:r>
            <a:r>
              <a:rPr lang="en-US" sz="2000" b="1" kern="0" dirty="0">
                <a:solidFill>
                  <a:srgbClr val="0070C0"/>
                </a:solidFill>
                <a:latin typeface="+mj-lt"/>
                <a:ea typeface="+mj-ea"/>
                <a:cs typeface="+mj-cs"/>
              </a:rPr>
              <a:t> : agent </a:t>
            </a:r>
            <a:r>
              <a:rPr lang="en-US" sz="2000" b="1" kern="0" dirty="0" err="1">
                <a:solidFill>
                  <a:srgbClr val="0070C0"/>
                </a:solidFill>
                <a:latin typeface="+mj-lt"/>
                <a:ea typeface="+mj-ea"/>
                <a:cs typeface="+mj-cs"/>
              </a:rPr>
              <a:t>garde-frontière</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définition</a:t>
            </a:r>
            <a:endParaRPr lang="en-US" sz="2000" b="1" kern="0" dirty="0">
              <a:solidFill>
                <a:srgbClr val="0070C0"/>
              </a:solidFill>
              <a:latin typeface="+mj-lt"/>
              <a:ea typeface="+mj-ea"/>
              <a:cs typeface="+mj-cs"/>
            </a:endParaRPr>
          </a:p>
        </p:txBody>
      </p:sp>
      <p:sp>
        <p:nvSpPr>
          <p:cNvPr id="22" name="Rounded Rectangle 12"/>
          <p:cNvSpPr/>
          <p:nvPr/>
        </p:nvSpPr>
        <p:spPr bwMode="auto">
          <a:xfrm>
            <a:off x="1089447" y="1561061"/>
            <a:ext cx="9255025" cy="143589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dirty="0">
                <a:latin typeface="+mn-lt"/>
                <a:cs typeface="Calibri Light" panose="020F0302020204030204" pitchFamily="34" charset="0"/>
              </a:rPr>
              <a:t>On entend par </a:t>
            </a:r>
            <a:r>
              <a:rPr lang="fr-BE" sz="1400" b="1" dirty="0">
                <a:latin typeface="+mn-lt"/>
                <a:cs typeface="Calibri Light" panose="020F0302020204030204" pitchFamily="34" charset="0"/>
              </a:rPr>
              <a:t>agent garde-frontière :</a:t>
            </a:r>
          </a:p>
          <a:p>
            <a:pPr lvl="0" algn="just">
              <a:defRPr/>
            </a:pPr>
            <a:endParaRPr lang="fr-BE" sz="1400" dirty="0">
              <a:latin typeface="+mn-lt"/>
              <a:cs typeface="Calibri Light" panose="020F0302020204030204" pitchFamily="34" charset="0"/>
            </a:endParaRPr>
          </a:p>
          <a:p>
            <a:pPr lvl="0" algn="just">
              <a:defRPr/>
            </a:pPr>
            <a:r>
              <a:rPr lang="fr-FR" sz="1400" dirty="0">
                <a:latin typeface="+mn-lt"/>
              </a:rPr>
              <a:t>Une personne qui attire l’attention du personnel sur l'emplacement de la limite de la zone de chantier, afin d’éviter que les travailleurs, le matériel manipulé par les travailleurs, les engins, ou les charges manipulées </a:t>
            </a:r>
          </a:p>
          <a:p>
            <a:pPr lvl="0" algn="just">
              <a:defRPr/>
            </a:pPr>
            <a:r>
              <a:rPr lang="fr-FR" sz="1400" dirty="0">
                <a:latin typeface="+mn-lt"/>
              </a:rPr>
              <a:t>par les engins ne franchissent cette limite. </a:t>
            </a:r>
            <a:r>
              <a:rPr lang="fr-BE" sz="1400" dirty="0">
                <a:latin typeface="+mn-lt"/>
              </a:rPr>
              <a:t> </a:t>
            </a:r>
          </a:p>
          <a:p>
            <a:pPr marL="285750" lvl="0" indent="-285750" algn="just">
              <a:buFontTx/>
              <a:buChar char="-"/>
              <a:defRPr/>
            </a:pPr>
            <a:endParaRPr lang="fr-BE" sz="1600" dirty="0">
              <a:latin typeface="+mn-lt"/>
            </a:endParaRPr>
          </a:p>
        </p:txBody>
      </p:sp>
      <p:sp>
        <p:nvSpPr>
          <p:cNvPr id="11" name="Text Placeholder 4"/>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endParaRPr lang="en-GB" dirty="0"/>
          </a:p>
        </p:txBody>
      </p:sp>
      <p:grpSp>
        <p:nvGrpSpPr>
          <p:cNvPr id="6" name="Group 6">
            <a:extLst>
              <a:ext uri="{FF2B5EF4-FFF2-40B4-BE49-F238E27FC236}">
                <a16:creationId xmlns:a16="http://schemas.microsoft.com/office/drawing/2014/main" id="{221177DF-B878-45A6-BBC4-43C6299D626A}"/>
              </a:ext>
            </a:extLst>
          </p:cNvPr>
          <p:cNvGrpSpPr/>
          <p:nvPr/>
        </p:nvGrpSpPr>
        <p:grpSpPr>
          <a:xfrm>
            <a:off x="4727848" y="3472126"/>
            <a:ext cx="1224137" cy="1873446"/>
            <a:chOff x="479376" y="2080154"/>
            <a:chExt cx="1224137" cy="1873446"/>
          </a:xfrm>
        </p:grpSpPr>
        <p:sp>
          <p:nvSpPr>
            <p:cNvPr id="7" name="Rechthoek 35">
              <a:extLst>
                <a:ext uri="{FF2B5EF4-FFF2-40B4-BE49-F238E27FC236}">
                  <a16:creationId xmlns:a16="http://schemas.microsoft.com/office/drawing/2014/main" id="{2CD5F161-CD25-43DF-98B4-FA9B0DA3BF26}"/>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9" name="Picture 12">
              <a:extLst>
                <a:ext uri="{FF2B5EF4-FFF2-40B4-BE49-F238E27FC236}">
                  <a16:creationId xmlns:a16="http://schemas.microsoft.com/office/drawing/2014/main" id="{618C0A0B-47E4-4102-8258-B05ABA88E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pic>
        <p:nvPicPr>
          <p:cNvPr id="10" name="Picture 9">
            <a:extLst>
              <a:ext uri="{FF2B5EF4-FFF2-40B4-BE49-F238E27FC236}">
                <a16:creationId xmlns:a16="http://schemas.microsoft.com/office/drawing/2014/main" id="{D8FE3C94-5F0F-4B95-B922-59F054AA5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845" y="3380067"/>
            <a:ext cx="428659" cy="332714"/>
          </a:xfrm>
          <a:prstGeom prst="rect">
            <a:avLst/>
          </a:prstGeom>
        </p:spPr>
      </p:pic>
    </p:spTree>
    <p:extLst>
      <p:ext uri="{BB962C8B-B14F-4D97-AF65-F5344CB8AC3E}">
        <p14:creationId xmlns:p14="http://schemas.microsoft.com/office/powerpoint/2010/main" val="25918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9492" y="657267"/>
            <a:ext cx="10577108" cy="506413"/>
          </a:xfrm>
          <a:prstGeom prst="rect">
            <a:avLst/>
          </a:prstGeom>
          <a:noFill/>
          <a:ln w="9525">
            <a:noFill/>
            <a:miter lim="800000"/>
            <a:headEnd/>
            <a:tailEnd/>
          </a:ln>
          <a:effectLst/>
        </p:spPr>
        <p:txBody>
          <a:bodyPr lIns="0" tIns="0" rIns="0" bIns="0"/>
          <a:lstStyle/>
          <a:p>
            <a:pPr algn="l">
              <a:defRPr/>
            </a:pPr>
            <a:r>
              <a:rPr lang="fr-BE" sz="2000" b="1" kern="0" dirty="0">
                <a:solidFill>
                  <a:srgbClr val="0070C0"/>
                </a:solidFill>
                <a:latin typeface="+mj-lt"/>
                <a:ea typeface="+mj-ea"/>
                <a:cs typeface="+mj-cs"/>
              </a:rPr>
              <a:t>Mise en œuvre d’une délimitation de la zone de Chanter par un agent garde-frontière : Approche</a:t>
            </a:r>
          </a:p>
        </p:txBody>
      </p:sp>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
        <p:nvSpPr>
          <p:cNvPr id="40" name="Text Placeholder 4">
            <a:extLst>
              <a:ext uri="{FF2B5EF4-FFF2-40B4-BE49-F238E27FC236}">
                <a16:creationId xmlns:a16="http://schemas.microsoft.com/office/drawing/2014/main" id="{90517F35-65F2-4CC9-AF71-26C919D4983B}"/>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endParaRPr lang="en-GB" dirty="0"/>
          </a:p>
        </p:txBody>
      </p:sp>
    </p:spTree>
    <p:extLst>
      <p:ext uri="{BB962C8B-B14F-4D97-AF65-F5344CB8AC3E}">
        <p14:creationId xmlns:p14="http://schemas.microsoft.com/office/powerpoint/2010/main" val="168456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29589786"/>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Conseiller</a:t>
                      </a: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49198516"/>
              </p:ext>
            </p:extLst>
          </p:nvPr>
        </p:nvGraphicFramePr>
        <p:xfrm>
          <a:off x="3179678" y="1700809"/>
          <a:ext cx="5671115" cy="1652450"/>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latin typeface="+mn-lt"/>
                        </a:rPr>
                        <a:t>Tableau des </a:t>
                      </a:r>
                      <a:r>
                        <a:rPr lang="fr-FR" sz="1400" b="1" noProof="0" dirty="0" err="1">
                          <a:solidFill>
                            <a:schemeClr val="tx1"/>
                          </a:solidFill>
                          <a:latin typeface="+mn-lt"/>
                        </a:rPr>
                        <a:t>verions</a:t>
                      </a:r>
                      <a:endParaRPr lang="fr-FR" sz="1400" b="1"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a:t>
                      </a:r>
                      <a:r>
                        <a:rPr lang="fr-FR" sz="900" b="1" kern="1200" baseline="0" noProof="0" dirty="0">
                          <a:solidFill>
                            <a:schemeClr val="tx1"/>
                          </a:solidFill>
                          <a:latin typeface="+mn-lt"/>
                          <a:ea typeface="+mn-ea"/>
                          <a:cs typeface="+mn-cs"/>
                        </a:rPr>
                        <a:t> de version</a:t>
                      </a:r>
                      <a:endParaRPr lang="fr-FR"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Date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Description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 des pages modifiées</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15.07.2021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900" noProof="0" dirty="0">
                          <a:latin typeface="+mn-lt"/>
                        </a:rPr>
                        <a:t>Version 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fr-FR"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20.01.2022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baseline="0" noProof="0" dirty="0">
                          <a:solidFill>
                            <a:schemeClr val="tx1"/>
                          </a:solidFill>
                          <a:latin typeface="Calibri" panose="020F0502020204030204" pitchFamily="34" charset="0"/>
                          <a:ea typeface="+mn-ea"/>
                          <a:cs typeface="Calibri" panose="020F0502020204030204" pitchFamily="34" charset="0"/>
                        </a:rPr>
                        <a:t>Mise à jour suite aux formations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dirty="0"/>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954544" y="6324183"/>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US" altLang="en-US" sz="1600" dirty="0">
                <a:solidFill>
                  <a:schemeClr val="accent2"/>
                </a:solidFill>
              </a:rPr>
              <a:t>t</a:t>
            </a:r>
            <a:endParaRPr lang="en-US" altLang="en-US" sz="1100" dirty="0">
              <a:solidFill>
                <a:schemeClr val="accent2"/>
              </a:solidFill>
            </a:endParaRPr>
          </a:p>
        </p:txBody>
      </p:sp>
      <p:grpSp>
        <p:nvGrpSpPr>
          <p:cNvPr id="2" name="Group 1"/>
          <p:cNvGrpSpPr/>
          <p:nvPr/>
        </p:nvGrpSpPr>
        <p:grpSpPr>
          <a:xfrm>
            <a:off x="815097" y="1772816"/>
            <a:ext cx="743145" cy="4715979"/>
            <a:chOff x="1567318" y="1737357"/>
            <a:chExt cx="743145" cy="4715979"/>
          </a:xfrm>
        </p:grpSpPr>
        <p:cxnSp>
          <p:nvCxnSpPr>
            <p:cNvPr id="5" name="Straight Arrow Connector 135"/>
            <p:cNvCxnSpPr>
              <a:cxnSpLocks noChangeShapeType="1"/>
            </p:cNvCxnSpPr>
            <p:nvPr/>
          </p:nvCxnSpPr>
          <p:spPr bwMode="auto">
            <a:xfrm>
              <a:off x="1918025" y="1737357"/>
              <a:ext cx="0" cy="4715979"/>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cxnSp>
          <p:nvCxnSpPr>
            <p:cNvPr id="8" name="Straight Connector 42"/>
            <p:cNvCxnSpPr>
              <a:cxnSpLocks noChangeShapeType="1"/>
            </p:cNvCxnSpPr>
            <p:nvPr/>
          </p:nvCxnSpPr>
          <p:spPr bwMode="auto">
            <a:xfrm>
              <a:off x="1925565" y="1809365"/>
              <a:ext cx="1264" cy="3934708"/>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1567318" y="2721757"/>
              <a:ext cx="743145" cy="72313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altLang="en-US" sz="900" b="1" dirty="0">
                  <a:latin typeface="+mn-lt"/>
                  <a:cs typeface="Arial" panose="020B0604020202020204" pitchFamily="34" charset="0"/>
                </a:rPr>
                <a:t>alarme</a:t>
              </a:r>
            </a:p>
            <a:p>
              <a:pPr algn="ctr" eaLnBrk="1" hangingPunct="1">
                <a:spcAft>
                  <a:spcPct val="0"/>
                </a:spcAft>
              </a:pPr>
              <a:r>
                <a:rPr lang="fr-BE" altLang="en-US" sz="900" b="1" dirty="0">
                  <a:latin typeface="+mn-lt"/>
                  <a:cs typeface="Arial" panose="020B0604020202020204" pitchFamily="34" charset="0"/>
                </a:rPr>
                <a:t>approche de la limite de la zone de chantier</a:t>
              </a:r>
              <a:endParaRPr lang="fr-BE" altLang="en-US" sz="800" b="1" dirty="0">
                <a:latin typeface="+mn-lt"/>
                <a:cs typeface="Arial" panose="020B0604020202020204" pitchFamily="34" charset="0"/>
              </a:endParaRPr>
            </a:p>
          </p:txBody>
        </p:sp>
        <p:sp>
          <p:nvSpPr>
            <p:cNvPr id="76" name="Rounded Rectangle 29"/>
            <p:cNvSpPr>
              <a:spLocks noChangeAspect="1"/>
            </p:cNvSpPr>
            <p:nvPr/>
          </p:nvSpPr>
          <p:spPr bwMode="auto">
            <a:xfrm>
              <a:off x="1567318" y="5215011"/>
              <a:ext cx="743145" cy="39414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GB" altLang="en-US" sz="900" b="1" dirty="0" err="1">
                  <a:latin typeface="+mn-lt"/>
                  <a:cs typeface="Arial" panose="020B0604020202020204" pitchFamily="34" charset="0"/>
                </a:rPr>
                <a:t>arrêter</a:t>
              </a:r>
              <a:r>
                <a:rPr lang="en-GB" altLang="en-US" sz="900" b="1" dirty="0">
                  <a:latin typeface="+mn-lt"/>
                  <a:cs typeface="Arial" panose="020B0604020202020204" pitchFamily="34" charset="0"/>
                </a:rPr>
                <a:t> les </a:t>
              </a:r>
              <a:r>
                <a:rPr lang="en-GB" altLang="en-US" sz="900" b="1" dirty="0" err="1">
                  <a:latin typeface="+mn-lt"/>
                  <a:cs typeface="Arial" panose="020B0604020202020204" pitchFamily="34" charset="0"/>
                </a:rPr>
                <a:t>activités</a:t>
              </a:r>
              <a:endParaRPr lang="fr-BE" altLang="en-US" sz="900" b="1" dirty="0">
                <a:latin typeface="+mn-lt"/>
                <a:cs typeface="Arial" panose="020B0604020202020204" pitchFamily="34" charset="0"/>
              </a:endParaRPr>
            </a:p>
          </p:txBody>
        </p:sp>
      </p:grpSp>
      <p:sp>
        <p:nvSpPr>
          <p:cNvPr id="78" name="Rounded Rectangle 12"/>
          <p:cNvSpPr/>
          <p:nvPr/>
        </p:nvSpPr>
        <p:spPr bwMode="auto">
          <a:xfrm>
            <a:off x="7896200" y="1411597"/>
            <a:ext cx="3890801" cy="269724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dirty="0">
                <a:latin typeface="+mn-lt"/>
              </a:rPr>
              <a:t>Arrêter les activités</a:t>
            </a:r>
          </a:p>
          <a:p>
            <a:pPr lvl="0" algn="just">
              <a:defRPr/>
            </a:pPr>
            <a:r>
              <a:rPr lang="fr-BE" sz="1400" dirty="0">
                <a:latin typeface="+mn-lt"/>
              </a:rPr>
              <a:t>Dès qu’une personne ou </a:t>
            </a:r>
            <a:r>
              <a:rPr lang="fr-BE" sz="1400" dirty="0" err="1">
                <a:latin typeface="+mn-lt"/>
              </a:rPr>
              <a:t>enging</a:t>
            </a:r>
            <a:r>
              <a:rPr lang="fr-BE" sz="1400" dirty="0">
                <a:latin typeface="+mn-lt"/>
              </a:rPr>
              <a:t> approche la limite de la zone de chantier, l’agent garde-frontière donne l’alarme.</a:t>
            </a:r>
          </a:p>
          <a:p>
            <a:pPr lvl="0" algn="just">
              <a:defRPr/>
            </a:pPr>
            <a:r>
              <a:rPr lang="fr-BE" sz="1400" b="1" dirty="0">
                <a:solidFill>
                  <a:srgbClr val="FF0000"/>
                </a:solidFill>
                <a:latin typeface="+mn-lt"/>
              </a:rPr>
              <a:t>Attention: aussi la charge doit rester au tout moment dans la zone de chantier.</a:t>
            </a:r>
          </a:p>
          <a:p>
            <a:pPr lvl="0" algn="just">
              <a:defRPr/>
            </a:pPr>
            <a:endParaRPr lang="fr-BE" sz="1400" b="1" dirty="0">
              <a:solidFill>
                <a:srgbClr val="FF0000"/>
              </a:solidFill>
              <a:latin typeface="+mn-lt"/>
            </a:endParaRPr>
          </a:p>
          <a:p>
            <a:pPr lvl="0" algn="just">
              <a:defRPr/>
            </a:pPr>
            <a:r>
              <a:rPr lang="fr-BE" sz="1400" dirty="0">
                <a:latin typeface="+mn-lt"/>
              </a:rPr>
              <a:t>Avant de reprendre le travail, le personnel, le matériel (manipulé par le personnel), les engins et la charge (manipulée par les engins) doit se retrouver DANS la zone de chantier.</a:t>
            </a:r>
          </a:p>
        </p:txBody>
      </p:sp>
      <p:sp>
        <p:nvSpPr>
          <p:cNvPr id="79" name="Afgeronde rechthoek 14"/>
          <p:cNvSpPr/>
          <p:nvPr/>
        </p:nvSpPr>
        <p:spPr bwMode="auto">
          <a:xfrm>
            <a:off x="9408368" y="4308093"/>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du </a:t>
            </a:r>
            <a:r>
              <a:rPr lang="nl-BE" sz="1200" dirty="0" err="1"/>
              <a:t>personnel</a:t>
            </a:r>
            <a:endParaRPr lang="nl-BE" sz="1200" dirty="0"/>
          </a:p>
        </p:txBody>
      </p:sp>
      <p:sp>
        <p:nvSpPr>
          <p:cNvPr id="80" name="Afgeronde rechthoek 14"/>
          <p:cNvSpPr/>
          <p:nvPr/>
        </p:nvSpPr>
        <p:spPr bwMode="auto">
          <a:xfrm>
            <a:off x="9408368" y="4883914"/>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des </a:t>
            </a:r>
            <a:r>
              <a:rPr lang="nl-BE" sz="1200" dirty="0" err="1"/>
              <a:t>engins</a:t>
            </a:r>
            <a:r>
              <a:rPr lang="nl-BE" sz="1200" dirty="0"/>
              <a:t> de </a:t>
            </a:r>
            <a:r>
              <a:rPr lang="nl-BE" sz="1200" dirty="0" err="1"/>
              <a:t>travaux</a:t>
            </a:r>
            <a:endParaRPr lang="nl-BE" sz="1200" dirty="0"/>
          </a:p>
        </p:txBody>
      </p:sp>
      <p:sp>
        <p:nvSpPr>
          <p:cNvPr id="81" name="Afgeronde rechthoek 14"/>
          <p:cNvSpPr/>
          <p:nvPr/>
        </p:nvSpPr>
        <p:spPr bwMode="auto">
          <a:xfrm>
            <a:off x="9405591" y="5473689"/>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t>Passage du mouvement en </a:t>
            </a:r>
            <a:r>
              <a:rPr lang="nl-BE" sz="1200" dirty="0" err="1"/>
              <a:t>sécurité</a:t>
            </a:r>
            <a:endParaRPr lang="nl-BE" sz="1200" dirty="0"/>
          </a:p>
        </p:txBody>
      </p:sp>
      <p:pic>
        <p:nvPicPr>
          <p:cNvPr id="33" name="Picture 32"/>
          <p:cNvPicPr>
            <a:picLocks noChangeAspect="1"/>
          </p:cNvPicPr>
          <p:nvPr/>
        </p:nvPicPr>
        <p:blipFill>
          <a:blip r:embed="rId2"/>
          <a:stretch>
            <a:fillRect/>
          </a:stretch>
        </p:blipFill>
        <p:spPr>
          <a:xfrm>
            <a:off x="9164778" y="5331793"/>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4778" y="4726187"/>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8326" y="4112830"/>
            <a:ext cx="479425" cy="390525"/>
          </a:xfrm>
          <a:prstGeom prst="rect">
            <a:avLst/>
          </a:prstGeom>
          <a:noFill/>
          <a:ln w="9525">
            <a:noFill/>
            <a:miter lim="800000"/>
            <a:headEnd/>
            <a:tailEnd/>
          </a:ln>
        </p:spPr>
      </p:pic>
      <p:sp>
        <p:nvSpPr>
          <p:cNvPr id="112" name="Title 1">
            <a:extLst>
              <a:ext uri="{FF2B5EF4-FFF2-40B4-BE49-F238E27FC236}">
                <a16:creationId xmlns:a16="http://schemas.microsoft.com/office/drawing/2014/main" id="{133D80BE-1133-48BB-AD5A-A72985846410}"/>
              </a:ext>
            </a:extLst>
          </p:cNvPr>
          <p:cNvSpPr txBox="1">
            <a:spLocks/>
          </p:cNvSpPr>
          <p:nvPr/>
        </p:nvSpPr>
        <p:spPr bwMode="auto">
          <a:xfrm>
            <a:off x="512674" y="403304"/>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 Planification</a:t>
            </a:r>
          </a:p>
          <a:p>
            <a:pPr marL="1076325" indent="-1076325">
              <a:defRPr/>
            </a:pPr>
            <a:r>
              <a:rPr lang="en-US" sz="2000" b="1" kern="0" dirty="0">
                <a:solidFill>
                  <a:srgbClr val="0070C0"/>
                </a:solidFill>
                <a:latin typeface="+mj-lt"/>
                <a:ea typeface="+mj-ea"/>
                <a:cs typeface="+mj-cs"/>
              </a:rPr>
              <a:t>	Principe de base</a:t>
            </a:r>
          </a:p>
        </p:txBody>
      </p:sp>
      <p:pic>
        <p:nvPicPr>
          <p:cNvPr id="9" name="Picture 8">
            <a:extLst>
              <a:ext uri="{FF2B5EF4-FFF2-40B4-BE49-F238E27FC236}">
                <a16:creationId xmlns:a16="http://schemas.microsoft.com/office/drawing/2014/main" id="{DB611338-AC7B-4D55-A25F-422B4DF8AEAF}"/>
              </a:ext>
            </a:extLst>
          </p:cNvPr>
          <p:cNvPicPr>
            <a:picLocks noChangeAspect="1"/>
          </p:cNvPicPr>
          <p:nvPr/>
        </p:nvPicPr>
        <p:blipFill>
          <a:blip r:embed="rId4"/>
          <a:stretch>
            <a:fillRect/>
          </a:stretch>
        </p:blipFill>
        <p:spPr>
          <a:xfrm>
            <a:off x="2078521" y="1172901"/>
            <a:ext cx="5700572" cy="2170420"/>
          </a:xfrm>
          <a:prstGeom prst="rect">
            <a:avLst/>
          </a:prstGeom>
        </p:spPr>
      </p:pic>
      <p:pic>
        <p:nvPicPr>
          <p:cNvPr id="10" name="Picture 9">
            <a:extLst>
              <a:ext uri="{FF2B5EF4-FFF2-40B4-BE49-F238E27FC236}">
                <a16:creationId xmlns:a16="http://schemas.microsoft.com/office/drawing/2014/main" id="{01C9E7AA-C88F-4B23-92AB-DB7359A6F582}"/>
              </a:ext>
            </a:extLst>
          </p:cNvPr>
          <p:cNvPicPr>
            <a:picLocks noChangeAspect="1"/>
          </p:cNvPicPr>
          <p:nvPr/>
        </p:nvPicPr>
        <p:blipFill>
          <a:blip r:embed="rId5"/>
          <a:stretch>
            <a:fillRect/>
          </a:stretch>
        </p:blipFill>
        <p:spPr>
          <a:xfrm>
            <a:off x="1917272" y="3470743"/>
            <a:ext cx="6101422" cy="2251228"/>
          </a:xfrm>
          <a:prstGeom prst="rect">
            <a:avLst/>
          </a:prstGeom>
        </p:spPr>
      </p:pic>
      <p:sp>
        <p:nvSpPr>
          <p:cNvPr id="14" name="Speech Bubble: Rectangle 13">
            <a:extLst>
              <a:ext uri="{FF2B5EF4-FFF2-40B4-BE49-F238E27FC236}">
                <a16:creationId xmlns:a16="http://schemas.microsoft.com/office/drawing/2014/main" id="{C75DD229-F7CF-420E-AFDD-D741CACAAA06}"/>
              </a:ext>
            </a:extLst>
          </p:cNvPr>
          <p:cNvSpPr/>
          <p:nvPr/>
        </p:nvSpPr>
        <p:spPr>
          <a:xfrm>
            <a:off x="2711624" y="1844824"/>
            <a:ext cx="720080" cy="288032"/>
          </a:xfrm>
          <a:prstGeom prst="wedgeRectCallout">
            <a:avLst>
              <a:gd name="adj1" fmla="val 49312"/>
              <a:gd name="adj2" fmla="val 7943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ALARME</a:t>
            </a:r>
          </a:p>
        </p:txBody>
      </p:sp>
      <p:sp>
        <p:nvSpPr>
          <p:cNvPr id="22" name="Text Placeholder 4">
            <a:extLst>
              <a:ext uri="{FF2B5EF4-FFF2-40B4-BE49-F238E27FC236}">
                <a16:creationId xmlns:a16="http://schemas.microsoft.com/office/drawing/2014/main" id="{66942CFF-1029-43F0-A23D-647E8C666FE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29572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1271786"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1271786"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1435299"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1435299"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8401634" y="5105404"/>
            <a:ext cx="936625" cy="230187"/>
          </a:xfrm>
          <a:prstGeom prst="rect">
            <a:avLst/>
          </a:prstGeom>
          <a:noFill/>
          <a:ln w="9525">
            <a:noFill/>
            <a:miter lim="800000"/>
            <a:headEnd/>
            <a:tailEnd/>
          </a:ln>
        </p:spPr>
        <p:txBody>
          <a:bodyPr>
            <a:spAutoFit/>
          </a:bodyPr>
          <a:lstStyle/>
          <a:p>
            <a:pPr algn="ctr"/>
            <a:r>
              <a:rPr lang="en-US" sz="900" dirty="0"/>
              <a:t>Arlon</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1019373" y="4870451"/>
            <a:ext cx="323850" cy="246063"/>
          </a:xfrm>
          <a:prstGeom prst="rect">
            <a:avLst/>
          </a:prstGeom>
          <a:noFill/>
          <a:ln w="9525">
            <a:noFill/>
            <a:miter lim="800000"/>
            <a:headEnd/>
            <a:tailEnd/>
          </a:ln>
        </p:spPr>
        <p:txBody>
          <a:bodyPr>
            <a:spAutoFit/>
          </a:bodyPr>
          <a:lstStyle/>
          <a:p>
            <a:pPr algn="ctr"/>
            <a:r>
              <a:rPr lang="en-US" sz="100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1019373" y="5270501"/>
            <a:ext cx="323850" cy="246063"/>
          </a:xfrm>
          <a:prstGeom prst="rect">
            <a:avLst/>
          </a:prstGeom>
          <a:noFill/>
          <a:ln w="9525">
            <a:noFill/>
            <a:miter lim="800000"/>
            <a:headEnd/>
            <a:tailEnd/>
          </a:ln>
        </p:spPr>
        <p:txBody>
          <a:bodyPr>
            <a:spAutoFit/>
          </a:bodyPr>
          <a:lstStyle/>
          <a:p>
            <a:pPr algn="ctr"/>
            <a:r>
              <a:rPr lang="en-US" sz="100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911424" y="4638675"/>
            <a:ext cx="792163" cy="230188"/>
          </a:xfrm>
          <a:prstGeom prst="rect">
            <a:avLst/>
          </a:prstGeom>
          <a:noFill/>
          <a:ln w="9525">
            <a:noFill/>
            <a:miter lim="800000"/>
            <a:headEnd/>
            <a:tailEnd/>
          </a:ln>
        </p:spPr>
        <p:txBody>
          <a:bodyPr>
            <a:spAutoFit/>
          </a:bodyPr>
          <a:lstStyle/>
          <a:p>
            <a:pPr algn="ctr"/>
            <a:r>
              <a:rPr lang="en-US" sz="900" dirty="0"/>
              <a:t>Namur</a:t>
            </a:r>
          </a:p>
        </p:txBody>
      </p:sp>
      <p:sp>
        <p:nvSpPr>
          <p:cNvPr id="34" name="Rectangle 33">
            <a:extLst>
              <a:ext uri="{FF2B5EF4-FFF2-40B4-BE49-F238E27FC236}">
                <a16:creationId xmlns:a16="http://schemas.microsoft.com/office/drawing/2014/main" id="{3A2EB5C4-2163-476C-9C14-2C7E173B0D9B}"/>
              </a:ext>
            </a:extLst>
          </p:cNvPr>
          <p:cNvSpPr/>
          <p:nvPr/>
        </p:nvSpPr>
        <p:spPr>
          <a:xfrm>
            <a:off x="2586294"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24B96AB-4EB1-47AD-8FAB-D6A989D3F57A}"/>
              </a:ext>
            </a:extLst>
          </p:cNvPr>
          <p:cNvSpPr/>
          <p:nvPr/>
        </p:nvSpPr>
        <p:spPr>
          <a:xfrm>
            <a:off x="2586294"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2CDE477-A2DA-4F3F-B633-DCB2974C3F7A}"/>
              </a:ext>
            </a:extLst>
          </p:cNvPr>
          <p:cNvSpPr/>
          <p:nvPr/>
        </p:nvSpPr>
        <p:spPr>
          <a:xfrm>
            <a:off x="2586294"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flipV="1">
            <a:off x="2207493" y="4199992"/>
            <a:ext cx="6408712" cy="28013"/>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7398210"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t>DS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6485478"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6513934" y="3457939"/>
            <a:ext cx="490779" cy="800884"/>
          </a:xfrm>
          <a:prstGeom prst="straightConnector1">
            <a:avLst/>
          </a:prstGeom>
          <a:noFill/>
          <a:ln w="12700" algn="ctr">
            <a:solidFill>
              <a:schemeClr val="tx1"/>
            </a:solidFill>
            <a:prstDash val="dash"/>
            <a:round/>
            <a:headEnd type="arrow" w="med" len="med"/>
            <a:tailEnd type="arrow" w="med" len="med"/>
          </a:ln>
        </p:spPr>
      </p:cxnSp>
      <p:graphicFrame>
        <p:nvGraphicFramePr>
          <p:cNvPr id="33" name="Table 186">
            <a:extLst>
              <a:ext uri="{FF2B5EF4-FFF2-40B4-BE49-F238E27FC236}">
                <a16:creationId xmlns:a16="http://schemas.microsoft.com/office/drawing/2014/main" id="{1CD45C9F-41D4-42E4-81C6-A9092C0416FB}"/>
              </a:ext>
            </a:extLst>
          </p:cNvPr>
          <p:cNvGraphicFramePr>
            <a:graphicFrameLocks noGrp="1"/>
          </p:cNvGraphicFramePr>
          <p:nvPr>
            <p:extLst>
              <p:ext uri="{D42A27DB-BD31-4B8C-83A1-F6EECF244321}">
                <p14:modId xmlns:p14="http://schemas.microsoft.com/office/powerpoint/2010/main" val="1108972457"/>
              </p:ext>
            </p:extLst>
          </p:nvPr>
        </p:nvGraphicFramePr>
        <p:xfrm>
          <a:off x="5915731" y="1715757"/>
          <a:ext cx="5400947" cy="828219"/>
        </p:xfrm>
        <a:graphic>
          <a:graphicData uri="http://schemas.openxmlformats.org/drawingml/2006/table">
            <a:tbl>
              <a:tblPr firstRow="1" bandRow="1">
                <a:tableStyleId>{5C22544A-7EE6-4342-B048-85BDC9FD1C3A}</a:tableStyleId>
              </a:tblPr>
              <a:tblGrid>
                <a:gridCol w="508470">
                  <a:extLst>
                    <a:ext uri="{9D8B030D-6E8A-4147-A177-3AD203B41FA5}">
                      <a16:colId xmlns:a16="http://schemas.microsoft.com/office/drawing/2014/main" val="20000"/>
                    </a:ext>
                  </a:extLst>
                </a:gridCol>
                <a:gridCol w="2306565">
                  <a:extLst>
                    <a:ext uri="{9D8B030D-6E8A-4147-A177-3AD203B41FA5}">
                      <a16:colId xmlns:a16="http://schemas.microsoft.com/office/drawing/2014/main" val="20001"/>
                    </a:ext>
                  </a:extLst>
                </a:gridCol>
                <a:gridCol w="548526">
                  <a:extLst>
                    <a:ext uri="{9D8B030D-6E8A-4147-A177-3AD203B41FA5}">
                      <a16:colId xmlns:a16="http://schemas.microsoft.com/office/drawing/2014/main" val="20002"/>
                    </a:ext>
                  </a:extLst>
                </a:gridCol>
                <a:gridCol w="2037386">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Zone </a:t>
                      </a:r>
                      <a:r>
                        <a:rPr lang="en-US" sz="1000" b="0" dirty="0" err="1">
                          <a:solidFill>
                            <a:schemeClr val="tx1"/>
                          </a:solidFill>
                        </a:rPr>
                        <a:t>dangereuse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Délimitation</a:t>
                      </a:r>
                      <a:r>
                        <a:rPr lang="en-US" sz="1000" b="0" dirty="0">
                          <a:solidFill>
                            <a:schemeClr val="tx1"/>
                          </a:solidFill>
                        </a:rPr>
                        <a:t> de la zone de </a:t>
                      </a:r>
                      <a:r>
                        <a:rPr lang="en-US" sz="1000" b="0" dirty="0" err="1">
                          <a:solidFill>
                            <a:schemeClr val="tx1"/>
                          </a:solidFill>
                        </a:rPr>
                        <a:t>chantier</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Zone orange </a:t>
                      </a:r>
                      <a:r>
                        <a:rPr lang="en-US" sz="1000" dirty="0" err="1"/>
                        <a:t>ou</a:t>
                      </a:r>
                      <a:r>
                        <a:rPr lang="en-US" sz="1000" dirty="0"/>
                        <a:t> zone </a:t>
                      </a:r>
                      <a:r>
                        <a:rPr lang="en-US" sz="1000" dirty="0" err="1"/>
                        <a:t>d’avertissement</a:t>
                      </a:r>
                      <a:r>
                        <a:rPr lang="en-US" sz="10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Visibilité</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12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dirty="0"/>
                        <a:t>Zone jaune </a:t>
                      </a:r>
                      <a:r>
                        <a:rPr lang="en-US" sz="1000" dirty="0" err="1"/>
                        <a:t>ou</a:t>
                      </a:r>
                      <a:r>
                        <a:rPr lang="en-US" sz="1000" dirty="0"/>
                        <a:t> zone de vigilance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3" name="Straight Arrow Connector 287">
            <a:extLst>
              <a:ext uri="{FF2B5EF4-FFF2-40B4-BE49-F238E27FC236}">
                <a16:creationId xmlns:a16="http://schemas.microsoft.com/office/drawing/2014/main" id="{B00EF892-9943-4979-8DF7-CEC0FEDBC59A}"/>
              </a:ext>
            </a:extLst>
          </p:cNvPr>
          <p:cNvCxnSpPr>
            <a:cxnSpLocks noChangeShapeType="1"/>
          </p:cNvCxnSpPr>
          <p:nvPr/>
        </p:nvCxnSpPr>
        <p:spPr bwMode="auto">
          <a:xfrm flipH="1" flipV="1">
            <a:off x="8781832" y="2129774"/>
            <a:ext cx="360363" cy="1588"/>
          </a:xfrm>
          <a:prstGeom prst="straightConnector1">
            <a:avLst/>
          </a:prstGeom>
          <a:noFill/>
          <a:ln w="12700" algn="ctr">
            <a:solidFill>
              <a:schemeClr val="tx1"/>
            </a:solidFill>
            <a:prstDash val="dash"/>
            <a:round/>
            <a:headEnd type="arrow" w="med" len="med"/>
            <a:tailEnd type="arrow" w="med" len="med"/>
          </a:ln>
        </p:spPr>
      </p:cxnSp>
      <p:sp>
        <p:nvSpPr>
          <p:cNvPr id="53" name="Rectangle 52">
            <a:extLst>
              <a:ext uri="{FF2B5EF4-FFF2-40B4-BE49-F238E27FC236}">
                <a16:creationId xmlns:a16="http://schemas.microsoft.com/office/drawing/2014/main" id="{6E61CC0A-3B82-4C8E-ABC6-AECB45224463}"/>
              </a:ext>
            </a:extLst>
          </p:cNvPr>
          <p:cNvSpPr/>
          <p:nvPr/>
        </p:nvSpPr>
        <p:spPr>
          <a:xfrm>
            <a:off x="5988754" y="1751998"/>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2B2E2A4-470C-459A-8D25-2FAACC336D35}"/>
              </a:ext>
            </a:extLst>
          </p:cNvPr>
          <p:cNvSpPr/>
          <p:nvPr/>
        </p:nvSpPr>
        <p:spPr>
          <a:xfrm>
            <a:off x="5988754" y="2023250"/>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8D90A80-0C6B-4AFD-A41C-0B1914923249}"/>
              </a:ext>
            </a:extLst>
          </p:cNvPr>
          <p:cNvSpPr/>
          <p:nvPr/>
        </p:nvSpPr>
        <p:spPr>
          <a:xfrm>
            <a:off x="5988754" y="22938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6" name="Straight Connector 111">
            <a:extLst>
              <a:ext uri="{FF2B5EF4-FFF2-40B4-BE49-F238E27FC236}">
                <a16:creationId xmlns:a16="http://schemas.microsoft.com/office/drawing/2014/main" id="{78D262D4-E899-42CC-96B2-EC94050E86A6}"/>
              </a:ext>
            </a:extLst>
          </p:cNvPr>
          <p:cNvCxnSpPr/>
          <p:nvPr/>
        </p:nvCxnSpPr>
        <p:spPr bwMode="auto">
          <a:xfrm flipV="1">
            <a:off x="8843089" y="1872598"/>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46" name="Title 1">
            <a:extLst>
              <a:ext uri="{FF2B5EF4-FFF2-40B4-BE49-F238E27FC236}">
                <a16:creationId xmlns:a16="http://schemas.microsoft.com/office/drawing/2014/main" id="{80033662-9360-4EB9-B067-4E4516B87885}"/>
              </a:ext>
            </a:extLst>
          </p:cNvPr>
          <p:cNvSpPr txBox="1">
            <a:spLocks/>
          </p:cNvSpPr>
          <p:nvPr/>
        </p:nvSpPr>
        <p:spPr bwMode="auto">
          <a:xfrm>
            <a:off x="460021" y="404664"/>
            <a:ext cx="11271958"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 Planification</a:t>
            </a:r>
          </a:p>
          <a:p>
            <a:pPr marL="1076325" indent="-1076325">
              <a:defRPr/>
            </a:pPr>
            <a:r>
              <a:rPr lang="fr-BE" sz="2000" b="1" kern="0" dirty="0">
                <a:solidFill>
                  <a:srgbClr val="0070C0"/>
                </a:solidFill>
                <a:latin typeface="+mj-lt"/>
                <a:ea typeface="+mj-ea"/>
                <a:cs typeface="+mj-cs"/>
              </a:rPr>
              <a:t>Déterminer dans quelle zone on travaille : zone orange ou zone jaune</a:t>
            </a:r>
          </a:p>
          <a:p>
            <a:pPr marL="1076325" indent="-1076325">
              <a:defRPr/>
            </a:pPr>
            <a:r>
              <a:rPr lang="fr-BE" sz="2000" b="1" kern="0" dirty="0">
                <a:solidFill>
                  <a:srgbClr val="0070C0"/>
                </a:solidFill>
                <a:latin typeface="+mj-lt"/>
                <a:ea typeface="+mj-ea"/>
                <a:cs typeface="+mj-cs"/>
              </a:rPr>
              <a:t>Déterminer le nombre de personnes et/ou d’engins de chantier qui effectueront les travaux</a:t>
            </a:r>
            <a:endParaRPr lang="en-US" sz="2000" b="1" kern="0" dirty="0">
              <a:solidFill>
                <a:srgbClr val="0070C0"/>
              </a:solidFill>
              <a:latin typeface="+mj-lt"/>
              <a:ea typeface="+mj-ea"/>
              <a:cs typeface="+mj-cs"/>
            </a:endParaRPr>
          </a:p>
        </p:txBody>
      </p:sp>
      <p:sp>
        <p:nvSpPr>
          <p:cNvPr id="47" name="Text Placeholder 4">
            <a:extLst>
              <a:ext uri="{FF2B5EF4-FFF2-40B4-BE49-F238E27FC236}">
                <a16:creationId xmlns:a16="http://schemas.microsoft.com/office/drawing/2014/main" id="{9077AC0D-2C72-4287-96E7-B810896BFAA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403972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475252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dirty="0">
                <a:solidFill>
                  <a:schemeClr val="accent2"/>
                </a:solidFill>
                <a:latin typeface="+mn-lt"/>
              </a:rPr>
              <a:t>L'étape 1 consiste:</a:t>
            </a:r>
          </a:p>
          <a:p>
            <a:pPr algn="just"/>
            <a:endParaRPr lang="fr-BE" sz="1400" dirty="0">
              <a:solidFill>
                <a:schemeClr val="accent2"/>
              </a:solidFill>
              <a:latin typeface="+mn-lt"/>
            </a:endParaRPr>
          </a:p>
          <a:p>
            <a:pPr marL="285750" indent="-285750" algn="just">
              <a:buFont typeface="Arial" panose="020B0604020202020204" pitchFamily="34" charset="0"/>
              <a:buChar char="•"/>
            </a:pPr>
            <a:r>
              <a:rPr lang="fr-BE" sz="1400" dirty="0">
                <a:solidFill>
                  <a:schemeClr val="accent2"/>
                </a:solidFill>
                <a:latin typeface="+mn-lt"/>
              </a:rPr>
              <a:t>à déterminer où se situe la limite de la zone de chantier et quel type de délimitation sera appliquée ;</a:t>
            </a:r>
          </a:p>
          <a:p>
            <a:pPr marL="285750" indent="-285750" algn="just">
              <a:buFont typeface="Arial" panose="020B0604020202020204" pitchFamily="34" charset="0"/>
              <a:buChar char="•"/>
            </a:pPr>
            <a:endParaRPr lang="fr-BE" sz="1400" dirty="0">
              <a:solidFill>
                <a:schemeClr val="accent2"/>
              </a:solidFill>
              <a:latin typeface="+mn-lt"/>
            </a:endParaRPr>
          </a:p>
          <a:p>
            <a:pPr marL="285750" indent="-285750" algn="just">
              <a:buFont typeface="Arial" panose="020B0604020202020204" pitchFamily="34" charset="0"/>
              <a:buChar char="•"/>
            </a:pPr>
            <a:r>
              <a:rPr lang="fr-BE" sz="1400" dirty="0">
                <a:solidFill>
                  <a:schemeClr val="accent2"/>
                </a:solidFill>
                <a:latin typeface="+mn-lt"/>
              </a:rPr>
              <a:t>Pour déterminer qui sera déployé comme agent garde-frontière.</a:t>
            </a:r>
          </a:p>
          <a:p>
            <a:pPr algn="just"/>
            <a:endParaRPr lang="en-US" sz="1400" dirty="0">
              <a:solidFill>
                <a:schemeClr val="accent2"/>
              </a:solidFill>
              <a:latin typeface="+mn-lt"/>
            </a:endParaRPr>
          </a:p>
          <a:p>
            <a:pPr algn="just"/>
            <a:r>
              <a:rPr lang="fr-BE" sz="1400" dirty="0">
                <a:solidFill>
                  <a:schemeClr val="accent2"/>
                </a:solidFill>
                <a:latin typeface="+mn-lt"/>
              </a:rPr>
              <a:t>Cette analyse est effectuée, entre autres, sur la base des éléments suivants :</a:t>
            </a:r>
            <a:endParaRPr lang="en-US" sz="1400" dirty="0">
              <a:solidFill>
                <a:schemeClr val="accent2"/>
              </a:solidFill>
              <a:latin typeface="+mn-lt"/>
            </a:endParaRPr>
          </a:p>
          <a:p>
            <a:pPr algn="just"/>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Nombre d’agents au travail </a:t>
            </a: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le nombre et le type d’engin utilisés ;</a:t>
            </a:r>
            <a:endParaRPr lang="en-US" sz="1400" dirty="0">
              <a:solidFill>
                <a:schemeClr val="accent2"/>
              </a:solidFill>
              <a:latin typeface="+mn-lt"/>
            </a:endParaRPr>
          </a:p>
          <a:p>
            <a:pPr marL="285750" indent="-285750" algn="just">
              <a:buFontTx/>
              <a:buChar char="-"/>
            </a:pPr>
            <a:endParaRPr lang="en-US" sz="1400" dirty="0">
              <a:solidFill>
                <a:schemeClr val="accent2"/>
              </a:solidFill>
              <a:latin typeface="+mn-lt"/>
            </a:endParaRPr>
          </a:p>
          <a:p>
            <a:pPr marL="285750" indent="-285750" algn="just">
              <a:buFontTx/>
              <a:buChar char="-"/>
            </a:pPr>
            <a:r>
              <a:rPr lang="fr-BE" sz="1400" dirty="0">
                <a:solidFill>
                  <a:schemeClr val="accent2"/>
                </a:solidFill>
                <a:latin typeface="+mn-lt"/>
              </a:rPr>
              <a:t>WIT 1003 ou autres documents d'analyse </a:t>
            </a: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marL="285750" indent="-285750" algn="just">
              <a:buFontTx/>
              <a:buChar char="-"/>
            </a:pPr>
            <a:r>
              <a:rPr lang="en-US" sz="1400" dirty="0">
                <a:solidFill>
                  <a:schemeClr val="accent2"/>
                </a:solidFill>
                <a:latin typeface="+mn-lt"/>
              </a:rPr>
              <a:t>…</a:t>
            </a:r>
          </a:p>
          <a:p>
            <a:pPr marL="285750" indent="-285750" algn="just">
              <a:buFontTx/>
              <a:buChar char="-"/>
            </a:pPr>
            <a:endParaRPr lang="en-US" sz="1400" dirty="0">
              <a:solidFill>
                <a:schemeClr val="accent2"/>
              </a:solidFill>
              <a:latin typeface="+mn-lt"/>
            </a:endParaRPr>
          </a:p>
          <a:p>
            <a:pPr algn="just"/>
            <a:r>
              <a:rPr lang="fr-BE" sz="1400" dirty="0">
                <a:solidFill>
                  <a:schemeClr val="accent2"/>
                </a:solidFill>
                <a:latin typeface="+mn-lt"/>
              </a:rPr>
              <a:t>Une bonne analyse permet de garantir le principe de base (sécurité du personnel - sécurité des engins de chantier - sécurité du trafic ferroviaire).</a:t>
            </a:r>
            <a:endParaRPr lang="en-US" sz="1400" dirty="0">
              <a:solidFill>
                <a:schemeClr val="accent2"/>
              </a:solidFill>
              <a:latin typeface="+mn-lt"/>
            </a:endParaRPr>
          </a:p>
        </p:txBody>
      </p:sp>
      <p:sp>
        <p:nvSpPr>
          <p:cNvPr id="5" name="Text Placeholder 4">
            <a:extLst>
              <a:ext uri="{FF2B5EF4-FFF2-40B4-BE49-F238E27FC236}">
                <a16:creationId xmlns:a16="http://schemas.microsoft.com/office/drawing/2014/main" id="{EAD31910-A0EB-4E51-8155-9EEF1AEC725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115886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bwMode="auto">
          <a:xfrm>
            <a:off x="1199456" y="1294528"/>
            <a:ext cx="9255025" cy="106935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dirty="0">
              <a:latin typeface="+mn-lt"/>
            </a:endParaRPr>
          </a:p>
          <a:p>
            <a:pPr lvl="0" algn="just">
              <a:defRPr/>
            </a:pPr>
            <a:r>
              <a:rPr lang="fr-BE" sz="1400" dirty="0">
                <a:latin typeface="+mn-lt"/>
              </a:rPr>
              <a:t>pour les travaux dans la </a:t>
            </a:r>
            <a:r>
              <a:rPr lang="fr-BE" sz="1400" b="1" dirty="0">
                <a:latin typeface="+mn-lt"/>
              </a:rPr>
              <a:t>zone orange </a:t>
            </a:r>
            <a:r>
              <a:rPr lang="fr-BE" sz="1400" dirty="0">
                <a:latin typeface="+mn-lt"/>
              </a:rPr>
              <a:t>: la délimitation, supervisé par l’agent garde frontière, est positionné à </a:t>
            </a:r>
            <a:r>
              <a:rPr lang="fr-BE" sz="1400" b="1" dirty="0">
                <a:latin typeface="+mn-lt"/>
              </a:rPr>
              <a:t>au moins 1,75 m </a:t>
            </a:r>
            <a:r>
              <a:rPr lang="fr-BE" sz="1400" dirty="0">
                <a:latin typeface="+mn-lt"/>
              </a:rPr>
              <a:t>du bord extérieur du rail de la voie adjacente (marge de sécurité de minimum 25 cm vis-à-vis de la zone dangereuse)</a:t>
            </a:r>
          </a:p>
          <a:p>
            <a:pPr lvl="0" algn="ctr">
              <a:defRPr/>
            </a:pPr>
            <a:endParaRPr lang="fr-BE" sz="1400" dirty="0">
              <a:latin typeface="+mn-lt"/>
            </a:endParaRPr>
          </a:p>
          <a:p>
            <a:pPr lvl="0" algn="just">
              <a:defRPr/>
            </a:pPr>
            <a:r>
              <a:rPr lang="fr-BE" sz="1400" dirty="0">
                <a:latin typeface="+mn-lt"/>
              </a:rPr>
              <a:t>	</a:t>
            </a:r>
          </a:p>
          <a:p>
            <a:pPr lvl="0" algn="just">
              <a:defRPr/>
            </a:pPr>
            <a:endParaRPr lang="en-GB" sz="1400" dirty="0">
              <a:latin typeface="+mn-lt"/>
            </a:endParaRPr>
          </a:p>
          <a:p>
            <a:pPr lvl="0" algn="just">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lvl="0" algn="just">
              <a:defRPr/>
            </a:pPr>
            <a:endParaRPr lang="fr-BE"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grpSp>
        <p:nvGrpSpPr>
          <p:cNvPr id="5" name="Group 4"/>
          <p:cNvGrpSpPr/>
          <p:nvPr/>
        </p:nvGrpSpPr>
        <p:grpSpPr>
          <a:xfrm>
            <a:off x="2814567" y="2554036"/>
            <a:ext cx="5634151" cy="1405888"/>
            <a:chOff x="637045" y="4305432"/>
            <a:chExt cx="10373026" cy="2434093"/>
          </a:xfrm>
        </p:grpSpPr>
        <p:sp>
          <p:nvSpPr>
            <p:cNvPr id="6" name="Rectangle 47"/>
            <p:cNvSpPr/>
            <p:nvPr/>
          </p:nvSpPr>
          <p:spPr>
            <a:xfrm>
              <a:off x="4486464" y="5132357"/>
              <a:ext cx="2052734" cy="958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sp>
          <p:nvSpPr>
            <p:cNvPr id="7" name="Rectangle 47"/>
            <p:cNvSpPr/>
            <p:nvPr/>
          </p:nvSpPr>
          <p:spPr>
            <a:xfrm>
              <a:off x="640726" y="5132357"/>
              <a:ext cx="3868939" cy="9582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9" name="Group 20"/>
            <p:cNvGrpSpPr>
              <a:grpSpLocks noChangeAspect="1"/>
            </p:cNvGrpSpPr>
            <p:nvPr/>
          </p:nvGrpSpPr>
          <p:grpSpPr bwMode="auto">
            <a:xfrm>
              <a:off x="3318250" y="5481374"/>
              <a:ext cx="82829" cy="123788"/>
              <a:chOff x="8100392" y="5949280"/>
              <a:chExt cx="144016" cy="216024"/>
            </a:xfrm>
          </p:grpSpPr>
          <p:sp>
            <p:nvSpPr>
              <p:cNvPr id="31" name="Rectangle 30"/>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20"/>
            <p:cNvGrpSpPr>
              <a:grpSpLocks noChangeAspect="1"/>
            </p:cNvGrpSpPr>
            <p:nvPr/>
          </p:nvGrpSpPr>
          <p:grpSpPr bwMode="auto">
            <a:xfrm>
              <a:off x="2284958" y="5471750"/>
              <a:ext cx="82829" cy="123788"/>
              <a:chOff x="8100392" y="5949280"/>
              <a:chExt cx="144016" cy="216024"/>
            </a:xfrm>
          </p:grpSpPr>
          <p:sp>
            <p:nvSpPr>
              <p:cNvPr id="29" name="Rectangle 28"/>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Rectangle 11"/>
            <p:cNvSpPr/>
            <p:nvPr/>
          </p:nvSpPr>
          <p:spPr>
            <a:xfrm>
              <a:off x="6539198" y="5132630"/>
              <a:ext cx="3090436" cy="9582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13" name="Rectangle 12"/>
            <p:cNvSpPr/>
            <p:nvPr/>
          </p:nvSpPr>
          <p:spPr>
            <a:xfrm>
              <a:off x="9629633" y="5132357"/>
              <a:ext cx="1380437" cy="958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14" name="Straight Connector 28"/>
            <p:cNvCxnSpPr>
              <a:stCxn id="7" idx="1"/>
            </p:cNvCxnSpPr>
            <p:nvPr/>
          </p:nvCxnSpPr>
          <p:spPr>
            <a:xfrm flipV="1">
              <a:off x="640726" y="5605162"/>
              <a:ext cx="10369345" cy="6302"/>
            </a:xfrm>
            <a:prstGeom prst="line">
              <a:avLst/>
            </a:prstGeom>
          </p:spPr>
          <p:style>
            <a:lnRef idx="3">
              <a:schemeClr val="dk1"/>
            </a:lnRef>
            <a:fillRef idx="0">
              <a:schemeClr val="dk1"/>
            </a:fillRef>
            <a:effectRef idx="2">
              <a:schemeClr val="dk1"/>
            </a:effectRef>
            <a:fontRef idx="minor">
              <a:schemeClr val="tx1"/>
            </a:fontRef>
          </p:style>
        </p:cxnSp>
        <p:sp>
          <p:nvSpPr>
            <p:cNvPr id="15" name="TextBox 18"/>
            <p:cNvSpPr txBox="1">
              <a:spLocks noChangeArrowheads="1"/>
            </p:cNvSpPr>
            <p:nvPr/>
          </p:nvSpPr>
          <p:spPr bwMode="auto">
            <a:xfrm>
              <a:off x="637045" y="5693979"/>
              <a:ext cx="3845318" cy="426296"/>
            </a:xfrm>
            <a:prstGeom prst="rect">
              <a:avLst/>
            </a:prstGeom>
            <a:noFill/>
            <a:ln w="9525">
              <a:noFill/>
              <a:miter lim="800000"/>
              <a:headEnd/>
              <a:tailEnd/>
            </a:ln>
          </p:spPr>
          <p:txBody>
            <a:bodyPr wrap="square">
              <a:spAutoFit/>
            </a:bodyPr>
            <a:lstStyle/>
            <a:p>
              <a:pPr algn="ctr"/>
              <a:r>
                <a:rPr lang="en-US" sz="1000" b="1" dirty="0">
                  <a:latin typeface="Calibri" pitchFamily="34" charset="0"/>
                </a:rPr>
                <a:t>ZONE DANGEREUSE</a:t>
              </a:r>
            </a:p>
          </p:txBody>
        </p:sp>
        <p:sp>
          <p:nvSpPr>
            <p:cNvPr id="16" name="TextBox 18"/>
            <p:cNvSpPr txBox="1">
              <a:spLocks noChangeArrowheads="1"/>
            </p:cNvSpPr>
            <p:nvPr/>
          </p:nvSpPr>
          <p:spPr bwMode="auto">
            <a:xfrm>
              <a:off x="3655082" y="5185168"/>
              <a:ext cx="797453" cy="426296"/>
            </a:xfrm>
            <a:prstGeom prst="rect">
              <a:avLst/>
            </a:prstGeom>
            <a:noFill/>
            <a:ln w="9525">
              <a:noFill/>
              <a:miter lim="800000"/>
              <a:headEnd/>
              <a:tailEnd/>
            </a:ln>
          </p:spPr>
          <p:txBody>
            <a:bodyPr wrap="square">
              <a:spAutoFit/>
            </a:bodyPr>
            <a:lstStyle/>
            <a:p>
              <a:r>
                <a:rPr lang="en-US" sz="1000" b="1" dirty="0">
                  <a:latin typeface="Calibri" pitchFamily="34" charset="0"/>
                </a:rPr>
                <a:t>DS</a:t>
              </a:r>
              <a:endParaRPr lang="en-US" sz="600" b="1" dirty="0">
                <a:latin typeface="Calibri" pitchFamily="34" charset="0"/>
              </a:endParaRPr>
            </a:p>
          </p:txBody>
        </p:sp>
        <p:cxnSp>
          <p:nvCxnSpPr>
            <p:cNvPr id="17" name="Straight Arrow Connector 62"/>
            <p:cNvCxnSpPr/>
            <p:nvPr/>
          </p:nvCxnSpPr>
          <p:spPr>
            <a:xfrm>
              <a:off x="3375594" y="5533349"/>
              <a:ext cx="1128771" cy="0"/>
            </a:xfrm>
            <a:prstGeom prst="straightConnector1">
              <a:avLst/>
            </a:prstGeom>
            <a:noFill/>
            <a:ln w="19050" cap="flat" cmpd="sng" algn="ctr">
              <a:solidFill>
                <a:schemeClr val="tx1"/>
              </a:solidFill>
              <a:prstDash val="solid"/>
              <a:headEnd type="arrow"/>
              <a:tailEnd type="arrow"/>
            </a:ln>
            <a:effectLst/>
          </p:spPr>
        </p:cxnSp>
        <p:sp>
          <p:nvSpPr>
            <p:cNvPr id="18" name="ZoneTexte 45"/>
            <p:cNvSpPr txBox="1"/>
            <p:nvPr/>
          </p:nvSpPr>
          <p:spPr>
            <a:xfrm>
              <a:off x="4353562" y="5237513"/>
              <a:ext cx="594979" cy="1089412"/>
            </a:xfrm>
            <a:prstGeom prst="rect">
              <a:avLst/>
            </a:prstGeom>
            <a:noFill/>
          </p:spPr>
          <p:txBody>
            <a:bodyPr vert="vert270" wrap="square" rtlCol="0">
              <a:spAutoFit/>
            </a:bodyPr>
            <a:lstStyle/>
            <a:p>
              <a:pPr algn="l"/>
              <a:r>
                <a:rPr lang="fr-FR" sz="900" b="1" dirty="0"/>
                <a:t>1,5m</a:t>
              </a:r>
            </a:p>
          </p:txBody>
        </p:sp>
        <p:sp>
          <p:nvSpPr>
            <p:cNvPr id="19" name="ZoneTexte 46"/>
            <p:cNvSpPr txBox="1"/>
            <p:nvPr/>
          </p:nvSpPr>
          <p:spPr>
            <a:xfrm>
              <a:off x="6369395" y="5185168"/>
              <a:ext cx="594979" cy="1089412"/>
            </a:xfrm>
            <a:prstGeom prst="rect">
              <a:avLst/>
            </a:prstGeom>
            <a:noFill/>
          </p:spPr>
          <p:txBody>
            <a:bodyPr vert="vert270" wrap="square" rtlCol="0">
              <a:spAutoFit/>
            </a:bodyPr>
            <a:lstStyle/>
            <a:p>
              <a:pPr algn="l"/>
              <a:r>
                <a:rPr lang="fr-FR" sz="900" b="1" dirty="0"/>
                <a:t>2,5m</a:t>
              </a:r>
            </a:p>
          </p:txBody>
        </p:sp>
        <p:cxnSp>
          <p:nvCxnSpPr>
            <p:cNvPr id="20" name="Connecteur droit 47"/>
            <p:cNvCxnSpPr/>
            <p:nvPr/>
          </p:nvCxnSpPr>
          <p:spPr>
            <a:xfrm>
              <a:off x="4512526" y="5132357"/>
              <a:ext cx="0"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Connecteur droit 49"/>
            <p:cNvCxnSpPr/>
            <p:nvPr/>
          </p:nvCxnSpPr>
          <p:spPr>
            <a:xfrm>
              <a:off x="6527388" y="5137345"/>
              <a:ext cx="7397"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Connecteur droit 50"/>
            <p:cNvCxnSpPr/>
            <p:nvPr/>
          </p:nvCxnSpPr>
          <p:spPr>
            <a:xfrm>
              <a:off x="4727848" y="4305432"/>
              <a:ext cx="0" cy="1299730"/>
            </a:xfrm>
            <a:prstGeom prst="line">
              <a:avLst/>
            </a:prstGeom>
            <a:ln w="57150">
              <a:prstDash val="sysDash"/>
            </a:ln>
          </p:spPr>
          <p:style>
            <a:lnRef idx="1">
              <a:schemeClr val="accent3"/>
            </a:lnRef>
            <a:fillRef idx="0">
              <a:schemeClr val="accent3"/>
            </a:fillRef>
            <a:effectRef idx="0">
              <a:schemeClr val="accent3"/>
            </a:effectRef>
            <a:fontRef idx="minor">
              <a:schemeClr val="tx1"/>
            </a:fontRef>
          </p:style>
        </p:cxnSp>
        <p:sp>
          <p:nvSpPr>
            <p:cNvPr id="24" name="ZoneTexte 51"/>
            <p:cNvSpPr txBox="1"/>
            <p:nvPr/>
          </p:nvSpPr>
          <p:spPr>
            <a:xfrm>
              <a:off x="9499437" y="5185168"/>
              <a:ext cx="594979" cy="1089412"/>
            </a:xfrm>
            <a:prstGeom prst="rect">
              <a:avLst/>
            </a:prstGeom>
            <a:noFill/>
          </p:spPr>
          <p:txBody>
            <a:bodyPr vert="vert270" wrap="square" rtlCol="0">
              <a:spAutoFit/>
            </a:bodyPr>
            <a:lstStyle/>
            <a:p>
              <a:pPr algn="l"/>
              <a:r>
                <a:rPr lang="fr-FR" sz="900" b="1" dirty="0"/>
                <a:t>4,5m</a:t>
              </a:r>
            </a:p>
          </p:txBody>
        </p:sp>
        <p:cxnSp>
          <p:nvCxnSpPr>
            <p:cNvPr id="25" name="Connecteur droit 52"/>
            <p:cNvCxnSpPr/>
            <p:nvPr/>
          </p:nvCxnSpPr>
          <p:spPr>
            <a:xfrm>
              <a:off x="9625952" y="5132357"/>
              <a:ext cx="0" cy="1602180"/>
            </a:xfrm>
            <a:prstGeom prst="line">
              <a:avLst/>
            </a:prstGeom>
            <a:ln w="12700"/>
          </p:spPr>
          <p:style>
            <a:lnRef idx="1">
              <a:schemeClr val="dk1"/>
            </a:lnRef>
            <a:fillRef idx="0">
              <a:schemeClr val="dk1"/>
            </a:fillRef>
            <a:effectRef idx="0">
              <a:schemeClr val="dk1"/>
            </a:effectRef>
            <a:fontRef idx="minor">
              <a:schemeClr val="tx1"/>
            </a:fontRef>
          </p:style>
        </p:cxnSp>
        <p:pic>
          <p:nvPicPr>
            <p:cNvPr id="26" name="Image 54"/>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7467" l="0" r="100000"/>
                      </a14:imgEffect>
                    </a14:imgLayer>
                  </a14:imgProps>
                </a:ext>
                <a:ext uri="{28A0092B-C50C-407E-A947-70E740481C1C}">
                  <a14:useLocalDpi xmlns:a14="http://schemas.microsoft.com/office/drawing/2010/main" val="0"/>
                </a:ext>
              </a:extLst>
            </a:blip>
            <a:stretch>
              <a:fillRect/>
            </a:stretch>
          </p:blipFill>
          <p:spPr>
            <a:xfrm>
              <a:off x="5211023" y="4489898"/>
              <a:ext cx="1140940" cy="1140940"/>
            </a:xfrm>
            <a:prstGeom prst="rect">
              <a:avLst/>
            </a:prstGeom>
          </p:spPr>
        </p:pic>
        <p:pic>
          <p:nvPicPr>
            <p:cNvPr id="28" name="Picture 6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32945" y="4555372"/>
              <a:ext cx="309758" cy="9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ounded Rectangle 12">
            <a:extLst>
              <a:ext uri="{FF2B5EF4-FFF2-40B4-BE49-F238E27FC236}">
                <a16:creationId xmlns:a16="http://schemas.microsoft.com/office/drawing/2014/main" id="{054FCD63-7DE1-44B8-99B4-99C8C15743EA}"/>
              </a:ext>
            </a:extLst>
          </p:cNvPr>
          <p:cNvSpPr/>
          <p:nvPr/>
        </p:nvSpPr>
        <p:spPr bwMode="auto">
          <a:xfrm>
            <a:off x="1199456" y="4025892"/>
            <a:ext cx="9255025" cy="1015970"/>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dirty="0">
              <a:latin typeface="+mn-lt"/>
            </a:endParaRPr>
          </a:p>
          <a:p>
            <a:pPr lvl="0" algn="just">
              <a:defRPr/>
            </a:pPr>
            <a:r>
              <a:rPr lang="fr-BE" sz="1400" dirty="0">
                <a:latin typeface="+mn-lt"/>
              </a:rPr>
              <a:t>pour les travaux dans la </a:t>
            </a:r>
            <a:r>
              <a:rPr lang="fr-BE" sz="1400" b="1" dirty="0">
                <a:latin typeface="+mn-lt"/>
              </a:rPr>
              <a:t>zone jaune :</a:t>
            </a:r>
            <a:r>
              <a:rPr lang="fr-BE" sz="1400" dirty="0">
                <a:latin typeface="+mn-lt"/>
              </a:rPr>
              <a:t> la délimitation, supervisé par l’agent garde frontière</a:t>
            </a:r>
            <a:r>
              <a:rPr lang="fr-BE" sz="1400" dirty="0"/>
              <a:t>, </a:t>
            </a:r>
            <a:r>
              <a:rPr lang="fr-BE" sz="1400" dirty="0">
                <a:latin typeface="+mn-lt"/>
              </a:rPr>
              <a:t>est positionné à </a:t>
            </a:r>
            <a:r>
              <a:rPr lang="fr-BE" sz="1400" b="1" dirty="0">
                <a:latin typeface="+mn-lt"/>
              </a:rPr>
              <a:t>au moins 2,50 </a:t>
            </a:r>
            <a:r>
              <a:rPr lang="fr-BE" sz="1400" dirty="0">
                <a:latin typeface="+mn-lt"/>
              </a:rPr>
              <a:t>m du bord extérieur du rail de la voie adjacente</a:t>
            </a:r>
          </a:p>
          <a:p>
            <a:pPr lvl="0" algn="just">
              <a:defRPr/>
            </a:pPr>
            <a:endParaRPr lang="fr-BE"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marL="285750" lvl="0" indent="-285750" algn="just">
              <a:buFontTx/>
              <a:buChar char="-"/>
              <a:defRPr/>
            </a:pPr>
            <a:endParaRPr lang="en-GB" sz="1400" dirty="0">
              <a:latin typeface="+mn-lt"/>
            </a:endParaRPr>
          </a:p>
          <a:p>
            <a:pPr lvl="0" algn="just">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400" dirty="0">
              <a:latin typeface="+mn-lt"/>
            </a:endParaRPr>
          </a:p>
          <a:p>
            <a:pPr marL="285750" lvl="0" indent="-285750" algn="just">
              <a:buFontTx/>
              <a:buChar char="-"/>
              <a:defRPr/>
            </a:pPr>
            <a:endParaRPr lang="fr-BE" sz="1600" dirty="0">
              <a:latin typeface="+mn-lt"/>
            </a:endParaRPr>
          </a:p>
        </p:txBody>
      </p:sp>
      <p:pic>
        <p:nvPicPr>
          <p:cNvPr id="4" name="Picture 3">
            <a:extLst>
              <a:ext uri="{FF2B5EF4-FFF2-40B4-BE49-F238E27FC236}">
                <a16:creationId xmlns:a16="http://schemas.microsoft.com/office/drawing/2014/main" id="{2F37FC30-0279-48E5-9F08-5272D0818EC6}"/>
              </a:ext>
            </a:extLst>
          </p:cNvPr>
          <p:cNvPicPr>
            <a:picLocks noChangeAspect="1"/>
          </p:cNvPicPr>
          <p:nvPr/>
        </p:nvPicPr>
        <p:blipFill>
          <a:blip r:embed="rId5"/>
          <a:stretch>
            <a:fillRect/>
          </a:stretch>
        </p:blipFill>
        <p:spPr>
          <a:xfrm>
            <a:off x="2814567" y="5386686"/>
            <a:ext cx="5645385" cy="1444877"/>
          </a:xfrm>
          <a:prstGeom prst="rect">
            <a:avLst/>
          </a:prstGeom>
        </p:spPr>
      </p:pic>
      <p:sp>
        <p:nvSpPr>
          <p:cNvPr id="35" name="Title 1">
            <a:extLst>
              <a:ext uri="{FF2B5EF4-FFF2-40B4-BE49-F238E27FC236}">
                <a16:creationId xmlns:a16="http://schemas.microsoft.com/office/drawing/2014/main" id="{72BF51CA-97CD-4075-8412-68810A577D6A}"/>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1: Planification</a:t>
            </a:r>
          </a:p>
          <a:p>
            <a:pPr marL="1076325" indent="-1076325">
              <a:defRPr/>
            </a:pPr>
            <a:r>
              <a:rPr lang="fr-BE" sz="2000" b="1" kern="0" dirty="0">
                <a:solidFill>
                  <a:srgbClr val="0070C0"/>
                </a:solidFill>
                <a:latin typeface="+mj-lt"/>
                <a:ea typeface="+mj-ea"/>
                <a:cs typeface="+mj-cs"/>
              </a:rPr>
              <a:t>Détermination de l'emplacement de la délimitation surveillée par l’agent garde-frontière</a:t>
            </a:r>
            <a:endParaRPr lang="en-US" sz="2000" b="1" kern="0" dirty="0">
              <a:solidFill>
                <a:srgbClr val="0070C0"/>
              </a:solidFill>
              <a:latin typeface="+mj-lt"/>
              <a:ea typeface="+mj-ea"/>
              <a:cs typeface="+mj-cs"/>
            </a:endParaRPr>
          </a:p>
        </p:txBody>
      </p:sp>
      <p:sp>
        <p:nvSpPr>
          <p:cNvPr id="36" name="Text Placeholder 4">
            <a:extLst>
              <a:ext uri="{FF2B5EF4-FFF2-40B4-BE49-F238E27FC236}">
                <a16:creationId xmlns:a16="http://schemas.microsoft.com/office/drawing/2014/main" id="{53BF96BA-AEBD-4704-A6CE-F6C749B86454}"/>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27430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20246" y="536485"/>
            <a:ext cx="10876354"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Qui </a:t>
            </a:r>
            <a:r>
              <a:rPr lang="en-US" sz="2000" b="1" kern="0" dirty="0" err="1">
                <a:solidFill>
                  <a:srgbClr val="0070C0"/>
                </a:solidFill>
                <a:latin typeface="+mj-lt"/>
                <a:ea typeface="+mj-ea"/>
                <a:cs typeface="+mj-cs"/>
              </a:rPr>
              <a:t>peut</a:t>
            </a:r>
            <a:r>
              <a:rPr lang="en-US" sz="2000" b="1" kern="0" dirty="0">
                <a:solidFill>
                  <a:srgbClr val="0070C0"/>
                </a:solidFill>
                <a:latin typeface="+mj-lt"/>
                <a:ea typeface="+mj-ea"/>
                <a:cs typeface="+mj-cs"/>
              </a:rPr>
              <a:t> assurer le </a:t>
            </a:r>
            <a:r>
              <a:rPr lang="en-US" sz="2000" b="1" kern="0" dirty="0" err="1">
                <a:solidFill>
                  <a:srgbClr val="0070C0"/>
                </a:solidFill>
                <a:latin typeface="+mj-lt"/>
                <a:ea typeface="+mj-ea"/>
                <a:cs typeface="+mj-cs"/>
              </a:rPr>
              <a: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l’agent</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garde-frontière</a:t>
            </a:r>
            <a:r>
              <a:rPr lang="en-US" sz="2000" b="1" kern="0" dirty="0">
                <a:solidFill>
                  <a:srgbClr val="0070C0"/>
                </a:solidFill>
                <a:latin typeface="+mj-lt"/>
                <a:ea typeface="+mj-ea"/>
                <a:cs typeface="+mj-cs"/>
              </a:rPr>
              <a:t> pour des travaux avec </a:t>
            </a:r>
            <a:r>
              <a:rPr lang="en-US" sz="2000" b="1" kern="0" dirty="0" err="1">
                <a:solidFill>
                  <a:srgbClr val="0070C0"/>
                </a:solidFill>
                <a:latin typeface="+mj-lt"/>
                <a:ea typeface="+mj-ea"/>
                <a:cs typeface="+mj-cs"/>
              </a:rPr>
              <a:t>risque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d’empiètement</a:t>
            </a:r>
            <a:r>
              <a:rPr lang="en-US" sz="2000" b="1" kern="0" dirty="0">
                <a:solidFill>
                  <a:srgbClr val="0070C0"/>
                </a:solidFill>
                <a:latin typeface="+mj-lt"/>
                <a:ea typeface="+mj-ea"/>
                <a:cs typeface="+mj-cs"/>
              </a:rPr>
              <a:t> </a:t>
            </a:r>
            <a:r>
              <a:rPr lang="en-US" sz="2000" b="1" kern="0" dirty="0">
                <a:solidFill>
                  <a:srgbClr val="FF0000"/>
                </a:solidFill>
                <a:latin typeface="+mj-lt"/>
                <a:ea typeface="+mj-ea"/>
                <a:cs typeface="+mj-cs"/>
              </a:rPr>
              <a:t>type I</a:t>
            </a:r>
            <a:r>
              <a:rPr lang="en-US" sz="2000" b="1" kern="0" dirty="0">
                <a:solidFill>
                  <a:srgbClr val="0070C0"/>
                </a:solidFill>
                <a:latin typeface="+mj-lt"/>
                <a:ea typeface="+mj-ea"/>
                <a:cs typeface="+mj-cs"/>
              </a:rPr>
              <a:t> ?</a:t>
            </a:r>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43698" y="2850338"/>
            <a:ext cx="11212941" cy="3677603"/>
          </a:xfrm>
          <a:prstGeom prst="roundRect">
            <a:avLst/>
          </a:prstGeom>
          <a:noFill/>
          <a:ln w="19050">
            <a:solidFill>
              <a:schemeClr val="accent1"/>
            </a:solidFill>
            <a:prstDash val="solid"/>
          </a:ln>
        </p:spPr>
        <p:txBody>
          <a:bodyPr wrap="square" rtlCol="0">
            <a:spAutoFit/>
          </a:bodyPr>
          <a:lstStyle/>
          <a:p>
            <a:r>
              <a:rPr lang="en-GB" sz="1400" dirty="0">
                <a:latin typeface="+mn-lt"/>
              </a:rPr>
              <a:t>Le </a:t>
            </a:r>
            <a:r>
              <a:rPr lang="en-GB" sz="1400" dirty="0" err="1">
                <a:latin typeface="+mn-lt"/>
              </a:rPr>
              <a:t>nombre</a:t>
            </a:r>
            <a:r>
              <a:rPr lang="en-GB" sz="1400" dirty="0">
                <a:latin typeface="+mn-lt"/>
              </a:rPr>
              <a:t> </a:t>
            </a:r>
            <a:r>
              <a:rPr lang="en-GB" sz="1400" dirty="0" err="1">
                <a:latin typeface="+mn-lt"/>
              </a:rPr>
              <a:t>d’agents</a:t>
            </a:r>
            <a:r>
              <a:rPr lang="en-GB" sz="1400" dirty="0">
                <a:latin typeface="+mn-lt"/>
              </a:rPr>
              <a:t> </a:t>
            </a:r>
            <a:r>
              <a:rPr lang="en-GB" sz="1400" dirty="0" err="1">
                <a:latin typeface="+mn-lt"/>
              </a:rPr>
              <a:t>pouvant</a:t>
            </a:r>
            <a:r>
              <a:rPr lang="en-GB" sz="1400" dirty="0">
                <a:latin typeface="+mn-lt"/>
              </a:rPr>
              <a:t> </a:t>
            </a:r>
            <a:r>
              <a:rPr lang="en-GB" sz="1400" dirty="0" err="1">
                <a:latin typeface="+mn-lt"/>
              </a:rPr>
              <a:t>être</a:t>
            </a:r>
            <a:r>
              <a:rPr lang="en-GB" sz="1400" dirty="0">
                <a:latin typeface="+mn-lt"/>
              </a:rPr>
              <a:t> supervise par un agent </a:t>
            </a:r>
            <a:r>
              <a:rPr lang="en-GB" sz="1400" dirty="0" err="1">
                <a:latin typeface="+mn-lt"/>
              </a:rPr>
              <a:t>garde-frontière</a:t>
            </a:r>
            <a:r>
              <a:rPr lang="en-GB" sz="1400" dirty="0">
                <a:latin typeface="+mn-lt"/>
              </a:rPr>
              <a:t> :</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416566436"/>
              </p:ext>
            </p:extLst>
          </p:nvPr>
        </p:nvGraphicFramePr>
        <p:xfrm>
          <a:off x="2030427" y="3569324"/>
          <a:ext cx="7235655" cy="2664297"/>
        </p:xfrm>
        <a:graphic>
          <a:graphicData uri="http://schemas.openxmlformats.org/drawingml/2006/table">
            <a:tbl>
              <a:tblPr firstRow="1" firstCol="1" bandRow="1">
                <a:tableStyleId>{5C22544A-7EE6-4342-B048-85BDC9FD1C3A}</a:tableStyleId>
              </a:tblPr>
              <a:tblGrid>
                <a:gridCol w="1447131">
                  <a:extLst>
                    <a:ext uri="{9D8B030D-6E8A-4147-A177-3AD203B41FA5}">
                      <a16:colId xmlns:a16="http://schemas.microsoft.com/office/drawing/2014/main" val="3663476464"/>
                    </a:ext>
                  </a:extLst>
                </a:gridCol>
                <a:gridCol w="1447131">
                  <a:extLst>
                    <a:ext uri="{9D8B030D-6E8A-4147-A177-3AD203B41FA5}">
                      <a16:colId xmlns:a16="http://schemas.microsoft.com/office/drawing/2014/main" val="4020515865"/>
                    </a:ext>
                  </a:extLst>
                </a:gridCol>
                <a:gridCol w="1447131">
                  <a:extLst>
                    <a:ext uri="{9D8B030D-6E8A-4147-A177-3AD203B41FA5}">
                      <a16:colId xmlns:a16="http://schemas.microsoft.com/office/drawing/2014/main" val="2573275186"/>
                    </a:ext>
                  </a:extLst>
                </a:gridCol>
                <a:gridCol w="1447131">
                  <a:extLst>
                    <a:ext uri="{9D8B030D-6E8A-4147-A177-3AD203B41FA5}">
                      <a16:colId xmlns:a16="http://schemas.microsoft.com/office/drawing/2014/main" val="3006267075"/>
                    </a:ext>
                  </a:extLst>
                </a:gridCol>
                <a:gridCol w="1447131">
                  <a:extLst>
                    <a:ext uri="{9D8B030D-6E8A-4147-A177-3AD203B41FA5}">
                      <a16:colId xmlns:a16="http://schemas.microsoft.com/office/drawing/2014/main" val="878386274"/>
                    </a:ext>
                  </a:extLst>
                </a:gridCol>
              </a:tblGrid>
              <a:tr h="1027701">
                <a:tc rowSpan="2">
                  <a:txBody>
                    <a:bodyPr/>
                    <a:lstStyle/>
                    <a:p>
                      <a:pPr>
                        <a:spcAft>
                          <a:spcPts val="0"/>
                        </a:spcAft>
                      </a:pPr>
                      <a:r>
                        <a:rPr lang="fr-FR" sz="900">
                          <a:effectLst/>
                        </a:rPr>
                        <a:t>Activités</a:t>
                      </a:r>
                      <a:endParaRPr lang="en-GB" sz="1100">
                        <a:effectLst/>
                      </a:endParaRPr>
                    </a:p>
                    <a:p>
                      <a:pPr>
                        <a:spcAft>
                          <a:spcPts val="0"/>
                        </a:spcAft>
                      </a:pPr>
                      <a:r>
                        <a:rPr lang="fr-FR"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fr-FR" sz="900">
                          <a:effectLst/>
                        </a:rPr>
                        <a:t>Nombre d’agents composant l’équipe</a:t>
                      </a:r>
                      <a:endParaRPr lang="en-GB" sz="1100">
                        <a:effectLst/>
                      </a:endParaRPr>
                    </a:p>
                    <a:p>
                      <a:pPr algn="ctr">
                        <a:spcAft>
                          <a:spcPts val="0"/>
                        </a:spcAft>
                      </a:pPr>
                      <a:r>
                        <a:rPr lang="fr-FR"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spcAft>
                          <a:spcPts val="0"/>
                        </a:spcAft>
                      </a:pPr>
                      <a:r>
                        <a:rPr lang="fr-FR" sz="900" dirty="0">
                          <a:effectLst/>
                        </a:rPr>
                        <a:t>Rôle du GARDE-FRONTIERE </a:t>
                      </a:r>
                      <a:endParaRPr lang="en-GB" sz="1100" dirty="0">
                        <a:effectLst/>
                      </a:endParaRPr>
                    </a:p>
                    <a:p>
                      <a:pPr algn="ctr">
                        <a:spcAft>
                          <a:spcPts val="0"/>
                        </a:spcAft>
                      </a:pPr>
                      <a:r>
                        <a:rPr lang="fr-FR" sz="900" dirty="0">
                          <a:effectLst/>
                        </a:rPr>
                        <a:t>Exercé par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659717525"/>
                  </a:ext>
                </a:extLst>
              </a:tr>
              <a:tr h="229733">
                <a:tc vMerge="1">
                  <a:txBody>
                    <a:bodyPr/>
                    <a:lstStyle/>
                    <a:p>
                      <a:endParaRPr lang="fr-BE"/>
                    </a:p>
                  </a:txBody>
                  <a:tcPr/>
                </a:tc>
                <a:tc vMerge="1">
                  <a:txBody>
                    <a:bodyPr/>
                    <a:lstStyle/>
                    <a:p>
                      <a:endParaRPr lang="fr-BE"/>
                    </a:p>
                  </a:txBody>
                  <a:tcPr/>
                </a:tc>
                <a:tc>
                  <a:txBody>
                    <a:bodyPr/>
                    <a:lstStyle/>
                    <a:p>
                      <a:pPr algn="ctr">
                        <a:spcAft>
                          <a:spcPts val="0"/>
                        </a:spcAft>
                      </a:pPr>
                      <a:r>
                        <a:rPr lang="fr-FR" sz="900">
                          <a:effectLst/>
                        </a:rPr>
                        <a:t>Travailleur lui-même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Chef de travail inclus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Agent dédié exclu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049730"/>
                  </a:ext>
                </a:extLst>
              </a:tr>
              <a:tr h="244981">
                <a:tc>
                  <a:txBody>
                    <a:bodyPr/>
                    <a:lstStyle/>
                    <a:p>
                      <a:pPr algn="ctr">
                        <a:spcAft>
                          <a:spcPts val="0"/>
                        </a:spcAft>
                      </a:pPr>
                      <a:r>
                        <a:rPr lang="fr-FR" sz="900">
                          <a:effectLst/>
                        </a:rPr>
                        <a:t>DEPLACEMENTS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SEUL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9229384"/>
                  </a:ext>
                </a:extLst>
              </a:tr>
              <a:tr h="387294">
                <a:tc rowSpan="3">
                  <a:txBody>
                    <a:bodyPr/>
                    <a:lstStyle/>
                    <a:p>
                      <a:pPr algn="ctr">
                        <a:spcAft>
                          <a:spcPts val="0"/>
                        </a:spcAft>
                      </a:pPr>
                      <a:r>
                        <a:rPr lang="fr-FR" sz="900" cap="all">
                          <a:effectLst/>
                        </a:rPr>
                        <a:t>Visite, Mesure</a:t>
                      </a:r>
                      <a:endParaRPr lang="en-GB" sz="1100">
                        <a:effectLst/>
                      </a:endParaRPr>
                    </a:p>
                    <a:p>
                      <a:pPr algn="ctr">
                        <a:spcAft>
                          <a:spcPts val="0"/>
                        </a:spcAft>
                      </a:pPr>
                      <a:r>
                        <a:rPr lang="fr-FR" sz="900" cap="all">
                          <a:effectLst/>
                        </a:rPr>
                        <a:t>Et Travaux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1 à 2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3946183"/>
                  </a:ext>
                </a:extLst>
              </a:tr>
              <a:tr h="387294">
                <a:tc vMerge="1">
                  <a:txBody>
                    <a:bodyPr/>
                    <a:lstStyle/>
                    <a:p>
                      <a:endParaRPr lang="fr-BE"/>
                    </a:p>
                  </a:txBody>
                  <a:tcPr/>
                </a:tc>
                <a:tc>
                  <a:txBody>
                    <a:bodyPr/>
                    <a:lstStyle/>
                    <a:p>
                      <a:pPr algn="ctr">
                        <a:spcAft>
                          <a:spcPts val="0"/>
                        </a:spcAft>
                      </a:pPr>
                      <a:r>
                        <a:rPr lang="fr-FR" sz="900">
                          <a:effectLst/>
                        </a:rPr>
                        <a:t>3 à 4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NOK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786411"/>
                  </a:ext>
                </a:extLst>
              </a:tr>
              <a:tr h="387294">
                <a:tc vMerge="1">
                  <a:txBody>
                    <a:bodyPr/>
                    <a:lstStyle/>
                    <a:p>
                      <a:endParaRPr lang="fr-BE"/>
                    </a:p>
                  </a:txBody>
                  <a:tcPr/>
                </a:tc>
                <a:tc>
                  <a:txBody>
                    <a:bodyPr/>
                    <a:lstStyle/>
                    <a:p>
                      <a:pPr algn="ctr">
                        <a:spcAft>
                          <a:spcPts val="0"/>
                        </a:spcAft>
                      </a:pPr>
                      <a:r>
                        <a:rPr lang="fr-FR" sz="900">
                          <a:effectLst/>
                        </a:rPr>
                        <a:t>Plus de 4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NOK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Calibri" panose="020F0502020204030204" pitchFamily="34" charset="0"/>
                        </a:rPr>
                        <a:t>NOK</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NOK</a:t>
                      </a:r>
                    </a:p>
                  </a:txBody>
                  <a:tcPr marL="68580" marR="68580" marT="0" marB="0" anchor="ctr"/>
                </a:tc>
                <a:extLst>
                  <a:ext uri="{0D108BD9-81ED-4DB2-BD59-A6C34878D82A}">
                    <a16:rowId xmlns:a16="http://schemas.microsoft.com/office/drawing/2014/main" val="3433584048"/>
                  </a:ext>
                </a:extLst>
              </a:tr>
            </a:tbl>
          </a:graphicData>
        </a:graphic>
      </p:graphicFrame>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79568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a:latin typeface="+mn-lt"/>
              </a:rPr>
              <a:t>Qui peut assurer le rôle d’agent garde-frontière ?</a:t>
            </a:r>
          </a:p>
          <a:p>
            <a:endParaRPr lang="en-US" sz="1400" dirty="0">
              <a:latin typeface="+mn-lt"/>
            </a:endParaRPr>
          </a:p>
          <a:p>
            <a:pPr marL="177800" indent="-177800" algn="just">
              <a:buFontTx/>
              <a:buChar char="-"/>
              <a:defRPr/>
            </a:pPr>
            <a:r>
              <a:rPr lang="en-US" sz="1400" dirty="0" err="1">
                <a:latin typeface="+mn-lt"/>
              </a:rPr>
              <a:t>l’agent</a:t>
            </a:r>
            <a:r>
              <a:rPr lang="en-US" sz="1400" dirty="0">
                <a:latin typeface="+mn-lt"/>
              </a:rPr>
              <a:t> </a:t>
            </a:r>
            <a:r>
              <a:rPr lang="en-US" sz="1400" dirty="0" err="1">
                <a:latin typeface="+mn-lt"/>
              </a:rPr>
              <a:t>lui-même</a:t>
            </a:r>
            <a:r>
              <a:rPr lang="en-US" sz="1400" dirty="0">
                <a:latin typeface="+mn-lt"/>
              </a:rPr>
              <a:t> (</a:t>
            </a:r>
            <a:r>
              <a:rPr lang="en-US" sz="1400" dirty="0" err="1">
                <a:latin typeface="+mn-lt"/>
              </a:rPr>
              <a:t>uniquement</a:t>
            </a:r>
            <a:r>
              <a:rPr lang="en-US" sz="1400" dirty="0">
                <a:latin typeface="+mn-lt"/>
              </a:rPr>
              <a:t> pour un </a:t>
            </a:r>
            <a:r>
              <a:rPr lang="en-US" sz="1400" dirty="0" err="1">
                <a:latin typeface="+mn-lt"/>
              </a:rPr>
              <a:t>risque</a:t>
            </a:r>
            <a:r>
              <a:rPr lang="en-US" sz="1400" dirty="0">
                <a:latin typeface="+mn-lt"/>
              </a:rPr>
              <a:t> </a:t>
            </a:r>
            <a:r>
              <a:rPr lang="en-US" sz="1400" dirty="0" err="1">
                <a:latin typeface="+mn-lt"/>
              </a:rPr>
              <a:t>d’empiètement</a:t>
            </a:r>
            <a:r>
              <a:rPr lang="en-US" sz="1400" dirty="0">
                <a:latin typeface="+mn-lt"/>
              </a:rPr>
              <a:t> de type I)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le chef de travail ;</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a:latin typeface="+mn-lt"/>
              </a:rPr>
              <a:t>un agent </a:t>
            </a:r>
            <a:r>
              <a:rPr lang="en-US" sz="1400" dirty="0" err="1">
                <a:latin typeface="+mn-lt"/>
              </a:rPr>
              <a:t>spécialement</a:t>
            </a:r>
            <a:r>
              <a:rPr lang="en-US" sz="1400" dirty="0">
                <a:latin typeface="+mn-lt"/>
              </a:rPr>
              <a:t> </a:t>
            </a:r>
            <a:r>
              <a:rPr lang="en-US" sz="1400" dirty="0" err="1">
                <a:latin typeface="+mn-lt"/>
              </a:rPr>
              <a:t>dédié</a:t>
            </a:r>
            <a:r>
              <a:rPr lang="en-US" sz="1400" dirty="0">
                <a:latin typeface="+mn-lt"/>
              </a:rPr>
              <a:t> à </a:t>
            </a:r>
            <a:r>
              <a:rPr lang="en-US" sz="1400" dirty="0" err="1">
                <a:latin typeface="+mn-lt"/>
              </a:rPr>
              <a:t>cet</a:t>
            </a:r>
            <a:r>
              <a:rPr lang="en-US" sz="1400" dirty="0">
                <a:latin typeface="+mn-lt"/>
              </a:rPr>
              <a:t> </a:t>
            </a:r>
            <a:r>
              <a:rPr lang="en-US" sz="1400" dirty="0" err="1">
                <a:latin typeface="+mn-lt"/>
              </a:rPr>
              <a:t>effet</a:t>
            </a:r>
            <a:r>
              <a:rPr lang="en-US" sz="1400" dirty="0">
                <a:latin typeface="+mn-lt"/>
              </a:rPr>
              <a:t>, </a:t>
            </a:r>
            <a:r>
              <a:rPr lang="en-US" sz="1400" dirty="0" err="1">
                <a:latin typeface="+mn-lt"/>
              </a:rPr>
              <a:t>désigné</a:t>
            </a:r>
            <a:r>
              <a:rPr lang="en-US" sz="1400" dirty="0">
                <a:latin typeface="+mn-lt"/>
              </a:rPr>
              <a:t> </a:t>
            </a:r>
            <a:r>
              <a:rPr lang="en-US" sz="1400" dirty="0" err="1">
                <a:latin typeface="+mn-lt"/>
              </a:rPr>
              <a:t>comme</a:t>
            </a:r>
            <a:r>
              <a:rPr lang="en-US" sz="1400" dirty="0">
                <a:latin typeface="+mn-lt"/>
              </a:rPr>
              <a:t> “agent </a:t>
            </a:r>
            <a:r>
              <a:rPr lang="en-US" sz="1400" dirty="0" err="1">
                <a:latin typeface="+mn-lt"/>
              </a:rPr>
              <a:t>garde-frontière</a:t>
            </a:r>
            <a:r>
              <a:rPr lang="en-US" sz="1400" dirty="0">
                <a:latin typeface="+mn-lt"/>
              </a:rPr>
              <a:t>”).</a:t>
            </a:r>
            <a:endParaRPr lang="fr-BE" sz="1400" dirty="0">
              <a:latin typeface="+mn-lt"/>
            </a:endParaRPr>
          </a:p>
        </p:txBody>
      </p:sp>
      <p:sp>
        <p:nvSpPr>
          <p:cNvPr id="15" name="TextBox 14">
            <a:extLst>
              <a:ext uri="{FF2B5EF4-FFF2-40B4-BE49-F238E27FC236}">
                <a16:creationId xmlns:a16="http://schemas.microsoft.com/office/drawing/2014/main" id="{1927B5E9-7BBB-44C9-80B7-960D21ECD998}"/>
              </a:ext>
            </a:extLst>
          </p:cNvPr>
          <p:cNvSpPr txBox="1"/>
          <p:nvPr/>
        </p:nvSpPr>
        <p:spPr>
          <a:xfrm>
            <a:off x="9545976" y="3951352"/>
            <a:ext cx="1800200" cy="1736646"/>
          </a:xfrm>
          <a:prstGeom prst="roundRect">
            <a:avLst/>
          </a:prstGeom>
          <a:noFill/>
          <a:ln w="19050">
            <a:solidFill>
              <a:srgbClr val="FF0000"/>
            </a:solidFill>
            <a:prstDash val="solid"/>
          </a:ln>
        </p:spPr>
        <p:txBody>
          <a:bodyPr wrap="square" rtlCol="0">
            <a:spAutoFit/>
          </a:bodyPr>
          <a:lstStyle/>
          <a:p>
            <a:endParaRPr lang="en-US" sz="1200" b="1" u="sng" dirty="0">
              <a:latin typeface="+mn-lt"/>
            </a:endParaRPr>
          </a:p>
          <a:p>
            <a:r>
              <a:rPr lang="nl-BE" sz="1400" b="1" dirty="0" err="1">
                <a:solidFill>
                  <a:srgbClr val="FF0000"/>
                </a:solidFill>
                <a:latin typeface="+mn-lt"/>
              </a:rPr>
              <a:t>Condition</a:t>
            </a:r>
            <a:r>
              <a:rPr lang="nl-BE" sz="1400" b="1" dirty="0">
                <a:solidFill>
                  <a:srgbClr val="FF0000"/>
                </a:solidFill>
                <a:latin typeface="+mn-lt"/>
              </a:rPr>
              <a:t> : la </a:t>
            </a:r>
            <a:r>
              <a:rPr lang="nl-BE" sz="1400" b="1" dirty="0" err="1">
                <a:solidFill>
                  <a:srgbClr val="FF0000"/>
                </a:solidFill>
                <a:latin typeface="+mn-lt"/>
              </a:rPr>
              <a:t>vigilance</a:t>
            </a:r>
            <a:r>
              <a:rPr lang="nl-BE" sz="1400" b="1" dirty="0">
                <a:solidFill>
                  <a:srgbClr val="FF0000"/>
                </a:solidFill>
                <a:latin typeface="+mn-lt"/>
              </a:rPr>
              <a:t> de </a:t>
            </a:r>
            <a:r>
              <a:rPr lang="nl-BE" sz="1400" b="1" dirty="0" err="1">
                <a:solidFill>
                  <a:srgbClr val="FF0000"/>
                </a:solidFill>
                <a:latin typeface="+mn-lt"/>
              </a:rPr>
              <a:t>l’agent</a:t>
            </a:r>
            <a:r>
              <a:rPr lang="nl-BE" sz="1400" b="1" dirty="0">
                <a:solidFill>
                  <a:srgbClr val="FF0000"/>
                </a:solidFill>
                <a:latin typeface="+mn-lt"/>
              </a:rPr>
              <a:t> garde-</a:t>
            </a:r>
            <a:r>
              <a:rPr lang="nl-BE" sz="1400" b="1" dirty="0" err="1">
                <a:solidFill>
                  <a:srgbClr val="FF0000"/>
                </a:solidFill>
                <a:latin typeface="+mn-lt"/>
              </a:rPr>
              <a:t>frontière</a:t>
            </a:r>
            <a:r>
              <a:rPr lang="nl-BE" sz="1400" b="1" dirty="0">
                <a:solidFill>
                  <a:srgbClr val="FF0000"/>
                </a:solidFill>
                <a:latin typeface="+mn-lt"/>
              </a:rPr>
              <a:t> es </a:t>
            </a:r>
            <a:r>
              <a:rPr lang="nl-BE" sz="1400" b="1" dirty="0" err="1">
                <a:solidFill>
                  <a:srgbClr val="FF0000"/>
                </a:solidFill>
                <a:latin typeface="+mn-lt"/>
              </a:rPr>
              <a:t>assuré</a:t>
            </a:r>
            <a:r>
              <a:rPr lang="nl-BE" sz="1400" b="1" dirty="0">
                <a:solidFill>
                  <a:srgbClr val="FF0000"/>
                </a:solidFill>
                <a:latin typeface="+mn-lt"/>
              </a:rPr>
              <a:t> pendant </a:t>
            </a:r>
            <a:r>
              <a:rPr lang="nl-BE" sz="1400" b="1" dirty="0" err="1">
                <a:solidFill>
                  <a:srgbClr val="FF0000"/>
                </a:solidFill>
                <a:latin typeface="+mn-lt"/>
              </a:rPr>
              <a:t>toute</a:t>
            </a:r>
            <a:r>
              <a:rPr lang="nl-BE" sz="1400" b="1" dirty="0">
                <a:solidFill>
                  <a:srgbClr val="FF0000"/>
                </a:solidFill>
                <a:latin typeface="+mn-lt"/>
              </a:rPr>
              <a:t> la prestation du </a:t>
            </a:r>
            <a:r>
              <a:rPr lang="nl-BE" sz="1400" b="1" dirty="0" err="1">
                <a:solidFill>
                  <a:srgbClr val="FF0000"/>
                </a:solidFill>
                <a:latin typeface="+mn-lt"/>
              </a:rPr>
              <a:t>travail</a:t>
            </a:r>
            <a:endParaRPr lang="en-US" sz="1400" dirty="0">
              <a:latin typeface="+mn-lt"/>
            </a:endParaRPr>
          </a:p>
        </p:txBody>
      </p:sp>
      <p:grpSp>
        <p:nvGrpSpPr>
          <p:cNvPr id="17" name="Group 10">
            <a:extLst>
              <a:ext uri="{FF2B5EF4-FFF2-40B4-BE49-F238E27FC236}">
                <a16:creationId xmlns:a16="http://schemas.microsoft.com/office/drawing/2014/main" id="{81A5BD17-54CB-4DDF-BA23-B53A39D9D9AA}"/>
              </a:ext>
            </a:extLst>
          </p:cNvPr>
          <p:cNvGrpSpPr/>
          <p:nvPr/>
        </p:nvGrpSpPr>
        <p:grpSpPr>
          <a:xfrm>
            <a:off x="10992544" y="880041"/>
            <a:ext cx="1008111" cy="1884403"/>
            <a:chOff x="3550805" y="1982567"/>
            <a:chExt cx="1248463" cy="1701093"/>
          </a:xfrm>
        </p:grpSpPr>
        <p:sp>
          <p:nvSpPr>
            <p:cNvPr id="18" name="Rechthoek 35">
              <a:extLst>
                <a:ext uri="{FF2B5EF4-FFF2-40B4-BE49-F238E27FC236}">
                  <a16:creationId xmlns:a16="http://schemas.microsoft.com/office/drawing/2014/main" id="{1BCD70C0-8E22-43EF-B6AD-7FC2FA7E6F7B}"/>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latin typeface="+mn-lt"/>
                </a:rPr>
                <a:t>AGENT</a:t>
              </a:r>
              <a:r>
                <a:rPr lang="nl-BE" sz="1100" b="1" dirty="0">
                  <a:solidFill>
                    <a:schemeClr val="bg1"/>
                  </a:solidFill>
                </a:rPr>
                <a:t> </a:t>
              </a:r>
              <a:r>
                <a:rPr lang="nl-BE" sz="1000" b="1" dirty="0">
                  <a:solidFill>
                    <a:schemeClr val="bg1"/>
                  </a:solidFill>
                  <a:latin typeface="+mn-lt"/>
                </a:rPr>
                <a:t>GARDE-FRONTIERE</a:t>
              </a:r>
            </a:p>
            <a:p>
              <a:pPr algn="ctr"/>
              <a:r>
                <a:rPr lang="nl-BE" sz="1000" b="1" dirty="0">
                  <a:solidFill>
                    <a:schemeClr val="bg1"/>
                  </a:solidFill>
                  <a:latin typeface="+mn-lt"/>
                </a:rPr>
                <a:t>ENTREPRENEUR</a:t>
              </a:r>
            </a:p>
          </p:txBody>
        </p:sp>
        <p:pic>
          <p:nvPicPr>
            <p:cNvPr id="19" name="Picture 12">
              <a:extLst>
                <a:ext uri="{FF2B5EF4-FFF2-40B4-BE49-F238E27FC236}">
                  <a16:creationId xmlns:a16="http://schemas.microsoft.com/office/drawing/2014/main" id="{1FA752B6-51E8-46F6-A64F-6E32DC768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56" y="2041802"/>
              <a:ext cx="601676" cy="1226172"/>
            </a:xfrm>
            <a:prstGeom prst="rect">
              <a:avLst/>
            </a:prstGeom>
            <a:ln w="25400">
              <a:solidFill>
                <a:schemeClr val="tx2">
                  <a:lumMod val="85000"/>
                </a:schemeClr>
              </a:solidFill>
            </a:ln>
          </p:spPr>
        </p:pic>
        <p:pic>
          <p:nvPicPr>
            <p:cNvPr id="20" name="Picture 13">
              <a:extLst>
                <a:ext uri="{FF2B5EF4-FFF2-40B4-BE49-F238E27FC236}">
                  <a16:creationId xmlns:a16="http://schemas.microsoft.com/office/drawing/2014/main" id="{6E98C933-1C4B-427B-ABDC-8B7B7E1F8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21" name="Text Placeholder 4">
            <a:extLst>
              <a:ext uri="{FF2B5EF4-FFF2-40B4-BE49-F238E27FC236}">
                <a16:creationId xmlns:a16="http://schemas.microsoft.com/office/drawing/2014/main" id="{4F3E079D-1044-42D4-8074-614BCDFCC985}"/>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40809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20246" y="536485"/>
            <a:ext cx="10876354"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Qui </a:t>
            </a:r>
            <a:r>
              <a:rPr lang="en-US" sz="2000" b="1" kern="0" dirty="0" err="1">
                <a:solidFill>
                  <a:srgbClr val="0070C0"/>
                </a:solidFill>
                <a:latin typeface="+mj-lt"/>
                <a:ea typeface="+mj-ea"/>
                <a:cs typeface="+mj-cs"/>
              </a:rPr>
              <a:t>peut</a:t>
            </a:r>
            <a:r>
              <a:rPr lang="en-US" sz="2000" b="1" kern="0" dirty="0">
                <a:solidFill>
                  <a:srgbClr val="0070C0"/>
                </a:solidFill>
                <a:latin typeface="+mj-lt"/>
                <a:ea typeface="+mj-ea"/>
                <a:cs typeface="+mj-cs"/>
              </a:rPr>
              <a:t> assurer le </a:t>
            </a:r>
            <a:r>
              <a:rPr lang="en-US" sz="2000" b="1" kern="0" dirty="0" err="1">
                <a:solidFill>
                  <a:srgbClr val="0070C0"/>
                </a:solidFill>
                <a:latin typeface="+mj-lt"/>
                <a:ea typeface="+mj-ea"/>
                <a:cs typeface="+mj-cs"/>
              </a:rPr>
              <a: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l’agent</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garde-frontière</a:t>
            </a:r>
            <a:r>
              <a:rPr lang="en-US" sz="2000" b="1" kern="0" dirty="0">
                <a:solidFill>
                  <a:srgbClr val="0070C0"/>
                </a:solidFill>
                <a:latin typeface="+mj-lt"/>
                <a:ea typeface="+mj-ea"/>
                <a:cs typeface="+mj-cs"/>
              </a:rPr>
              <a:t> pour des travaux avec </a:t>
            </a:r>
            <a:r>
              <a:rPr lang="en-US" sz="2000" b="1" kern="0" dirty="0" err="1">
                <a:solidFill>
                  <a:srgbClr val="0070C0"/>
                </a:solidFill>
                <a:latin typeface="+mj-lt"/>
                <a:ea typeface="+mj-ea"/>
                <a:cs typeface="+mj-cs"/>
              </a:rPr>
              <a:t>risque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d’empiètement</a:t>
            </a:r>
            <a:r>
              <a:rPr lang="en-US" sz="2000" b="1" kern="0" dirty="0">
                <a:solidFill>
                  <a:srgbClr val="0070C0"/>
                </a:solidFill>
                <a:latin typeface="+mj-lt"/>
                <a:ea typeface="+mj-ea"/>
                <a:cs typeface="+mj-cs"/>
              </a:rPr>
              <a:t> </a:t>
            </a:r>
            <a:r>
              <a:rPr lang="en-US" sz="2000" b="1" kern="0" dirty="0">
                <a:solidFill>
                  <a:srgbClr val="FF0000"/>
                </a:solidFill>
                <a:latin typeface="+mj-lt"/>
                <a:ea typeface="+mj-ea"/>
                <a:cs typeface="+mj-cs"/>
              </a:rPr>
              <a:t>type II</a:t>
            </a:r>
            <a:r>
              <a:rPr lang="en-US" sz="2000" b="1" kern="0" dirty="0">
                <a:solidFill>
                  <a:srgbClr val="0070C0"/>
                </a:solidFill>
                <a:latin typeface="+mj-lt"/>
                <a:ea typeface="+mj-ea"/>
                <a:cs typeface="+mj-cs"/>
              </a:rPr>
              <a:t> ?</a:t>
            </a:r>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20246" y="2507129"/>
            <a:ext cx="11212941" cy="4154329"/>
          </a:xfrm>
          <a:prstGeom prst="roundRect">
            <a:avLst/>
          </a:prstGeom>
          <a:noFill/>
          <a:ln w="19050">
            <a:solidFill>
              <a:schemeClr val="accent1"/>
            </a:solidFill>
            <a:prstDash val="solid"/>
          </a:ln>
        </p:spPr>
        <p:txBody>
          <a:bodyPr wrap="square" rtlCol="0">
            <a:spAutoFit/>
          </a:bodyPr>
          <a:lstStyle/>
          <a:p>
            <a:r>
              <a:rPr lang="en-GB" sz="1400" dirty="0">
                <a:latin typeface="+mn-lt"/>
              </a:rPr>
              <a:t>Le </a:t>
            </a:r>
            <a:r>
              <a:rPr lang="en-GB" sz="1400" dirty="0" err="1">
                <a:latin typeface="+mn-lt"/>
              </a:rPr>
              <a:t>nombre</a:t>
            </a:r>
            <a:r>
              <a:rPr lang="en-GB" sz="1400" dirty="0">
                <a:latin typeface="+mn-lt"/>
              </a:rPr>
              <a:t> de </a:t>
            </a:r>
            <a:r>
              <a:rPr lang="en-GB" sz="1400" dirty="0" err="1">
                <a:latin typeface="+mn-lt"/>
              </a:rPr>
              <a:t>postes</a:t>
            </a:r>
            <a:r>
              <a:rPr lang="en-GB" sz="1400" dirty="0">
                <a:latin typeface="+mn-lt"/>
              </a:rPr>
              <a:t> de travail </a:t>
            </a:r>
            <a:r>
              <a:rPr lang="en-GB" sz="1400" dirty="0" err="1">
                <a:latin typeface="+mn-lt"/>
              </a:rPr>
              <a:t>pouvant</a:t>
            </a:r>
            <a:r>
              <a:rPr lang="en-GB" sz="1400" dirty="0">
                <a:latin typeface="+mn-lt"/>
              </a:rPr>
              <a:t> </a:t>
            </a:r>
            <a:r>
              <a:rPr lang="en-GB" sz="1400" dirty="0" err="1">
                <a:latin typeface="+mn-lt"/>
              </a:rPr>
              <a:t>être</a:t>
            </a:r>
            <a:r>
              <a:rPr lang="en-GB" sz="1400" dirty="0">
                <a:latin typeface="+mn-lt"/>
              </a:rPr>
              <a:t> supervise par un agent </a:t>
            </a:r>
            <a:r>
              <a:rPr lang="en-GB" sz="1400" dirty="0" err="1">
                <a:latin typeface="+mn-lt"/>
              </a:rPr>
              <a:t>garde-frontière</a:t>
            </a:r>
            <a:r>
              <a:rPr lang="en-GB" sz="1400" dirty="0">
                <a:latin typeface="+mn-lt"/>
              </a:rPr>
              <a:t> :</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35335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a:latin typeface="+mn-lt"/>
              </a:rPr>
              <a:t>Qui peut assurer le rôle d’agent garde-frontière ?</a:t>
            </a:r>
          </a:p>
          <a:p>
            <a:pPr algn="just">
              <a:defRPr/>
            </a:pPr>
            <a:endParaRPr lang="en-US" sz="1400" dirty="0">
              <a:latin typeface="+mn-lt"/>
            </a:endParaRPr>
          </a:p>
          <a:p>
            <a:pPr marL="177800" indent="-177800" algn="just">
              <a:buFontTx/>
              <a:buChar char="-"/>
              <a:defRPr/>
            </a:pPr>
            <a:r>
              <a:rPr lang="en-US" sz="1400" dirty="0">
                <a:latin typeface="+mn-lt"/>
              </a:rPr>
              <a:t>le chef de travail ;</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a:latin typeface="+mn-lt"/>
              </a:rPr>
              <a:t>un agent </a:t>
            </a:r>
            <a:r>
              <a:rPr lang="en-US" sz="1400" dirty="0" err="1">
                <a:latin typeface="+mn-lt"/>
              </a:rPr>
              <a:t>spécialement</a:t>
            </a:r>
            <a:r>
              <a:rPr lang="en-US" sz="1400" dirty="0">
                <a:latin typeface="+mn-lt"/>
              </a:rPr>
              <a:t> </a:t>
            </a:r>
            <a:r>
              <a:rPr lang="en-US" sz="1400" dirty="0" err="1">
                <a:latin typeface="+mn-lt"/>
              </a:rPr>
              <a:t>dédié</a:t>
            </a:r>
            <a:r>
              <a:rPr lang="en-US" sz="1400" dirty="0">
                <a:latin typeface="+mn-lt"/>
              </a:rPr>
              <a:t> à </a:t>
            </a:r>
            <a:r>
              <a:rPr lang="en-US" sz="1400" dirty="0" err="1">
                <a:latin typeface="+mn-lt"/>
              </a:rPr>
              <a:t>cet</a:t>
            </a:r>
            <a:r>
              <a:rPr lang="en-US" sz="1400" dirty="0">
                <a:latin typeface="+mn-lt"/>
              </a:rPr>
              <a:t> </a:t>
            </a:r>
            <a:r>
              <a:rPr lang="en-US" sz="1400" dirty="0" err="1">
                <a:latin typeface="+mn-lt"/>
              </a:rPr>
              <a:t>effet</a:t>
            </a:r>
            <a:r>
              <a:rPr lang="en-US" sz="1400" dirty="0">
                <a:latin typeface="+mn-lt"/>
              </a:rPr>
              <a:t>, </a:t>
            </a:r>
            <a:r>
              <a:rPr lang="en-US" sz="1400" dirty="0" err="1">
                <a:latin typeface="+mn-lt"/>
              </a:rPr>
              <a:t>désigné</a:t>
            </a:r>
            <a:r>
              <a:rPr lang="en-US" sz="1400" dirty="0">
                <a:latin typeface="+mn-lt"/>
              </a:rPr>
              <a:t> </a:t>
            </a:r>
            <a:r>
              <a:rPr lang="en-US" sz="1400" dirty="0" err="1">
                <a:latin typeface="+mn-lt"/>
              </a:rPr>
              <a:t>comme</a:t>
            </a:r>
            <a:r>
              <a:rPr lang="en-US" sz="1400" dirty="0">
                <a:latin typeface="+mn-lt"/>
              </a:rPr>
              <a:t> “agent </a:t>
            </a:r>
            <a:r>
              <a:rPr lang="en-US" sz="1400" dirty="0" err="1">
                <a:latin typeface="+mn-lt"/>
              </a:rPr>
              <a:t>garde-frontière</a:t>
            </a:r>
            <a:r>
              <a:rPr lang="en-US" sz="1400" dirty="0">
                <a:latin typeface="+mn-lt"/>
              </a:rPr>
              <a:t>”).</a:t>
            </a:r>
            <a:endParaRPr lang="fr-BE" sz="1400" dirty="0">
              <a:latin typeface="+mn-lt"/>
            </a:endParaRPr>
          </a:p>
        </p:txBody>
      </p:sp>
      <p:grpSp>
        <p:nvGrpSpPr>
          <p:cNvPr id="11" name="Group 10">
            <a:extLst>
              <a:ext uri="{FF2B5EF4-FFF2-40B4-BE49-F238E27FC236}">
                <a16:creationId xmlns:a16="http://schemas.microsoft.com/office/drawing/2014/main" id="{140DCACB-0984-4057-A9DD-688BDC5968C2}"/>
              </a:ext>
            </a:extLst>
          </p:cNvPr>
          <p:cNvGrpSpPr/>
          <p:nvPr/>
        </p:nvGrpSpPr>
        <p:grpSpPr>
          <a:xfrm>
            <a:off x="10992544" y="536485"/>
            <a:ext cx="1008111" cy="1884403"/>
            <a:chOff x="3550805" y="1982567"/>
            <a:chExt cx="1248463" cy="1701093"/>
          </a:xfrm>
        </p:grpSpPr>
        <p:sp>
          <p:nvSpPr>
            <p:cNvPr id="12" name="Rechthoek 35">
              <a:extLst>
                <a:ext uri="{FF2B5EF4-FFF2-40B4-BE49-F238E27FC236}">
                  <a16:creationId xmlns:a16="http://schemas.microsoft.com/office/drawing/2014/main" id="{C0918905-775E-4413-98A3-EF7F84B11EDA}"/>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latin typeface="+mn-lt"/>
                </a:rPr>
                <a:t>AGENT</a:t>
              </a:r>
              <a:r>
                <a:rPr lang="nl-BE" sz="1100" b="1" dirty="0">
                  <a:solidFill>
                    <a:schemeClr val="bg1"/>
                  </a:solidFill>
                </a:rPr>
                <a:t> </a:t>
              </a:r>
              <a:r>
                <a:rPr lang="nl-BE" sz="1000" b="1" dirty="0">
                  <a:solidFill>
                    <a:schemeClr val="bg1"/>
                  </a:solidFill>
                  <a:latin typeface="+mn-lt"/>
                </a:rPr>
                <a:t>GARDE-FRONTIERE</a:t>
              </a:r>
            </a:p>
            <a:p>
              <a:pPr algn="ctr"/>
              <a:r>
                <a:rPr lang="nl-BE" sz="1000" b="1" dirty="0">
                  <a:solidFill>
                    <a:schemeClr val="bg1"/>
                  </a:solidFill>
                  <a:latin typeface="+mn-lt"/>
                </a:rPr>
                <a:t>ENTREPRENEUR</a:t>
              </a:r>
            </a:p>
          </p:txBody>
        </p:sp>
        <p:pic>
          <p:nvPicPr>
            <p:cNvPr id="13" name="Picture 12">
              <a:extLst>
                <a:ext uri="{FF2B5EF4-FFF2-40B4-BE49-F238E27FC236}">
                  <a16:creationId xmlns:a16="http://schemas.microsoft.com/office/drawing/2014/main" id="{066917CE-184E-4276-B46B-DED8F8AF1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56" y="2041802"/>
              <a:ext cx="601676" cy="1226172"/>
            </a:xfrm>
            <a:prstGeom prst="rect">
              <a:avLst/>
            </a:prstGeom>
            <a:ln w="25400">
              <a:solidFill>
                <a:schemeClr val="tx2">
                  <a:lumMod val="85000"/>
                </a:schemeClr>
              </a:solidFill>
            </a:ln>
          </p:spPr>
        </p:pic>
        <p:pic>
          <p:nvPicPr>
            <p:cNvPr id="14" name="Picture 13">
              <a:extLst>
                <a:ext uri="{FF2B5EF4-FFF2-40B4-BE49-F238E27FC236}">
                  <a16:creationId xmlns:a16="http://schemas.microsoft.com/office/drawing/2014/main" id="{B3CBEA56-AC4C-49D1-A172-3B7391CE7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5" name="TextBox 14">
            <a:extLst>
              <a:ext uri="{FF2B5EF4-FFF2-40B4-BE49-F238E27FC236}">
                <a16:creationId xmlns:a16="http://schemas.microsoft.com/office/drawing/2014/main" id="{1927B5E9-7BBB-44C9-80B7-960D21ECD998}"/>
              </a:ext>
            </a:extLst>
          </p:cNvPr>
          <p:cNvSpPr txBox="1"/>
          <p:nvPr/>
        </p:nvSpPr>
        <p:spPr>
          <a:xfrm>
            <a:off x="7421065" y="2542036"/>
            <a:ext cx="4692214" cy="578882"/>
          </a:xfrm>
          <a:prstGeom prst="roundRect">
            <a:avLst/>
          </a:prstGeom>
          <a:noFill/>
          <a:ln w="19050">
            <a:solidFill>
              <a:srgbClr val="FF0000"/>
            </a:solidFill>
            <a:prstDash val="solid"/>
          </a:ln>
        </p:spPr>
        <p:txBody>
          <a:bodyPr wrap="square" rtlCol="0">
            <a:spAutoFit/>
          </a:bodyPr>
          <a:lstStyle/>
          <a:p>
            <a:r>
              <a:rPr lang="nl-BE" sz="1400" b="1" dirty="0" err="1">
                <a:solidFill>
                  <a:srgbClr val="FF0000"/>
                </a:solidFill>
                <a:latin typeface="+mn-lt"/>
              </a:rPr>
              <a:t>Condition</a:t>
            </a:r>
            <a:r>
              <a:rPr lang="nl-BE" sz="1400" b="1" dirty="0">
                <a:solidFill>
                  <a:srgbClr val="FF0000"/>
                </a:solidFill>
                <a:latin typeface="+mn-lt"/>
              </a:rPr>
              <a:t> : la </a:t>
            </a:r>
            <a:r>
              <a:rPr lang="nl-BE" sz="1400" b="1" dirty="0" err="1">
                <a:solidFill>
                  <a:srgbClr val="FF0000"/>
                </a:solidFill>
                <a:latin typeface="+mn-lt"/>
              </a:rPr>
              <a:t>vigilance</a:t>
            </a:r>
            <a:r>
              <a:rPr lang="nl-BE" sz="1400" b="1" dirty="0">
                <a:solidFill>
                  <a:srgbClr val="FF0000"/>
                </a:solidFill>
                <a:latin typeface="+mn-lt"/>
              </a:rPr>
              <a:t> de </a:t>
            </a:r>
            <a:r>
              <a:rPr lang="nl-BE" sz="1400" b="1" dirty="0" err="1">
                <a:solidFill>
                  <a:srgbClr val="FF0000"/>
                </a:solidFill>
                <a:latin typeface="+mn-lt"/>
              </a:rPr>
              <a:t>l’agent</a:t>
            </a:r>
            <a:r>
              <a:rPr lang="nl-BE" sz="1400" b="1" dirty="0">
                <a:solidFill>
                  <a:srgbClr val="FF0000"/>
                </a:solidFill>
                <a:latin typeface="+mn-lt"/>
              </a:rPr>
              <a:t> garde-</a:t>
            </a:r>
            <a:r>
              <a:rPr lang="nl-BE" sz="1400" b="1" dirty="0" err="1">
                <a:solidFill>
                  <a:srgbClr val="FF0000"/>
                </a:solidFill>
                <a:latin typeface="+mn-lt"/>
              </a:rPr>
              <a:t>frontière</a:t>
            </a:r>
            <a:r>
              <a:rPr lang="nl-BE" sz="1400" b="1" dirty="0">
                <a:solidFill>
                  <a:srgbClr val="FF0000"/>
                </a:solidFill>
                <a:latin typeface="+mn-lt"/>
              </a:rPr>
              <a:t> es </a:t>
            </a:r>
            <a:r>
              <a:rPr lang="nl-BE" sz="1400" b="1" dirty="0" err="1">
                <a:solidFill>
                  <a:srgbClr val="FF0000"/>
                </a:solidFill>
                <a:latin typeface="+mn-lt"/>
              </a:rPr>
              <a:t>assuré</a:t>
            </a:r>
            <a:r>
              <a:rPr lang="nl-BE" sz="1400" b="1" dirty="0">
                <a:solidFill>
                  <a:srgbClr val="FF0000"/>
                </a:solidFill>
                <a:latin typeface="+mn-lt"/>
              </a:rPr>
              <a:t> pendant </a:t>
            </a:r>
            <a:r>
              <a:rPr lang="nl-BE" sz="1400" b="1" dirty="0" err="1">
                <a:solidFill>
                  <a:srgbClr val="FF0000"/>
                </a:solidFill>
                <a:latin typeface="+mn-lt"/>
              </a:rPr>
              <a:t>toute</a:t>
            </a:r>
            <a:r>
              <a:rPr lang="nl-BE" sz="1400" b="1" dirty="0">
                <a:solidFill>
                  <a:srgbClr val="FF0000"/>
                </a:solidFill>
                <a:latin typeface="+mn-lt"/>
              </a:rPr>
              <a:t> la prestation du </a:t>
            </a:r>
            <a:r>
              <a:rPr lang="nl-BE" sz="1400" b="1" dirty="0" err="1">
                <a:solidFill>
                  <a:srgbClr val="FF0000"/>
                </a:solidFill>
                <a:latin typeface="+mn-lt"/>
              </a:rPr>
              <a:t>travail</a:t>
            </a:r>
            <a:endParaRPr lang="en-US" sz="1400" dirty="0">
              <a:latin typeface="+mn-lt"/>
            </a:endParaRPr>
          </a:p>
        </p:txBody>
      </p:sp>
      <p:pic>
        <p:nvPicPr>
          <p:cNvPr id="6" name="Picture 5">
            <a:extLst>
              <a:ext uri="{FF2B5EF4-FFF2-40B4-BE49-F238E27FC236}">
                <a16:creationId xmlns:a16="http://schemas.microsoft.com/office/drawing/2014/main" id="{CC7A5D70-4314-491C-9F38-B9E882631388}"/>
              </a:ext>
            </a:extLst>
          </p:cNvPr>
          <p:cNvPicPr>
            <a:picLocks noChangeAspect="1"/>
          </p:cNvPicPr>
          <p:nvPr/>
        </p:nvPicPr>
        <p:blipFill>
          <a:blip r:embed="rId5"/>
          <a:stretch>
            <a:fillRect/>
          </a:stretch>
        </p:blipFill>
        <p:spPr>
          <a:xfrm>
            <a:off x="924378" y="3230575"/>
            <a:ext cx="9400847" cy="3090940"/>
          </a:xfrm>
          <a:prstGeom prst="rect">
            <a:avLst/>
          </a:prstGeom>
        </p:spPr>
      </p:pic>
      <p:pic>
        <p:nvPicPr>
          <p:cNvPr id="16" name="Picture 15">
            <a:extLst>
              <a:ext uri="{FF2B5EF4-FFF2-40B4-BE49-F238E27FC236}">
                <a16:creationId xmlns:a16="http://schemas.microsoft.com/office/drawing/2014/main" id="{15E95965-7A02-4E39-B190-77B65DA9379A}"/>
              </a:ext>
            </a:extLst>
          </p:cNvPr>
          <p:cNvPicPr>
            <a:picLocks noChangeAspect="1"/>
          </p:cNvPicPr>
          <p:nvPr/>
        </p:nvPicPr>
        <p:blipFill>
          <a:blip r:embed="rId6"/>
          <a:stretch>
            <a:fillRect/>
          </a:stretch>
        </p:blipFill>
        <p:spPr>
          <a:xfrm>
            <a:off x="7126981" y="2326035"/>
            <a:ext cx="366638" cy="488850"/>
          </a:xfrm>
          <a:prstGeom prst="rect">
            <a:avLst/>
          </a:prstGeom>
        </p:spPr>
      </p:pic>
      <p:sp>
        <p:nvSpPr>
          <p:cNvPr id="18" name="Text Placeholder 4">
            <a:extLst>
              <a:ext uri="{FF2B5EF4-FFF2-40B4-BE49-F238E27FC236}">
                <a16:creationId xmlns:a16="http://schemas.microsoft.com/office/drawing/2014/main" id="{1B19FF6A-A608-4D25-B566-EA9096960E3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1 : Planification</a:t>
            </a:r>
          </a:p>
          <a:p>
            <a:pPr fontAlgn="auto">
              <a:spcAft>
                <a:spcPts val="0"/>
              </a:spcAft>
            </a:pPr>
            <a:endParaRPr lang="en-GB" dirty="0"/>
          </a:p>
        </p:txBody>
      </p:sp>
    </p:spTree>
    <p:extLst>
      <p:ext uri="{BB962C8B-B14F-4D97-AF65-F5344CB8AC3E}">
        <p14:creationId xmlns:p14="http://schemas.microsoft.com/office/powerpoint/2010/main" val="9745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spTree>
    <p:extLst>
      <p:ext uri="{BB962C8B-B14F-4D97-AF65-F5344CB8AC3E}">
        <p14:creationId xmlns:p14="http://schemas.microsoft.com/office/powerpoint/2010/main" val="265176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spTree>
    <p:extLst>
      <p:ext uri="{BB962C8B-B14F-4D97-AF65-F5344CB8AC3E}">
        <p14:creationId xmlns:p14="http://schemas.microsoft.com/office/powerpoint/2010/main" val="2185493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960096" y="3412249"/>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12" name="PIJL-LINKS 27"/>
          <p:cNvSpPr/>
          <p:nvPr/>
        </p:nvSpPr>
        <p:spPr bwMode="auto">
          <a:xfrm>
            <a:off x="3934172" y="6185884"/>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3" name="Draaiende pijl 15"/>
          <p:cNvSpPr/>
          <p:nvPr/>
        </p:nvSpPr>
        <p:spPr bwMode="auto">
          <a:xfrm rot="1987104">
            <a:off x="4726260" y="4376160"/>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sp>
        <p:nvSpPr>
          <p:cNvPr id="14" name="Wolkvormige toelichting 17"/>
          <p:cNvSpPr/>
          <p:nvPr/>
        </p:nvSpPr>
        <p:spPr bwMode="auto">
          <a:xfrm>
            <a:off x="2434642" y="4128700"/>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15" name="Ovaal 14"/>
          <p:cNvSpPr/>
          <p:nvPr/>
        </p:nvSpPr>
        <p:spPr bwMode="auto">
          <a:xfrm>
            <a:off x="5590356" y="4385684"/>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6" name="Ovaal 18"/>
          <p:cNvSpPr/>
          <p:nvPr/>
        </p:nvSpPr>
        <p:spPr bwMode="auto">
          <a:xfrm>
            <a:off x="6454452" y="4817732"/>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0" name="Ovaal 22"/>
          <p:cNvSpPr/>
          <p:nvPr/>
        </p:nvSpPr>
        <p:spPr bwMode="auto">
          <a:xfrm>
            <a:off x="6814492" y="3196969"/>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7" name="Rounded Rectangle 26"/>
          <p:cNvSpPr/>
          <p:nvPr/>
        </p:nvSpPr>
        <p:spPr bwMode="auto">
          <a:xfrm>
            <a:off x="649324" y="1288513"/>
            <a:ext cx="8751640" cy="158986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FR" sz="1400" dirty="0">
                <a:solidFill>
                  <a:schemeClr val="accent2"/>
                </a:solidFill>
                <a:latin typeface="+mn-lt"/>
              </a:rPr>
              <a:t>La phase 1 consiste à </a:t>
            </a:r>
            <a:r>
              <a:rPr lang="fr-FR" sz="1400" dirty="0" err="1">
                <a:solidFill>
                  <a:schemeClr val="accent2"/>
                </a:solidFill>
                <a:latin typeface="+mn-lt"/>
              </a:rPr>
              <a:t>determiner</a:t>
            </a:r>
            <a:r>
              <a:rPr lang="fr-FR" sz="1400" dirty="0">
                <a:solidFill>
                  <a:schemeClr val="accent2"/>
                </a:solidFill>
                <a:latin typeface="+mn-lt"/>
              </a:rPr>
              <a:t>:</a:t>
            </a:r>
          </a:p>
          <a:p>
            <a:pPr marL="285750" indent="-285750" algn="just">
              <a:buFont typeface="Arial" panose="020B0604020202020204" pitchFamily="34" charset="0"/>
              <a:buChar char="•"/>
            </a:pPr>
            <a:r>
              <a:rPr lang="fr-FR" sz="1400" dirty="0">
                <a:solidFill>
                  <a:schemeClr val="accent2"/>
                </a:solidFill>
                <a:latin typeface="+mn-lt"/>
              </a:rPr>
              <a:t>le type de délimitation ;</a:t>
            </a:r>
          </a:p>
          <a:p>
            <a:pPr marL="285750" indent="-285750" algn="just">
              <a:buFont typeface="Arial" panose="020B0604020202020204" pitchFamily="34" charset="0"/>
              <a:buChar char="•"/>
            </a:pPr>
            <a:r>
              <a:rPr lang="fr-FR" sz="1400" dirty="0">
                <a:solidFill>
                  <a:schemeClr val="accent2"/>
                </a:solidFill>
                <a:latin typeface="+mn-lt"/>
              </a:rPr>
              <a:t>la distance des limites de la zone de travail vis-à-vis du rail de l’extérieur ; </a:t>
            </a:r>
          </a:p>
          <a:p>
            <a:pPr marL="285750" indent="-285750" algn="just">
              <a:buFont typeface="Arial" panose="020B0604020202020204" pitchFamily="34" charset="0"/>
              <a:buChar char="•"/>
            </a:pPr>
            <a:r>
              <a:rPr lang="fr-FR" sz="1400" dirty="0">
                <a:solidFill>
                  <a:schemeClr val="accent2"/>
                </a:solidFill>
                <a:latin typeface="+mn-lt"/>
              </a:rPr>
              <a:t>qui exercera le rôle d’agent garde-frontière.</a:t>
            </a:r>
          </a:p>
          <a:p>
            <a:pPr algn="just"/>
            <a:endParaRPr lang="fr-FR" sz="1400" dirty="0">
              <a:solidFill>
                <a:schemeClr val="accent2"/>
              </a:solidFill>
              <a:latin typeface="+mn-lt"/>
            </a:endParaRPr>
          </a:p>
          <a:p>
            <a:pPr algn="just"/>
            <a:r>
              <a:rPr lang="fr-FR" sz="1400" dirty="0">
                <a:solidFill>
                  <a:schemeClr val="accent2"/>
                </a:solidFill>
                <a:latin typeface="+mn-lt"/>
              </a:rPr>
              <a:t>La phase 1 est considérée comme une </a:t>
            </a:r>
            <a:r>
              <a:rPr lang="fr-FR" sz="1400" b="1" dirty="0">
                <a:solidFill>
                  <a:schemeClr val="accent2"/>
                </a:solidFill>
                <a:latin typeface="+mn-lt"/>
              </a:rPr>
              <a:t>étude théorique.</a:t>
            </a:r>
          </a:p>
        </p:txBody>
      </p:sp>
      <p:sp>
        <p:nvSpPr>
          <p:cNvPr id="28" name="Rounded Rectangle 27"/>
          <p:cNvSpPr/>
          <p:nvPr/>
        </p:nvSpPr>
        <p:spPr bwMode="auto">
          <a:xfrm>
            <a:off x="6960096" y="4410190"/>
            <a:ext cx="3241948" cy="2259163"/>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200" dirty="0">
                <a:solidFill>
                  <a:schemeClr val="accent2"/>
                </a:solidFill>
                <a:latin typeface="+mn-lt"/>
              </a:rPr>
              <a:t>La phase 2 </a:t>
            </a:r>
            <a:r>
              <a:rPr lang="en-US" sz="1200" dirty="0" err="1">
                <a:solidFill>
                  <a:schemeClr val="accent2"/>
                </a:solidFill>
                <a:latin typeface="+mn-lt"/>
              </a:rPr>
              <a:t>vérifie</a:t>
            </a:r>
            <a:r>
              <a:rPr lang="en-US" sz="1200" dirty="0">
                <a:solidFill>
                  <a:schemeClr val="accent2"/>
                </a:solidFill>
                <a:latin typeface="+mn-lt"/>
              </a:rPr>
              <a:t> </a:t>
            </a:r>
            <a:r>
              <a:rPr lang="en-US" sz="1200" dirty="0" err="1">
                <a:solidFill>
                  <a:schemeClr val="accent2"/>
                </a:solidFill>
                <a:latin typeface="+mn-lt"/>
              </a:rPr>
              <a:t>si</a:t>
            </a:r>
            <a:r>
              <a:rPr lang="en-US" sz="1200" dirty="0">
                <a:solidFill>
                  <a:schemeClr val="accent2"/>
                </a:solidFill>
                <a:latin typeface="+mn-lt"/>
              </a:rPr>
              <a:t> les </a:t>
            </a:r>
            <a:r>
              <a:rPr lang="en-US" sz="1200" dirty="0" err="1">
                <a:solidFill>
                  <a:schemeClr val="accent2"/>
                </a:solidFill>
                <a:latin typeface="+mn-lt"/>
              </a:rPr>
              <a:t>calculs</a:t>
            </a:r>
            <a:r>
              <a:rPr lang="en-US" sz="1200" dirty="0">
                <a:solidFill>
                  <a:schemeClr val="accent2"/>
                </a:solidFill>
                <a:latin typeface="+mn-lt"/>
              </a:rPr>
              <a:t> de </a:t>
            </a:r>
            <a:r>
              <a:rPr lang="en-US" sz="1200" dirty="0" err="1">
                <a:solidFill>
                  <a:schemeClr val="accent2"/>
                </a:solidFill>
                <a:latin typeface="+mn-lt"/>
              </a:rPr>
              <a:t>l’étude</a:t>
            </a:r>
            <a:r>
              <a:rPr lang="en-US" sz="1200" dirty="0">
                <a:solidFill>
                  <a:schemeClr val="accent2"/>
                </a:solidFill>
                <a:latin typeface="+mn-lt"/>
              </a:rPr>
              <a:t> </a:t>
            </a:r>
            <a:r>
              <a:rPr lang="en-US" sz="1200" dirty="0" err="1">
                <a:solidFill>
                  <a:schemeClr val="accent2"/>
                </a:solidFill>
                <a:latin typeface="+mn-lt"/>
              </a:rPr>
              <a:t>théorique</a:t>
            </a:r>
            <a:r>
              <a:rPr lang="en-US" sz="1200" dirty="0">
                <a:solidFill>
                  <a:schemeClr val="accent2"/>
                </a:solidFill>
                <a:latin typeface="+mn-lt"/>
              </a:rPr>
              <a:t> correspondent à la </a:t>
            </a:r>
            <a:r>
              <a:rPr lang="en-US" sz="1200" dirty="0" err="1">
                <a:solidFill>
                  <a:schemeClr val="accent2"/>
                </a:solidFill>
                <a:latin typeface="+mn-lt"/>
              </a:rPr>
              <a:t>réalité</a:t>
            </a:r>
            <a:r>
              <a:rPr lang="en-US" sz="1200" dirty="0">
                <a:solidFill>
                  <a:schemeClr val="accent2"/>
                </a:solidFill>
                <a:latin typeface="+mn-lt"/>
              </a:rPr>
              <a:t> du terrain. A </a:t>
            </a:r>
            <a:r>
              <a:rPr lang="en-US" sz="1200" dirty="0" err="1">
                <a:solidFill>
                  <a:schemeClr val="accent2"/>
                </a:solidFill>
                <a:latin typeface="+mn-lt"/>
              </a:rPr>
              <a:t>cette</a:t>
            </a:r>
            <a:r>
              <a:rPr lang="en-US" sz="1200" dirty="0">
                <a:solidFill>
                  <a:schemeClr val="accent2"/>
                </a:solidFill>
                <a:latin typeface="+mn-lt"/>
              </a:rPr>
              <a:t> fin, la zone de travail </a:t>
            </a:r>
            <a:r>
              <a:rPr lang="en-US" sz="1200" dirty="0" err="1">
                <a:solidFill>
                  <a:schemeClr val="accent2"/>
                </a:solidFill>
                <a:latin typeface="+mn-lt"/>
              </a:rPr>
              <a:t>est</a:t>
            </a:r>
            <a:r>
              <a:rPr lang="en-US" sz="1200" dirty="0">
                <a:solidFill>
                  <a:schemeClr val="accent2"/>
                </a:solidFill>
                <a:latin typeface="+mn-lt"/>
              </a:rPr>
              <a:t> </a:t>
            </a:r>
            <a:r>
              <a:rPr lang="en-US" sz="1200" dirty="0" err="1">
                <a:solidFill>
                  <a:schemeClr val="accent2"/>
                </a:solidFill>
                <a:latin typeface="+mn-lt"/>
              </a:rPr>
              <a:t>établie</a:t>
            </a:r>
            <a:r>
              <a:rPr lang="en-US" sz="1200" dirty="0">
                <a:solidFill>
                  <a:schemeClr val="accent2"/>
                </a:solidFill>
                <a:latin typeface="+mn-lt"/>
              </a:rPr>
              <a:t> sur le terrain pour determiner </a:t>
            </a:r>
            <a:r>
              <a:rPr lang="en-US" sz="1200" dirty="0" err="1">
                <a:solidFill>
                  <a:schemeClr val="accent2"/>
                </a:solidFill>
                <a:latin typeface="+mn-lt"/>
              </a:rPr>
              <a:t>l’emplacement</a:t>
            </a:r>
            <a:r>
              <a:rPr lang="en-US" sz="1200" dirty="0">
                <a:solidFill>
                  <a:schemeClr val="accent2"/>
                </a:solidFill>
                <a:latin typeface="+mn-lt"/>
              </a:rPr>
              <a:t> de la </a:t>
            </a:r>
            <a:r>
              <a:rPr lang="en-US" sz="1200" dirty="0" err="1">
                <a:solidFill>
                  <a:schemeClr val="accent2"/>
                </a:solidFill>
                <a:latin typeface="+mn-lt"/>
              </a:rPr>
              <a:t>frontière</a:t>
            </a:r>
            <a:r>
              <a:rPr lang="en-US" sz="1200" dirty="0">
                <a:solidFill>
                  <a:schemeClr val="accent2"/>
                </a:solidFill>
                <a:latin typeface="+mn-lt"/>
              </a:rPr>
              <a:t> </a:t>
            </a:r>
            <a:r>
              <a:rPr lang="en-US" sz="1200" dirty="0" err="1">
                <a:solidFill>
                  <a:schemeClr val="accent2"/>
                </a:solidFill>
                <a:latin typeface="+mn-lt"/>
              </a:rPr>
              <a:t>qu’on</a:t>
            </a:r>
            <a:r>
              <a:rPr lang="en-US" sz="1200" dirty="0">
                <a:solidFill>
                  <a:schemeClr val="accent2"/>
                </a:solidFill>
                <a:latin typeface="+mn-lt"/>
              </a:rPr>
              <a:t> </a:t>
            </a:r>
            <a:r>
              <a:rPr lang="en-US" sz="1200" dirty="0" err="1">
                <a:solidFill>
                  <a:schemeClr val="accent2"/>
                </a:solidFill>
                <a:latin typeface="+mn-lt"/>
              </a:rPr>
              <a:t>doit</a:t>
            </a:r>
            <a:r>
              <a:rPr lang="en-US" sz="1200" dirty="0">
                <a:solidFill>
                  <a:schemeClr val="accent2"/>
                </a:solidFill>
                <a:latin typeface="+mn-lt"/>
              </a:rPr>
              <a:t> </a:t>
            </a:r>
            <a:r>
              <a:rPr lang="en-US" sz="1200" dirty="0" err="1">
                <a:solidFill>
                  <a:schemeClr val="accent2"/>
                </a:solidFill>
                <a:latin typeface="+mn-lt"/>
              </a:rPr>
              <a:t>veiller</a:t>
            </a:r>
            <a:r>
              <a:rPr lang="en-US" sz="1200" dirty="0">
                <a:solidFill>
                  <a:schemeClr val="accent2"/>
                </a:solidFill>
                <a:latin typeface="+mn-lt"/>
              </a:rPr>
              <a:t>.</a:t>
            </a:r>
          </a:p>
          <a:p>
            <a:pPr algn="just"/>
            <a:endParaRPr lang="en-US" sz="1100" dirty="0">
              <a:solidFill>
                <a:schemeClr val="accent2"/>
              </a:solidFill>
            </a:endParaRPr>
          </a:p>
          <a:p>
            <a:pPr algn="just"/>
            <a:r>
              <a:rPr lang="en-US" sz="1200" dirty="0">
                <a:solidFill>
                  <a:schemeClr val="accent2"/>
                </a:solidFill>
                <a:latin typeface="+mn-lt"/>
              </a:rPr>
              <a:t>La phase 2 </a:t>
            </a:r>
            <a:r>
              <a:rPr lang="en-US" sz="1200" b="1" dirty="0" err="1">
                <a:solidFill>
                  <a:schemeClr val="accent2"/>
                </a:solidFill>
                <a:latin typeface="+mn-lt"/>
              </a:rPr>
              <a:t>valide</a:t>
            </a:r>
            <a:r>
              <a:rPr lang="en-US" sz="1200" dirty="0">
                <a:solidFill>
                  <a:schemeClr val="accent2"/>
                </a:solidFill>
                <a:latin typeface="+mn-lt"/>
              </a:rPr>
              <a:t> </a:t>
            </a:r>
            <a:r>
              <a:rPr lang="en-US" sz="1200" dirty="0" err="1">
                <a:solidFill>
                  <a:schemeClr val="accent2"/>
                </a:solidFill>
                <a:latin typeface="+mn-lt"/>
              </a:rPr>
              <a:t>ainsi</a:t>
            </a:r>
            <a:r>
              <a:rPr lang="en-US" sz="1200" dirty="0">
                <a:solidFill>
                  <a:schemeClr val="accent2"/>
                </a:solidFill>
                <a:latin typeface="+mn-lt"/>
              </a:rPr>
              <a:t> les </a:t>
            </a:r>
            <a:r>
              <a:rPr lang="en-US" sz="1200" dirty="0" err="1">
                <a:solidFill>
                  <a:schemeClr val="accent2"/>
                </a:solidFill>
                <a:latin typeface="+mn-lt"/>
              </a:rPr>
              <a:t>calculs</a:t>
            </a:r>
            <a:r>
              <a:rPr lang="en-US" sz="1200" dirty="0">
                <a:solidFill>
                  <a:schemeClr val="accent2"/>
                </a:solidFill>
                <a:latin typeface="+mn-lt"/>
              </a:rPr>
              <a:t> de </a:t>
            </a:r>
            <a:r>
              <a:rPr lang="en-US" sz="1200" dirty="0" err="1">
                <a:solidFill>
                  <a:schemeClr val="accent2"/>
                </a:solidFill>
                <a:latin typeface="+mn-lt"/>
              </a:rPr>
              <a:t>l’étude</a:t>
            </a:r>
            <a:r>
              <a:rPr lang="en-US" sz="1200" dirty="0">
                <a:solidFill>
                  <a:schemeClr val="accent2"/>
                </a:solidFill>
                <a:latin typeface="+mn-lt"/>
              </a:rPr>
              <a:t> </a:t>
            </a:r>
            <a:r>
              <a:rPr lang="en-US" sz="1200" dirty="0" err="1">
                <a:solidFill>
                  <a:schemeClr val="accent2"/>
                </a:solidFill>
                <a:latin typeface="+mn-lt"/>
              </a:rPr>
              <a:t>théorique</a:t>
            </a:r>
            <a:r>
              <a:rPr lang="en-US" sz="1200" dirty="0">
                <a:solidFill>
                  <a:schemeClr val="accent2"/>
                </a:solidFill>
                <a:latin typeface="+mn-lt"/>
              </a:rPr>
              <a:t> </a:t>
            </a:r>
            <a:r>
              <a:rPr lang="en-US" sz="1200" b="1" dirty="0">
                <a:solidFill>
                  <a:schemeClr val="accent2"/>
                </a:solidFill>
                <a:latin typeface="+mn-lt"/>
              </a:rPr>
              <a:t>ou les </a:t>
            </a:r>
            <a:r>
              <a:rPr lang="en-US" sz="1200" b="1" dirty="0" err="1">
                <a:solidFill>
                  <a:schemeClr val="accent2"/>
                </a:solidFill>
                <a:latin typeface="+mn-lt"/>
              </a:rPr>
              <a:t>modifie</a:t>
            </a:r>
            <a:r>
              <a:rPr lang="en-US" sz="1200" dirty="0">
                <a:solidFill>
                  <a:schemeClr val="accent2"/>
                </a:solidFill>
                <a:latin typeface="+mn-lt"/>
              </a:rPr>
              <a:t> sur base des </a:t>
            </a:r>
            <a:r>
              <a:rPr lang="en-US" sz="1200" dirty="0" err="1">
                <a:solidFill>
                  <a:schemeClr val="accent2"/>
                </a:solidFill>
                <a:latin typeface="+mn-lt"/>
              </a:rPr>
              <a:t>constatations</a:t>
            </a:r>
            <a:r>
              <a:rPr lang="en-US" sz="1200" dirty="0">
                <a:solidFill>
                  <a:schemeClr val="accent2"/>
                </a:solidFill>
                <a:latin typeface="+mn-lt"/>
              </a:rPr>
              <a:t> </a:t>
            </a:r>
            <a:r>
              <a:rPr lang="en-US" sz="1200" dirty="0" err="1">
                <a:solidFill>
                  <a:schemeClr val="accent2"/>
                </a:solidFill>
                <a:latin typeface="+mn-lt"/>
              </a:rPr>
              <a:t>faites</a:t>
            </a:r>
            <a:r>
              <a:rPr lang="en-US" sz="1200" dirty="0">
                <a:solidFill>
                  <a:schemeClr val="accent2"/>
                </a:solidFill>
                <a:latin typeface="+mn-lt"/>
              </a:rPr>
              <a:t> sur le terrain.</a:t>
            </a:r>
          </a:p>
        </p:txBody>
      </p:sp>
      <p:sp>
        <p:nvSpPr>
          <p:cNvPr id="18" name="TextBox 17"/>
          <p:cNvSpPr txBox="1"/>
          <p:nvPr/>
        </p:nvSpPr>
        <p:spPr>
          <a:xfrm>
            <a:off x="2924472" y="4304384"/>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654" y="4852333"/>
            <a:ext cx="852450" cy="1154933"/>
          </a:xfrm>
          <a:prstGeom prst="rect">
            <a:avLst/>
          </a:prstGeom>
        </p:spPr>
      </p:pic>
      <p:sp>
        <p:nvSpPr>
          <p:cNvPr id="22" name="Title 1">
            <a:extLst>
              <a:ext uri="{FF2B5EF4-FFF2-40B4-BE49-F238E27FC236}">
                <a16:creationId xmlns:a16="http://schemas.microsoft.com/office/drawing/2014/main" id="{B2C71B96-3487-401E-9571-C4E71DB77375}"/>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2: Validation sur le terrain</a:t>
            </a:r>
          </a:p>
        </p:txBody>
      </p:sp>
      <p:sp>
        <p:nvSpPr>
          <p:cNvPr id="23" name="Text Placeholder 4">
            <a:extLst>
              <a:ext uri="{FF2B5EF4-FFF2-40B4-BE49-F238E27FC236}">
                <a16:creationId xmlns:a16="http://schemas.microsoft.com/office/drawing/2014/main" id="{B963A3F6-4681-41D7-A3BB-BBE690D2C06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2 : Validation sur le terrain</a:t>
            </a:r>
          </a:p>
          <a:p>
            <a:pPr fontAlgn="auto">
              <a:spcAft>
                <a:spcPts val="0"/>
              </a:spcAft>
            </a:pPr>
            <a:endParaRPr lang="en-GB" dirty="0"/>
          </a:p>
        </p:txBody>
      </p:sp>
    </p:spTree>
    <p:extLst>
      <p:ext uri="{BB962C8B-B14F-4D97-AF65-F5344CB8AC3E}">
        <p14:creationId xmlns:p14="http://schemas.microsoft.com/office/powerpoint/2010/main" val="1074614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lkvormige toelichting 17"/>
          <p:cNvSpPr/>
          <p:nvPr/>
        </p:nvSpPr>
        <p:spPr bwMode="auto">
          <a:xfrm>
            <a:off x="3287936" y="3315793"/>
            <a:ext cx="2808064" cy="1788597"/>
          </a:xfrm>
          <a:prstGeom prst="cloudCallout">
            <a:avLst>
              <a:gd name="adj1" fmla="val 56985"/>
              <a:gd name="adj2" fmla="val 63356"/>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Zijn </a:t>
            </a:r>
            <a:r>
              <a:rPr lang="nl-BE" sz="1200" b="1" dirty="0">
                <a:solidFill>
                  <a:schemeClr val="tx2"/>
                </a:solidFill>
              </a:rPr>
              <a:t>alle detectiepunten </a:t>
            </a:r>
            <a:r>
              <a:rPr lang="nl-BE" sz="1200" dirty="0">
                <a:solidFill>
                  <a:schemeClr val="tx2"/>
                </a:solidFill>
              </a:rPr>
              <a:t>zichtbaar voor de </a:t>
            </a:r>
            <a:r>
              <a:rPr lang="nl-BE" sz="1200" b="1" dirty="0">
                <a:solidFill>
                  <a:schemeClr val="tx2"/>
                </a:solidFill>
              </a:rPr>
              <a:t>kijkuit</a:t>
            </a:r>
            <a:r>
              <a:rPr lang="nl-BE" sz="1200" dirty="0">
                <a:solidFill>
                  <a:schemeClr val="tx2"/>
                </a:solidFill>
              </a:rPr>
              <a:t>?</a:t>
            </a:r>
          </a:p>
        </p:txBody>
      </p:sp>
      <p:sp>
        <p:nvSpPr>
          <p:cNvPr id="13" name="Rounded Rectangle 12"/>
          <p:cNvSpPr/>
          <p:nvPr/>
        </p:nvSpPr>
        <p:spPr bwMode="auto">
          <a:xfrm>
            <a:off x="623392" y="1317188"/>
            <a:ext cx="10513168" cy="176387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a:solidFill>
                  <a:schemeClr val="accent2"/>
                </a:solidFill>
                <a:latin typeface="+mn-lt"/>
              </a:rPr>
              <a:t>Dans le </a:t>
            </a:r>
            <a:r>
              <a:rPr lang="en-US" sz="1600" dirty="0" err="1">
                <a:solidFill>
                  <a:schemeClr val="accent2"/>
                </a:solidFill>
                <a:latin typeface="+mn-lt"/>
              </a:rPr>
              <a:t>système</a:t>
            </a:r>
            <a:r>
              <a:rPr lang="en-US" sz="1600" dirty="0">
                <a:solidFill>
                  <a:schemeClr val="accent2"/>
                </a:solidFill>
                <a:latin typeface="+mn-lt"/>
              </a:rPr>
              <a:t> de protection par </a:t>
            </a:r>
            <a:r>
              <a:rPr lang="en-US" sz="1600" dirty="0" err="1">
                <a:solidFill>
                  <a:schemeClr val="accent2"/>
                </a:solidFill>
                <a:latin typeface="+mn-lt"/>
              </a:rPr>
              <a:t>superviser</a:t>
            </a:r>
            <a:r>
              <a:rPr lang="en-US" sz="1600" dirty="0">
                <a:solidFill>
                  <a:schemeClr val="accent2"/>
                </a:solidFill>
                <a:latin typeface="+mn-lt"/>
              </a:rPr>
              <a:t> la </a:t>
            </a:r>
            <a:r>
              <a:rPr lang="en-US" sz="1600" dirty="0" err="1">
                <a:solidFill>
                  <a:schemeClr val="accent2"/>
                </a:solidFill>
                <a:latin typeface="+mn-lt"/>
              </a:rPr>
              <a:t>délimitation</a:t>
            </a:r>
            <a:r>
              <a:rPr lang="en-US" sz="1600" dirty="0">
                <a:solidFill>
                  <a:schemeClr val="accent2"/>
                </a:solidFill>
                <a:latin typeface="+mn-lt"/>
              </a:rPr>
              <a:t> de la zone de </a:t>
            </a:r>
            <a:r>
              <a:rPr lang="en-US" sz="1600" dirty="0" err="1">
                <a:solidFill>
                  <a:schemeClr val="accent2"/>
                </a:solidFill>
                <a:latin typeface="+mn-lt"/>
              </a:rPr>
              <a:t>chantier</a:t>
            </a:r>
            <a:r>
              <a:rPr lang="en-US" sz="1600" dirty="0">
                <a:solidFill>
                  <a:schemeClr val="accent2"/>
                </a:solidFill>
                <a:latin typeface="+mn-lt"/>
              </a:rPr>
              <a:t> par </a:t>
            </a:r>
            <a:r>
              <a:rPr lang="en-US" sz="1600" dirty="0" err="1">
                <a:solidFill>
                  <a:schemeClr val="accent2"/>
                </a:solidFill>
                <a:latin typeface="+mn-lt"/>
              </a:rPr>
              <a:t>une</a:t>
            </a:r>
            <a:r>
              <a:rPr lang="en-US" sz="1600" dirty="0">
                <a:solidFill>
                  <a:schemeClr val="accent2"/>
                </a:solidFill>
                <a:latin typeface="+mn-lt"/>
              </a:rPr>
              <a:t> </a:t>
            </a:r>
            <a:r>
              <a:rPr lang="en-US" sz="1600" dirty="0" err="1">
                <a:solidFill>
                  <a:schemeClr val="accent2"/>
                </a:solidFill>
                <a:latin typeface="+mn-lt"/>
              </a:rPr>
              <a:t>personne</a:t>
            </a:r>
            <a:r>
              <a:rPr lang="en-US" sz="1600" dirty="0">
                <a:solidFill>
                  <a:schemeClr val="accent2"/>
                </a:solidFill>
                <a:latin typeface="+mn-lt"/>
              </a:rPr>
              <a:t> (agent </a:t>
            </a:r>
            <a:r>
              <a:rPr lang="en-US" sz="1600" dirty="0" err="1">
                <a:solidFill>
                  <a:schemeClr val="accent2"/>
                </a:solidFill>
                <a:latin typeface="+mn-lt"/>
              </a:rPr>
              <a:t>garde-frontière</a:t>
            </a:r>
            <a:r>
              <a:rPr lang="en-US" sz="1600" dirty="0">
                <a:solidFill>
                  <a:schemeClr val="accent2"/>
                </a:solidFill>
                <a:latin typeface="+mn-lt"/>
              </a:rPr>
              <a:t>) avec agent </a:t>
            </a:r>
            <a:r>
              <a:rPr lang="en-US" sz="1600" dirty="0" err="1">
                <a:solidFill>
                  <a:schemeClr val="accent2"/>
                </a:solidFill>
                <a:latin typeface="+mn-lt"/>
              </a:rPr>
              <a:t>garde-frontière</a:t>
            </a:r>
            <a:r>
              <a:rPr lang="en-US" sz="1600" dirty="0">
                <a:solidFill>
                  <a:schemeClr val="accent2"/>
                </a:solidFill>
                <a:latin typeface="+mn-lt"/>
              </a:rPr>
              <a:t>, le </a:t>
            </a:r>
            <a:r>
              <a:rPr lang="en-US" sz="1600" dirty="0" err="1">
                <a:solidFill>
                  <a:schemeClr val="accent2"/>
                </a:solidFill>
                <a:latin typeface="+mn-lt"/>
              </a:rPr>
              <a:t>principe</a:t>
            </a:r>
            <a:r>
              <a:rPr lang="en-US" sz="1600" dirty="0">
                <a:solidFill>
                  <a:schemeClr val="accent2"/>
                </a:solidFill>
                <a:latin typeface="+mn-lt"/>
              </a:rPr>
              <a:t> de base </a:t>
            </a:r>
            <a:r>
              <a:rPr lang="en-US" sz="1600" dirty="0" err="1">
                <a:solidFill>
                  <a:schemeClr val="accent2"/>
                </a:solidFill>
                <a:latin typeface="+mn-lt"/>
              </a:rPr>
              <a:t>consiste</a:t>
            </a:r>
            <a:r>
              <a:rPr lang="en-US" sz="1600" dirty="0">
                <a:solidFill>
                  <a:schemeClr val="accent2"/>
                </a:solidFill>
                <a:latin typeface="+mn-lt"/>
              </a:rPr>
              <a:t> à </a:t>
            </a:r>
            <a:r>
              <a:rPr lang="en-US" sz="1600" dirty="0" err="1">
                <a:solidFill>
                  <a:schemeClr val="accent2"/>
                </a:solidFill>
                <a:latin typeface="+mn-lt"/>
              </a:rPr>
              <a:t>vérifier</a:t>
            </a:r>
            <a:r>
              <a:rPr lang="en-US" sz="1600" dirty="0">
                <a:solidFill>
                  <a:schemeClr val="accent2"/>
                </a:solidFill>
                <a:latin typeface="+mn-lt"/>
              </a:rPr>
              <a:t> </a:t>
            </a:r>
            <a:r>
              <a:rPr lang="en-US" sz="1600" dirty="0" err="1">
                <a:solidFill>
                  <a:schemeClr val="accent2"/>
                </a:solidFill>
                <a:latin typeface="+mn-lt"/>
              </a:rPr>
              <a:t>si</a:t>
            </a:r>
            <a:r>
              <a:rPr lang="en-US" sz="1600" dirty="0">
                <a:solidFill>
                  <a:schemeClr val="accent2"/>
                </a:solidFill>
                <a:latin typeface="+mn-lt"/>
              </a:rPr>
              <a:t> la </a:t>
            </a:r>
            <a:r>
              <a:rPr lang="en-US" sz="1600" dirty="0" err="1">
                <a:solidFill>
                  <a:schemeClr val="accent2"/>
                </a:solidFill>
                <a:latin typeface="+mn-lt"/>
              </a:rPr>
              <a:t>visibilité</a:t>
            </a:r>
            <a:r>
              <a:rPr lang="en-US" sz="1600" dirty="0">
                <a:solidFill>
                  <a:schemeClr val="accent2"/>
                </a:solidFill>
                <a:latin typeface="+mn-lt"/>
              </a:rPr>
              <a:t> des </a:t>
            </a:r>
            <a:r>
              <a:rPr lang="en-US" sz="1600" dirty="0" err="1">
                <a:solidFill>
                  <a:schemeClr val="accent2"/>
                </a:solidFill>
                <a:latin typeface="+mn-lt"/>
              </a:rPr>
              <a:t>limites</a:t>
            </a:r>
            <a:r>
              <a:rPr lang="en-US" sz="1600" dirty="0">
                <a:solidFill>
                  <a:schemeClr val="accent2"/>
                </a:solidFill>
                <a:latin typeface="+mn-lt"/>
              </a:rPr>
              <a:t> et des </a:t>
            </a:r>
            <a:r>
              <a:rPr lang="en-US" sz="1600" dirty="0" err="1">
                <a:solidFill>
                  <a:schemeClr val="accent2"/>
                </a:solidFill>
                <a:latin typeface="+mn-lt"/>
              </a:rPr>
              <a:t>postes</a:t>
            </a:r>
            <a:r>
              <a:rPr lang="en-US" sz="1600" dirty="0">
                <a:solidFill>
                  <a:schemeClr val="accent2"/>
                </a:solidFill>
                <a:latin typeface="+mn-lt"/>
              </a:rPr>
              <a:t> de travail par </a:t>
            </a:r>
            <a:r>
              <a:rPr lang="en-US" sz="1600" dirty="0" err="1">
                <a:solidFill>
                  <a:schemeClr val="accent2"/>
                </a:solidFill>
                <a:latin typeface="+mn-lt"/>
              </a:rPr>
              <a:t>l’agent</a:t>
            </a:r>
            <a:r>
              <a:rPr lang="en-US" sz="1600" dirty="0">
                <a:solidFill>
                  <a:schemeClr val="accent2"/>
                </a:solidFill>
                <a:latin typeface="+mn-lt"/>
              </a:rPr>
              <a:t> </a:t>
            </a:r>
            <a:r>
              <a:rPr lang="en-US" sz="1600" dirty="0" err="1">
                <a:solidFill>
                  <a:schemeClr val="accent2"/>
                </a:solidFill>
                <a:latin typeface="+mn-lt"/>
              </a:rPr>
              <a:t>garde-frontière</a:t>
            </a:r>
            <a:r>
              <a:rPr lang="en-US" sz="1600" dirty="0">
                <a:solidFill>
                  <a:schemeClr val="accent2"/>
                </a:solidFill>
                <a:latin typeface="+mn-lt"/>
              </a:rPr>
              <a:t> </a:t>
            </a:r>
            <a:r>
              <a:rPr lang="en-US" sz="1600" dirty="0" err="1">
                <a:solidFill>
                  <a:schemeClr val="accent2"/>
                </a:solidFill>
                <a:latin typeface="+mn-lt"/>
              </a:rPr>
              <a:t>peut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dirty="0" err="1">
                <a:solidFill>
                  <a:schemeClr val="accent2"/>
                </a:solidFill>
                <a:latin typeface="+mn-lt"/>
              </a:rPr>
              <a:t>garantie</a:t>
            </a:r>
            <a:r>
              <a:rPr lang="en-US" sz="1600" dirty="0">
                <a:solidFill>
                  <a:schemeClr val="accent2"/>
                </a:solidFill>
                <a:latin typeface="+mn-lt"/>
              </a:rPr>
              <a:t> sur le terrain. </a:t>
            </a:r>
          </a:p>
          <a:p>
            <a:pPr algn="just"/>
            <a:endParaRPr lang="en-US" sz="1600" dirty="0">
              <a:solidFill>
                <a:schemeClr val="accent2"/>
              </a:solidFill>
              <a:latin typeface="+mn-lt"/>
            </a:endParaRPr>
          </a:p>
          <a:p>
            <a:pPr algn="just"/>
            <a:r>
              <a:rPr lang="en-US" sz="1600" dirty="0">
                <a:solidFill>
                  <a:schemeClr val="accent2"/>
                </a:solidFill>
                <a:latin typeface="+mn-lt"/>
              </a:rPr>
              <a:t>Pour </a:t>
            </a:r>
            <a:r>
              <a:rPr lang="en-US" sz="1600" dirty="0" err="1">
                <a:solidFill>
                  <a:schemeClr val="accent2"/>
                </a:solidFill>
                <a:latin typeface="+mn-lt"/>
              </a:rPr>
              <a:t>ce</a:t>
            </a:r>
            <a:r>
              <a:rPr lang="en-US" sz="1600" dirty="0">
                <a:solidFill>
                  <a:schemeClr val="accent2"/>
                </a:solidFill>
                <a:latin typeface="+mn-lt"/>
              </a:rPr>
              <a:t> faire, </a:t>
            </a:r>
            <a:r>
              <a:rPr lang="en-US" sz="1600" dirty="0" err="1">
                <a:solidFill>
                  <a:schemeClr val="accent2"/>
                </a:solidFill>
                <a:latin typeface="+mn-lt"/>
              </a:rPr>
              <a:t>il</a:t>
            </a:r>
            <a:r>
              <a:rPr lang="en-US" sz="1600" dirty="0">
                <a:solidFill>
                  <a:schemeClr val="accent2"/>
                </a:solidFill>
                <a:latin typeface="+mn-lt"/>
              </a:rPr>
              <a:t> faut commencer par </a:t>
            </a:r>
            <a:r>
              <a:rPr lang="en-US" sz="1600" dirty="0" err="1">
                <a:solidFill>
                  <a:schemeClr val="accent2"/>
                </a:solidFill>
                <a:latin typeface="+mn-lt"/>
              </a:rPr>
              <a:t>déterminer</a:t>
            </a:r>
            <a:r>
              <a:rPr lang="en-US" sz="1600" dirty="0">
                <a:solidFill>
                  <a:schemeClr val="accent2"/>
                </a:solidFill>
                <a:latin typeface="+mn-lt"/>
              </a:rPr>
              <a:t> </a:t>
            </a:r>
            <a:r>
              <a:rPr lang="en-US" sz="1600" dirty="0" err="1">
                <a:solidFill>
                  <a:schemeClr val="accent2"/>
                </a:solidFill>
                <a:latin typeface="+mn-lt"/>
              </a:rPr>
              <a:t>l’emplacement</a:t>
            </a:r>
            <a:r>
              <a:rPr lang="en-US" sz="1600" dirty="0">
                <a:solidFill>
                  <a:schemeClr val="accent2"/>
                </a:solidFill>
                <a:latin typeface="+mn-lt"/>
              </a:rPr>
              <a:t> de </a:t>
            </a:r>
            <a:r>
              <a:rPr lang="en-US" sz="1600" dirty="0" err="1">
                <a:solidFill>
                  <a:schemeClr val="accent2"/>
                </a:solidFill>
                <a:latin typeface="+mn-lt"/>
              </a:rPr>
              <a:t>l’agent</a:t>
            </a:r>
            <a:r>
              <a:rPr lang="en-US" sz="1600" dirty="0">
                <a:solidFill>
                  <a:schemeClr val="accent2"/>
                </a:solidFill>
                <a:latin typeface="+mn-lt"/>
              </a:rPr>
              <a:t> </a:t>
            </a:r>
            <a:r>
              <a:rPr lang="en-US" sz="1600" dirty="0" err="1">
                <a:solidFill>
                  <a:schemeClr val="accent2"/>
                </a:solidFill>
                <a:latin typeface="+mn-lt"/>
              </a:rPr>
              <a:t>garde-frontière</a:t>
            </a:r>
            <a:r>
              <a:rPr lang="en-US" sz="1600" dirty="0">
                <a:solidFill>
                  <a:schemeClr val="accent2"/>
                </a:solidFill>
                <a:latin typeface="+mn-lt"/>
              </a:rPr>
              <a:t> sur le terrain.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279" y="5090012"/>
            <a:ext cx="1152128" cy="1560949"/>
          </a:xfrm>
          <a:prstGeom prst="rect">
            <a:avLst/>
          </a:prstGeom>
        </p:spPr>
      </p:pic>
      <p:sp>
        <p:nvSpPr>
          <p:cNvPr id="8" name="TextBox 7"/>
          <p:cNvSpPr txBox="1"/>
          <p:nvPr/>
        </p:nvSpPr>
        <p:spPr>
          <a:xfrm>
            <a:off x="3719860" y="3629454"/>
            <a:ext cx="1944216" cy="1169551"/>
          </a:xfrm>
          <a:prstGeom prst="rect">
            <a:avLst/>
          </a:prstGeom>
          <a:noFill/>
        </p:spPr>
        <p:txBody>
          <a:bodyPr wrap="square" rtlCol="0">
            <a:spAutoFit/>
          </a:bodyPr>
          <a:lstStyle/>
          <a:p>
            <a:pPr algn="ctr"/>
            <a:r>
              <a:rPr lang="fr-BE" sz="1400" b="1" dirty="0">
                <a:solidFill>
                  <a:srgbClr val="005DA4"/>
                </a:solidFill>
                <a:latin typeface="+mn-lt"/>
              </a:rPr>
              <a:t>Tous les limites de la zone de chantier et les postes de travail sont-ils visibles par l’agent garde-frontière ?</a:t>
            </a:r>
          </a:p>
        </p:txBody>
      </p:sp>
      <p:sp>
        <p:nvSpPr>
          <p:cNvPr id="9" name="Title 1">
            <a:extLst>
              <a:ext uri="{FF2B5EF4-FFF2-40B4-BE49-F238E27FC236}">
                <a16:creationId xmlns:a16="http://schemas.microsoft.com/office/drawing/2014/main" id="{1EF7D71B-F74A-47B3-BED8-5A0C7881E373}"/>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2: Validation sur le terrain</a:t>
            </a:r>
          </a:p>
          <a:p>
            <a:pPr marL="1076325" indent="-1076325">
              <a:defRPr/>
            </a:pPr>
            <a:r>
              <a:rPr lang="fr-BE" sz="2000" b="1" kern="0" dirty="0">
                <a:solidFill>
                  <a:srgbClr val="0070C0"/>
                </a:solidFill>
                <a:latin typeface="+mj-lt"/>
                <a:ea typeface="+mj-ea"/>
                <a:cs typeface="+mj-cs"/>
              </a:rPr>
              <a:t>Visibilité des limites de la zone de chantier : principe de base </a:t>
            </a:r>
            <a:endParaRPr lang="en-US" sz="2000" b="1" kern="0" dirty="0">
              <a:solidFill>
                <a:srgbClr val="0070C0"/>
              </a:solidFill>
              <a:latin typeface="+mj-lt"/>
              <a:ea typeface="+mj-ea"/>
              <a:cs typeface="+mj-cs"/>
            </a:endParaRPr>
          </a:p>
        </p:txBody>
      </p:sp>
      <p:sp>
        <p:nvSpPr>
          <p:cNvPr id="12" name="Text Placeholder 4">
            <a:extLst>
              <a:ext uri="{FF2B5EF4-FFF2-40B4-BE49-F238E27FC236}">
                <a16:creationId xmlns:a16="http://schemas.microsoft.com/office/drawing/2014/main" id="{6E0CCD58-EF4B-4B4D-92A8-B74836D93FF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2 : Validation sur le terrain</a:t>
            </a:r>
          </a:p>
          <a:p>
            <a:pPr fontAlgn="auto">
              <a:spcAft>
                <a:spcPts val="0"/>
              </a:spcAft>
            </a:pPr>
            <a:endParaRPr lang="en-GB" dirty="0"/>
          </a:p>
        </p:txBody>
      </p:sp>
    </p:spTree>
    <p:extLst>
      <p:ext uri="{BB962C8B-B14F-4D97-AF65-F5344CB8AC3E}">
        <p14:creationId xmlns:p14="http://schemas.microsoft.com/office/powerpoint/2010/main" val="1666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67608" y="1484784"/>
            <a:ext cx="7984389"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endParaRPr lang="nl-BE" sz="2000" b="1" dirty="0">
              <a:solidFill>
                <a:schemeClr val="tx1"/>
              </a:solidFill>
            </a:endParaRPr>
          </a:p>
          <a:p>
            <a:r>
              <a:rPr lang="nl-BE" sz="2000" b="1" dirty="0">
                <a:solidFill>
                  <a:schemeClr val="tx1"/>
                </a:solidFill>
              </a:rPr>
              <a:t>1.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délimitation</a:t>
            </a:r>
            <a:r>
              <a:rPr lang="nl-BE" sz="2000" b="1" dirty="0">
                <a:solidFill>
                  <a:schemeClr val="tx1"/>
                </a:solidFill>
              </a:rPr>
              <a:t> </a:t>
            </a:r>
            <a:r>
              <a:rPr lang="nl-BE" sz="2000" b="1" dirty="0" err="1">
                <a:solidFill>
                  <a:schemeClr val="tx1"/>
                </a:solidFill>
              </a:rPr>
              <a:t>matérielle</a:t>
            </a:r>
            <a:r>
              <a:rPr lang="nl-BE" sz="2000" b="1" dirty="0">
                <a:solidFill>
                  <a:schemeClr val="tx1"/>
                </a:solidFill>
              </a:rPr>
              <a:t> </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supervision</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endParaRPr lang="nl-BE" sz="2000" b="1" dirty="0">
              <a:solidFill>
                <a:schemeClr val="tx1"/>
              </a:solidFill>
            </a:endParaRPr>
          </a:p>
          <a:p>
            <a:endParaRPr lang="nl-BE" sz="2000" b="1" dirty="0">
              <a:solidFill>
                <a:schemeClr val="tx1"/>
              </a:solidFill>
            </a:endParaRPr>
          </a:p>
          <a:p>
            <a:r>
              <a:rPr lang="nl-BE" sz="2000" b="1" dirty="0">
                <a:solidFill>
                  <a:schemeClr val="tx1"/>
                </a:solidFill>
              </a:rPr>
              <a:t>3. </a:t>
            </a:r>
            <a:r>
              <a:rPr lang="nl-BE" sz="2000" b="1" dirty="0" err="1">
                <a:solidFill>
                  <a:schemeClr val="tx1"/>
                </a:solidFill>
              </a:rPr>
              <a:t>Incidents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idx="4294967295"/>
          </p:nvPr>
        </p:nvSpPr>
        <p:spPr>
          <a:xfrm>
            <a:off x="1518365" y="448448"/>
            <a:ext cx="3590925" cy="887413"/>
          </a:xfrm>
          <a:prstGeom prst="rect">
            <a:avLst/>
          </a:prstGeom>
        </p:spPr>
        <p:txBody>
          <a:bodyPr/>
          <a:lstStyle/>
          <a:p>
            <a:pPr marL="442913" indent="-442913"/>
            <a:r>
              <a:rPr lang="en-US" sz="1600" b="1" dirty="0" err="1">
                <a:solidFill>
                  <a:schemeClr val="accent1"/>
                </a:solidFill>
                <a:latin typeface="+mn-lt"/>
              </a:rPr>
              <a:t>Contrôle</a:t>
            </a:r>
            <a:r>
              <a:rPr lang="en-US" sz="1600" b="1" dirty="0">
                <a:solidFill>
                  <a:schemeClr val="accent1"/>
                </a:solidFill>
                <a:latin typeface="+mn-lt"/>
              </a:rPr>
              <a:t> de la </a:t>
            </a:r>
            <a:r>
              <a:rPr lang="en-US" sz="1600" b="1" dirty="0" err="1">
                <a:solidFill>
                  <a:schemeClr val="accent1"/>
                </a:solidFill>
                <a:latin typeface="+mn-lt"/>
              </a:rPr>
              <a:t>visibilité</a:t>
            </a:r>
            <a:r>
              <a:rPr lang="en-US" sz="1600" b="1" dirty="0">
                <a:solidFill>
                  <a:schemeClr val="accent1"/>
                </a:solidFill>
                <a:latin typeface="+mn-lt"/>
              </a:rPr>
              <a:t> des </a:t>
            </a:r>
            <a:r>
              <a:rPr lang="en-US" sz="1600" b="1" dirty="0" err="1">
                <a:solidFill>
                  <a:schemeClr val="accent1"/>
                </a:solidFill>
                <a:latin typeface="+mn-lt"/>
              </a:rPr>
              <a:t>limites</a:t>
            </a:r>
            <a:r>
              <a:rPr lang="en-US" sz="1600" b="1" dirty="0">
                <a:solidFill>
                  <a:schemeClr val="accent1"/>
                </a:solidFill>
                <a:latin typeface="+mn-lt"/>
              </a:rPr>
              <a:t> et des </a:t>
            </a:r>
            <a:r>
              <a:rPr lang="en-US" sz="1600" b="1" dirty="0" err="1">
                <a:solidFill>
                  <a:schemeClr val="accent1"/>
                </a:solidFill>
                <a:latin typeface="+mn-lt"/>
              </a:rPr>
              <a:t>postes</a:t>
            </a:r>
            <a:r>
              <a:rPr lang="en-US" sz="1600" b="1" dirty="0">
                <a:solidFill>
                  <a:schemeClr val="accent1"/>
                </a:solidFill>
                <a:latin typeface="+mn-lt"/>
              </a:rPr>
              <a:t> de travail par </a:t>
            </a:r>
            <a:r>
              <a:rPr lang="en-US" sz="1600" b="1" dirty="0" err="1">
                <a:solidFill>
                  <a:schemeClr val="accent1"/>
                </a:solidFill>
                <a:latin typeface="+mn-lt"/>
              </a:rPr>
              <a:t>l’agent</a:t>
            </a:r>
            <a:r>
              <a:rPr lang="en-US" sz="1600" b="1" dirty="0">
                <a:solidFill>
                  <a:schemeClr val="accent1"/>
                </a:solidFill>
                <a:latin typeface="+mn-lt"/>
              </a:rPr>
              <a:t> </a:t>
            </a:r>
            <a:r>
              <a:rPr lang="en-US" sz="1600" b="1" dirty="0" err="1">
                <a:solidFill>
                  <a:schemeClr val="accent1"/>
                </a:solidFill>
                <a:latin typeface="+mn-lt"/>
              </a:rPr>
              <a:t>garde-frontière</a:t>
            </a:r>
            <a:br>
              <a:rPr lang="en-US" sz="1600" b="1" dirty="0">
                <a:solidFill>
                  <a:schemeClr val="accent1"/>
                </a:solidFill>
                <a:latin typeface="+mn-lt"/>
              </a:rPr>
            </a:br>
            <a:endParaRPr lang="en-US" sz="1800" b="1" dirty="0">
              <a:solidFill>
                <a:schemeClr val="accent1"/>
              </a:solidFill>
              <a:latin typeface="+mn-lt"/>
            </a:endParaRPr>
          </a:p>
        </p:txBody>
      </p:sp>
      <p:sp>
        <p:nvSpPr>
          <p:cNvPr id="13" name="Line Callout 1 12"/>
          <p:cNvSpPr/>
          <p:nvPr/>
        </p:nvSpPr>
        <p:spPr bwMode="auto">
          <a:xfrm>
            <a:off x="5222194" y="836712"/>
            <a:ext cx="6058382" cy="1322477"/>
          </a:xfrm>
          <a:prstGeom prst="borderCallout1">
            <a:avLst>
              <a:gd name="adj1" fmla="val 53321"/>
              <a:gd name="adj2" fmla="val -1800"/>
              <a:gd name="adj3" fmla="val 137709"/>
              <a:gd name="adj4" fmla="val -23813"/>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6" name="Line Callout 1 15"/>
          <p:cNvSpPr/>
          <p:nvPr/>
        </p:nvSpPr>
        <p:spPr bwMode="auto">
          <a:xfrm>
            <a:off x="5222193" y="2780928"/>
            <a:ext cx="6058382" cy="1322477"/>
          </a:xfrm>
          <a:prstGeom prst="borderCallout1">
            <a:avLst>
              <a:gd name="adj1" fmla="val 53321"/>
              <a:gd name="adj2" fmla="val -1800"/>
              <a:gd name="adj3" fmla="val 43357"/>
              <a:gd name="adj4" fmla="val -23577"/>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4" name="Line Callout 1 23"/>
          <p:cNvSpPr/>
          <p:nvPr/>
        </p:nvSpPr>
        <p:spPr bwMode="auto">
          <a:xfrm>
            <a:off x="5222192" y="4859121"/>
            <a:ext cx="6058382" cy="1322477"/>
          </a:xfrm>
          <a:prstGeom prst="borderCallout1">
            <a:avLst>
              <a:gd name="adj1" fmla="val 53321"/>
              <a:gd name="adj2" fmla="val -1800"/>
              <a:gd name="adj3" fmla="val -55316"/>
              <a:gd name="adj4" fmla="val -24282"/>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4" name="Rounded Rectangle 33"/>
          <p:cNvSpPr/>
          <p:nvPr/>
        </p:nvSpPr>
        <p:spPr bwMode="auto">
          <a:xfrm>
            <a:off x="1724736" y="4494419"/>
            <a:ext cx="2641181" cy="168717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432000" tIns="45720" rIns="91440" bIns="45720" numCol="1" rtlCol="0" anchor="ctr" anchorCtr="0" compatLnSpc="1">
            <a:prstTxWarp prst="textNoShape">
              <a:avLst/>
            </a:prstTxWarp>
          </a:bodyPr>
          <a:lstStyle/>
          <a:p>
            <a:pPr algn="just"/>
            <a:r>
              <a:rPr lang="en-US" sz="800" dirty="0" err="1">
                <a:solidFill>
                  <a:schemeClr val="accent2"/>
                </a:solidFill>
              </a:rPr>
              <a:t>L’étude</a:t>
            </a:r>
            <a:r>
              <a:rPr lang="en-US" sz="800" dirty="0">
                <a:solidFill>
                  <a:schemeClr val="accent2"/>
                </a:solidFill>
              </a:rPr>
              <a:t> </a:t>
            </a:r>
            <a:r>
              <a:rPr lang="en-US" sz="800" dirty="0" err="1">
                <a:solidFill>
                  <a:schemeClr val="accent2"/>
                </a:solidFill>
              </a:rPr>
              <a:t>théorique</a:t>
            </a:r>
            <a:r>
              <a:rPr lang="en-US" sz="800" dirty="0">
                <a:solidFill>
                  <a:schemeClr val="accent2"/>
                </a:solidFill>
              </a:rPr>
              <a:t> </a:t>
            </a:r>
            <a:r>
              <a:rPr lang="en-US" sz="800" dirty="0" err="1">
                <a:solidFill>
                  <a:schemeClr val="accent2"/>
                </a:solidFill>
              </a:rPr>
              <a:t>est</a:t>
            </a:r>
            <a:r>
              <a:rPr lang="en-US" sz="800" dirty="0">
                <a:solidFill>
                  <a:schemeClr val="accent2"/>
                </a:solidFill>
              </a:rPr>
              <a:t> </a:t>
            </a:r>
            <a:r>
              <a:rPr lang="en-US" sz="800" b="1" dirty="0" err="1">
                <a:solidFill>
                  <a:schemeClr val="accent2"/>
                </a:solidFill>
              </a:rPr>
              <a:t>validée</a:t>
            </a:r>
            <a:r>
              <a:rPr lang="en-US" sz="800" dirty="0">
                <a:solidFill>
                  <a:schemeClr val="accent2"/>
                </a:solidFill>
              </a:rPr>
              <a:t> </a:t>
            </a:r>
            <a:r>
              <a:rPr lang="en-US" sz="800" dirty="0" err="1">
                <a:solidFill>
                  <a:schemeClr val="accent2"/>
                </a:solidFill>
              </a:rPr>
              <a:t>en</a:t>
            </a:r>
            <a:r>
              <a:rPr lang="en-US" sz="800" dirty="0">
                <a:solidFill>
                  <a:schemeClr val="accent2"/>
                </a:solidFill>
              </a:rPr>
              <a:t> </a:t>
            </a:r>
            <a:r>
              <a:rPr lang="en-US" sz="800" dirty="0" err="1">
                <a:solidFill>
                  <a:schemeClr val="accent2"/>
                </a:solidFill>
              </a:rPr>
              <a:t>ce</a:t>
            </a:r>
            <a:r>
              <a:rPr lang="en-US" sz="800" dirty="0">
                <a:solidFill>
                  <a:schemeClr val="accent2"/>
                </a:solidFill>
              </a:rPr>
              <a:t> qui </a:t>
            </a:r>
            <a:r>
              <a:rPr lang="en-US" sz="800" dirty="0" err="1">
                <a:solidFill>
                  <a:schemeClr val="accent2"/>
                </a:solidFill>
              </a:rPr>
              <a:t>concerne</a:t>
            </a:r>
            <a:r>
              <a:rPr lang="en-US" sz="800" dirty="0">
                <a:solidFill>
                  <a:schemeClr val="accent2"/>
                </a:solidFill>
              </a:rPr>
              <a:t> la </a:t>
            </a:r>
            <a:r>
              <a:rPr lang="en-US" sz="800" dirty="0" err="1">
                <a:solidFill>
                  <a:schemeClr val="accent2"/>
                </a:solidFill>
              </a:rPr>
              <a:t>visibilité</a:t>
            </a:r>
            <a:r>
              <a:rPr lang="en-US" sz="800" dirty="0">
                <a:solidFill>
                  <a:schemeClr val="accent2"/>
                </a:solidFill>
              </a:rPr>
              <a:t> des </a:t>
            </a:r>
            <a:r>
              <a:rPr lang="en-US" sz="800" dirty="0" err="1">
                <a:solidFill>
                  <a:schemeClr val="accent2"/>
                </a:solidFill>
              </a:rPr>
              <a:t>limites</a:t>
            </a:r>
            <a:r>
              <a:rPr lang="en-US" sz="800" dirty="0">
                <a:solidFill>
                  <a:schemeClr val="accent2"/>
                </a:solidFill>
              </a:rPr>
              <a:t> de la zone de </a:t>
            </a:r>
            <a:r>
              <a:rPr lang="en-US" sz="800" dirty="0" err="1">
                <a:solidFill>
                  <a:schemeClr val="accent2"/>
                </a:solidFill>
              </a:rPr>
              <a:t>chantier</a:t>
            </a:r>
            <a:r>
              <a:rPr lang="en-US" sz="800" dirty="0">
                <a:solidFill>
                  <a:schemeClr val="accent2"/>
                </a:solidFill>
              </a:rPr>
              <a:t> et les </a:t>
            </a:r>
            <a:r>
              <a:rPr lang="en-US" sz="800" dirty="0" err="1">
                <a:solidFill>
                  <a:schemeClr val="accent2"/>
                </a:solidFill>
              </a:rPr>
              <a:t>postes</a:t>
            </a:r>
            <a:r>
              <a:rPr lang="en-US" sz="800" dirty="0">
                <a:solidFill>
                  <a:schemeClr val="accent2"/>
                </a:solidFill>
              </a:rPr>
              <a:t> de travail par </a:t>
            </a:r>
            <a:r>
              <a:rPr lang="en-US" sz="800" dirty="0" err="1">
                <a:solidFill>
                  <a:schemeClr val="accent2"/>
                </a:solidFill>
              </a:rPr>
              <a:t>l’agent</a:t>
            </a:r>
            <a:r>
              <a:rPr lang="en-US" sz="800" dirty="0">
                <a:solidFill>
                  <a:schemeClr val="accent2"/>
                </a:solidFill>
              </a:rPr>
              <a:t> </a:t>
            </a:r>
            <a:r>
              <a:rPr lang="en-US" sz="800" dirty="0" err="1">
                <a:solidFill>
                  <a:schemeClr val="accent2"/>
                </a:solidFill>
              </a:rPr>
              <a:t>garde-frontière</a:t>
            </a:r>
            <a:r>
              <a:rPr lang="en-US" sz="800" dirty="0">
                <a:solidFill>
                  <a:schemeClr val="accent2"/>
                </a:solidFill>
              </a:rPr>
              <a:t>. </a:t>
            </a:r>
          </a:p>
          <a:p>
            <a:pPr algn="just"/>
            <a:endParaRPr lang="en-US" sz="800" dirty="0">
              <a:solidFill>
                <a:schemeClr val="accent2"/>
              </a:solidFill>
            </a:endParaRPr>
          </a:p>
          <a:p>
            <a:pPr algn="just"/>
            <a:r>
              <a:rPr lang="en-US" sz="800" dirty="0" err="1">
                <a:solidFill>
                  <a:schemeClr val="accent2"/>
                </a:solidFill>
              </a:rPr>
              <a:t>L’étude</a:t>
            </a:r>
            <a:r>
              <a:rPr lang="en-US" sz="800" dirty="0">
                <a:solidFill>
                  <a:schemeClr val="accent2"/>
                </a:solidFill>
              </a:rPr>
              <a:t> </a:t>
            </a:r>
            <a:r>
              <a:rPr lang="en-US" sz="800" dirty="0" err="1">
                <a:solidFill>
                  <a:schemeClr val="accent2"/>
                </a:solidFill>
              </a:rPr>
              <a:t>théorique</a:t>
            </a:r>
            <a:r>
              <a:rPr lang="en-US" sz="800" dirty="0">
                <a:solidFill>
                  <a:schemeClr val="accent2"/>
                </a:solidFill>
              </a:rPr>
              <a:t> </a:t>
            </a:r>
            <a:r>
              <a:rPr lang="en-US" sz="800" dirty="0" err="1">
                <a:solidFill>
                  <a:schemeClr val="accent2"/>
                </a:solidFill>
              </a:rPr>
              <a:t>doit</a:t>
            </a:r>
            <a:r>
              <a:rPr lang="en-US" sz="800" dirty="0">
                <a:solidFill>
                  <a:schemeClr val="accent2"/>
                </a:solidFill>
              </a:rPr>
              <a:t> </a:t>
            </a:r>
            <a:r>
              <a:rPr lang="en-US" sz="800" dirty="0" err="1">
                <a:solidFill>
                  <a:schemeClr val="accent2"/>
                </a:solidFill>
              </a:rPr>
              <a:t>être</a:t>
            </a:r>
            <a:r>
              <a:rPr lang="en-US" sz="800" dirty="0">
                <a:solidFill>
                  <a:schemeClr val="accent2"/>
                </a:solidFill>
              </a:rPr>
              <a:t> </a:t>
            </a:r>
            <a:r>
              <a:rPr lang="en-US" sz="800" b="1" dirty="0" err="1">
                <a:solidFill>
                  <a:schemeClr val="accent2"/>
                </a:solidFill>
              </a:rPr>
              <a:t>adaptée</a:t>
            </a:r>
            <a:r>
              <a:rPr lang="en-US" sz="800" dirty="0">
                <a:solidFill>
                  <a:schemeClr val="accent2"/>
                </a:solidFill>
              </a:rPr>
              <a:t> </a:t>
            </a:r>
            <a:r>
              <a:rPr lang="en-US" sz="800" dirty="0" err="1">
                <a:solidFill>
                  <a:schemeClr val="accent2"/>
                </a:solidFill>
              </a:rPr>
              <a:t>afin</a:t>
            </a:r>
            <a:r>
              <a:rPr lang="en-US" sz="800" dirty="0">
                <a:solidFill>
                  <a:schemeClr val="accent2"/>
                </a:solidFill>
              </a:rPr>
              <a:t> de </a:t>
            </a:r>
            <a:r>
              <a:rPr lang="en-US" sz="800" dirty="0" err="1">
                <a:solidFill>
                  <a:schemeClr val="accent2"/>
                </a:solidFill>
              </a:rPr>
              <a:t>résoudre</a:t>
            </a:r>
            <a:r>
              <a:rPr lang="en-US" sz="800" dirty="0">
                <a:solidFill>
                  <a:schemeClr val="accent2"/>
                </a:solidFill>
              </a:rPr>
              <a:t> le </a:t>
            </a:r>
            <a:r>
              <a:rPr lang="en-US" sz="800" dirty="0" err="1">
                <a:solidFill>
                  <a:schemeClr val="accent2"/>
                </a:solidFill>
              </a:rPr>
              <a:t>problème</a:t>
            </a:r>
            <a:r>
              <a:rPr lang="en-US" sz="800" dirty="0">
                <a:solidFill>
                  <a:schemeClr val="accent2"/>
                </a:solidFill>
              </a:rPr>
              <a:t> de </a:t>
            </a:r>
            <a:r>
              <a:rPr lang="en-US" sz="800" dirty="0" err="1">
                <a:solidFill>
                  <a:schemeClr val="accent2"/>
                </a:solidFill>
              </a:rPr>
              <a:t>visibilité</a:t>
            </a:r>
            <a:r>
              <a:rPr lang="en-US" sz="800" dirty="0">
                <a:solidFill>
                  <a:schemeClr val="accent2"/>
                </a:solidFill>
              </a:rPr>
              <a:t> des </a:t>
            </a:r>
            <a:r>
              <a:rPr lang="en-US" sz="800" dirty="0" err="1">
                <a:solidFill>
                  <a:schemeClr val="accent2"/>
                </a:solidFill>
              </a:rPr>
              <a:t>limites</a:t>
            </a:r>
            <a:r>
              <a:rPr lang="en-US" sz="800" dirty="0">
                <a:solidFill>
                  <a:schemeClr val="accent2"/>
                </a:solidFill>
              </a:rPr>
              <a:t> de la zone de </a:t>
            </a:r>
            <a:r>
              <a:rPr lang="en-US" sz="800" dirty="0" err="1">
                <a:solidFill>
                  <a:schemeClr val="accent2"/>
                </a:solidFill>
              </a:rPr>
              <a:t>chantier</a:t>
            </a:r>
            <a:r>
              <a:rPr lang="en-US" sz="800" dirty="0">
                <a:solidFill>
                  <a:schemeClr val="accent2"/>
                </a:solidFill>
              </a:rPr>
              <a:t> et les </a:t>
            </a:r>
            <a:r>
              <a:rPr lang="en-US" sz="800" dirty="0" err="1">
                <a:solidFill>
                  <a:schemeClr val="accent2"/>
                </a:solidFill>
              </a:rPr>
              <a:t>postes</a:t>
            </a:r>
            <a:r>
              <a:rPr lang="en-US" sz="800" dirty="0">
                <a:solidFill>
                  <a:schemeClr val="accent2"/>
                </a:solidFill>
              </a:rPr>
              <a:t> de travail.</a:t>
            </a:r>
          </a:p>
          <a:p>
            <a:pPr algn="just"/>
            <a:endParaRPr lang="en-US" sz="800" dirty="0">
              <a:solidFill>
                <a:schemeClr val="accent2"/>
              </a:solidFill>
            </a:endParaRPr>
          </a:p>
          <a:p>
            <a:pPr algn="just"/>
            <a:r>
              <a:rPr lang="en-US" sz="800" b="1" dirty="0" err="1">
                <a:solidFill>
                  <a:schemeClr val="accent2"/>
                </a:solidFill>
              </a:rPr>
              <a:t>D’autres</a:t>
            </a:r>
            <a:r>
              <a:rPr lang="en-US" sz="800" b="1" dirty="0">
                <a:solidFill>
                  <a:schemeClr val="accent2"/>
                </a:solidFill>
              </a:rPr>
              <a:t> </a:t>
            </a:r>
            <a:r>
              <a:rPr lang="en-US" sz="800" b="1" dirty="0" err="1">
                <a:solidFill>
                  <a:schemeClr val="accent2"/>
                </a:solidFill>
              </a:rPr>
              <a:t>critères</a:t>
            </a:r>
            <a:r>
              <a:rPr lang="en-US" sz="800" b="1" dirty="0">
                <a:solidFill>
                  <a:schemeClr val="accent2"/>
                </a:solidFill>
              </a:rPr>
              <a:t> (</a:t>
            </a:r>
            <a:r>
              <a:rPr lang="en-US" sz="800" b="1" dirty="0" err="1">
                <a:solidFill>
                  <a:schemeClr val="accent2"/>
                </a:solidFill>
              </a:rPr>
              <a:t>travaux</a:t>
            </a:r>
            <a:r>
              <a:rPr lang="en-US" sz="800" b="1" dirty="0">
                <a:solidFill>
                  <a:schemeClr val="accent2"/>
                </a:solidFill>
              </a:rPr>
              <a:t> </a:t>
            </a:r>
            <a:r>
              <a:rPr lang="en-US" sz="800" b="1" dirty="0" err="1">
                <a:solidFill>
                  <a:schemeClr val="accent2"/>
                </a:solidFill>
              </a:rPr>
              <a:t>bruyants</a:t>
            </a:r>
            <a:r>
              <a:rPr lang="en-US" sz="800" b="1" dirty="0">
                <a:solidFill>
                  <a:schemeClr val="accent2"/>
                </a:solidFill>
              </a:rPr>
              <a:t> par </a:t>
            </a:r>
            <a:r>
              <a:rPr lang="en-US" sz="800" b="1" dirty="0" err="1">
                <a:solidFill>
                  <a:schemeClr val="accent2"/>
                </a:solidFill>
              </a:rPr>
              <a:t>exemple</a:t>
            </a:r>
            <a:r>
              <a:rPr lang="en-US" sz="800" b="1" dirty="0">
                <a:solidFill>
                  <a:schemeClr val="accent2"/>
                </a:solidFill>
              </a:rPr>
              <a:t>) </a:t>
            </a:r>
            <a:r>
              <a:rPr lang="en-US" sz="800" b="1" dirty="0" err="1">
                <a:solidFill>
                  <a:schemeClr val="accent2"/>
                </a:solidFill>
              </a:rPr>
              <a:t>sont</a:t>
            </a:r>
            <a:r>
              <a:rPr lang="en-US" sz="800" b="1" dirty="0">
                <a:solidFill>
                  <a:schemeClr val="accent2"/>
                </a:solidFill>
              </a:rPr>
              <a:t> encore à examiner. </a:t>
            </a:r>
          </a:p>
        </p:txBody>
      </p:sp>
      <p:pic>
        <p:nvPicPr>
          <p:cNvPr id="35"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9182" y="4607531"/>
            <a:ext cx="335230" cy="273069"/>
          </a:xfrm>
          <a:prstGeom prst="rect">
            <a:avLst/>
          </a:prstGeom>
          <a:noFill/>
          <a:ln w="9525">
            <a:noFill/>
            <a:miter lim="800000"/>
            <a:headEnd/>
            <a:tailEnd/>
          </a:ln>
        </p:spPr>
      </p:pic>
      <p:pic>
        <p:nvPicPr>
          <p:cNvPr id="36" name="Picture 5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7592" y="5338008"/>
            <a:ext cx="238413" cy="2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95436" y="2543697"/>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88888" y="714871"/>
            <a:ext cx="583375" cy="475200"/>
          </a:xfrm>
          <a:prstGeom prst="rect">
            <a:avLst/>
          </a:prstGeom>
          <a:noFill/>
          <a:ln w="9525">
            <a:noFill/>
            <a:miter lim="800000"/>
            <a:headEnd/>
            <a:tailEnd/>
          </a:ln>
        </p:spPr>
      </p:pic>
      <p:pic>
        <p:nvPicPr>
          <p:cNvPr id="21"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42160" y="4621890"/>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729" y="2636912"/>
            <a:ext cx="1184884" cy="1605328"/>
          </a:xfrm>
          <a:prstGeom prst="rect">
            <a:avLst/>
          </a:prstGeom>
        </p:spPr>
      </p:pic>
      <p:sp>
        <p:nvSpPr>
          <p:cNvPr id="29" name="Wolkvormige toelichting 17"/>
          <p:cNvSpPr/>
          <p:nvPr/>
        </p:nvSpPr>
        <p:spPr bwMode="auto">
          <a:xfrm>
            <a:off x="695401" y="1566284"/>
            <a:ext cx="2247362" cy="1387280"/>
          </a:xfrm>
          <a:prstGeom prst="cloudCallout">
            <a:avLst>
              <a:gd name="adj1" fmla="val 67269"/>
              <a:gd name="adj2" fmla="val 46757"/>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Zijn </a:t>
            </a:r>
            <a:r>
              <a:rPr lang="nl-BE" sz="1200" b="1" dirty="0">
                <a:solidFill>
                  <a:schemeClr val="tx2"/>
                </a:solidFill>
              </a:rPr>
              <a:t>alle detectiepunten </a:t>
            </a:r>
            <a:r>
              <a:rPr lang="nl-BE" sz="1200" dirty="0">
                <a:solidFill>
                  <a:schemeClr val="tx2"/>
                </a:solidFill>
              </a:rPr>
              <a:t>zichtbaar voor de </a:t>
            </a:r>
            <a:r>
              <a:rPr lang="nl-BE" sz="1200" b="1" dirty="0">
                <a:solidFill>
                  <a:schemeClr val="tx2"/>
                </a:solidFill>
              </a:rPr>
              <a:t>kijkuit</a:t>
            </a:r>
            <a:r>
              <a:rPr lang="nl-BE" sz="1200" dirty="0">
                <a:solidFill>
                  <a:schemeClr val="tx2"/>
                </a:solidFill>
              </a:rPr>
              <a:t>?</a:t>
            </a:r>
          </a:p>
        </p:txBody>
      </p:sp>
      <p:sp>
        <p:nvSpPr>
          <p:cNvPr id="28" name="TextBox 27"/>
          <p:cNvSpPr txBox="1"/>
          <p:nvPr/>
        </p:nvSpPr>
        <p:spPr>
          <a:xfrm>
            <a:off x="911424" y="1736104"/>
            <a:ext cx="1790576" cy="1015663"/>
          </a:xfrm>
          <a:prstGeom prst="rect">
            <a:avLst/>
          </a:prstGeom>
          <a:noFill/>
        </p:spPr>
        <p:txBody>
          <a:bodyPr wrap="square" rtlCol="0">
            <a:spAutoFit/>
          </a:bodyPr>
          <a:lstStyle/>
          <a:p>
            <a:pPr algn="ctr"/>
            <a:r>
              <a:rPr lang="fr-BE" sz="1200" b="1" dirty="0">
                <a:solidFill>
                  <a:srgbClr val="005DA4"/>
                </a:solidFill>
                <a:latin typeface="+mn-lt"/>
              </a:rPr>
              <a:t>Tous les limites de la zone de chantier et les postes de travail sont-ils visibles par l’agent garde-frontière ?</a:t>
            </a:r>
          </a:p>
        </p:txBody>
      </p:sp>
      <p:pic>
        <p:nvPicPr>
          <p:cNvPr id="2" name="Picture 1">
            <a:extLst>
              <a:ext uri="{FF2B5EF4-FFF2-40B4-BE49-F238E27FC236}">
                <a16:creationId xmlns:a16="http://schemas.microsoft.com/office/drawing/2014/main" id="{5F816CB8-E5CB-46C6-A918-688346F8381B}"/>
              </a:ext>
            </a:extLst>
          </p:cNvPr>
          <p:cNvPicPr>
            <a:picLocks noChangeAspect="1"/>
          </p:cNvPicPr>
          <p:nvPr/>
        </p:nvPicPr>
        <p:blipFill>
          <a:blip r:embed="rId7"/>
          <a:stretch>
            <a:fillRect/>
          </a:stretch>
        </p:blipFill>
        <p:spPr>
          <a:xfrm>
            <a:off x="5461026" y="861829"/>
            <a:ext cx="5657106" cy="1276734"/>
          </a:xfrm>
          <a:prstGeom prst="rect">
            <a:avLst/>
          </a:prstGeom>
        </p:spPr>
      </p:pic>
      <p:pic>
        <p:nvPicPr>
          <p:cNvPr id="3" name="Picture 2">
            <a:extLst>
              <a:ext uri="{FF2B5EF4-FFF2-40B4-BE49-F238E27FC236}">
                <a16:creationId xmlns:a16="http://schemas.microsoft.com/office/drawing/2014/main" id="{F76F7F7A-9392-451E-9653-38D3BF5AFFC2}"/>
              </a:ext>
            </a:extLst>
          </p:cNvPr>
          <p:cNvPicPr>
            <a:picLocks noChangeAspect="1"/>
          </p:cNvPicPr>
          <p:nvPr/>
        </p:nvPicPr>
        <p:blipFill>
          <a:blip r:embed="rId8"/>
          <a:stretch>
            <a:fillRect/>
          </a:stretch>
        </p:blipFill>
        <p:spPr>
          <a:xfrm>
            <a:off x="5301157" y="2820662"/>
            <a:ext cx="5760640" cy="1300100"/>
          </a:xfrm>
          <a:prstGeom prst="rect">
            <a:avLst/>
          </a:prstGeom>
        </p:spPr>
      </p:pic>
      <p:pic>
        <p:nvPicPr>
          <p:cNvPr id="4" name="Picture 3">
            <a:extLst>
              <a:ext uri="{FF2B5EF4-FFF2-40B4-BE49-F238E27FC236}">
                <a16:creationId xmlns:a16="http://schemas.microsoft.com/office/drawing/2014/main" id="{97365520-E599-4AC3-B2AB-51D87757FF86}"/>
              </a:ext>
            </a:extLst>
          </p:cNvPr>
          <p:cNvPicPr>
            <a:picLocks noChangeAspect="1"/>
          </p:cNvPicPr>
          <p:nvPr/>
        </p:nvPicPr>
        <p:blipFill>
          <a:blip r:embed="rId9"/>
          <a:stretch>
            <a:fillRect/>
          </a:stretch>
        </p:blipFill>
        <p:spPr>
          <a:xfrm>
            <a:off x="5350823" y="4903916"/>
            <a:ext cx="5661308" cy="1277682"/>
          </a:xfrm>
          <a:prstGeom prst="rect">
            <a:avLst/>
          </a:prstGeom>
        </p:spPr>
      </p:pic>
      <p:sp>
        <p:nvSpPr>
          <p:cNvPr id="25" name="Text Placeholder 4">
            <a:extLst>
              <a:ext uri="{FF2B5EF4-FFF2-40B4-BE49-F238E27FC236}">
                <a16:creationId xmlns:a16="http://schemas.microsoft.com/office/drawing/2014/main" id="{D54AF365-3DC4-416B-BCD3-0C77733E2912}"/>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2 : Validation sur le terrain</a:t>
            </a:r>
          </a:p>
          <a:p>
            <a:pPr fontAlgn="auto">
              <a:spcAft>
                <a:spcPts val="0"/>
              </a:spcAft>
            </a:pPr>
            <a:endParaRPr lang="en-GB" dirty="0"/>
          </a:p>
        </p:txBody>
      </p:sp>
    </p:spTree>
    <p:extLst>
      <p:ext uri="{BB962C8B-B14F-4D97-AF65-F5344CB8AC3E}">
        <p14:creationId xmlns:p14="http://schemas.microsoft.com/office/powerpoint/2010/main" val="885154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708920"/>
            <a:ext cx="7632650" cy="1532334"/>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BE" sz="1400" dirty="0"/>
              <a:t>S’il est impossible de trouver une solution avec l’agent garde-frontière pour obtenir la visibilité des </a:t>
            </a:r>
            <a:r>
              <a:rPr lang="fr-BE" sz="1400" dirty="0" err="1"/>
              <a:t>des</a:t>
            </a:r>
            <a:r>
              <a:rPr lang="fr-BE" sz="1400" dirty="0"/>
              <a:t> limites de la zone de travail et des postes de travail, alors cette mission de sécurité ne peut être remplie par un agent seul.</a:t>
            </a:r>
          </a:p>
          <a:p>
            <a:pPr algn="just"/>
            <a:endParaRPr lang="fr-BE" sz="1400" dirty="0"/>
          </a:p>
          <a:p>
            <a:pPr algn="just"/>
            <a:r>
              <a:rPr lang="fr-BE" sz="1400" dirty="0"/>
              <a:t>Dans ce cas, une autre mesure de sécurité doit être appliquée (située à un niveau supérieur dans la hiérarchie des mesures de sécurité).</a:t>
            </a:r>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804" y="2492896"/>
            <a:ext cx="369080" cy="499025"/>
          </a:xfrm>
          <a:prstGeom prst="rect">
            <a:avLst/>
          </a:prstGeom>
          <a:noFill/>
          <a:ln w="9525">
            <a:noFill/>
            <a:miter lim="800000"/>
            <a:headEnd/>
            <a:tailEnd/>
          </a:ln>
        </p:spPr>
      </p:pic>
      <p:sp>
        <p:nvSpPr>
          <p:cNvPr id="9" name="Title 1">
            <a:extLst>
              <a:ext uri="{FF2B5EF4-FFF2-40B4-BE49-F238E27FC236}">
                <a16:creationId xmlns:a16="http://schemas.microsoft.com/office/drawing/2014/main" id="{D80000D8-5428-4FB3-AA65-D50C975C169C}"/>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en-US" sz="2000" b="1" kern="0" dirty="0" err="1">
                <a:solidFill>
                  <a:srgbClr val="0070C0"/>
                </a:solidFill>
                <a:latin typeface="+mj-lt"/>
                <a:ea typeface="+mj-ea"/>
                <a:cs typeface="+mj-cs"/>
              </a:rPr>
              <a:t>Etape</a:t>
            </a:r>
            <a:r>
              <a:rPr lang="en-US" sz="2000" b="1" kern="0" dirty="0">
                <a:solidFill>
                  <a:srgbClr val="0070C0"/>
                </a:solidFill>
                <a:latin typeface="+mj-lt"/>
                <a:ea typeface="+mj-ea"/>
                <a:cs typeface="+mj-cs"/>
              </a:rPr>
              <a:t> 2: Validation sur le terrain</a:t>
            </a:r>
          </a:p>
          <a:p>
            <a:pPr marL="1076325" indent="-1076325">
              <a:defRPr/>
            </a:pPr>
            <a:r>
              <a:rPr lang="fr-BE" sz="2000" b="1" kern="0" dirty="0">
                <a:solidFill>
                  <a:srgbClr val="0070C0"/>
                </a:solidFill>
                <a:latin typeface="+mj-lt"/>
                <a:ea typeface="+mj-ea"/>
                <a:cs typeface="+mj-cs"/>
              </a:rPr>
              <a:t>Pas assez de visibilité ? Que faire ? </a:t>
            </a:r>
          </a:p>
        </p:txBody>
      </p:sp>
      <p:sp>
        <p:nvSpPr>
          <p:cNvPr id="10" name="Text Placeholder 4">
            <a:extLst>
              <a:ext uri="{FF2B5EF4-FFF2-40B4-BE49-F238E27FC236}">
                <a16:creationId xmlns:a16="http://schemas.microsoft.com/office/drawing/2014/main" id="{3C406240-AA63-4820-BBB7-CE4DC97D57B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2 : Validation sur le terrain</a:t>
            </a:r>
          </a:p>
          <a:p>
            <a:pPr fontAlgn="auto">
              <a:spcAft>
                <a:spcPts val="0"/>
              </a:spcAft>
            </a:pPr>
            <a:endParaRPr lang="en-GB" dirty="0"/>
          </a:p>
        </p:txBody>
      </p:sp>
    </p:spTree>
    <p:extLst>
      <p:ext uri="{BB962C8B-B14F-4D97-AF65-F5344CB8AC3E}">
        <p14:creationId xmlns:p14="http://schemas.microsoft.com/office/powerpoint/2010/main" val="773558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spTree>
    <p:extLst>
      <p:ext uri="{BB962C8B-B14F-4D97-AF65-F5344CB8AC3E}">
        <p14:creationId xmlns:p14="http://schemas.microsoft.com/office/powerpoint/2010/main" val="168449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spTree>
    <p:extLst>
      <p:ext uri="{BB962C8B-B14F-4D97-AF65-F5344CB8AC3E}">
        <p14:creationId xmlns:p14="http://schemas.microsoft.com/office/powerpoint/2010/main" val="3122180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767408" y="4590436"/>
            <a:ext cx="10009112" cy="176985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solidFill>
                <a:schemeClr val="accent2"/>
              </a:solidFill>
              <a:latin typeface="+mn-lt"/>
            </a:endParaRPr>
          </a:p>
          <a:p>
            <a:pPr algn="just"/>
            <a:r>
              <a:rPr lang="fr-BE" sz="1400" dirty="0">
                <a:solidFill>
                  <a:schemeClr val="accent2"/>
                </a:solidFill>
                <a:latin typeface="+mn-lt"/>
              </a:rPr>
              <a:t>Dans le système de protection avec une personne qui supervise la </a:t>
            </a:r>
            <a:r>
              <a:rPr lang="fr-BE" sz="1400" dirty="0" err="1">
                <a:solidFill>
                  <a:schemeClr val="accent2"/>
                </a:solidFill>
                <a:latin typeface="+mn-lt"/>
              </a:rPr>
              <a:t>delimitation</a:t>
            </a:r>
            <a:r>
              <a:rPr lang="fr-BE" sz="1400" dirty="0">
                <a:solidFill>
                  <a:schemeClr val="accent2"/>
                </a:solidFill>
                <a:latin typeface="+mn-lt"/>
              </a:rPr>
              <a:t> de la zone de chantier (agent garde-frontière), la personne doit être positionné de manière à pouvoir </a:t>
            </a:r>
            <a:r>
              <a:rPr lang="fr-BE" sz="1400" b="1" dirty="0">
                <a:solidFill>
                  <a:schemeClr val="accent2"/>
                </a:solidFill>
                <a:latin typeface="+mn-lt"/>
              </a:rPr>
              <a:t>observer à tout moment les limites (la distance vis-à-vis de la zone dangereuse ou le gabarit) et les postes de travail. </a:t>
            </a:r>
          </a:p>
          <a:p>
            <a:pPr algn="just"/>
            <a:endParaRPr lang="fr-BE" sz="1400" dirty="0">
              <a:solidFill>
                <a:schemeClr val="accent2"/>
              </a:solidFill>
              <a:latin typeface="+mn-lt"/>
            </a:endParaRPr>
          </a:p>
          <a:p>
            <a:pPr algn="just"/>
            <a:r>
              <a:rPr lang="fr-BE" sz="1400" dirty="0">
                <a:solidFill>
                  <a:schemeClr val="accent2"/>
                </a:solidFill>
                <a:latin typeface="+mn-lt"/>
              </a:rPr>
              <a:t>Il doit toujours être situé </a:t>
            </a:r>
            <a:r>
              <a:rPr lang="fr-BE" sz="1400" b="1" dirty="0">
                <a:solidFill>
                  <a:schemeClr val="accent2"/>
                </a:solidFill>
                <a:latin typeface="+mn-lt"/>
              </a:rPr>
              <a:t>en dehors de la zone dangereuse au gabarit. </a:t>
            </a:r>
          </a:p>
          <a:p>
            <a:pPr algn="just"/>
            <a:endParaRPr lang="fr-BE" sz="1400" b="1" dirty="0">
              <a:solidFill>
                <a:schemeClr val="accent2"/>
              </a:solidFill>
              <a:latin typeface="+mn-lt"/>
            </a:endParaRPr>
          </a:p>
          <a:p>
            <a:pPr algn="just"/>
            <a:r>
              <a:rPr lang="fr-BE" sz="1400" dirty="0">
                <a:solidFill>
                  <a:schemeClr val="accent2"/>
                </a:solidFill>
                <a:latin typeface="+mn-lt"/>
              </a:rPr>
              <a:t>Il dispose des moyens de communication (klaxon, radio) lui permettant de relayer efficacement l’alerte au personnel travaillant sur les différents postes de travail. </a:t>
            </a:r>
          </a:p>
          <a:p>
            <a:pPr algn="just"/>
            <a:endParaRPr lang="en-US" sz="1400" dirty="0">
              <a:solidFill>
                <a:schemeClr val="accent2"/>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206" y="1124744"/>
            <a:ext cx="1347358" cy="1095831"/>
          </a:xfrm>
          <a:prstGeom prst="rect">
            <a:avLst/>
          </a:prstGeom>
        </p:spPr>
      </p:pic>
      <p:cxnSp>
        <p:nvCxnSpPr>
          <p:cNvPr id="8" name="Straight Connector 14"/>
          <p:cNvCxnSpPr/>
          <p:nvPr/>
        </p:nvCxnSpPr>
        <p:spPr bwMode="auto">
          <a:xfrm flipV="1">
            <a:off x="3019111" y="3423052"/>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0" name="Straight Connector 14"/>
          <p:cNvCxnSpPr/>
          <p:nvPr/>
        </p:nvCxnSpPr>
        <p:spPr bwMode="auto">
          <a:xfrm flipV="1">
            <a:off x="3019111" y="4113740"/>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1" name="Chevron 29"/>
          <p:cNvSpPr>
            <a:spLocks noChangeArrowheads="1"/>
          </p:cNvSpPr>
          <p:nvPr/>
        </p:nvSpPr>
        <p:spPr bwMode="auto">
          <a:xfrm>
            <a:off x="3491905" y="3374177"/>
            <a:ext cx="107762" cy="149005"/>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2" name="Chevron 30"/>
          <p:cNvSpPr>
            <a:spLocks noChangeAspect="1"/>
          </p:cNvSpPr>
          <p:nvPr/>
        </p:nvSpPr>
        <p:spPr bwMode="auto">
          <a:xfrm flipH="1">
            <a:off x="3484517" y="4069713"/>
            <a:ext cx="107762" cy="14900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6" name="Oval 63"/>
          <p:cNvSpPr>
            <a:spLocks noChangeArrowheads="1"/>
          </p:cNvSpPr>
          <p:nvPr/>
        </p:nvSpPr>
        <p:spPr bwMode="auto">
          <a:xfrm>
            <a:off x="3887273" y="3393021"/>
            <a:ext cx="80223" cy="111344"/>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7" name="Rectangle 18"/>
          <p:cNvSpPr>
            <a:spLocks noChangeArrowheads="1"/>
          </p:cNvSpPr>
          <p:nvPr/>
        </p:nvSpPr>
        <p:spPr bwMode="auto">
          <a:xfrm>
            <a:off x="8812682" y="3360741"/>
            <a:ext cx="92196" cy="124443"/>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8" name="TextBox 17"/>
          <p:cNvSpPr txBox="1"/>
          <p:nvPr/>
        </p:nvSpPr>
        <p:spPr>
          <a:xfrm>
            <a:off x="3007792" y="2923560"/>
            <a:ext cx="679115" cy="289251"/>
          </a:xfrm>
          <a:prstGeom prst="rect">
            <a:avLst/>
          </a:prstGeom>
          <a:noFill/>
        </p:spPr>
        <p:txBody>
          <a:bodyPr wrap="square" rtlCol="0">
            <a:spAutoFit/>
          </a:bodyPr>
          <a:lstStyle/>
          <a:p>
            <a:r>
              <a:rPr lang="en-GB" sz="1000" b="1" dirty="0">
                <a:latin typeface="+mn-lt"/>
              </a:rPr>
              <a:t>Namur</a:t>
            </a:r>
            <a:r>
              <a:rPr lang="en-GB" sz="1200" dirty="0"/>
              <a:t> </a:t>
            </a:r>
          </a:p>
        </p:txBody>
      </p:sp>
      <p:sp>
        <p:nvSpPr>
          <p:cNvPr id="19" name="TextBox 18"/>
          <p:cNvSpPr txBox="1"/>
          <p:nvPr/>
        </p:nvSpPr>
        <p:spPr>
          <a:xfrm>
            <a:off x="8740197" y="2902427"/>
            <a:ext cx="964339" cy="289251"/>
          </a:xfrm>
          <a:prstGeom prst="rect">
            <a:avLst/>
          </a:prstGeom>
          <a:noFill/>
        </p:spPr>
        <p:txBody>
          <a:bodyPr wrap="square" rtlCol="0">
            <a:spAutoFit/>
          </a:bodyPr>
          <a:lstStyle/>
          <a:p>
            <a:r>
              <a:rPr lang="en-GB" sz="1000" b="1" dirty="0">
                <a:latin typeface="+mn-lt"/>
              </a:rPr>
              <a:t>Arlon</a:t>
            </a:r>
            <a:r>
              <a:rPr lang="en-GB" sz="1200" dirty="0"/>
              <a:t> </a:t>
            </a:r>
          </a:p>
        </p:txBody>
      </p:sp>
      <p:cxnSp>
        <p:nvCxnSpPr>
          <p:cNvPr id="23" name="Straight Arrow Connector 22"/>
          <p:cNvCxnSpPr>
            <a:cxnSpLocks/>
          </p:cNvCxnSpPr>
          <p:nvPr/>
        </p:nvCxnSpPr>
        <p:spPr>
          <a:xfrm>
            <a:off x="6081336" y="2359165"/>
            <a:ext cx="894020" cy="32131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89580" y="1816464"/>
            <a:ext cx="983211" cy="35071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D:\Documents And Settings\GQR7802\Local Settings\Temporary Internet Files\Content.IE5\HNYX0581\MC900441310[1].png"/>
          <p:cNvPicPr/>
          <p:nvPr/>
        </p:nvPicPr>
        <p:blipFill>
          <a:blip r:embed="rId3" cstate="print"/>
          <a:srcRect/>
          <a:stretch>
            <a:fillRect/>
          </a:stretch>
        </p:blipFill>
        <p:spPr bwMode="auto">
          <a:xfrm>
            <a:off x="6339521" y="2323794"/>
            <a:ext cx="185828" cy="254126"/>
          </a:xfrm>
          <a:prstGeom prst="rect">
            <a:avLst/>
          </a:prstGeom>
          <a:noFill/>
        </p:spPr>
      </p:pic>
      <p:pic>
        <p:nvPicPr>
          <p:cNvPr id="29" name="Picture 28" descr="D:\Documents And Settings\GQR7802\Local Settings\Temporary Internet Files\Content.IE5\HNYX0581\MC900441310[1].png"/>
          <p:cNvPicPr/>
          <p:nvPr/>
        </p:nvPicPr>
        <p:blipFill>
          <a:blip r:embed="rId3" cstate="print"/>
          <a:srcRect/>
          <a:stretch>
            <a:fillRect/>
          </a:stretch>
        </p:blipFill>
        <p:spPr bwMode="auto">
          <a:xfrm>
            <a:off x="6488270" y="1849446"/>
            <a:ext cx="185829" cy="254126"/>
          </a:xfrm>
          <a:prstGeom prst="rect">
            <a:avLst/>
          </a:prstGeom>
          <a:noFill/>
        </p:spPr>
      </p:pic>
      <p:sp>
        <p:nvSpPr>
          <p:cNvPr id="30" name="TextBox 29"/>
          <p:cNvSpPr txBox="1"/>
          <p:nvPr/>
        </p:nvSpPr>
        <p:spPr>
          <a:xfrm>
            <a:off x="2351584" y="3288096"/>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31" name="TextBox 30"/>
          <p:cNvSpPr txBox="1"/>
          <p:nvPr/>
        </p:nvSpPr>
        <p:spPr>
          <a:xfrm>
            <a:off x="2351584" y="3986773"/>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32" name="Straight Connector 111"/>
          <p:cNvCxnSpPr/>
          <p:nvPr/>
        </p:nvCxnSpPr>
        <p:spPr bwMode="auto">
          <a:xfrm>
            <a:off x="3152247" y="2727642"/>
            <a:ext cx="5858178"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3" name="Rechte verbindingslijn met pijl 102"/>
          <p:cNvCxnSpPr/>
          <p:nvPr/>
        </p:nvCxnSpPr>
        <p:spPr bwMode="auto">
          <a:xfrm>
            <a:off x="6728810" y="2727642"/>
            <a:ext cx="0" cy="695419"/>
          </a:xfrm>
          <a:prstGeom prst="straightConnector1">
            <a:avLst/>
          </a:prstGeom>
          <a:solidFill>
            <a:schemeClr val="accent1"/>
          </a:solidFill>
          <a:ln w="9525" cap="flat" cmpd="sng" algn="ctr">
            <a:solidFill>
              <a:srgbClr val="FF0000"/>
            </a:solidFill>
            <a:prstDash val="solid"/>
            <a:round/>
            <a:headEnd type="arrow"/>
            <a:tailEnd type="arrow"/>
          </a:ln>
          <a:effectLst/>
        </p:spPr>
      </p:cxnSp>
      <p:sp>
        <p:nvSpPr>
          <p:cNvPr id="34" name="Tekstvak 104"/>
          <p:cNvSpPr txBox="1"/>
          <p:nvPr/>
        </p:nvSpPr>
        <p:spPr bwMode="auto">
          <a:xfrm>
            <a:off x="6432435" y="2952319"/>
            <a:ext cx="865187" cy="246063"/>
          </a:xfrm>
          <a:prstGeom prst="rect">
            <a:avLst/>
          </a:prstGeom>
          <a:noFill/>
          <a:ln w="9525">
            <a:noFill/>
          </a:ln>
        </p:spPr>
        <p:txBody>
          <a:bodyPr>
            <a:spAutoFit/>
          </a:bodyPr>
          <a:lstStyle/>
          <a:p>
            <a:pPr algn="ctr">
              <a:defRPr/>
            </a:pPr>
            <a:r>
              <a:rPr lang="nl-BE" sz="1000" dirty="0">
                <a:solidFill>
                  <a:srgbClr val="FF0000"/>
                </a:solidFill>
              </a:rPr>
              <a:t>DS</a:t>
            </a:r>
          </a:p>
        </p:txBody>
      </p:sp>
      <p:pic>
        <p:nvPicPr>
          <p:cNvPr id="4" name="Picture 3">
            <a:extLst>
              <a:ext uri="{FF2B5EF4-FFF2-40B4-BE49-F238E27FC236}">
                <a16:creationId xmlns:a16="http://schemas.microsoft.com/office/drawing/2014/main" id="{43F16B48-E1E4-43E9-87EA-82C7BADEE645}"/>
              </a:ext>
            </a:extLst>
          </p:cNvPr>
          <p:cNvPicPr>
            <a:picLocks noChangeAspect="1"/>
          </p:cNvPicPr>
          <p:nvPr/>
        </p:nvPicPr>
        <p:blipFill>
          <a:blip r:embed="rId4"/>
          <a:stretch>
            <a:fillRect/>
          </a:stretch>
        </p:blipFill>
        <p:spPr>
          <a:xfrm flipH="1">
            <a:off x="5087888" y="1812724"/>
            <a:ext cx="372793" cy="848886"/>
          </a:xfrm>
          <a:prstGeom prst="rect">
            <a:avLst/>
          </a:prstGeom>
        </p:spPr>
      </p:pic>
      <p:pic>
        <p:nvPicPr>
          <p:cNvPr id="5" name="Picture 4">
            <a:extLst>
              <a:ext uri="{FF2B5EF4-FFF2-40B4-BE49-F238E27FC236}">
                <a16:creationId xmlns:a16="http://schemas.microsoft.com/office/drawing/2014/main" id="{771C8E13-53E2-4561-8217-445CA48E3409}"/>
              </a:ext>
            </a:extLst>
          </p:cNvPr>
          <p:cNvPicPr>
            <a:picLocks noChangeAspect="1"/>
          </p:cNvPicPr>
          <p:nvPr/>
        </p:nvPicPr>
        <p:blipFill>
          <a:blip r:embed="rId5"/>
          <a:stretch>
            <a:fillRect/>
          </a:stretch>
        </p:blipFill>
        <p:spPr>
          <a:xfrm>
            <a:off x="7075080" y="1218760"/>
            <a:ext cx="128027" cy="292633"/>
          </a:xfrm>
          <a:prstGeom prst="rect">
            <a:avLst/>
          </a:prstGeom>
        </p:spPr>
      </p:pic>
      <p:pic>
        <p:nvPicPr>
          <p:cNvPr id="36" name="Picture 35">
            <a:extLst>
              <a:ext uri="{FF2B5EF4-FFF2-40B4-BE49-F238E27FC236}">
                <a16:creationId xmlns:a16="http://schemas.microsoft.com/office/drawing/2014/main" id="{FE4F812D-468B-4A03-A74F-07392EE3B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1270" y="1612114"/>
            <a:ext cx="124497" cy="291633"/>
          </a:xfrm>
          <a:prstGeom prst="rect">
            <a:avLst/>
          </a:prstGeom>
        </p:spPr>
      </p:pic>
      <p:cxnSp>
        <p:nvCxnSpPr>
          <p:cNvPr id="37" name="Straight Arrow Connector 36">
            <a:extLst>
              <a:ext uri="{FF2B5EF4-FFF2-40B4-BE49-F238E27FC236}">
                <a16:creationId xmlns:a16="http://schemas.microsoft.com/office/drawing/2014/main" id="{3D776644-817A-4609-964B-9F8A18A7727C}"/>
              </a:ext>
            </a:extLst>
          </p:cNvPr>
          <p:cNvCxnSpPr/>
          <p:nvPr/>
        </p:nvCxnSpPr>
        <p:spPr>
          <a:xfrm flipV="1">
            <a:off x="5771964" y="1365076"/>
            <a:ext cx="1225242" cy="4476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D:\Documents And Settings\GQR7802\Local Settings\Temporary Internet Files\Content.IE5\HNYX0581\MC900441310[1].png">
            <a:extLst>
              <a:ext uri="{FF2B5EF4-FFF2-40B4-BE49-F238E27FC236}">
                <a16:creationId xmlns:a16="http://schemas.microsoft.com/office/drawing/2014/main" id="{87EB2E81-FD26-4008-AC0A-A5E5ED4AE7F6}"/>
              </a:ext>
            </a:extLst>
          </p:cNvPr>
          <p:cNvPicPr/>
          <p:nvPr/>
        </p:nvPicPr>
        <p:blipFill>
          <a:blip r:embed="rId3" cstate="print"/>
          <a:srcRect/>
          <a:stretch>
            <a:fillRect/>
          </a:stretch>
        </p:blipFill>
        <p:spPr bwMode="auto">
          <a:xfrm>
            <a:off x="6291670" y="1461837"/>
            <a:ext cx="185829" cy="254126"/>
          </a:xfrm>
          <a:prstGeom prst="rect">
            <a:avLst/>
          </a:prstGeom>
          <a:noFill/>
        </p:spPr>
      </p:pic>
      <p:sp>
        <p:nvSpPr>
          <p:cNvPr id="39" name="Text Placeholder 4">
            <a:extLst>
              <a:ext uri="{FF2B5EF4-FFF2-40B4-BE49-F238E27FC236}">
                <a16:creationId xmlns:a16="http://schemas.microsoft.com/office/drawing/2014/main" id="{E2BB4C99-89C3-4521-8850-7B80B87617BE}"/>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3 : </a:t>
            </a:r>
            <a:r>
              <a:rPr lang="nl-NL" sz="900" dirty="0" err="1"/>
              <a:t>Détermination</a:t>
            </a:r>
            <a:r>
              <a:rPr lang="nl-NL" sz="900" dirty="0"/>
              <a:t> de </a:t>
            </a:r>
            <a:r>
              <a:rPr lang="nl-NL" sz="900" dirty="0" err="1"/>
              <a:t>l’emplacement</a:t>
            </a:r>
            <a:r>
              <a:rPr lang="nl-NL" sz="900" dirty="0"/>
              <a:t> de </a:t>
            </a:r>
            <a:r>
              <a:rPr lang="nl-NL" sz="900" dirty="0" err="1"/>
              <a:t>l’agent</a:t>
            </a:r>
            <a:r>
              <a:rPr lang="nl-NL" sz="900" dirty="0"/>
              <a:t> garde-</a:t>
            </a:r>
            <a:r>
              <a:rPr lang="nl-NL" sz="900" dirty="0" err="1"/>
              <a:t>frontière</a:t>
            </a:r>
            <a:endParaRPr lang="en-US" sz="900" dirty="0"/>
          </a:p>
          <a:p>
            <a:pPr fontAlgn="auto">
              <a:spcAft>
                <a:spcPts val="0"/>
              </a:spcAft>
            </a:pPr>
            <a:endParaRPr lang="fr-BE" dirty="0"/>
          </a:p>
          <a:p>
            <a:pPr fontAlgn="auto">
              <a:spcAft>
                <a:spcPts val="0"/>
              </a:spcAft>
            </a:pPr>
            <a:endParaRPr lang="en-GB" dirty="0"/>
          </a:p>
        </p:txBody>
      </p:sp>
      <p:sp>
        <p:nvSpPr>
          <p:cNvPr id="40" name="Title 1">
            <a:extLst>
              <a:ext uri="{FF2B5EF4-FFF2-40B4-BE49-F238E27FC236}">
                <a16:creationId xmlns:a16="http://schemas.microsoft.com/office/drawing/2014/main" id="{2BD52D12-102F-4A57-A2B1-3C1F7F8086A1}"/>
              </a:ext>
            </a:extLst>
          </p:cNvPr>
          <p:cNvSpPr txBox="1">
            <a:spLocks/>
          </p:cNvSpPr>
          <p:nvPr/>
        </p:nvSpPr>
        <p:spPr bwMode="auto">
          <a:xfrm>
            <a:off x="551384" y="620688"/>
            <a:ext cx="8064500" cy="506413"/>
          </a:xfrm>
          <a:prstGeom prst="rect">
            <a:avLst/>
          </a:prstGeom>
          <a:noFill/>
          <a:ln w="9525">
            <a:noFill/>
            <a:miter lim="800000"/>
            <a:headEnd/>
            <a:tailEnd/>
          </a:ln>
          <a:effectLst/>
        </p:spPr>
        <p:txBody>
          <a:bodyPr lIns="0" tIns="0" rIns="0" bIns="0"/>
          <a:lstStyle/>
          <a:p>
            <a:pPr marL="1076325" indent="-1076325">
              <a:defRPr/>
            </a:pPr>
            <a:r>
              <a:rPr lang="fr-BE" sz="2000" b="1" kern="0" dirty="0">
                <a:solidFill>
                  <a:srgbClr val="0070C0"/>
                </a:solidFill>
                <a:latin typeface="+mj-lt"/>
                <a:ea typeface="+mj-ea"/>
                <a:cs typeface="+mj-cs"/>
              </a:rPr>
              <a:t>Etape 3 : Détermination de l’emplacement de l’agent garde-frontière</a:t>
            </a:r>
          </a:p>
        </p:txBody>
      </p:sp>
    </p:spTree>
    <p:extLst>
      <p:ext uri="{BB962C8B-B14F-4D97-AF65-F5344CB8AC3E}">
        <p14:creationId xmlns:p14="http://schemas.microsoft.com/office/powerpoint/2010/main" val="35463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708920"/>
            <a:ext cx="7632650" cy="1532334"/>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BE" sz="1400" dirty="0"/>
              <a:t>S’il est impossible de trouver une solution avec l’agent garde-frontière pour obtenir la visibilité des </a:t>
            </a:r>
            <a:r>
              <a:rPr lang="fr-BE" sz="1400" dirty="0" err="1"/>
              <a:t>des</a:t>
            </a:r>
            <a:r>
              <a:rPr lang="fr-BE" sz="1400" dirty="0"/>
              <a:t> limites de la zone de travail et des postes de travail, alors cette mission de sécurité ne peut être remplie par un agent seul.</a:t>
            </a:r>
          </a:p>
          <a:p>
            <a:pPr algn="just"/>
            <a:endParaRPr lang="fr-BE" sz="1400" dirty="0"/>
          </a:p>
          <a:p>
            <a:pPr algn="just"/>
            <a:r>
              <a:rPr lang="fr-BE" sz="1400" dirty="0"/>
              <a:t>Dans ce cas, une autre mesure de sécurité doit être appliquée (située à un niveau supérieur dans la hiérarchie des mesures de sécurité).</a:t>
            </a:r>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804" y="2492896"/>
            <a:ext cx="369080" cy="499025"/>
          </a:xfrm>
          <a:prstGeom prst="rect">
            <a:avLst/>
          </a:prstGeom>
          <a:noFill/>
          <a:ln w="9525">
            <a:noFill/>
            <a:miter lim="800000"/>
            <a:headEnd/>
            <a:tailEnd/>
          </a:ln>
        </p:spPr>
      </p:pic>
      <p:sp>
        <p:nvSpPr>
          <p:cNvPr id="9" name="Title 1">
            <a:extLst>
              <a:ext uri="{FF2B5EF4-FFF2-40B4-BE49-F238E27FC236}">
                <a16:creationId xmlns:a16="http://schemas.microsoft.com/office/drawing/2014/main" id="{D80000D8-5428-4FB3-AA65-D50C975C169C}"/>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dirty="0">
                <a:solidFill>
                  <a:srgbClr val="0070C0"/>
                </a:solidFill>
                <a:latin typeface="+mj-lt"/>
                <a:ea typeface="+mj-ea"/>
                <a:cs typeface="+mj-cs"/>
              </a:rPr>
              <a:t>Etape 3 : Détermination de l’emplacement de l’agent garde-frontière</a:t>
            </a:r>
          </a:p>
          <a:p>
            <a:pPr marL="1076325" indent="-1076325">
              <a:defRPr/>
            </a:pPr>
            <a:r>
              <a:rPr lang="fr-BE" sz="2000" b="1" kern="0" dirty="0">
                <a:solidFill>
                  <a:srgbClr val="0070C0"/>
                </a:solidFill>
                <a:latin typeface="+mj-lt"/>
                <a:ea typeface="+mj-ea"/>
                <a:cs typeface="+mj-cs"/>
              </a:rPr>
              <a:t>Pas assez de visibilité ? Que faire ? </a:t>
            </a:r>
          </a:p>
        </p:txBody>
      </p:sp>
      <p:sp>
        <p:nvSpPr>
          <p:cNvPr id="10" name="Text Placeholder 4">
            <a:extLst>
              <a:ext uri="{FF2B5EF4-FFF2-40B4-BE49-F238E27FC236}">
                <a16:creationId xmlns:a16="http://schemas.microsoft.com/office/drawing/2014/main" id="{3C406240-AA63-4820-BBB7-CE4DC97D57B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3 : </a:t>
            </a:r>
            <a:r>
              <a:rPr lang="nl-NL" sz="900" dirty="0" err="1"/>
              <a:t>Détermination</a:t>
            </a:r>
            <a:r>
              <a:rPr lang="nl-NL" sz="900" dirty="0"/>
              <a:t> de </a:t>
            </a:r>
            <a:r>
              <a:rPr lang="nl-NL" sz="900" dirty="0" err="1"/>
              <a:t>l’emplacement</a:t>
            </a:r>
            <a:r>
              <a:rPr lang="nl-NL" sz="900" dirty="0"/>
              <a:t> de </a:t>
            </a:r>
            <a:r>
              <a:rPr lang="nl-NL" sz="900" dirty="0" err="1"/>
              <a:t>l’agent</a:t>
            </a:r>
            <a:r>
              <a:rPr lang="nl-NL" sz="900" dirty="0"/>
              <a:t> garde-</a:t>
            </a:r>
            <a:r>
              <a:rPr lang="nl-NL" sz="900" dirty="0" err="1"/>
              <a:t>frontière</a:t>
            </a:r>
            <a:endParaRPr lang="en-US" sz="900" dirty="0"/>
          </a:p>
          <a:p>
            <a:pPr fontAlgn="auto">
              <a:spcAft>
                <a:spcPts val="0"/>
              </a:spcAft>
            </a:pPr>
            <a:endParaRPr lang="en-GB" dirty="0"/>
          </a:p>
        </p:txBody>
      </p:sp>
    </p:spTree>
    <p:extLst>
      <p:ext uri="{BB962C8B-B14F-4D97-AF65-F5344CB8AC3E}">
        <p14:creationId xmlns:p14="http://schemas.microsoft.com/office/powerpoint/2010/main" val="3393089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0BEBD52A-62D5-44A9-8E77-F06C6B9297D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83901" y="2674662"/>
            <a:ext cx="519343" cy="423042"/>
          </a:xfrm>
          <a:prstGeom prst="rect">
            <a:avLst/>
          </a:prstGeom>
          <a:noFill/>
          <a:ln w="9525">
            <a:noFill/>
            <a:miter lim="800000"/>
            <a:headEnd/>
            <a:tailEnd/>
          </a:ln>
        </p:spPr>
      </p:pic>
    </p:spTree>
    <p:extLst>
      <p:ext uri="{BB962C8B-B14F-4D97-AF65-F5344CB8AC3E}">
        <p14:creationId xmlns:p14="http://schemas.microsoft.com/office/powerpoint/2010/main" val="1730236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spTree>
    <p:extLst>
      <p:ext uri="{BB962C8B-B14F-4D97-AF65-F5344CB8AC3E}">
        <p14:creationId xmlns:p14="http://schemas.microsoft.com/office/powerpoint/2010/main" val="4170836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5" name="Rounded Rectangle 14"/>
          <p:cNvSpPr/>
          <p:nvPr/>
        </p:nvSpPr>
        <p:spPr bwMode="auto">
          <a:xfrm>
            <a:off x="1762943" y="2244905"/>
            <a:ext cx="8725545" cy="168815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b="1" dirty="0">
                <a:solidFill>
                  <a:schemeClr val="accent2"/>
                </a:solidFill>
                <a:latin typeface="+mn-lt"/>
              </a:rPr>
              <a:t>Le chef de travail (RS Entrepreneur) </a:t>
            </a:r>
            <a:r>
              <a:rPr lang="en-US" sz="1400" dirty="0">
                <a:solidFill>
                  <a:schemeClr val="accent2"/>
                </a:solidFill>
                <a:latin typeface="+mn-lt"/>
              </a:rPr>
              <a:t>qui </a:t>
            </a:r>
            <a:r>
              <a:rPr lang="en-US" sz="1400" dirty="0" err="1">
                <a:solidFill>
                  <a:schemeClr val="accent2"/>
                </a:solidFill>
                <a:latin typeface="+mn-lt"/>
              </a:rPr>
              <a:t>organise</a:t>
            </a:r>
            <a:r>
              <a:rPr lang="en-US" sz="1400" dirty="0">
                <a:solidFill>
                  <a:schemeClr val="accent2"/>
                </a:solidFill>
                <a:latin typeface="+mn-lt"/>
              </a:rPr>
              <a:t> et/</a:t>
            </a:r>
            <a:r>
              <a:rPr lang="en-US" sz="1400" dirty="0" err="1">
                <a:solidFill>
                  <a:schemeClr val="accent2"/>
                </a:solidFill>
                <a:latin typeface="+mn-lt"/>
              </a:rPr>
              <a:t>ou</a:t>
            </a:r>
            <a:r>
              <a:rPr lang="en-US" sz="1400" dirty="0">
                <a:solidFill>
                  <a:schemeClr val="accent2"/>
                </a:solidFill>
                <a:latin typeface="+mn-lt"/>
              </a:rPr>
              <a:t> dirige les travaux : </a:t>
            </a:r>
          </a:p>
          <a:p>
            <a:pPr algn="just"/>
            <a:endParaRPr lang="en-US" sz="1400" dirty="0">
              <a:solidFill>
                <a:schemeClr val="accent2"/>
              </a:solidFill>
              <a:latin typeface="+mn-lt"/>
            </a:endParaRPr>
          </a:p>
          <a:p>
            <a:pPr marL="285750" indent="-285750" algn="just">
              <a:buFontTx/>
              <a:buChar char="-"/>
            </a:pPr>
            <a:r>
              <a:rPr lang="en-US" sz="1400" dirty="0" err="1">
                <a:solidFill>
                  <a:schemeClr val="accent2"/>
                </a:solidFill>
                <a:latin typeface="+mn-lt"/>
              </a:rPr>
              <a:t>désigne</a:t>
            </a:r>
            <a:r>
              <a:rPr lang="en-US" sz="1400" dirty="0">
                <a:solidFill>
                  <a:schemeClr val="accent2"/>
                </a:solidFill>
                <a:latin typeface="+mn-lt"/>
              </a:rPr>
              <a:t> </a:t>
            </a:r>
            <a:r>
              <a:rPr lang="en-US" sz="1400" dirty="0" err="1">
                <a:solidFill>
                  <a:schemeClr val="accent2"/>
                </a:solidFill>
                <a:latin typeface="+mn-lt"/>
              </a:rPr>
              <a:t>nominalement</a:t>
            </a:r>
            <a:r>
              <a:rPr lang="en-US" sz="1400" dirty="0">
                <a:solidFill>
                  <a:schemeClr val="accent2"/>
                </a:solidFill>
                <a:latin typeface="+mn-lt"/>
              </a:rPr>
              <a:t> la </a:t>
            </a:r>
            <a:r>
              <a:rPr lang="en-US" sz="1400" dirty="0" err="1">
                <a:solidFill>
                  <a:schemeClr val="accent2"/>
                </a:solidFill>
                <a:latin typeface="+mn-lt"/>
              </a:rPr>
              <a:t>personne</a:t>
            </a:r>
            <a:r>
              <a:rPr lang="en-US" sz="1400" dirty="0">
                <a:solidFill>
                  <a:schemeClr val="accent2"/>
                </a:solidFill>
                <a:latin typeface="+mn-lt"/>
              </a:rPr>
              <a:t> qui </a:t>
            </a:r>
            <a:r>
              <a:rPr lang="en-US" sz="1400" dirty="0" err="1">
                <a:solidFill>
                  <a:schemeClr val="accent2"/>
                </a:solidFill>
                <a:latin typeface="+mn-lt"/>
              </a:rPr>
              <a:t>assurera</a:t>
            </a:r>
            <a:r>
              <a:rPr lang="en-US" sz="1400" dirty="0">
                <a:solidFill>
                  <a:schemeClr val="accent2"/>
                </a:solidFill>
                <a:latin typeface="+mn-lt"/>
              </a:rPr>
              <a:t> le </a:t>
            </a:r>
            <a:r>
              <a:rPr lang="en-US" sz="1400" dirty="0" err="1">
                <a:solidFill>
                  <a:schemeClr val="accent2"/>
                </a:solidFill>
                <a:latin typeface="+mn-lt"/>
              </a:rPr>
              <a:t>rôle</a:t>
            </a:r>
            <a:r>
              <a:rPr lang="en-US" sz="1400" dirty="0">
                <a:solidFill>
                  <a:schemeClr val="accent2"/>
                </a:solidFill>
                <a:latin typeface="+mn-lt"/>
              </a:rPr>
              <a:t> </a:t>
            </a:r>
            <a:r>
              <a:rPr lang="en-US" sz="1400" dirty="0" err="1">
                <a:solidFill>
                  <a:schemeClr val="accent2"/>
                </a:solidFill>
                <a:latin typeface="+mn-lt"/>
              </a:rPr>
              <a:t>d’annonceur</a:t>
            </a:r>
            <a:r>
              <a:rPr lang="en-US" sz="1400" dirty="0">
                <a:solidFill>
                  <a:schemeClr val="accent2"/>
                </a:solidFill>
                <a:latin typeface="+mn-lt"/>
              </a:rPr>
              <a:t> ;</a:t>
            </a:r>
          </a:p>
          <a:p>
            <a:pPr marL="285750" indent="-285750" algn="just">
              <a:buFontTx/>
              <a:buChar char="-"/>
            </a:pPr>
            <a:endParaRPr lang="en-US" sz="1400" dirty="0">
              <a:solidFill>
                <a:schemeClr val="accent2"/>
              </a:solidFill>
              <a:latin typeface="+mn-lt"/>
            </a:endParaRPr>
          </a:p>
          <a:p>
            <a:pPr marL="285750" indent="-285750" algn="just">
              <a:buFontTx/>
              <a:buChar char="-"/>
            </a:pPr>
            <a:r>
              <a:rPr lang="en-US" sz="1400" dirty="0">
                <a:solidFill>
                  <a:schemeClr val="accent2"/>
                </a:solidFill>
                <a:latin typeface="+mn-lt"/>
              </a:rPr>
              <a:t>communique </a:t>
            </a:r>
            <a:r>
              <a:rPr lang="en-US" sz="1400" dirty="0" err="1">
                <a:solidFill>
                  <a:schemeClr val="accent2"/>
                </a:solidFill>
                <a:latin typeface="+mn-lt"/>
              </a:rPr>
              <a:t>l’emplacement</a:t>
            </a:r>
            <a:r>
              <a:rPr lang="en-US" sz="1400" dirty="0">
                <a:solidFill>
                  <a:schemeClr val="accent2"/>
                </a:solidFill>
                <a:latin typeface="+mn-lt"/>
              </a:rPr>
              <a:t> de la delimitation, à </a:t>
            </a:r>
            <a:r>
              <a:rPr lang="en-US" sz="1400" dirty="0" err="1">
                <a:solidFill>
                  <a:schemeClr val="accent2"/>
                </a:solidFill>
                <a:latin typeface="+mn-lt"/>
              </a:rPr>
              <a:t>superviser</a:t>
            </a:r>
            <a:r>
              <a:rPr lang="en-US" sz="1400" dirty="0">
                <a:solidFill>
                  <a:schemeClr val="accent2"/>
                </a:solidFill>
                <a:latin typeface="+mn-lt"/>
              </a:rPr>
              <a:t> par </a:t>
            </a:r>
            <a:r>
              <a:rPr lang="en-US" sz="1400" dirty="0" err="1">
                <a:solidFill>
                  <a:schemeClr val="accent2"/>
                </a:solidFill>
                <a:latin typeface="+mn-lt"/>
              </a:rPr>
              <a:t>l’agent</a:t>
            </a:r>
            <a:r>
              <a:rPr lang="en-US" sz="1400" dirty="0">
                <a:solidFill>
                  <a:schemeClr val="accent2"/>
                </a:solidFill>
                <a:latin typeface="+mn-lt"/>
              </a:rPr>
              <a:t> </a:t>
            </a:r>
            <a:r>
              <a:rPr lang="en-US" sz="1400" dirty="0" err="1">
                <a:solidFill>
                  <a:schemeClr val="accent2"/>
                </a:solidFill>
                <a:latin typeface="+mn-lt"/>
              </a:rPr>
              <a:t>garde-frontière</a:t>
            </a:r>
            <a:r>
              <a:rPr lang="en-US" sz="1400" dirty="0">
                <a:solidFill>
                  <a:schemeClr val="accent2"/>
                </a:solidFill>
                <a:latin typeface="+mn-lt"/>
              </a:rPr>
              <a:t>.</a:t>
            </a:r>
          </a:p>
        </p:txBody>
      </p:sp>
      <p:sp>
        <p:nvSpPr>
          <p:cNvPr id="9" name="Rounded Rectangle 8"/>
          <p:cNvSpPr/>
          <p:nvPr/>
        </p:nvSpPr>
        <p:spPr bwMode="auto">
          <a:xfrm>
            <a:off x="2711624" y="4875024"/>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50" dirty="0">
              <a:solidFill>
                <a:srgbClr val="0070C0"/>
              </a:solidFill>
            </a:endParaRPr>
          </a:p>
          <a:p>
            <a:pPr algn="just"/>
            <a:r>
              <a:rPr lang="en-US" sz="1400" dirty="0">
                <a:solidFill>
                  <a:srgbClr val="0070C0"/>
                </a:solidFill>
              </a:rPr>
              <a:t>A </a:t>
            </a:r>
            <a:r>
              <a:rPr lang="en-US" sz="1400" dirty="0" err="1">
                <a:solidFill>
                  <a:srgbClr val="0070C0"/>
                </a:solidFill>
              </a:rPr>
              <a:t>l’occasion</a:t>
            </a:r>
            <a:r>
              <a:rPr lang="en-US" sz="1400" dirty="0">
                <a:solidFill>
                  <a:srgbClr val="0070C0"/>
                </a:solidFill>
              </a:rPr>
              <a:t> du briefing, la fiche de travail </a:t>
            </a:r>
            <a:r>
              <a:rPr lang="en-US" sz="1400" dirty="0" err="1">
                <a:solidFill>
                  <a:srgbClr val="0070C0"/>
                </a:solidFill>
              </a:rPr>
              <a:t>doit</a:t>
            </a:r>
            <a:r>
              <a:rPr lang="en-US" sz="1400" dirty="0">
                <a:solidFill>
                  <a:srgbClr val="0070C0"/>
                </a:solidFill>
              </a:rPr>
              <a:t> </a:t>
            </a:r>
            <a:r>
              <a:rPr lang="en-US" sz="1400" dirty="0" err="1">
                <a:solidFill>
                  <a:srgbClr val="0070C0"/>
                </a:solidFill>
              </a:rPr>
              <a:t>être</a:t>
            </a:r>
            <a:r>
              <a:rPr lang="en-US" sz="1400" dirty="0">
                <a:solidFill>
                  <a:srgbClr val="0070C0"/>
                </a:solidFill>
              </a:rPr>
              <a:t> </a:t>
            </a:r>
            <a:r>
              <a:rPr lang="en-US" sz="1400" dirty="0" err="1">
                <a:solidFill>
                  <a:srgbClr val="0070C0"/>
                </a:solidFill>
              </a:rPr>
              <a:t>expliquée</a:t>
            </a:r>
            <a:r>
              <a:rPr lang="en-US" sz="1400" dirty="0">
                <a:solidFill>
                  <a:srgbClr val="0070C0"/>
                </a:solidFill>
              </a:rPr>
              <a:t> à </a:t>
            </a:r>
            <a:r>
              <a:rPr lang="en-US" sz="1400" dirty="0" err="1">
                <a:solidFill>
                  <a:srgbClr val="0070C0"/>
                </a:solidFill>
              </a:rPr>
              <a:t>l’agent</a:t>
            </a:r>
            <a:r>
              <a:rPr lang="en-US" sz="1400" dirty="0">
                <a:solidFill>
                  <a:srgbClr val="0070C0"/>
                </a:solidFill>
              </a:rPr>
              <a:t> </a:t>
            </a:r>
            <a:r>
              <a:rPr lang="en-US" sz="1400" dirty="0" err="1">
                <a:solidFill>
                  <a:srgbClr val="0070C0"/>
                </a:solidFill>
              </a:rPr>
              <a:t>garde-frontière</a:t>
            </a:r>
            <a:r>
              <a:rPr lang="en-US" sz="1400" dirty="0">
                <a:solidFill>
                  <a:srgbClr val="0070C0"/>
                </a:solidFill>
              </a:rPr>
              <a:t> et aux agents qui </a:t>
            </a:r>
            <a:r>
              <a:rPr lang="en-US" sz="1400" dirty="0" err="1">
                <a:solidFill>
                  <a:srgbClr val="0070C0"/>
                </a:solidFill>
              </a:rPr>
              <a:t>vont</a:t>
            </a:r>
            <a:r>
              <a:rPr lang="en-US" sz="1400" dirty="0">
                <a:solidFill>
                  <a:srgbClr val="0070C0"/>
                </a:solidFill>
              </a:rPr>
              <a:t> </a:t>
            </a:r>
            <a:r>
              <a:rPr lang="en-US" sz="1400" dirty="0" err="1">
                <a:solidFill>
                  <a:srgbClr val="0070C0"/>
                </a:solidFill>
              </a:rPr>
              <a:t>exécuter</a:t>
            </a:r>
            <a:r>
              <a:rPr lang="en-US" sz="1400" dirty="0">
                <a:solidFill>
                  <a:srgbClr val="0070C0"/>
                </a:solidFill>
              </a:rPr>
              <a:t> les travaux aux abord des </a:t>
            </a:r>
            <a:r>
              <a:rPr lang="en-US" sz="1400" dirty="0" err="1">
                <a:solidFill>
                  <a:srgbClr val="0070C0"/>
                </a:solidFill>
              </a:rPr>
              <a:t>voies</a:t>
            </a:r>
            <a:r>
              <a:rPr lang="en-US" sz="1400" dirty="0">
                <a:solidFill>
                  <a:srgbClr val="0070C0"/>
                </a:solidFill>
              </a:rPr>
              <a:t>. </a:t>
            </a:r>
          </a:p>
          <a:p>
            <a:pPr algn="just"/>
            <a:endParaRPr lang="en-US" sz="1050" dirty="0">
              <a:solidFill>
                <a:srgbClr val="0070C0"/>
              </a:solidFill>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74750" y="4613310"/>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131281" y="-436120"/>
            <a:ext cx="3761558" cy="2481287"/>
          </a:xfrm>
          <a:prstGeom prst="rect">
            <a:avLst/>
          </a:prstGeom>
        </p:spPr>
      </p:pic>
      <p:sp>
        <p:nvSpPr>
          <p:cNvPr id="12" name="Title 1">
            <a:extLst>
              <a:ext uri="{FF2B5EF4-FFF2-40B4-BE49-F238E27FC236}">
                <a16:creationId xmlns:a16="http://schemas.microsoft.com/office/drawing/2014/main" id="{7A105E47-9DDE-4FB0-ACB4-20D24EE8D1B2}"/>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dirty="0">
                <a:solidFill>
                  <a:srgbClr val="0070C0"/>
                </a:solidFill>
                <a:latin typeface="+mj-lt"/>
                <a:ea typeface="+mj-ea"/>
                <a:cs typeface="+mj-cs"/>
              </a:rPr>
              <a:t>Etape 4 : </a:t>
            </a:r>
            <a:r>
              <a:rPr lang="fr-BE" sz="2000" b="1" i="0" u="none" strike="noStrike" kern="1200" baseline="0" dirty="0">
                <a:solidFill>
                  <a:srgbClr val="0070C0"/>
                </a:solidFill>
                <a:latin typeface="Calibri Light" panose="020F0302020204030204" pitchFamily="34" charset="0"/>
              </a:rPr>
              <a:t>Briefing des agents et contrôle de l’équipement de l’agent garde-frontière</a:t>
            </a:r>
          </a:p>
        </p:txBody>
      </p:sp>
      <p:sp>
        <p:nvSpPr>
          <p:cNvPr id="14" name="Text Placeholder 4">
            <a:extLst>
              <a:ext uri="{FF2B5EF4-FFF2-40B4-BE49-F238E27FC236}">
                <a16:creationId xmlns:a16="http://schemas.microsoft.com/office/drawing/2014/main" id="{BBDAFF52-E4DA-4B33-9544-5450138AB231}"/>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4 : Briefing des agents et contrôle de l’équipement de l’agent garde-frontière</a:t>
            </a:r>
          </a:p>
          <a:p>
            <a:pPr fontAlgn="auto">
              <a:spcAft>
                <a:spcPts val="0"/>
              </a:spcAft>
            </a:pPr>
            <a:endParaRPr lang="en-GB" dirty="0"/>
          </a:p>
        </p:txBody>
      </p:sp>
    </p:spTree>
    <p:extLst>
      <p:ext uri="{BB962C8B-B14F-4D97-AF65-F5344CB8AC3E}">
        <p14:creationId xmlns:p14="http://schemas.microsoft.com/office/powerpoint/2010/main" val="2176752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a:t>
            </a:r>
            <a:r>
              <a:rPr lang="nl-BE" sz="800" dirty="0" err="1">
                <a:latin typeface="Arial" panose="020B0604020202020204" pitchFamily="34" charset="0"/>
                <a:cs typeface="Arial" panose="020B0604020202020204" pitchFamily="34" charset="0"/>
              </a:rPr>
              <a:t>organisation</a:t>
            </a:r>
            <a:endParaRPr lang="nl-BE" sz="800" dirty="0">
              <a:latin typeface="Arial" panose="020B0604020202020204" pitchFamily="34" charset="0"/>
              <a:cs typeface="Arial" panose="020B0604020202020204" pitchFamily="34" charset="0"/>
            </a:endParaRP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30" name="Rechthoekige toelichting 13"/>
          <p:cNvSpPr/>
          <p:nvPr/>
        </p:nvSpPr>
        <p:spPr bwMode="auto">
          <a:xfrm>
            <a:off x="4429861" y="730882"/>
            <a:ext cx="4306465" cy="2341564"/>
          </a:xfrm>
          <a:prstGeom prst="wedgeRectCallout">
            <a:avLst>
              <a:gd name="adj1" fmla="val -83696"/>
              <a:gd name="adj2" fmla="val 66944"/>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r>
              <a:rPr lang="nl-BE" sz="800" dirty="0">
                <a:solidFill>
                  <a:srgbClr val="FF0000"/>
                </a:solidFill>
              </a:rPr>
              <a:t>EMPIÈTEMENT DANS LA ZONE DANGERUESE/ORANGE N’EST PAS AUTORISÉ</a:t>
            </a:r>
          </a:p>
          <a:p>
            <a:pPr algn="ctr"/>
            <a:endParaRPr lang="nl-BE" sz="800" dirty="0">
              <a:solidFill>
                <a:schemeClr val="bg1"/>
              </a:solidFill>
            </a:endParaRP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nl-BE" sz="800" dirty="0">
              <a:solidFill>
                <a:schemeClr val="bg1"/>
              </a:solidFill>
            </a:endParaRP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cap="all" dirty="0">
                <a:solidFill>
                  <a:schemeClr val="bg1"/>
                </a:solidFill>
              </a:rPr>
              <a:t>JAN JANSEN EST AUJOURD’HUI AGENT GARDE-FRONTIERE</a:t>
            </a:r>
          </a:p>
        </p:txBody>
      </p:sp>
      <p:sp>
        <p:nvSpPr>
          <p:cNvPr id="23" name="Rechthoekige toelichting 20"/>
          <p:cNvSpPr>
            <a:spLocks noChangeArrowheads="1"/>
          </p:cNvSpPr>
          <p:nvPr/>
        </p:nvSpPr>
        <p:spPr bwMode="auto">
          <a:xfrm>
            <a:off x="8736326" y="3717032"/>
            <a:ext cx="720725" cy="287337"/>
          </a:xfrm>
          <a:prstGeom prst="wedgeRectCallout">
            <a:avLst>
              <a:gd name="adj1" fmla="val -17584"/>
              <a:gd name="adj2" fmla="val 153032"/>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5" name="Rechthoekige toelichting 10"/>
          <p:cNvSpPr/>
          <p:nvPr/>
        </p:nvSpPr>
        <p:spPr bwMode="auto">
          <a:xfrm>
            <a:off x="4007769" y="3558226"/>
            <a:ext cx="3744416" cy="648072"/>
          </a:xfrm>
          <a:prstGeom prst="wedgeRectCallout">
            <a:avLst>
              <a:gd name="adj1" fmla="val -77447"/>
              <a:gd name="adj2" fmla="val -50651"/>
            </a:avLst>
          </a:prstGeom>
          <a:solidFill>
            <a:srgbClr val="00B0F0"/>
          </a:solidFill>
          <a:ln w="31750" algn="ctr">
            <a:noFill/>
            <a:round/>
            <a:headEnd/>
            <a:tailEnd/>
          </a:ln>
        </p:spPr>
        <p:txBody>
          <a:bodyPr wrap="square" anchor="ctr"/>
          <a:lstStyle/>
          <a:p>
            <a:pPr algn="ctr"/>
            <a:r>
              <a:rPr lang="nl-BE" sz="800" dirty="0">
                <a:solidFill>
                  <a:srgbClr val="FF0000"/>
                </a:solidFill>
              </a:rPr>
              <a:t>LA DÉLIMITATION DE LA ZONDE DE TRAVAILLE CE TROUVE SUR…</a:t>
            </a:r>
          </a:p>
          <a:p>
            <a:pPr algn="ctr"/>
            <a:r>
              <a:rPr lang="nl-BE" sz="800" dirty="0">
                <a:solidFill>
                  <a:srgbClr val="FF0000"/>
                </a:solidFill>
              </a:rPr>
              <a:t>LA DÉLIMITATION EST OUI/NON MATERIALISÉE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sp>
        <p:nvSpPr>
          <p:cNvPr id="16" name="Rechthoekige toelichting 10">
            <a:extLst>
              <a:ext uri="{FF2B5EF4-FFF2-40B4-BE49-F238E27FC236}">
                <a16:creationId xmlns:a16="http://schemas.microsoft.com/office/drawing/2014/main" id="{D5693CB9-68CA-4BA6-A4BE-AE98B2421A95}"/>
              </a:ext>
            </a:extLst>
          </p:cNvPr>
          <p:cNvSpPr/>
          <p:nvPr/>
        </p:nvSpPr>
        <p:spPr bwMode="auto">
          <a:xfrm>
            <a:off x="3988396" y="4739077"/>
            <a:ext cx="3744416" cy="648072"/>
          </a:xfrm>
          <a:prstGeom prst="wedgeRectCallout">
            <a:avLst>
              <a:gd name="adj1" fmla="val -75743"/>
              <a:gd name="adj2" fmla="val -168777"/>
            </a:avLst>
          </a:prstGeom>
          <a:solidFill>
            <a:srgbClr val="00B0F0"/>
          </a:solidFill>
          <a:ln w="31750" algn="ctr">
            <a:noFill/>
            <a:round/>
            <a:headEnd/>
            <a:tailEnd/>
          </a:ln>
        </p:spPr>
        <p:txBody>
          <a:bodyPr wrap="square" anchor="ctr"/>
          <a:lstStyle/>
          <a:p>
            <a:pPr algn="ctr"/>
            <a:r>
              <a:rPr lang="nl-BE" sz="800" dirty="0">
                <a:solidFill>
                  <a:schemeClr val="bg1"/>
                </a:solidFill>
              </a:rPr>
              <a:t>SI L’AUDITION N’EST PLUS GARANTI, DONNE IMMÉDIATEMENT L’ALARM D’ARRÊTER LES TRAVAUX</a:t>
            </a:r>
          </a:p>
        </p:txBody>
      </p:sp>
      <p:pic>
        <p:nvPicPr>
          <p:cNvPr id="18" name="Picture 17">
            <a:extLst>
              <a:ext uri="{FF2B5EF4-FFF2-40B4-BE49-F238E27FC236}">
                <a16:creationId xmlns:a16="http://schemas.microsoft.com/office/drawing/2014/main" id="{36B95ED7-4197-4FBF-B822-B3B9F6BCAE32}"/>
              </a:ext>
            </a:extLst>
          </p:cNvPr>
          <p:cNvPicPr>
            <a:picLocks noChangeAspect="1"/>
          </p:cNvPicPr>
          <p:nvPr/>
        </p:nvPicPr>
        <p:blipFill rotWithShape="1">
          <a:blip r:embed="rId5"/>
          <a:srcRect b="25393"/>
          <a:stretch/>
        </p:blipFill>
        <p:spPr>
          <a:xfrm>
            <a:off x="8419482" y="4331031"/>
            <a:ext cx="1402202" cy="1378169"/>
          </a:xfrm>
          <a:prstGeom prst="rect">
            <a:avLst/>
          </a:prstGeom>
        </p:spPr>
      </p:pic>
      <p:sp>
        <p:nvSpPr>
          <p:cNvPr id="2" name="Rectangle 1">
            <a:extLst>
              <a:ext uri="{FF2B5EF4-FFF2-40B4-BE49-F238E27FC236}">
                <a16:creationId xmlns:a16="http://schemas.microsoft.com/office/drawing/2014/main" id="{7F65BBE9-2003-47E1-9D13-1FAB1AB90E64}"/>
              </a:ext>
            </a:extLst>
          </p:cNvPr>
          <p:cNvSpPr/>
          <p:nvPr/>
        </p:nvSpPr>
        <p:spPr>
          <a:xfrm>
            <a:off x="8395587" y="5676702"/>
            <a:ext cx="1402202" cy="56038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AGENT GARDE-FRONTIERE</a:t>
            </a:r>
          </a:p>
          <a:p>
            <a:pPr algn="ctr"/>
            <a:r>
              <a:rPr lang="en-GB" sz="1200" dirty="0"/>
              <a:t>ENTREPRENEUR</a:t>
            </a:r>
          </a:p>
        </p:txBody>
      </p:sp>
      <p:sp>
        <p:nvSpPr>
          <p:cNvPr id="19" name="Text Placeholder 4">
            <a:extLst>
              <a:ext uri="{FF2B5EF4-FFF2-40B4-BE49-F238E27FC236}">
                <a16:creationId xmlns:a16="http://schemas.microsoft.com/office/drawing/2014/main" id="{436C1D13-E803-495E-89C3-DF77D96C3985}"/>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4 : Briefing des agents et contrôle de l’équipement de l’agent garde-frontière</a:t>
            </a:r>
          </a:p>
          <a:p>
            <a:pPr fontAlgn="auto">
              <a:spcAft>
                <a:spcPts val="0"/>
              </a:spcAft>
            </a:pPr>
            <a:endParaRPr lang="en-GB" dirty="0"/>
          </a:p>
        </p:txBody>
      </p:sp>
    </p:spTree>
    <p:extLst>
      <p:ext uri="{BB962C8B-B14F-4D97-AF65-F5344CB8AC3E}">
        <p14:creationId xmlns:p14="http://schemas.microsoft.com/office/powerpoint/2010/main" val="422251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8374" y="1700809"/>
            <a:ext cx="8064500" cy="3456383"/>
          </a:xfrm>
          <a:prstGeom prst="rect">
            <a:avLst/>
          </a:prstGeom>
        </p:spPr>
        <p:txBody>
          <a:bodyPr/>
          <a:lstStyle/>
          <a:p>
            <a:pPr marL="0" indent="0" defTabSz="685800">
              <a:lnSpc>
                <a:spcPct val="100000"/>
              </a:lnSpc>
              <a:spcBef>
                <a:spcPts val="0"/>
              </a:spcBef>
              <a:buNone/>
              <a:defRPr/>
            </a:pPr>
            <a:r>
              <a:rPr lang="en-US" sz="1400" kern="0" dirty="0">
                <a:solidFill>
                  <a:srgbClr val="FF0000"/>
                </a:solidFill>
                <a:latin typeface="Calibri" panose="020F0502020204030204" pitchFamily="34" charset="0"/>
                <a:cs typeface="Calibri" panose="020F0502020204030204" pitchFamily="34" charset="0"/>
              </a:rPr>
              <a:t>Fascicule 576 </a:t>
            </a:r>
            <a:r>
              <a:rPr lang="en-US" sz="1400" kern="0" dirty="0">
                <a:latin typeface="Calibri" panose="020F0502020204030204" pitchFamily="34" charset="0"/>
                <a:cs typeface="Calibri" panose="020F0502020204030204" pitchFamily="34" charset="0"/>
              </a:rPr>
              <a:t>– </a:t>
            </a:r>
            <a:r>
              <a:rPr lang="en-US" sz="1400" kern="0" dirty="0" err="1">
                <a:latin typeface="Calibri" panose="020F0502020204030204" pitchFamily="34" charset="0"/>
                <a:cs typeface="Calibri" panose="020F0502020204030204" pitchFamily="34" charset="0"/>
              </a:rPr>
              <a:t>Règlement</a:t>
            </a:r>
            <a:r>
              <a:rPr lang="en-US" sz="1400" kern="0" dirty="0">
                <a:latin typeface="Calibri" panose="020F0502020204030204" pitchFamily="34" charset="0"/>
                <a:cs typeface="Calibri" panose="020F0502020204030204" pitchFamily="34" charset="0"/>
              </a:rPr>
              <a:t> de la </a:t>
            </a:r>
            <a:r>
              <a:rPr lang="en-US" sz="1400" kern="0" dirty="0" err="1">
                <a:latin typeface="Calibri" panose="020F0502020204030204" pitchFamily="34" charset="0"/>
                <a:cs typeface="Calibri" panose="020F0502020204030204" pitchFamily="34" charset="0"/>
              </a:rPr>
              <a:t>Sécurité</a:t>
            </a:r>
            <a:r>
              <a:rPr lang="en-US" sz="1400" kern="0" dirty="0">
                <a:latin typeface="Calibri" panose="020F0502020204030204" pitchFamily="34" charset="0"/>
                <a:cs typeface="Calibri" panose="020F0502020204030204" pitchFamily="34" charset="0"/>
              </a:rPr>
              <a:t> au Travail (RST), </a:t>
            </a:r>
            <a:r>
              <a:rPr lang="en-US" sz="1400" kern="0" dirty="0" err="1">
                <a:latin typeface="Calibri" panose="020F0502020204030204" pitchFamily="34" charset="0"/>
                <a:cs typeface="Calibri" panose="020F0502020204030204" pitchFamily="34" charset="0"/>
              </a:rPr>
              <a:t>Partie</a:t>
            </a:r>
            <a:r>
              <a:rPr lang="en-US" sz="1400" kern="0" dirty="0">
                <a:latin typeface="Calibri" panose="020F0502020204030204" pitchFamily="34" charset="0"/>
                <a:cs typeface="Calibri" panose="020F0502020204030204" pitchFamily="34" charset="0"/>
              </a:rPr>
              <a:t> III, </a:t>
            </a:r>
            <a:r>
              <a:rPr lang="en-US" sz="1400" kern="0" dirty="0" err="1">
                <a:latin typeface="Calibri" panose="020F0502020204030204" pitchFamily="34" charset="0"/>
                <a:cs typeface="Calibri" panose="020F0502020204030204" pitchFamily="34" charset="0"/>
              </a:rPr>
              <a:t>Titre</a:t>
            </a:r>
            <a:r>
              <a:rPr lang="en-US" sz="1400" kern="0" dirty="0">
                <a:latin typeface="Calibri" panose="020F0502020204030204" pitchFamily="34" charset="0"/>
                <a:cs typeface="Calibri" panose="020F0502020204030204" pitchFamily="34" charset="0"/>
              </a:rPr>
              <a:t> IV, </a:t>
            </a:r>
            <a:r>
              <a:rPr lang="en-US" sz="1400" kern="0" dirty="0" err="1">
                <a:latin typeface="Calibri" panose="020F0502020204030204" pitchFamily="34" charset="0"/>
                <a:cs typeface="Calibri" panose="020F0502020204030204" pitchFamily="34" charset="0"/>
              </a:rPr>
              <a:t>Chapitre</a:t>
            </a:r>
            <a:r>
              <a:rPr lang="en-US" sz="1400" kern="0" dirty="0">
                <a:latin typeface="Calibri" panose="020F0502020204030204" pitchFamily="34" charset="0"/>
                <a:cs typeface="Calibri" panose="020F0502020204030204" pitchFamily="34" charset="0"/>
              </a:rPr>
              <a:t> I, </a:t>
            </a:r>
            <a:r>
              <a:rPr lang="en-US" sz="1400" kern="0" dirty="0" err="1">
                <a:latin typeface="Calibri" panose="020F0502020204030204" pitchFamily="34" charset="0"/>
                <a:cs typeface="Calibri" panose="020F0502020204030204" pitchFamily="34" charset="0"/>
              </a:rPr>
              <a:t>Rubrique</a:t>
            </a:r>
            <a:r>
              <a:rPr lang="en-US" sz="1400" kern="0" dirty="0">
                <a:latin typeface="Calibri" panose="020F0502020204030204" pitchFamily="34" charset="0"/>
                <a:cs typeface="Calibri" panose="020F0502020204030204" pitchFamily="34" charset="0"/>
              </a:rPr>
              <a:t> 1, Protection des agents </a:t>
            </a:r>
            <a:r>
              <a:rPr lang="en-US" sz="1400" kern="0" dirty="0" err="1">
                <a:latin typeface="Calibri" panose="020F0502020204030204" pitchFamily="34" charset="0"/>
                <a:cs typeface="Calibri" panose="020F0502020204030204" pitchFamily="34" charset="0"/>
              </a:rPr>
              <a:t>travaillant</a:t>
            </a:r>
            <a:r>
              <a:rPr lang="en-US" sz="1400" kern="0" dirty="0">
                <a:latin typeface="Calibri" panose="020F0502020204030204" pitchFamily="34" charset="0"/>
                <a:cs typeface="Calibri" panose="020F0502020204030204" pitchFamily="34" charset="0"/>
              </a:rPr>
              <a:t> </a:t>
            </a:r>
            <a:r>
              <a:rPr lang="en-US" sz="1400" kern="0" dirty="0" err="1">
                <a:latin typeface="Calibri" panose="020F0502020204030204" pitchFamily="34" charset="0"/>
                <a:cs typeface="Calibri" panose="020F0502020204030204" pitchFamily="34" charset="0"/>
              </a:rPr>
              <a:t>dans</a:t>
            </a:r>
            <a:r>
              <a:rPr lang="en-US" sz="1400" kern="0" dirty="0">
                <a:latin typeface="Calibri" panose="020F0502020204030204" pitchFamily="34" charset="0"/>
                <a:cs typeface="Calibri" panose="020F0502020204030204" pitchFamily="34" charset="0"/>
              </a:rPr>
              <a:t> les </a:t>
            </a:r>
            <a:r>
              <a:rPr lang="en-US" sz="1400" kern="0" dirty="0" err="1">
                <a:latin typeface="Calibri" panose="020F0502020204030204" pitchFamily="34" charset="0"/>
                <a:cs typeface="Calibri" panose="020F0502020204030204" pitchFamily="34" charset="0"/>
              </a:rPr>
              <a:t>voies</a:t>
            </a:r>
            <a:r>
              <a:rPr lang="en-US" sz="1400" kern="0" dirty="0">
                <a:latin typeface="Calibri" panose="020F0502020204030204" pitchFamily="34" charset="0"/>
                <a:cs typeface="Calibri" panose="020F0502020204030204" pitchFamily="34" charset="0"/>
              </a:rPr>
              <a:t> et à </a:t>
            </a:r>
            <a:r>
              <a:rPr lang="en-US" sz="1400" kern="0" dirty="0" err="1">
                <a:latin typeface="Calibri" panose="020F0502020204030204" pitchFamily="34" charset="0"/>
                <a:cs typeface="Calibri" panose="020F0502020204030204" pitchFamily="34" charset="0"/>
              </a:rPr>
              <a:t>leurs</a:t>
            </a:r>
            <a:r>
              <a:rPr lang="en-US" sz="1400" kern="0" dirty="0">
                <a:latin typeface="Calibri" panose="020F0502020204030204" pitchFamily="34" charset="0"/>
                <a:cs typeface="Calibri" panose="020F0502020204030204" pitchFamily="34" charset="0"/>
              </a:rPr>
              <a:t> </a:t>
            </a:r>
            <a:r>
              <a:rPr lang="en-US" sz="1400" kern="0" dirty="0" err="1">
                <a:latin typeface="Calibri" panose="020F0502020204030204" pitchFamily="34" charset="0"/>
                <a:cs typeface="Calibri" panose="020F0502020204030204" pitchFamily="34" charset="0"/>
              </a:rPr>
              <a:t>abords</a:t>
            </a:r>
            <a:endParaRPr lang="en-US" sz="1400" kern="0" dirty="0">
              <a:latin typeface="Calibri" panose="020F0502020204030204" pitchFamily="34" charset="0"/>
              <a:cs typeface="Calibri" panose="020F0502020204030204" pitchFamily="34" charset="0"/>
            </a:endParaRPr>
          </a:p>
          <a:p>
            <a:pPr algn="just"/>
            <a:endParaRPr lang="en-US" sz="1800" dirty="0"/>
          </a:p>
          <a:p>
            <a:pPr marL="0" indent="0" algn="just">
              <a:buNone/>
            </a:pPr>
            <a:r>
              <a:rPr lang="en-US" sz="1400" dirty="0">
                <a:solidFill>
                  <a:srgbClr val="FF0000"/>
                </a:solidFill>
              </a:rPr>
              <a:t>Avis 4 SE/2010 </a:t>
            </a:r>
            <a:r>
              <a:rPr lang="en-US" sz="1400" dirty="0"/>
              <a:t>– 10ème </a:t>
            </a:r>
            <a:r>
              <a:rPr lang="en-US" sz="1400" dirty="0" err="1"/>
              <a:t>supplément</a:t>
            </a:r>
            <a:r>
              <a:rPr lang="en-US" sz="1400" dirty="0"/>
              <a:t> au RGPS Fascicule 576</a:t>
            </a:r>
          </a:p>
          <a:p>
            <a:pPr marL="0" indent="0" algn="just">
              <a:buNone/>
            </a:pPr>
            <a:endParaRPr lang="en-US" sz="1400" dirty="0"/>
          </a:p>
          <a:p>
            <a:pPr marL="0" indent="0" algn="just">
              <a:buNone/>
            </a:pPr>
            <a:r>
              <a:rPr lang="en-US" sz="1400" dirty="0" err="1">
                <a:solidFill>
                  <a:srgbClr val="FF0000"/>
                </a:solidFill>
              </a:rPr>
              <a:t>Circulaire</a:t>
            </a:r>
            <a:r>
              <a:rPr lang="en-US" sz="1400" dirty="0">
                <a:solidFill>
                  <a:srgbClr val="FF0000"/>
                </a:solidFill>
              </a:rPr>
              <a:t> 2 I-AM/2019 </a:t>
            </a:r>
            <a:r>
              <a:rPr lang="en-US" sz="1400" dirty="0"/>
              <a:t>– </a:t>
            </a:r>
            <a:r>
              <a:rPr lang="en-US" sz="1400" dirty="0" err="1"/>
              <a:t>Travaux</a:t>
            </a:r>
            <a:r>
              <a:rPr lang="en-US" sz="1400" dirty="0"/>
              <a:t> avec </a:t>
            </a:r>
            <a:r>
              <a:rPr lang="en-US" sz="1400" dirty="0" err="1"/>
              <a:t>empiètements</a:t>
            </a:r>
            <a:r>
              <a:rPr lang="en-US" sz="1400" dirty="0"/>
              <a:t> de type I – </a:t>
            </a:r>
            <a:r>
              <a:rPr lang="en-US" sz="1400" dirty="0" err="1"/>
              <a:t>Hiérarchie</a:t>
            </a:r>
            <a:r>
              <a:rPr lang="en-US" sz="1400" dirty="0"/>
              <a:t> des </a:t>
            </a:r>
            <a:r>
              <a:rPr lang="en-US" sz="1400" dirty="0" err="1"/>
              <a:t>mesures</a:t>
            </a:r>
            <a:r>
              <a:rPr lang="en-US" sz="1400" dirty="0"/>
              <a:t> de </a:t>
            </a:r>
            <a:r>
              <a:rPr lang="en-US" sz="1400" dirty="0" err="1"/>
              <a:t>sécurité</a:t>
            </a:r>
            <a:endParaRPr lang="en-US" sz="1400" dirty="0"/>
          </a:p>
          <a:p>
            <a:pPr marL="0" indent="0" algn="just">
              <a:buNone/>
            </a:pPr>
            <a:endParaRPr lang="en-US" sz="1400" dirty="0">
              <a:solidFill>
                <a:srgbClr val="FF0000"/>
              </a:solidFill>
            </a:endParaRPr>
          </a:p>
          <a:p>
            <a:pPr marL="0" indent="0" algn="just">
              <a:buNone/>
            </a:pPr>
            <a:r>
              <a:rPr lang="en-US" sz="1400" dirty="0" err="1">
                <a:solidFill>
                  <a:srgbClr val="FF0000"/>
                </a:solidFill>
              </a:rPr>
              <a:t>Circulaire</a:t>
            </a:r>
            <a:r>
              <a:rPr lang="en-US" sz="1400" dirty="0">
                <a:solidFill>
                  <a:srgbClr val="FF0000"/>
                </a:solidFill>
              </a:rPr>
              <a:t> 1 I-AM/2020 </a:t>
            </a:r>
            <a:r>
              <a:rPr lang="en-US" sz="1400" dirty="0"/>
              <a:t>– Directives pour la protection des </a:t>
            </a:r>
            <a:r>
              <a:rPr lang="en-US" sz="1400" dirty="0" err="1"/>
              <a:t>travaux</a:t>
            </a:r>
            <a:r>
              <a:rPr lang="en-US" sz="1400" dirty="0"/>
              <a:t> avec </a:t>
            </a:r>
            <a:r>
              <a:rPr lang="en-US" sz="1400" dirty="0" err="1"/>
              <a:t>empiètements</a:t>
            </a:r>
            <a:r>
              <a:rPr lang="en-US" sz="1400" dirty="0"/>
              <a:t> de type II</a:t>
            </a:r>
          </a:p>
          <a:p>
            <a:pPr marL="0" indent="0" algn="just">
              <a:buNone/>
            </a:pPr>
            <a:endParaRPr lang="en-US" sz="1400" dirty="0"/>
          </a:p>
          <a:p>
            <a:pPr marL="0" indent="0" algn="just">
              <a:buNone/>
            </a:pPr>
            <a:r>
              <a:rPr lang="en-US" sz="1400" dirty="0">
                <a:solidFill>
                  <a:srgbClr val="FF0000"/>
                </a:solidFill>
              </a:rPr>
              <a:t>Fascicule 63 – version 2.1</a:t>
            </a:r>
            <a:r>
              <a:rPr lang="en-US" sz="1400" dirty="0"/>
              <a:t> – </a:t>
            </a:r>
            <a:r>
              <a:rPr lang="en-US" sz="1400" dirty="0" err="1"/>
              <a:t>Mesures</a:t>
            </a:r>
            <a:r>
              <a:rPr lang="en-US" sz="1400" dirty="0"/>
              <a:t> de </a:t>
            </a:r>
            <a:r>
              <a:rPr lang="en-US" sz="1400" dirty="0" err="1"/>
              <a:t>sécurité</a:t>
            </a:r>
            <a:r>
              <a:rPr lang="en-US" sz="1400" dirty="0"/>
              <a:t> et de santé </a:t>
            </a:r>
            <a:r>
              <a:rPr lang="en-US" sz="1400" dirty="0" err="1"/>
              <a:t>lors</a:t>
            </a:r>
            <a:r>
              <a:rPr lang="en-US" sz="1400" dirty="0"/>
              <a:t> de </a:t>
            </a:r>
            <a:r>
              <a:rPr lang="en-US" sz="1400" dirty="0" err="1"/>
              <a:t>l’exécution</a:t>
            </a:r>
            <a:r>
              <a:rPr lang="en-US" sz="1400" dirty="0"/>
              <a:t> de marches de </a:t>
            </a:r>
            <a:r>
              <a:rPr lang="en-US" sz="1400" dirty="0" err="1"/>
              <a:t>travaux</a:t>
            </a:r>
            <a:r>
              <a:rPr lang="en-US" sz="1400" dirty="0"/>
              <a:t>, de </a:t>
            </a:r>
            <a:r>
              <a:rPr lang="en-US" sz="1400" dirty="0" err="1"/>
              <a:t>fournitures</a:t>
            </a:r>
            <a:r>
              <a:rPr lang="en-US" sz="1400" dirty="0"/>
              <a:t> et de services. </a:t>
            </a:r>
            <a:endParaRPr lang="en-US" sz="1400" dirty="0">
              <a:solidFill>
                <a:srgbClr val="FF0000"/>
              </a:solidFill>
            </a:endParaRPr>
          </a:p>
          <a:p>
            <a:pPr marL="0" indent="0" algn="just">
              <a:buNone/>
            </a:pPr>
            <a:endParaRPr lang="en-US" sz="1400" dirty="0"/>
          </a:p>
          <a:p>
            <a:pPr marL="0" indent="0" algn="just">
              <a:buNone/>
            </a:pPr>
            <a:r>
              <a:rPr lang="en-US" sz="1400" dirty="0">
                <a:solidFill>
                  <a:srgbClr val="FF0000"/>
                </a:solidFill>
              </a:rPr>
              <a:t>WIT 1010.fr </a:t>
            </a:r>
            <a:r>
              <a:rPr lang="en-US" sz="1400" dirty="0"/>
              <a:t>–</a:t>
            </a:r>
            <a:r>
              <a:rPr lang="en-US" sz="1400" dirty="0">
                <a:solidFill>
                  <a:srgbClr val="FF0000"/>
                </a:solidFill>
              </a:rPr>
              <a:t> </a:t>
            </a:r>
            <a:r>
              <a:rPr lang="en-US" sz="1400" dirty="0" err="1"/>
              <a:t>Mesure</a:t>
            </a:r>
            <a:r>
              <a:rPr lang="en-US" sz="1400" dirty="0"/>
              <a:t> de </a:t>
            </a:r>
            <a:r>
              <a:rPr lang="en-US" sz="1400" dirty="0" err="1"/>
              <a:t>sécurité</a:t>
            </a:r>
            <a:r>
              <a:rPr lang="en-US" sz="1400" dirty="0"/>
              <a:t> “</a:t>
            </a:r>
            <a:r>
              <a:rPr lang="en-US" sz="1400" dirty="0" err="1"/>
              <a:t>délimitation</a:t>
            </a:r>
            <a:r>
              <a:rPr lang="en-US" sz="1400" dirty="0"/>
              <a:t> de la zone de </a:t>
            </a:r>
            <a:r>
              <a:rPr lang="en-US" sz="1400" dirty="0" err="1"/>
              <a:t>chantier</a:t>
            </a:r>
            <a:r>
              <a:rPr lang="en-US" sz="1400" dirty="0"/>
              <a:t>” - version entrepreneurs</a:t>
            </a:r>
          </a:p>
          <a:p>
            <a:pPr algn="just"/>
            <a:endParaRPr lang="en-US" sz="1800" dirty="0"/>
          </a:p>
          <a:p>
            <a:pPr algn="just"/>
            <a:endParaRPr lang="en-US" sz="180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fr-FR" sz="2700" b="1" dirty="0">
                <a:solidFill>
                  <a:schemeClr val="accent2"/>
                </a:solidFill>
                <a:latin typeface="Calibri" panose="020F0502020204030204" pitchFamily="34" charset="0"/>
                <a:cs typeface="Calibri" panose="020F0502020204030204" pitchFamily="34" charset="0"/>
              </a:rPr>
              <a:t>Documents de référence</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a:t>
            </a:r>
            <a:r>
              <a:rPr lang="nl-BE" sz="800" dirty="0" err="1">
                <a:latin typeface="Arial" panose="020B0604020202020204" pitchFamily="34" charset="0"/>
                <a:cs typeface="Arial" panose="020B0604020202020204" pitchFamily="34" charset="0"/>
              </a:rPr>
              <a:t>organisation</a:t>
            </a:r>
            <a:endParaRPr lang="nl-BE" sz="800" dirty="0">
              <a:latin typeface="Arial" panose="020B0604020202020204" pitchFamily="34" charset="0"/>
              <a:cs typeface="Arial" panose="020B0604020202020204" pitchFamily="34" charset="0"/>
            </a:endParaRP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30" name="Rechthoekige toelichting 13"/>
          <p:cNvSpPr/>
          <p:nvPr/>
        </p:nvSpPr>
        <p:spPr bwMode="auto">
          <a:xfrm>
            <a:off x="4367809" y="696560"/>
            <a:ext cx="4306465" cy="2557464"/>
          </a:xfrm>
          <a:prstGeom prst="wedgeRectCallout">
            <a:avLst>
              <a:gd name="adj1" fmla="val -79499"/>
              <a:gd name="adj2" fmla="val 6095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r>
              <a:rPr lang="nl-BE" sz="800" dirty="0">
                <a:solidFill>
                  <a:srgbClr val="FF0000"/>
                </a:solidFill>
              </a:rPr>
              <a:t>EMPIÈTEMENT DANS LA ZONE DANGERUESE/ORANGE N’EST PAS AUTORISÉ</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nl-BE" sz="800" dirty="0">
              <a:solidFill>
                <a:schemeClr val="bg1"/>
              </a:solidFill>
            </a:endParaRP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cap="all" dirty="0">
                <a:solidFill>
                  <a:schemeClr val="bg1"/>
                </a:solidFill>
              </a:rPr>
              <a:t>JAN JANSEN EST AUJOURD’HUI AGENT GARDE-FRONTIERE</a:t>
            </a:r>
          </a:p>
        </p:txBody>
      </p:sp>
      <p:sp>
        <p:nvSpPr>
          <p:cNvPr id="23" name="Rechthoekige toelichting 20"/>
          <p:cNvSpPr>
            <a:spLocks noChangeArrowheads="1"/>
          </p:cNvSpPr>
          <p:nvPr/>
        </p:nvSpPr>
        <p:spPr bwMode="auto">
          <a:xfrm>
            <a:off x="8674274" y="4692079"/>
            <a:ext cx="720725" cy="287337"/>
          </a:xfrm>
          <a:prstGeom prst="wedgeRectCallout">
            <a:avLst>
              <a:gd name="adj1" fmla="val 22248"/>
              <a:gd name="adj2" fmla="val 153032"/>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4" name="Rechthoekige toelichting 21"/>
          <p:cNvSpPr>
            <a:spLocks noChangeArrowheads="1"/>
          </p:cNvSpPr>
          <p:nvPr/>
        </p:nvSpPr>
        <p:spPr bwMode="auto">
          <a:xfrm>
            <a:off x="9815040" y="4775776"/>
            <a:ext cx="719138" cy="287337"/>
          </a:xfrm>
          <a:prstGeom prst="wedgeRectCallout">
            <a:avLst>
              <a:gd name="adj1" fmla="val 76265"/>
              <a:gd name="adj2" fmla="val 20730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4655840" y="3835241"/>
            <a:ext cx="3744416" cy="648072"/>
          </a:xfrm>
          <a:prstGeom prst="wedgeRectCallout">
            <a:avLst>
              <a:gd name="adj1" fmla="val -91077"/>
              <a:gd name="adj2" fmla="val -53932"/>
            </a:avLst>
          </a:prstGeom>
          <a:solidFill>
            <a:srgbClr val="00B0F0"/>
          </a:solidFill>
          <a:ln w="31750" algn="ctr">
            <a:noFill/>
            <a:round/>
            <a:headEnd/>
            <a:tailEnd/>
          </a:ln>
        </p:spPr>
        <p:txBody>
          <a:bodyPr wrap="square" anchor="ctr"/>
          <a:lstStyle/>
          <a:p>
            <a:pPr algn="ctr"/>
            <a:r>
              <a:rPr lang="nl-BE" sz="800" dirty="0">
                <a:solidFill>
                  <a:schemeClr val="bg1"/>
                </a:solidFill>
              </a:rPr>
              <a:t>VOUS POUVEZ  </a:t>
            </a:r>
            <a:r>
              <a:rPr lang="nl-BE" sz="800" dirty="0">
                <a:solidFill>
                  <a:srgbClr val="FF0000"/>
                </a:solidFill>
              </a:rPr>
              <a:t>ARRÊTER LES ACTIVITÉS IMMÉDIATEMENT SI ALARME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pic>
        <p:nvPicPr>
          <p:cNvPr id="2" name="Picture 1">
            <a:extLst>
              <a:ext uri="{FF2B5EF4-FFF2-40B4-BE49-F238E27FC236}">
                <a16:creationId xmlns:a16="http://schemas.microsoft.com/office/drawing/2014/main" id="{4E3613C8-3C29-4F35-A25F-3D33B7474216}"/>
              </a:ext>
            </a:extLst>
          </p:cNvPr>
          <p:cNvPicPr>
            <a:picLocks noChangeAspect="1"/>
          </p:cNvPicPr>
          <p:nvPr/>
        </p:nvPicPr>
        <p:blipFill>
          <a:blip r:embed="rId6"/>
          <a:stretch>
            <a:fillRect/>
          </a:stretch>
        </p:blipFill>
        <p:spPr>
          <a:xfrm>
            <a:off x="10272712" y="5588535"/>
            <a:ext cx="1426588" cy="865707"/>
          </a:xfrm>
          <a:prstGeom prst="rect">
            <a:avLst/>
          </a:prstGeom>
        </p:spPr>
      </p:pic>
      <p:sp>
        <p:nvSpPr>
          <p:cNvPr id="18" name="Rechthoekige toelichting 10">
            <a:extLst>
              <a:ext uri="{FF2B5EF4-FFF2-40B4-BE49-F238E27FC236}">
                <a16:creationId xmlns:a16="http://schemas.microsoft.com/office/drawing/2014/main" id="{9AD0F45A-39B7-448D-A479-9A0E3E566293}"/>
              </a:ext>
            </a:extLst>
          </p:cNvPr>
          <p:cNvSpPr/>
          <p:nvPr/>
        </p:nvSpPr>
        <p:spPr bwMode="auto">
          <a:xfrm>
            <a:off x="3791745" y="4883173"/>
            <a:ext cx="3744416" cy="648072"/>
          </a:xfrm>
          <a:prstGeom prst="wedgeRectCallout">
            <a:avLst>
              <a:gd name="adj1" fmla="val -68076"/>
              <a:gd name="adj2" fmla="val -180261"/>
            </a:avLst>
          </a:prstGeom>
          <a:solidFill>
            <a:srgbClr val="00B0F0"/>
          </a:solidFill>
          <a:ln w="31750" algn="ctr">
            <a:noFill/>
            <a:round/>
            <a:headEnd/>
            <a:tailEnd/>
          </a:ln>
        </p:spPr>
        <p:txBody>
          <a:bodyPr wrap="square" anchor="ctr"/>
          <a:lstStyle/>
          <a:p>
            <a:pPr algn="ctr"/>
            <a:r>
              <a:rPr lang="nl-BE" sz="800" dirty="0">
                <a:solidFill>
                  <a:schemeClr val="bg1"/>
                </a:solidFill>
              </a:rPr>
              <a:t>VOUS POUVEZ </a:t>
            </a:r>
            <a:r>
              <a:rPr lang="nl-BE" sz="800" dirty="0">
                <a:solidFill>
                  <a:srgbClr val="FF0000"/>
                </a:solidFill>
              </a:rPr>
              <a:t>JAMAIS FRANCHIR LES LIMITES DE LA ZONE DE CHANTIER VERS LA VOIE EN SERVICE</a:t>
            </a:r>
          </a:p>
        </p:txBody>
      </p:sp>
      <p:sp>
        <p:nvSpPr>
          <p:cNvPr id="20" name="Text Placeholder 4">
            <a:extLst>
              <a:ext uri="{FF2B5EF4-FFF2-40B4-BE49-F238E27FC236}">
                <a16:creationId xmlns:a16="http://schemas.microsoft.com/office/drawing/2014/main" id="{E9C3BFD1-AB4D-4D0A-B8CD-A93BFDDFE72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4 : Briefing des agents et contrôle de l’équipement de l’agent garde-frontière</a:t>
            </a:r>
          </a:p>
          <a:p>
            <a:pPr fontAlgn="auto">
              <a:spcAft>
                <a:spcPts val="0"/>
              </a:spcAft>
            </a:pPr>
            <a:endParaRPr lang="en-GB" dirty="0"/>
          </a:p>
        </p:txBody>
      </p:sp>
    </p:spTree>
    <p:extLst>
      <p:ext uri="{BB962C8B-B14F-4D97-AF65-F5344CB8AC3E}">
        <p14:creationId xmlns:p14="http://schemas.microsoft.com/office/powerpoint/2010/main" val="1588291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5" name="Rounded Rectangle 14"/>
          <p:cNvSpPr/>
          <p:nvPr/>
        </p:nvSpPr>
        <p:spPr bwMode="auto">
          <a:xfrm>
            <a:off x="1487488" y="1465895"/>
            <a:ext cx="8675972" cy="88340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fr-BE" sz="1600" dirty="0">
                <a:latin typeface="+mn-lt"/>
              </a:rPr>
              <a:t>L’agent garde-frontière doit être </a:t>
            </a:r>
            <a:r>
              <a:rPr lang="fr-BE" sz="1600" b="1" dirty="0">
                <a:latin typeface="+mn-lt"/>
              </a:rPr>
              <a:t>en possession des outils nécessaires </a:t>
            </a:r>
          </a:p>
          <a:p>
            <a:pPr algn="ctr">
              <a:defRPr/>
            </a:pPr>
            <a:r>
              <a:rPr lang="fr-BE" sz="1600" b="1" dirty="0">
                <a:latin typeface="+mn-lt"/>
              </a:rPr>
              <a:t>à la bonne exécution de sa tâche</a:t>
            </a:r>
            <a:r>
              <a:rPr lang="fr-BE" sz="1600" dirty="0">
                <a:latin typeface="+mn-lt"/>
              </a:rPr>
              <a:t>.</a:t>
            </a:r>
            <a:endParaRPr lang="fr-FR" dirty="0">
              <a:latin typeface="+mn-lt"/>
            </a:endParaRPr>
          </a:p>
        </p:txBody>
      </p:sp>
      <p:sp>
        <p:nvSpPr>
          <p:cNvPr id="9" name="Rounded Rectangle 8"/>
          <p:cNvSpPr/>
          <p:nvPr/>
        </p:nvSpPr>
        <p:spPr bwMode="auto">
          <a:xfrm>
            <a:off x="1354297" y="5659530"/>
            <a:ext cx="8675972" cy="78792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0070C0"/>
                </a:solidFill>
              </a:rPr>
              <a:t>Le briefing </a:t>
            </a:r>
            <a:r>
              <a:rPr lang="en-US" sz="1400" dirty="0" err="1">
                <a:solidFill>
                  <a:srgbClr val="0070C0"/>
                </a:solidFill>
              </a:rPr>
              <a:t>doit</a:t>
            </a:r>
            <a:r>
              <a:rPr lang="en-US" sz="1400" dirty="0">
                <a:solidFill>
                  <a:srgbClr val="0070C0"/>
                </a:solidFill>
              </a:rPr>
              <a:t> </a:t>
            </a:r>
            <a:r>
              <a:rPr lang="en-US" sz="1400" dirty="0" err="1">
                <a:solidFill>
                  <a:srgbClr val="0070C0"/>
                </a:solidFill>
              </a:rPr>
              <a:t>permettre</a:t>
            </a:r>
            <a:r>
              <a:rPr lang="en-US" sz="1400" dirty="0">
                <a:solidFill>
                  <a:srgbClr val="0070C0"/>
                </a:solidFill>
              </a:rPr>
              <a:t> de </a:t>
            </a:r>
            <a:r>
              <a:rPr lang="en-US" sz="1400" dirty="0" err="1">
                <a:solidFill>
                  <a:srgbClr val="0070C0"/>
                </a:solidFill>
              </a:rPr>
              <a:t>contrôller</a:t>
            </a:r>
            <a:r>
              <a:rPr lang="en-US" sz="1400" dirty="0">
                <a:solidFill>
                  <a:srgbClr val="0070C0"/>
                </a:solidFill>
              </a:rPr>
              <a:t> </a:t>
            </a:r>
            <a:r>
              <a:rPr lang="en-US" sz="1400" dirty="0" err="1">
                <a:solidFill>
                  <a:srgbClr val="0070C0"/>
                </a:solidFill>
              </a:rPr>
              <a:t>l’équipement</a:t>
            </a:r>
            <a:r>
              <a:rPr lang="en-US" sz="1400" dirty="0">
                <a:solidFill>
                  <a:srgbClr val="0070C0"/>
                </a:solidFill>
              </a:rPr>
              <a:t> de </a:t>
            </a:r>
            <a:r>
              <a:rPr lang="en-US" sz="1400" dirty="0" err="1">
                <a:solidFill>
                  <a:srgbClr val="0070C0"/>
                </a:solidFill>
              </a:rPr>
              <a:t>l’annonceur</a:t>
            </a:r>
            <a:r>
              <a:rPr lang="en-US" sz="1400" dirty="0">
                <a:solidFill>
                  <a:srgbClr val="0070C0"/>
                </a:solidFill>
              </a:rPr>
              <a:t> </a:t>
            </a:r>
            <a:r>
              <a:rPr lang="en-US" sz="1400" dirty="0" err="1">
                <a:solidFill>
                  <a:srgbClr val="0070C0"/>
                </a:solidFill>
              </a:rPr>
              <a:t>avant</a:t>
            </a:r>
            <a:r>
              <a:rPr lang="en-US" sz="1400" dirty="0">
                <a:solidFill>
                  <a:srgbClr val="0070C0"/>
                </a:solidFill>
              </a:rPr>
              <a:t> </a:t>
            </a:r>
            <a:r>
              <a:rPr lang="en-US" sz="1400" dirty="0" err="1">
                <a:solidFill>
                  <a:srgbClr val="0070C0"/>
                </a:solidFill>
              </a:rPr>
              <a:t>qu’il</a:t>
            </a:r>
            <a:r>
              <a:rPr lang="en-US" sz="1400" dirty="0">
                <a:solidFill>
                  <a:srgbClr val="0070C0"/>
                </a:solidFill>
              </a:rPr>
              <a:t> </a:t>
            </a:r>
            <a:r>
              <a:rPr lang="en-US" sz="1400" dirty="0" err="1">
                <a:solidFill>
                  <a:srgbClr val="0070C0"/>
                </a:solidFill>
              </a:rPr>
              <a:t>n’effectue</a:t>
            </a:r>
            <a:r>
              <a:rPr lang="en-US" sz="1400" dirty="0">
                <a:solidFill>
                  <a:srgbClr val="0070C0"/>
                </a:solidFill>
              </a:rPr>
              <a:t> </a:t>
            </a:r>
            <a:r>
              <a:rPr lang="en-US" sz="1400" dirty="0" err="1">
                <a:solidFill>
                  <a:srgbClr val="0070C0"/>
                </a:solidFill>
              </a:rPr>
              <a:t>sa</a:t>
            </a:r>
            <a:r>
              <a:rPr lang="en-US" sz="1400" dirty="0">
                <a:solidFill>
                  <a:srgbClr val="0070C0"/>
                </a:solidFill>
              </a:rPr>
              <a:t> </a:t>
            </a:r>
            <a:r>
              <a:rPr lang="en-US" sz="1400" dirty="0" err="1">
                <a:solidFill>
                  <a:srgbClr val="0070C0"/>
                </a:solidFill>
              </a:rPr>
              <a:t>tâche</a:t>
            </a:r>
            <a:r>
              <a:rPr lang="en-US" sz="1400" dirty="0">
                <a:solidFill>
                  <a:srgbClr val="0070C0"/>
                </a:solidFill>
              </a:rPr>
              <a:t>. </a:t>
            </a: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3686" y="5479845"/>
            <a:ext cx="839412" cy="88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4308537" y="-442188"/>
            <a:ext cx="3761558" cy="2481287"/>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714" y="3114534"/>
            <a:ext cx="1328415" cy="179979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7692" b="89744" l="1319" r="95385">
                        <a14:foregroundMark x1="3736" y1="41538" x2="3736" y2="41538"/>
                        <a14:foregroundMark x1="95165" y1="27692" x2="95165" y2="27692"/>
                        <a14:foregroundMark x1="95824" y1="74359" x2="95824" y2="74359"/>
                        <a14:foregroundMark x1="92967" y1="76410" x2="92967" y2="76410"/>
                        <a14:foregroundMark x1="88571" y1="85641" x2="88571" y2="85641"/>
                        <a14:foregroundMark x1="63516" y1="71795" x2="63516" y2="71795"/>
                        <a14:foregroundMark x1="70989" y1="85641" x2="70989" y2="85641"/>
                        <a14:foregroundMark x1="73846" y1="87692" x2="73846" y2="87692"/>
                        <a14:foregroundMark x1="85055" y1="87179" x2="85055" y2="87179"/>
                        <a14:foregroundMark x1="83516" y1="88718" x2="83516" y2="88718"/>
                        <a14:foregroundMark x1="79341" y1="8205" x2="79341" y2="8205"/>
                        <a14:foregroundMark x1="63297" y1="22051" x2="63297" y2="22051"/>
                        <a14:foregroundMark x1="71868" y1="10256" x2="71868" y2="10256"/>
                        <a14:foregroundMark x1="89890" y1="13846" x2="89890" y2="13846"/>
                        <a14:foregroundMark x1="87253" y1="11795" x2="87253" y2="11795"/>
                        <a14:foregroundMark x1="88352" y1="11282" x2="88352" y2="11282"/>
                        <a14:foregroundMark x1="85275" y1="9744" x2="85275" y2="9744"/>
                        <a14:foregroundMark x1="46154" y1="35897" x2="46154" y2="35897"/>
                        <a14:foregroundMark x1="49451" y1="58974" x2="49451" y2="58974"/>
                        <a14:foregroundMark x1="8352" y1="55385" x2="8352" y2="55385"/>
                        <a14:foregroundMark x1="7692" y1="70256" x2="7692" y2="70256"/>
                        <a14:foregroundMark x1="1319" y1="66154" x2="1319" y2="66154"/>
                        <a14:foregroundMark x1="20220" y1="41026" x2="20220" y2="41026"/>
                        <a14:foregroundMark x1="14945" y1="45128" x2="14945" y2="45128"/>
                        <a14:foregroundMark x1="12088" y1="45641" x2="12088" y2="45641"/>
                        <a14:foregroundMark x1="12088" y1="42564" x2="12088" y2="42564"/>
                        <a14:foregroundMark x1="9890" y1="41026" x2="9890" y2="41026"/>
                        <a14:foregroundMark x1="7473" y1="43077" x2="7473" y2="43077"/>
                        <a14:foregroundMark x1="7473" y1="48718" x2="7473" y2="48718"/>
                        <a14:foregroundMark x1="9670" y1="45128" x2="9670" y2="45128"/>
                        <a14:foregroundMark x1="6813" y1="41538" x2="6813" y2="41538"/>
                        <a14:foregroundMark x1="5275" y1="41026" x2="5275" y2="41026"/>
                        <a14:foregroundMark x1="4396" y1="46667" x2="4615" y2="47692"/>
                        <a14:foregroundMark x1="4835" y1="48718" x2="4835" y2="48718"/>
                        <a14:foregroundMark x1="6154" y1="42051" x2="6154" y2="42051"/>
                        <a14:foregroundMark x1="5275" y1="33846" x2="5275" y2="33846"/>
                        <a14:foregroundMark x1="6593" y1="26154" x2="6593" y2="26154"/>
                        <a14:foregroundMark x1="11868" y1="15385" x2="11868" y2="15385"/>
                        <a14:foregroundMark x1="11648" y1="23590" x2="11648" y2="23590"/>
                        <a14:foregroundMark x1="2418" y1="42564" x2="2418" y2="42564"/>
                        <a14:foregroundMark x1="2857" y1="45641" x2="2857" y2="45641"/>
                        <a14:foregroundMark x1="18242" y1="45641" x2="18242" y2="45641"/>
                        <a14:foregroundMark x1="24615" y1="45641" x2="24615" y2="45641"/>
                        <a14:foregroundMark x1="27033" y1="45641" x2="27033" y2="45641"/>
                        <a14:backgroundMark x1="12967" y1="46154" x2="30110" y2="46667"/>
                        <a14:backgroundMark x1="30110" y1="46667" x2="30110" y2="77949"/>
                      </a14:backgroundRemoval>
                    </a14:imgEffect>
                  </a14:imgLayer>
                </a14:imgProps>
              </a:ext>
            </a:extLst>
          </a:blip>
          <a:stretch>
            <a:fillRect/>
          </a:stretch>
        </p:blipFill>
        <p:spPr>
          <a:xfrm>
            <a:off x="3287688" y="2963178"/>
            <a:ext cx="4333875" cy="1857375"/>
          </a:xfrm>
          <a:prstGeom prst="rect">
            <a:avLst/>
          </a:prstGeom>
        </p:spPr>
      </p:pic>
      <p:sp>
        <p:nvSpPr>
          <p:cNvPr id="26" name="TextBox 25"/>
          <p:cNvSpPr txBox="1"/>
          <p:nvPr/>
        </p:nvSpPr>
        <p:spPr>
          <a:xfrm>
            <a:off x="4786375" y="3282181"/>
            <a:ext cx="1184667" cy="184666"/>
          </a:xfrm>
          <a:prstGeom prst="rect">
            <a:avLst/>
          </a:prstGeom>
          <a:noFill/>
        </p:spPr>
        <p:txBody>
          <a:bodyPr wrap="square" rtlCol="0">
            <a:spAutoFit/>
          </a:bodyPr>
          <a:lstStyle/>
          <a:p>
            <a:pPr algn="ctr"/>
            <a:r>
              <a:rPr lang="fr-BE" sz="600" b="1" dirty="0"/>
              <a:t>COMPLEMENTAIRE</a:t>
            </a:r>
          </a:p>
        </p:txBody>
      </p:sp>
      <p:sp>
        <p:nvSpPr>
          <p:cNvPr id="27" name="TextBox 26"/>
          <p:cNvSpPr txBox="1"/>
          <p:nvPr/>
        </p:nvSpPr>
        <p:spPr>
          <a:xfrm>
            <a:off x="3791260" y="3288015"/>
            <a:ext cx="1111219" cy="184666"/>
          </a:xfrm>
          <a:prstGeom prst="rect">
            <a:avLst/>
          </a:prstGeom>
          <a:noFill/>
        </p:spPr>
        <p:txBody>
          <a:bodyPr wrap="square" rtlCol="0">
            <a:spAutoFit/>
          </a:bodyPr>
          <a:lstStyle/>
          <a:p>
            <a:pPr algn="ctr"/>
            <a:r>
              <a:rPr lang="fr-BE" sz="600" b="1" dirty="0"/>
              <a:t>EQUIPEMENT DE BASE</a:t>
            </a:r>
          </a:p>
        </p:txBody>
      </p:sp>
      <p:sp>
        <p:nvSpPr>
          <p:cNvPr id="21" name="Text Placeholder 4">
            <a:extLst>
              <a:ext uri="{FF2B5EF4-FFF2-40B4-BE49-F238E27FC236}">
                <a16:creationId xmlns:a16="http://schemas.microsoft.com/office/drawing/2014/main" id="{D6A0DE4C-E44D-4F4A-9C5D-0C4CE94B61CF}"/>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4 : Briefing des agents et contrôle de l’équipement de l’agent garde-frontière</a:t>
            </a:r>
          </a:p>
          <a:p>
            <a:pPr fontAlgn="auto">
              <a:spcAft>
                <a:spcPts val="0"/>
              </a:spcAft>
            </a:pPr>
            <a:endParaRPr lang="en-GB" dirty="0"/>
          </a:p>
        </p:txBody>
      </p:sp>
      <p:sp>
        <p:nvSpPr>
          <p:cNvPr id="24" name="Title 1">
            <a:extLst>
              <a:ext uri="{FF2B5EF4-FFF2-40B4-BE49-F238E27FC236}">
                <a16:creationId xmlns:a16="http://schemas.microsoft.com/office/drawing/2014/main" id="{5413DDFB-B317-4DC3-847B-F815130F16D7}"/>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dirty="0">
                <a:solidFill>
                  <a:srgbClr val="0070C0"/>
                </a:solidFill>
                <a:latin typeface="+mj-lt"/>
                <a:ea typeface="+mj-ea"/>
                <a:cs typeface="+mj-cs"/>
              </a:rPr>
              <a:t>Etape 4 : </a:t>
            </a:r>
            <a:r>
              <a:rPr lang="fr-BE" sz="2000" b="1" i="0" u="none" strike="noStrike" kern="1200" baseline="0" dirty="0">
                <a:solidFill>
                  <a:srgbClr val="0070C0"/>
                </a:solidFill>
                <a:latin typeface="Calibri Light" panose="020F0302020204030204" pitchFamily="34" charset="0"/>
              </a:rPr>
              <a:t>Briefing des agents et contrôle de l’équipement de l’agent garde-frontière</a:t>
            </a:r>
          </a:p>
        </p:txBody>
      </p:sp>
      <p:grpSp>
        <p:nvGrpSpPr>
          <p:cNvPr id="28" name="Group 6">
            <a:extLst>
              <a:ext uri="{FF2B5EF4-FFF2-40B4-BE49-F238E27FC236}">
                <a16:creationId xmlns:a16="http://schemas.microsoft.com/office/drawing/2014/main" id="{AB9BEFF9-DA33-433F-8C30-D6A9104E6199}"/>
              </a:ext>
            </a:extLst>
          </p:cNvPr>
          <p:cNvGrpSpPr/>
          <p:nvPr/>
        </p:nvGrpSpPr>
        <p:grpSpPr>
          <a:xfrm>
            <a:off x="7855999" y="3172202"/>
            <a:ext cx="1224137" cy="1873446"/>
            <a:chOff x="479376" y="2080154"/>
            <a:chExt cx="1224137" cy="1873446"/>
          </a:xfrm>
        </p:grpSpPr>
        <p:sp>
          <p:nvSpPr>
            <p:cNvPr id="31" name="Rechthoek 35">
              <a:extLst>
                <a:ext uri="{FF2B5EF4-FFF2-40B4-BE49-F238E27FC236}">
                  <a16:creationId xmlns:a16="http://schemas.microsoft.com/office/drawing/2014/main" id="{66C23DAE-8BA4-4C6D-A8EB-826BFF63777B}"/>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32" name="Picture 12">
              <a:extLst>
                <a:ext uri="{FF2B5EF4-FFF2-40B4-BE49-F238E27FC236}">
                  <a16:creationId xmlns:a16="http://schemas.microsoft.com/office/drawing/2014/main" id="{127F3567-C0C4-48A1-BB79-203AC114D8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4161465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spTree>
    <p:extLst>
      <p:ext uri="{BB962C8B-B14F-4D97-AF65-F5344CB8AC3E}">
        <p14:creationId xmlns:p14="http://schemas.microsoft.com/office/powerpoint/2010/main" val="156906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spTree>
    <p:extLst>
      <p:ext uri="{BB962C8B-B14F-4D97-AF65-F5344CB8AC3E}">
        <p14:creationId xmlns:p14="http://schemas.microsoft.com/office/powerpoint/2010/main" val="3996356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6720" y="1484784"/>
            <a:ext cx="10129880" cy="396044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100" dirty="0">
              <a:solidFill>
                <a:srgbClr val="0070C0"/>
              </a:solidFill>
            </a:endParaRPr>
          </a:p>
          <a:p>
            <a:pPr algn="just"/>
            <a:r>
              <a:rPr lang="fr-FR" sz="1400" dirty="0"/>
              <a:t>L’installation des agents et de l’agent garde-frontière et la réalisation des tests préalables sur le terrain permettent de s’assurer qu’aucun aspect de la mise en place correcte du système de protection n’a été négligé. </a:t>
            </a:r>
          </a:p>
          <a:p>
            <a:pPr algn="just"/>
            <a:endParaRPr lang="en-US" sz="1400" dirty="0"/>
          </a:p>
          <a:p>
            <a:pPr algn="just"/>
            <a:r>
              <a:rPr lang="en-US" sz="1400" dirty="0" err="1"/>
              <a:t>L’installation</a:t>
            </a:r>
            <a:r>
              <a:rPr lang="en-US" sz="1400" dirty="0"/>
              <a:t> des agents et de </a:t>
            </a:r>
            <a:r>
              <a:rPr lang="en-US" sz="1400" dirty="0" err="1"/>
              <a:t>l’agent</a:t>
            </a:r>
            <a:r>
              <a:rPr lang="en-US" sz="1400" dirty="0"/>
              <a:t> </a:t>
            </a:r>
            <a:r>
              <a:rPr lang="en-US" sz="1400" dirty="0" err="1"/>
              <a:t>garde-frontière</a:t>
            </a:r>
            <a:r>
              <a:rPr lang="en-US" sz="1400" dirty="0"/>
              <a:t> et la </a:t>
            </a:r>
            <a:r>
              <a:rPr lang="en-US" sz="1400" dirty="0" err="1"/>
              <a:t>réalisation</a:t>
            </a:r>
            <a:r>
              <a:rPr lang="en-US" sz="1400" dirty="0"/>
              <a:t> des tests </a:t>
            </a:r>
            <a:r>
              <a:rPr lang="en-US" sz="1400" dirty="0" err="1"/>
              <a:t>préalables</a:t>
            </a:r>
            <a:r>
              <a:rPr lang="en-US" sz="1400" dirty="0"/>
              <a:t> </a:t>
            </a:r>
            <a:r>
              <a:rPr lang="en-GB" sz="1400" dirty="0" err="1"/>
              <a:t>permettent</a:t>
            </a:r>
            <a:r>
              <a:rPr lang="en-GB" sz="1400" dirty="0"/>
              <a:t> </a:t>
            </a:r>
            <a:r>
              <a:rPr lang="en-GB" sz="1400" dirty="0" err="1"/>
              <a:t>également</a:t>
            </a:r>
            <a:r>
              <a:rPr lang="en-GB" sz="1400" dirty="0"/>
              <a:t> la prise </a:t>
            </a:r>
            <a:r>
              <a:rPr lang="en-GB" sz="1400" dirty="0" err="1"/>
              <a:t>en</a:t>
            </a:r>
            <a:r>
              <a:rPr lang="en-GB" sz="1400" dirty="0"/>
              <a:t> </a:t>
            </a:r>
            <a:r>
              <a:rPr lang="en-GB" sz="1400" dirty="0" err="1"/>
              <a:t>compte</a:t>
            </a:r>
            <a:r>
              <a:rPr lang="en-GB" sz="1400" dirty="0"/>
              <a:t> sur le terrain de </a:t>
            </a:r>
            <a:r>
              <a:rPr lang="en-GB" sz="1400" dirty="0" err="1"/>
              <a:t>circonstances</a:t>
            </a:r>
            <a:r>
              <a:rPr lang="en-GB" sz="1400" dirty="0"/>
              <a:t> </a:t>
            </a:r>
            <a:r>
              <a:rPr lang="en-GB" sz="1400" dirty="0" err="1"/>
              <a:t>particulières</a:t>
            </a:r>
            <a:r>
              <a:rPr lang="en-GB" sz="1400" dirty="0"/>
              <a:t> </a:t>
            </a:r>
            <a:r>
              <a:rPr lang="en-GB" sz="1400" dirty="0" err="1"/>
              <a:t>pouvant</a:t>
            </a:r>
            <a:r>
              <a:rPr lang="en-GB" sz="1400" dirty="0"/>
              <a:t> </a:t>
            </a:r>
            <a:r>
              <a:rPr lang="en-GB" sz="1400" dirty="0" err="1"/>
              <a:t>avoir</a:t>
            </a:r>
            <a:r>
              <a:rPr lang="en-GB" sz="1400" dirty="0"/>
              <a:t> un impact sur la mise </a:t>
            </a:r>
            <a:r>
              <a:rPr lang="en-GB" sz="1400" dirty="0" err="1"/>
              <a:t>en</a:t>
            </a:r>
            <a:r>
              <a:rPr lang="en-GB" sz="1400" dirty="0"/>
              <a:t> place du </a:t>
            </a:r>
            <a:r>
              <a:rPr lang="en-GB" sz="1400" dirty="0" err="1"/>
              <a:t>système</a:t>
            </a:r>
            <a:r>
              <a:rPr lang="en-GB" sz="1400" dirty="0"/>
              <a:t> de protection, par </a:t>
            </a:r>
            <a:r>
              <a:rPr lang="en-GB" sz="1400" dirty="0" err="1"/>
              <a:t>exemple</a:t>
            </a:r>
            <a:r>
              <a:rPr lang="en-GB" sz="1400" dirty="0"/>
              <a:t> </a:t>
            </a:r>
            <a:r>
              <a:rPr lang="en-US" sz="1400" dirty="0"/>
              <a:t>:</a:t>
            </a:r>
          </a:p>
          <a:p>
            <a:pPr algn="just"/>
            <a:endParaRPr lang="en-US" sz="1400" dirty="0"/>
          </a:p>
          <a:p>
            <a:pPr marL="171450" indent="-171450" algn="just">
              <a:buFont typeface="Arial" panose="020B0604020202020204" pitchFamily="34" charset="0"/>
              <a:buChar char="-"/>
            </a:pPr>
            <a:r>
              <a:rPr lang="en-US" sz="1400" dirty="0"/>
              <a:t>le bruit </a:t>
            </a:r>
            <a:r>
              <a:rPr lang="en-US" sz="1400" dirty="0" err="1"/>
              <a:t>ambiant</a:t>
            </a:r>
            <a:r>
              <a:rPr lang="en-US" sz="1400" dirty="0"/>
              <a:t> </a:t>
            </a:r>
            <a:r>
              <a:rPr lang="en-US" sz="1400" dirty="0" err="1"/>
              <a:t>d’usines</a:t>
            </a:r>
            <a:r>
              <a:rPr lang="en-US" sz="1400" dirty="0"/>
              <a:t> </a:t>
            </a:r>
            <a:r>
              <a:rPr lang="en-US" sz="1400" dirty="0" err="1"/>
              <a:t>ou</a:t>
            </a:r>
            <a:r>
              <a:rPr lang="en-US" sz="1400" dirty="0"/>
              <a:t> de </a:t>
            </a:r>
            <a:r>
              <a:rPr lang="en-US" sz="1400" dirty="0" err="1"/>
              <a:t>chantier</a:t>
            </a:r>
            <a:r>
              <a:rPr lang="en-US" sz="1400" dirty="0"/>
              <a:t> </a:t>
            </a:r>
            <a:r>
              <a:rPr lang="en-US" sz="1400" dirty="0" err="1"/>
              <a:t>avoisinants</a:t>
            </a:r>
            <a:r>
              <a:rPr lang="en-US" sz="1400" dirty="0"/>
              <a:t>, </a:t>
            </a:r>
            <a:r>
              <a:rPr lang="en-US" sz="1400" dirty="0" err="1"/>
              <a:t>ou</a:t>
            </a:r>
            <a:r>
              <a:rPr lang="en-US" sz="1400" dirty="0"/>
              <a:t> la force et la direction du vent qui </a:t>
            </a:r>
            <a:r>
              <a:rPr lang="en-US" sz="1400" dirty="0" err="1"/>
              <a:t>peuvent</a:t>
            </a:r>
            <a:r>
              <a:rPr lang="en-US" sz="1400" dirty="0"/>
              <a:t> influencer </a:t>
            </a:r>
            <a:r>
              <a:rPr lang="en-US" sz="1400" dirty="0" err="1"/>
              <a:t>l’audition</a:t>
            </a:r>
            <a:r>
              <a:rPr lang="en-US" sz="1400" dirty="0"/>
              <a:t> des </a:t>
            </a:r>
            <a:r>
              <a:rPr lang="en-US" sz="1400" dirty="0" err="1"/>
              <a:t>signaux</a:t>
            </a:r>
            <a:r>
              <a:rPr lang="en-US" sz="1400" dirty="0"/>
              <a:t> </a:t>
            </a:r>
            <a:r>
              <a:rPr lang="en-US" sz="1400" dirty="0" err="1"/>
              <a:t>acoustiques</a:t>
            </a:r>
            <a:r>
              <a:rPr lang="en-US" sz="1400" dirty="0"/>
              <a:t> ;</a:t>
            </a: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nl-BE" sz="1400" dirty="0"/>
              <a:t>des </a:t>
            </a:r>
            <a:r>
              <a:rPr lang="nl-BE" sz="1400" dirty="0" err="1"/>
              <a:t>conditions</a:t>
            </a:r>
            <a:r>
              <a:rPr lang="nl-BE" sz="1400" dirty="0"/>
              <a:t> de </a:t>
            </a:r>
            <a:r>
              <a:rPr lang="nl-BE" sz="1400" dirty="0" err="1"/>
              <a:t>visibibilité</a:t>
            </a:r>
            <a:r>
              <a:rPr lang="nl-BE" sz="1400" dirty="0"/>
              <a:t> ne </a:t>
            </a:r>
            <a:r>
              <a:rPr lang="nl-BE" sz="1400" dirty="0" err="1"/>
              <a:t>corresponsant</a:t>
            </a:r>
            <a:r>
              <a:rPr lang="nl-BE" sz="1400" dirty="0"/>
              <a:t> pas </a:t>
            </a:r>
            <a:r>
              <a:rPr lang="nl-BE" sz="1400" dirty="0" err="1"/>
              <a:t>aux</a:t>
            </a:r>
            <a:r>
              <a:rPr lang="nl-BE" sz="1400" dirty="0"/>
              <a:t> </a:t>
            </a:r>
            <a:r>
              <a:rPr lang="nl-BE" sz="1400" dirty="0" err="1"/>
              <a:t>circonstances</a:t>
            </a:r>
            <a:r>
              <a:rPr lang="nl-BE" sz="1400" dirty="0"/>
              <a:t> </a:t>
            </a:r>
            <a:r>
              <a:rPr lang="nl-BE" sz="1400" dirty="0" err="1"/>
              <a:t>attendues</a:t>
            </a:r>
            <a:r>
              <a:rPr lang="nl-BE" sz="1400" dirty="0"/>
              <a:t> (par ex. la </a:t>
            </a:r>
            <a:r>
              <a:rPr lang="nl-BE" sz="1400" dirty="0" err="1"/>
              <a:t>végétation</a:t>
            </a:r>
            <a:r>
              <a:rPr lang="nl-BE" sz="1400" dirty="0"/>
              <a:t> à </a:t>
            </a:r>
            <a:r>
              <a:rPr lang="nl-BE" sz="1400" dirty="0" err="1"/>
              <a:t>proximité</a:t>
            </a:r>
            <a:r>
              <a:rPr lang="nl-BE" sz="1400" dirty="0"/>
              <a:t> de la </a:t>
            </a:r>
            <a:r>
              <a:rPr lang="nl-BE" sz="1400" dirty="0" err="1"/>
              <a:t>voie</a:t>
            </a:r>
            <a:r>
              <a:rPr lang="nl-BE" sz="1400" dirty="0"/>
              <a:t> </a:t>
            </a:r>
            <a:r>
              <a:rPr lang="nl-BE" sz="1400" dirty="0" err="1"/>
              <a:t>constituant</a:t>
            </a:r>
            <a:r>
              <a:rPr lang="nl-BE" sz="1400" dirty="0"/>
              <a:t> </a:t>
            </a:r>
            <a:r>
              <a:rPr lang="nl-BE" sz="1400" dirty="0" err="1"/>
              <a:t>un</a:t>
            </a:r>
            <a:r>
              <a:rPr lang="nl-BE" sz="1400" dirty="0"/>
              <a:t> </a:t>
            </a:r>
            <a:r>
              <a:rPr lang="nl-BE" sz="1400" dirty="0" err="1"/>
              <a:t>obstable</a:t>
            </a:r>
            <a:r>
              <a:rPr lang="nl-BE" sz="1400" dirty="0"/>
              <a:t> à la </a:t>
            </a:r>
            <a:r>
              <a:rPr lang="nl-BE" sz="1400" dirty="0" err="1"/>
              <a:t>bonne</a:t>
            </a:r>
            <a:r>
              <a:rPr lang="nl-BE" sz="1400" dirty="0"/>
              <a:t> </a:t>
            </a:r>
            <a:r>
              <a:rPr lang="nl-BE" sz="1400" dirty="0" err="1"/>
              <a:t>visibilité</a:t>
            </a:r>
            <a:r>
              <a:rPr lang="nl-BE" sz="1400" dirty="0"/>
              <a:t>)  ; </a:t>
            </a:r>
          </a:p>
          <a:p>
            <a:pPr algn="just"/>
            <a:endParaRPr lang="nl-BE" sz="1200" dirty="0"/>
          </a:p>
          <a:p>
            <a:pPr marL="171450" indent="-171450" algn="just">
              <a:buFont typeface="Arial" panose="020B0604020202020204" pitchFamily="34" charset="0"/>
              <a:buChar char="-"/>
            </a:pPr>
            <a:r>
              <a:rPr lang="en-US" sz="1200" dirty="0"/>
              <a:t>… </a:t>
            </a:r>
          </a:p>
          <a:p>
            <a:pPr marL="171450" indent="-171450" algn="just">
              <a:buFont typeface="Arial" panose="020B0604020202020204" pitchFamily="34" charset="0"/>
              <a:buChar char="-"/>
            </a:pPr>
            <a:endParaRPr lang="en-US" sz="1100" dirty="0">
              <a:solidFill>
                <a:srgbClr val="0070C0"/>
              </a:solidFill>
            </a:endParaRPr>
          </a:p>
        </p:txBody>
      </p:sp>
      <p:sp>
        <p:nvSpPr>
          <p:cNvPr id="7" name="Text Placeholder 4">
            <a:extLst>
              <a:ext uri="{FF2B5EF4-FFF2-40B4-BE49-F238E27FC236}">
                <a16:creationId xmlns:a16="http://schemas.microsoft.com/office/drawing/2014/main" id="{9E402066-103A-48E8-BE69-B4581C0B3420}"/>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5 : Tests préalables</a:t>
            </a:r>
          </a:p>
          <a:p>
            <a:pPr fontAlgn="auto">
              <a:spcAft>
                <a:spcPts val="0"/>
              </a:spcAft>
            </a:pPr>
            <a:endParaRPr lang="en-GB" dirty="0"/>
          </a:p>
        </p:txBody>
      </p:sp>
      <p:sp>
        <p:nvSpPr>
          <p:cNvPr id="8" name="Title 1">
            <a:extLst>
              <a:ext uri="{FF2B5EF4-FFF2-40B4-BE49-F238E27FC236}">
                <a16:creationId xmlns:a16="http://schemas.microsoft.com/office/drawing/2014/main" id="{FDBBC834-C70C-422C-B509-AC7132598DAE}"/>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dirty="0">
                <a:solidFill>
                  <a:srgbClr val="0070C0"/>
                </a:solidFill>
                <a:latin typeface="+mj-lt"/>
                <a:ea typeface="+mj-ea"/>
                <a:cs typeface="+mj-cs"/>
              </a:rPr>
              <a:t>Etape 5 : </a:t>
            </a:r>
            <a:r>
              <a:rPr lang="fr-BE" sz="2000" b="1" dirty="0">
                <a:solidFill>
                  <a:srgbClr val="0070C0"/>
                </a:solidFill>
                <a:latin typeface="Calibri Light" panose="020F0302020204030204" pitchFamily="34" charset="0"/>
                <a:ea typeface="+mj-ea"/>
                <a:cs typeface="+mj-cs"/>
              </a:rPr>
              <a:t>Tests préalables : Pourquoi ?</a:t>
            </a:r>
            <a:endParaRPr lang="fr-BE" sz="2000" b="1" i="0" u="none" strike="noStrike" kern="1200" baseline="0"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133408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430552" y="438967"/>
            <a:ext cx="8064500" cy="470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66700" indent="-266700" eaLnBrk="1" hangingPunct="1">
              <a:tabLst>
                <a:tab pos="447675" algn="l"/>
              </a:tabLst>
            </a:pPr>
            <a:r>
              <a:rPr lang="en-US" sz="2000" kern="0" dirty="0"/>
              <a:t>Tests de bonne </a:t>
            </a:r>
            <a:r>
              <a:rPr lang="en-US" sz="2000" kern="0" dirty="0" err="1"/>
              <a:t>visibilité</a:t>
            </a:r>
            <a:r>
              <a:rPr lang="en-US" sz="2000" kern="0" dirty="0"/>
              <a:t> et audition </a:t>
            </a:r>
            <a:r>
              <a:rPr lang="en-US" sz="2000" kern="0" dirty="0" err="1"/>
              <a:t>suffisante</a:t>
            </a:r>
            <a:endParaRPr lang="en-US" sz="1800" kern="0" dirty="0"/>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5053536"/>
            <a:ext cx="2289106" cy="1543816"/>
          </a:xfrm>
          <a:prstGeom prst="rect">
            <a:avLst/>
          </a:prstGeom>
        </p:spPr>
      </p:pic>
      <p:sp>
        <p:nvSpPr>
          <p:cNvPr id="106" name="TextBox 105"/>
          <p:cNvSpPr txBox="1"/>
          <p:nvPr/>
        </p:nvSpPr>
        <p:spPr>
          <a:xfrm>
            <a:off x="8831476" y="5563834"/>
            <a:ext cx="1224136" cy="261610"/>
          </a:xfrm>
          <a:prstGeom prst="rect">
            <a:avLst/>
          </a:prstGeom>
          <a:noFill/>
        </p:spPr>
        <p:txBody>
          <a:bodyPr wrap="square" rtlCol="0">
            <a:spAutoFit/>
          </a:bodyPr>
          <a:lstStyle/>
          <a:p>
            <a:r>
              <a:rPr lang="fr-BE" sz="1100" dirty="0"/>
              <a:t>Bonne visibilité</a:t>
            </a:r>
          </a:p>
        </p:txBody>
      </p:sp>
      <p:sp>
        <p:nvSpPr>
          <p:cNvPr id="107" name="TextBox 106"/>
          <p:cNvSpPr txBox="1"/>
          <p:nvPr/>
        </p:nvSpPr>
        <p:spPr>
          <a:xfrm>
            <a:off x="8799205" y="5917613"/>
            <a:ext cx="1391694" cy="261610"/>
          </a:xfrm>
          <a:prstGeom prst="rect">
            <a:avLst/>
          </a:prstGeom>
          <a:noFill/>
        </p:spPr>
        <p:txBody>
          <a:bodyPr wrap="square" rtlCol="0">
            <a:spAutoFit/>
          </a:bodyPr>
          <a:lstStyle/>
          <a:p>
            <a:r>
              <a:rPr lang="fr-BE" sz="1100" dirty="0"/>
              <a:t>Audition suffisante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710" y="787030"/>
            <a:ext cx="3340522" cy="4739088"/>
          </a:xfrm>
          <a:prstGeom prst="rect">
            <a:avLst/>
          </a:prstGeom>
        </p:spPr>
      </p:pic>
      <p:sp>
        <p:nvSpPr>
          <p:cNvPr id="171" name="TextBox 170"/>
          <p:cNvSpPr txBox="1"/>
          <p:nvPr/>
        </p:nvSpPr>
        <p:spPr>
          <a:xfrm>
            <a:off x="2947968" y="909231"/>
            <a:ext cx="1656184" cy="307777"/>
          </a:xfrm>
          <a:prstGeom prst="rect">
            <a:avLst/>
          </a:prstGeom>
          <a:noFill/>
        </p:spPr>
        <p:txBody>
          <a:bodyPr wrap="square" rtlCol="0">
            <a:spAutoFit/>
          </a:bodyPr>
          <a:lstStyle/>
          <a:p>
            <a:pPr algn="ctr"/>
            <a:r>
              <a:rPr lang="fr-BE" sz="700" b="1" dirty="0">
                <a:latin typeface="+mn-lt"/>
              </a:rPr>
              <a:t>tests préalables</a:t>
            </a:r>
          </a:p>
          <a:p>
            <a:pPr algn="ctr"/>
            <a:r>
              <a:rPr lang="fr-BE" sz="700" b="1" dirty="0">
                <a:latin typeface="+mn-lt"/>
              </a:rPr>
              <a:t>Jour J, Heure H, Minute M</a:t>
            </a:r>
          </a:p>
        </p:txBody>
      </p:sp>
      <p:sp>
        <p:nvSpPr>
          <p:cNvPr id="172" name="TextBox 171"/>
          <p:cNvSpPr txBox="1"/>
          <p:nvPr/>
        </p:nvSpPr>
        <p:spPr>
          <a:xfrm>
            <a:off x="2960111" y="1438688"/>
            <a:ext cx="1656184" cy="307777"/>
          </a:xfrm>
          <a:prstGeom prst="rect">
            <a:avLst/>
          </a:prstGeom>
          <a:noFill/>
        </p:spPr>
        <p:txBody>
          <a:bodyPr wrap="square" rtlCol="0">
            <a:spAutoFit/>
          </a:bodyPr>
          <a:lstStyle/>
          <a:p>
            <a:pPr algn="ctr"/>
            <a:r>
              <a:rPr lang="fr-BE" sz="700" b="1" dirty="0">
                <a:latin typeface="+mn-lt"/>
              </a:rPr>
              <a:t>tests de </a:t>
            </a:r>
          </a:p>
          <a:p>
            <a:pPr algn="ctr"/>
            <a:r>
              <a:rPr lang="fr-BE" sz="700" b="1" dirty="0">
                <a:latin typeface="+mn-lt"/>
              </a:rPr>
              <a:t>visibilité</a:t>
            </a:r>
          </a:p>
        </p:txBody>
      </p:sp>
      <p:sp>
        <p:nvSpPr>
          <p:cNvPr id="173" name="TextBox 172"/>
          <p:cNvSpPr txBox="1"/>
          <p:nvPr/>
        </p:nvSpPr>
        <p:spPr>
          <a:xfrm>
            <a:off x="4267485" y="1670045"/>
            <a:ext cx="855926" cy="369332"/>
          </a:xfrm>
          <a:prstGeom prst="rect">
            <a:avLst/>
          </a:prstGeom>
          <a:noFill/>
        </p:spPr>
        <p:txBody>
          <a:bodyPr wrap="square" rtlCol="0">
            <a:spAutoFit/>
          </a:bodyPr>
          <a:lstStyle/>
          <a:p>
            <a:pPr algn="ctr"/>
            <a:r>
              <a:rPr lang="fr-BE" sz="600" b="1" dirty="0">
                <a:latin typeface="+mn-lt"/>
              </a:rPr>
              <a:t>tests de visibilité de la délimitation</a:t>
            </a:r>
          </a:p>
          <a:p>
            <a:pPr algn="ctr"/>
            <a:r>
              <a:rPr lang="fr-BE" sz="600" b="1" dirty="0">
                <a:latin typeface="+mn-lt"/>
              </a:rPr>
              <a:t>par l’annonceur</a:t>
            </a:r>
          </a:p>
        </p:txBody>
      </p:sp>
      <p:sp>
        <p:nvSpPr>
          <p:cNvPr id="174" name="TextBox 173"/>
          <p:cNvSpPr txBox="1"/>
          <p:nvPr/>
        </p:nvSpPr>
        <p:spPr>
          <a:xfrm>
            <a:off x="4322627" y="2390754"/>
            <a:ext cx="767334" cy="461665"/>
          </a:xfrm>
          <a:prstGeom prst="rect">
            <a:avLst/>
          </a:prstGeom>
          <a:noFill/>
        </p:spPr>
        <p:txBody>
          <a:bodyPr wrap="square" rtlCol="0">
            <a:spAutoFit/>
          </a:bodyPr>
          <a:lstStyle/>
          <a:p>
            <a:pPr algn="ctr"/>
            <a:r>
              <a:rPr lang="fr-BE" sz="600" b="1" dirty="0">
                <a:latin typeface="+mn-lt"/>
              </a:rPr>
              <a:t>Visibilité de tous les travailleurs sur les postes</a:t>
            </a:r>
          </a:p>
          <a:p>
            <a:pPr algn="ctr"/>
            <a:r>
              <a:rPr lang="fr-BE" sz="600" b="1" dirty="0">
                <a:latin typeface="+mn-lt"/>
              </a:rPr>
              <a:t>de travail</a:t>
            </a:r>
          </a:p>
        </p:txBody>
      </p:sp>
      <p:sp>
        <p:nvSpPr>
          <p:cNvPr id="175" name="TextBox 174"/>
          <p:cNvSpPr txBox="1"/>
          <p:nvPr/>
        </p:nvSpPr>
        <p:spPr>
          <a:xfrm>
            <a:off x="2941739" y="3190629"/>
            <a:ext cx="1656184" cy="307777"/>
          </a:xfrm>
          <a:prstGeom prst="rect">
            <a:avLst/>
          </a:prstGeom>
          <a:noFill/>
        </p:spPr>
        <p:txBody>
          <a:bodyPr wrap="square" rtlCol="0">
            <a:spAutoFit/>
          </a:bodyPr>
          <a:lstStyle/>
          <a:p>
            <a:pPr algn="ctr"/>
            <a:r>
              <a:rPr lang="fr-BE" sz="700" b="1" dirty="0">
                <a:latin typeface="+mn-lt"/>
              </a:rPr>
              <a:t>tests de</a:t>
            </a:r>
          </a:p>
          <a:p>
            <a:pPr algn="ctr"/>
            <a:r>
              <a:rPr lang="fr-BE" sz="700" b="1" dirty="0">
                <a:latin typeface="+mn-lt"/>
              </a:rPr>
              <a:t>Visibilité </a:t>
            </a:r>
          </a:p>
        </p:txBody>
      </p:sp>
      <p:sp>
        <p:nvSpPr>
          <p:cNvPr id="176" name="TextBox 175"/>
          <p:cNvSpPr txBox="1"/>
          <p:nvPr/>
        </p:nvSpPr>
        <p:spPr>
          <a:xfrm>
            <a:off x="2951246" y="3769260"/>
            <a:ext cx="1656184" cy="200055"/>
          </a:xfrm>
          <a:prstGeom prst="rect">
            <a:avLst/>
          </a:prstGeom>
          <a:noFill/>
        </p:spPr>
        <p:txBody>
          <a:bodyPr wrap="square" rtlCol="0">
            <a:spAutoFit/>
          </a:bodyPr>
          <a:lstStyle/>
          <a:p>
            <a:pPr algn="ctr"/>
            <a:r>
              <a:rPr lang="fr-BE" sz="700" b="1" dirty="0">
                <a:latin typeface="+mn-lt"/>
              </a:rPr>
              <a:t>tests d’audition </a:t>
            </a:r>
          </a:p>
        </p:txBody>
      </p:sp>
      <p:sp>
        <p:nvSpPr>
          <p:cNvPr id="177" name="TextBox 176"/>
          <p:cNvSpPr txBox="1"/>
          <p:nvPr/>
        </p:nvSpPr>
        <p:spPr>
          <a:xfrm>
            <a:off x="4253948" y="4060232"/>
            <a:ext cx="857770" cy="276999"/>
          </a:xfrm>
          <a:prstGeom prst="rect">
            <a:avLst/>
          </a:prstGeom>
          <a:noFill/>
        </p:spPr>
        <p:txBody>
          <a:bodyPr wrap="square" rtlCol="0">
            <a:spAutoFit/>
          </a:bodyPr>
          <a:lstStyle/>
          <a:p>
            <a:pPr algn="ctr"/>
            <a:r>
              <a:rPr lang="fr-BE" sz="600" b="1" dirty="0">
                <a:latin typeface="+mn-lt"/>
              </a:rPr>
              <a:t>audition de postes de travail</a:t>
            </a:r>
          </a:p>
        </p:txBody>
      </p:sp>
      <p:sp>
        <p:nvSpPr>
          <p:cNvPr id="178" name="TextBox 177"/>
          <p:cNvSpPr txBox="1"/>
          <p:nvPr/>
        </p:nvSpPr>
        <p:spPr>
          <a:xfrm>
            <a:off x="2941739" y="4800314"/>
            <a:ext cx="1656184" cy="200055"/>
          </a:xfrm>
          <a:prstGeom prst="rect">
            <a:avLst/>
          </a:prstGeom>
          <a:noFill/>
        </p:spPr>
        <p:txBody>
          <a:bodyPr wrap="square" rtlCol="0">
            <a:spAutoFit/>
          </a:bodyPr>
          <a:lstStyle/>
          <a:p>
            <a:pPr algn="ctr"/>
            <a:r>
              <a:rPr lang="fr-BE" sz="700" b="1" dirty="0">
                <a:latin typeface="+mn-lt"/>
              </a:rPr>
              <a:t>Tests d’audition</a:t>
            </a:r>
          </a:p>
        </p:txBody>
      </p:sp>
      <p:sp>
        <p:nvSpPr>
          <p:cNvPr id="92" name="Rounded Rectangle 122"/>
          <p:cNvSpPr>
            <a:spLocks noChangeArrowheads="1"/>
          </p:cNvSpPr>
          <p:nvPr/>
        </p:nvSpPr>
        <p:spPr bwMode="auto">
          <a:xfrm>
            <a:off x="2338412" y="5216450"/>
            <a:ext cx="3968430" cy="962773"/>
          </a:xfrm>
          <a:prstGeom prst="roundRect">
            <a:avLst>
              <a:gd name="adj" fmla="val 16667"/>
            </a:avLst>
          </a:prstGeom>
          <a:solidFill>
            <a:schemeClr val="bg1"/>
          </a:solidFill>
          <a:ln w="31750" algn="ctr">
            <a:solidFill>
              <a:srgbClr val="2675B2"/>
            </a:solidFill>
            <a:round/>
            <a:headEnd/>
            <a:tailEnd/>
          </a:ln>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nl-BE" altLang="en-US" sz="1400" dirty="0">
                <a:latin typeface="+mn-lt"/>
              </a:rPr>
              <a:t>Si </a:t>
            </a:r>
            <a:r>
              <a:rPr lang="nl-BE" altLang="en-US" sz="1400" dirty="0" err="1">
                <a:latin typeface="+mn-lt"/>
              </a:rPr>
              <a:t>tous</a:t>
            </a:r>
            <a:r>
              <a:rPr lang="nl-BE" altLang="en-US" sz="1400" dirty="0">
                <a:latin typeface="+mn-lt"/>
              </a:rPr>
              <a:t> les tests ont </a:t>
            </a:r>
            <a:r>
              <a:rPr lang="nl-BE" altLang="en-US" sz="1400" dirty="0" err="1">
                <a:latin typeface="+mn-lt"/>
              </a:rPr>
              <a:t>obtenu</a:t>
            </a:r>
            <a:r>
              <a:rPr lang="nl-BE" altLang="en-US" sz="1400" dirty="0">
                <a:latin typeface="+mn-lt"/>
              </a:rPr>
              <a:t> </a:t>
            </a:r>
            <a:r>
              <a:rPr lang="nl-BE" altLang="en-US" sz="1400" dirty="0" err="1">
                <a:latin typeface="+mn-lt"/>
              </a:rPr>
              <a:t>un</a:t>
            </a:r>
            <a:r>
              <a:rPr lang="nl-BE" altLang="en-US" sz="1400" dirty="0">
                <a:latin typeface="+mn-lt"/>
              </a:rPr>
              <a:t>     , </a:t>
            </a:r>
            <a:r>
              <a:rPr lang="nl-BE" altLang="en-US" sz="1400" dirty="0" err="1">
                <a:latin typeface="+mn-lt"/>
              </a:rPr>
              <a:t>l’agent</a:t>
            </a:r>
            <a:r>
              <a:rPr lang="nl-BE" altLang="en-US" sz="1400" dirty="0">
                <a:latin typeface="+mn-lt"/>
              </a:rPr>
              <a:t> garde-</a:t>
            </a:r>
            <a:r>
              <a:rPr lang="nl-BE" altLang="en-US" sz="1400" dirty="0" err="1">
                <a:latin typeface="+mn-lt"/>
              </a:rPr>
              <a:t>frontière</a:t>
            </a:r>
            <a:r>
              <a:rPr lang="nl-BE" altLang="en-US" sz="1400" dirty="0">
                <a:latin typeface="+mn-lt"/>
              </a:rPr>
              <a:t> </a:t>
            </a:r>
            <a:r>
              <a:rPr lang="nl-BE" altLang="en-US" sz="1400" dirty="0" err="1">
                <a:latin typeface="+mn-lt"/>
              </a:rPr>
              <a:t>est</a:t>
            </a:r>
            <a:r>
              <a:rPr lang="nl-BE" altLang="en-US" sz="1400" dirty="0">
                <a:latin typeface="+mn-lt"/>
              </a:rPr>
              <a:t> </a:t>
            </a:r>
            <a:r>
              <a:rPr lang="nl-BE" altLang="en-US" sz="1400" dirty="0" err="1">
                <a:latin typeface="+mn-lt"/>
              </a:rPr>
              <a:t>prêt</a:t>
            </a:r>
            <a:r>
              <a:rPr lang="nl-BE" altLang="en-US" sz="1400" dirty="0">
                <a:latin typeface="+mn-lt"/>
              </a:rPr>
              <a:t> à </a:t>
            </a:r>
            <a:r>
              <a:rPr lang="nl-BE" altLang="en-US" sz="1400" dirty="0" err="1">
                <a:latin typeface="+mn-lt"/>
              </a:rPr>
              <a:t>appliquer</a:t>
            </a:r>
            <a:r>
              <a:rPr lang="nl-BE" altLang="en-US" sz="1400" dirty="0">
                <a:latin typeface="+mn-lt"/>
              </a:rPr>
              <a:t> </a:t>
            </a:r>
            <a:r>
              <a:rPr lang="nl-BE" altLang="en-US" sz="1400" dirty="0" err="1">
                <a:latin typeface="+mn-lt"/>
              </a:rPr>
              <a:t>le</a:t>
            </a:r>
            <a:r>
              <a:rPr lang="nl-BE" altLang="en-US" sz="1400" dirty="0">
                <a:latin typeface="+mn-lt"/>
              </a:rPr>
              <a:t> </a:t>
            </a:r>
            <a:r>
              <a:rPr lang="nl-BE" altLang="en-US" sz="1400" dirty="0" err="1">
                <a:latin typeface="+mn-lt"/>
              </a:rPr>
              <a:t>système</a:t>
            </a:r>
            <a:r>
              <a:rPr lang="nl-BE" altLang="en-US" sz="1400" dirty="0">
                <a:latin typeface="+mn-lt"/>
              </a:rPr>
              <a:t> de </a:t>
            </a:r>
            <a:r>
              <a:rPr lang="nl-BE" altLang="en-US" sz="1400" dirty="0" err="1">
                <a:latin typeface="+mn-lt"/>
              </a:rPr>
              <a:t>protection</a:t>
            </a:r>
            <a:r>
              <a:rPr lang="nl-BE" altLang="en-US" sz="1400" dirty="0">
                <a:latin typeface="+mn-lt"/>
              </a:rPr>
              <a:t> (OK). </a:t>
            </a:r>
          </a:p>
        </p:txBody>
      </p:sp>
      <p:pic>
        <p:nvPicPr>
          <p:cNvPr id="93" name="Picture 11" descr="D:\Documents And Settings\GQR7802\Local Settings\Temporary Internet Files\Content.IE5\HNYX0581\MC900441310[1].pn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9856" y="5399953"/>
            <a:ext cx="169917" cy="138410"/>
          </a:xfrm>
          <a:prstGeom prst="rect">
            <a:avLst/>
          </a:prstGeom>
          <a:noFill/>
          <a:ln w="9525">
            <a:noFill/>
            <a:miter lim="800000"/>
            <a:headEnd/>
            <a:tailEnd/>
          </a:ln>
        </p:spPr>
      </p:pic>
      <p:pic>
        <p:nvPicPr>
          <p:cNvPr id="7" name="Picture 6">
            <a:extLst>
              <a:ext uri="{FF2B5EF4-FFF2-40B4-BE49-F238E27FC236}">
                <a16:creationId xmlns:a16="http://schemas.microsoft.com/office/drawing/2014/main" id="{3685458A-30C7-4C44-96C6-5ED7F6483A04}"/>
              </a:ext>
            </a:extLst>
          </p:cNvPr>
          <p:cNvPicPr>
            <a:picLocks noChangeAspect="1"/>
          </p:cNvPicPr>
          <p:nvPr/>
        </p:nvPicPr>
        <p:blipFill>
          <a:blip r:embed="rId5"/>
          <a:stretch>
            <a:fillRect/>
          </a:stretch>
        </p:blipFill>
        <p:spPr>
          <a:xfrm>
            <a:off x="5421632" y="811620"/>
            <a:ext cx="4176466" cy="1260558"/>
          </a:xfrm>
          <a:prstGeom prst="rect">
            <a:avLst/>
          </a:prstGeom>
        </p:spPr>
      </p:pic>
      <p:pic>
        <p:nvPicPr>
          <p:cNvPr id="8" name="Picture 7">
            <a:extLst>
              <a:ext uri="{FF2B5EF4-FFF2-40B4-BE49-F238E27FC236}">
                <a16:creationId xmlns:a16="http://schemas.microsoft.com/office/drawing/2014/main" id="{94D0C838-063B-4BCB-98F0-733313A77759}"/>
              </a:ext>
            </a:extLst>
          </p:cNvPr>
          <p:cNvPicPr>
            <a:picLocks noChangeAspect="1"/>
          </p:cNvPicPr>
          <p:nvPr/>
        </p:nvPicPr>
        <p:blipFill>
          <a:blip r:embed="rId6"/>
          <a:stretch>
            <a:fillRect/>
          </a:stretch>
        </p:blipFill>
        <p:spPr>
          <a:xfrm>
            <a:off x="5451230" y="1990619"/>
            <a:ext cx="3992314" cy="1204976"/>
          </a:xfrm>
          <a:prstGeom prst="rect">
            <a:avLst/>
          </a:prstGeom>
        </p:spPr>
      </p:pic>
      <p:pic>
        <p:nvPicPr>
          <p:cNvPr id="9" name="Picture 8">
            <a:extLst>
              <a:ext uri="{FF2B5EF4-FFF2-40B4-BE49-F238E27FC236}">
                <a16:creationId xmlns:a16="http://schemas.microsoft.com/office/drawing/2014/main" id="{528BA604-4E54-4FF7-BE1C-F60FD5AC85CB}"/>
              </a:ext>
            </a:extLst>
          </p:cNvPr>
          <p:cNvPicPr>
            <a:picLocks noChangeAspect="1"/>
          </p:cNvPicPr>
          <p:nvPr/>
        </p:nvPicPr>
        <p:blipFill>
          <a:blip r:embed="rId7"/>
          <a:stretch>
            <a:fillRect/>
          </a:stretch>
        </p:blipFill>
        <p:spPr>
          <a:xfrm>
            <a:off x="5433861" y="3357490"/>
            <a:ext cx="4027052" cy="1215460"/>
          </a:xfrm>
          <a:prstGeom prst="rect">
            <a:avLst/>
          </a:prstGeom>
        </p:spPr>
      </p:pic>
      <p:pic>
        <p:nvPicPr>
          <p:cNvPr id="10" name="Picture 9">
            <a:extLst>
              <a:ext uri="{FF2B5EF4-FFF2-40B4-BE49-F238E27FC236}">
                <a16:creationId xmlns:a16="http://schemas.microsoft.com/office/drawing/2014/main" id="{10A2CD96-1EE9-4BB7-9AA9-83B218FB8673}"/>
              </a:ext>
            </a:extLst>
          </p:cNvPr>
          <p:cNvPicPr>
            <a:picLocks noChangeAspect="1"/>
          </p:cNvPicPr>
          <p:nvPr/>
        </p:nvPicPr>
        <p:blipFill>
          <a:blip r:embed="rId8"/>
          <a:stretch>
            <a:fillRect/>
          </a:stretch>
        </p:blipFill>
        <p:spPr>
          <a:xfrm>
            <a:off x="6781610" y="5382529"/>
            <a:ext cx="1094522" cy="1087127"/>
          </a:xfrm>
          <a:prstGeom prst="rect">
            <a:avLst/>
          </a:prstGeom>
        </p:spPr>
      </p:pic>
      <p:sp>
        <p:nvSpPr>
          <p:cNvPr id="12" name="Rectangular Callout 50"/>
          <p:cNvSpPr>
            <a:spLocks noChangeArrowheads="1"/>
          </p:cNvSpPr>
          <p:nvPr/>
        </p:nvSpPr>
        <p:spPr bwMode="auto">
          <a:xfrm>
            <a:off x="7587331" y="5166629"/>
            <a:ext cx="504825" cy="215900"/>
          </a:xfrm>
          <a:prstGeom prst="wedgeRectCallout">
            <a:avLst>
              <a:gd name="adj1" fmla="val -90156"/>
              <a:gd name="adj2" fmla="val 120591"/>
            </a:avLst>
          </a:prstGeom>
          <a:solidFill>
            <a:srgbClr val="92D050"/>
          </a:solidFill>
          <a:ln w="31750" algn="ctr">
            <a:solidFill>
              <a:srgbClr val="92D050"/>
            </a:solidFill>
            <a:round/>
            <a:headEnd/>
            <a:tailEnd/>
          </a:ln>
        </p:spPr>
        <p:txBody>
          <a:bodyPr wrap="none" anchor="ctr"/>
          <a:lstStyle/>
          <a:p>
            <a:pPr algn="ctr"/>
            <a:r>
              <a:rPr lang="en-US" sz="1200" b="1">
                <a:solidFill>
                  <a:schemeClr val="bg1"/>
                </a:solidFill>
              </a:rPr>
              <a:t>OK!</a:t>
            </a:r>
            <a:endParaRPr lang="nl-BE" sz="1200" b="1">
              <a:solidFill>
                <a:schemeClr val="bg1"/>
              </a:solidFill>
            </a:endParaRPr>
          </a:p>
        </p:txBody>
      </p:sp>
      <p:sp>
        <p:nvSpPr>
          <p:cNvPr id="24" name="Text Placeholder 4">
            <a:extLst>
              <a:ext uri="{FF2B5EF4-FFF2-40B4-BE49-F238E27FC236}">
                <a16:creationId xmlns:a16="http://schemas.microsoft.com/office/drawing/2014/main" id="{3D92704B-4D55-481D-AC2F-23C7FF66B4AD}"/>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5 : Tests préalables</a:t>
            </a:r>
          </a:p>
          <a:p>
            <a:pPr fontAlgn="auto">
              <a:spcAft>
                <a:spcPts val="0"/>
              </a:spcAft>
            </a:pPr>
            <a:endParaRPr lang="en-GB" dirty="0"/>
          </a:p>
        </p:txBody>
      </p:sp>
    </p:spTree>
    <p:extLst>
      <p:ext uri="{BB962C8B-B14F-4D97-AF65-F5344CB8AC3E}">
        <p14:creationId xmlns:p14="http://schemas.microsoft.com/office/powerpoint/2010/main" val="4791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78281" y="3444286"/>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bwMode="auto">
          <a:xfrm>
            <a:off x="407368" y="1412776"/>
            <a:ext cx="8938797" cy="79087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endParaRPr lang="fr-BE" sz="1600" dirty="0">
              <a:latin typeface="+mn-lt"/>
            </a:endParaRPr>
          </a:p>
          <a:p>
            <a:pPr algn="just">
              <a:defRPr/>
            </a:pPr>
            <a:r>
              <a:rPr lang="fr-BE" sz="1600" dirty="0">
                <a:latin typeface="+mn-lt"/>
              </a:rPr>
              <a:t>Une </a:t>
            </a:r>
            <a:r>
              <a:rPr lang="fr-BE" sz="1600" b="1" dirty="0">
                <a:latin typeface="+mn-lt"/>
              </a:rPr>
              <a:t>visibilité suffisante</a:t>
            </a:r>
            <a:r>
              <a:rPr lang="fr-BE" sz="1600" dirty="0">
                <a:latin typeface="+mn-lt"/>
              </a:rPr>
              <a:t> de la délimitation de la zone de chantier et des postes de travail est exigé à tout moment. </a:t>
            </a:r>
          </a:p>
          <a:p>
            <a:pPr algn="just">
              <a:defRPr/>
            </a:pPr>
            <a:endParaRPr lang="fr-BE" sz="1600" dirty="0">
              <a:latin typeface="+mn-lt"/>
            </a:endParaRPr>
          </a:p>
        </p:txBody>
      </p:sp>
      <p:sp>
        <p:nvSpPr>
          <p:cNvPr id="32" name="Title 1"/>
          <p:cNvSpPr txBox="1">
            <a:spLocks/>
          </p:cNvSpPr>
          <p:nvPr/>
        </p:nvSpPr>
        <p:spPr bwMode="auto">
          <a:xfrm>
            <a:off x="1213223" y="602649"/>
            <a:ext cx="4608512" cy="356169"/>
          </a:xfrm>
          <a:prstGeom prst="rect">
            <a:avLst/>
          </a:prstGeom>
          <a:noFill/>
          <a:ln w="9525">
            <a:noFill/>
            <a:miter lim="800000"/>
            <a:headEnd/>
            <a:tailEnd/>
          </a:ln>
          <a:effectLst/>
        </p:spPr>
        <p:txBody>
          <a:bodyPr lIns="0" tIns="0" rIns="0" bIns="0"/>
          <a:lstStyle/>
          <a:p>
            <a:pPr marL="447675" indent="-447675">
              <a:defRPr/>
            </a:pPr>
            <a:r>
              <a:rPr lang="en-US" b="1" kern="0" dirty="0">
                <a:solidFill>
                  <a:srgbClr val="0070C0"/>
                </a:solidFill>
                <a:latin typeface="+mj-lt"/>
                <a:ea typeface="+mj-ea"/>
                <a:cs typeface="+mj-cs"/>
              </a:rPr>
              <a:t>Les conditions de </a:t>
            </a:r>
            <a:r>
              <a:rPr lang="en-US" b="1" kern="0" dirty="0" err="1">
                <a:solidFill>
                  <a:srgbClr val="0070C0"/>
                </a:solidFill>
                <a:latin typeface="+mj-lt"/>
                <a:ea typeface="+mj-ea"/>
                <a:cs typeface="+mj-cs"/>
              </a:rPr>
              <a:t>visibilité</a:t>
            </a:r>
            <a:r>
              <a:rPr lang="en-US" b="1" kern="0" dirty="0">
                <a:solidFill>
                  <a:srgbClr val="0070C0"/>
                </a:solidFill>
                <a:latin typeface="+mj-lt"/>
                <a:ea typeface="+mj-ea"/>
                <a:cs typeface="+mj-cs"/>
              </a:rPr>
              <a:t> et </a:t>
            </a:r>
            <a:r>
              <a:rPr lang="en-US" b="1" kern="0" dirty="0" err="1">
                <a:solidFill>
                  <a:srgbClr val="0070C0"/>
                </a:solidFill>
                <a:latin typeface="+mj-lt"/>
                <a:ea typeface="+mj-ea"/>
                <a:cs typeface="+mj-cs"/>
              </a:rPr>
              <a:t>d’audition</a:t>
            </a:r>
            <a:endParaRPr lang="en-US" b="1" kern="0" dirty="0">
              <a:solidFill>
                <a:srgbClr val="0070C0"/>
              </a:solidFill>
              <a:latin typeface="+mj-lt"/>
              <a:ea typeface="+mj-ea"/>
              <a:cs typeface="+mj-cs"/>
            </a:endParaRPr>
          </a:p>
        </p:txBody>
      </p:sp>
      <p:sp>
        <p:nvSpPr>
          <p:cNvPr id="37" name="Rounded Rectangle 36"/>
          <p:cNvSpPr/>
          <p:nvPr/>
        </p:nvSpPr>
        <p:spPr bwMode="auto">
          <a:xfrm>
            <a:off x="421135" y="2904391"/>
            <a:ext cx="8925029" cy="141690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fr-BE" sz="1600" dirty="0">
                <a:latin typeface="+mn-lt"/>
              </a:rPr>
              <a:t>Si l’alarme est donnée au personnel des postes de travail par des signaux acoustiques, une </a:t>
            </a:r>
            <a:r>
              <a:rPr lang="fr-BE" sz="1600" b="1" dirty="0">
                <a:latin typeface="+mn-lt"/>
              </a:rPr>
              <a:t>audition satisfaisante</a:t>
            </a:r>
            <a:r>
              <a:rPr lang="fr-BE" sz="1600" dirty="0">
                <a:latin typeface="+mn-lt"/>
              </a:rPr>
              <a:t> est nécessaire, compte tenu de la distance à laquelle le signal est émis et du niveau du bruit ambiant. </a:t>
            </a:r>
          </a:p>
        </p:txBody>
      </p:sp>
      <p:sp>
        <p:nvSpPr>
          <p:cNvPr id="38" name="Rounded Rectangle 37"/>
          <p:cNvSpPr/>
          <p:nvPr/>
        </p:nvSpPr>
        <p:spPr bwMode="auto">
          <a:xfrm>
            <a:off x="446750" y="4975792"/>
            <a:ext cx="8925029" cy="972279"/>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Dans un système de sécurité avec surveillance de la délimitation de la zone du chantier par une personne (agent garde-frontière), le principe de base est de vérifier si la visibilité de la délimitation et des postes de travail et l'audibilité des alarmes peuvent être garanties sur le site.</a:t>
            </a:r>
          </a:p>
        </p:txBody>
      </p:sp>
      <p:pic>
        <p:nvPicPr>
          <p:cNvPr id="4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71777" y="1653902"/>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fgeronde rechthoek 14">
            <a:extLst>
              <a:ext uri="{FF2B5EF4-FFF2-40B4-BE49-F238E27FC236}">
                <a16:creationId xmlns:a16="http://schemas.microsoft.com/office/drawing/2014/main" id="{954D0DD4-8E3C-4717-B334-4022E4F2C6F6}"/>
              </a:ext>
            </a:extLst>
          </p:cNvPr>
          <p:cNvSpPr/>
          <p:nvPr/>
        </p:nvSpPr>
        <p:spPr bwMode="auto">
          <a:xfrm>
            <a:off x="9610783" y="468555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du </a:t>
            </a:r>
            <a:r>
              <a:rPr lang="nl-BE" sz="1200" dirty="0" err="1"/>
              <a:t>personnel</a:t>
            </a:r>
            <a:endParaRPr lang="nl-BE" sz="1200" dirty="0"/>
          </a:p>
        </p:txBody>
      </p:sp>
      <p:sp>
        <p:nvSpPr>
          <p:cNvPr id="13" name="Afgeronde rechthoek 14">
            <a:extLst>
              <a:ext uri="{FF2B5EF4-FFF2-40B4-BE49-F238E27FC236}">
                <a16:creationId xmlns:a16="http://schemas.microsoft.com/office/drawing/2014/main" id="{7C8E2BE3-5F44-4C74-9177-CD8B68E24900}"/>
              </a:ext>
            </a:extLst>
          </p:cNvPr>
          <p:cNvSpPr/>
          <p:nvPr/>
        </p:nvSpPr>
        <p:spPr bwMode="auto">
          <a:xfrm>
            <a:off x="9610783" y="5261371"/>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des </a:t>
            </a:r>
            <a:r>
              <a:rPr lang="nl-BE" sz="1200" dirty="0" err="1"/>
              <a:t>engins</a:t>
            </a:r>
            <a:r>
              <a:rPr lang="nl-BE" sz="1200" dirty="0"/>
              <a:t> de </a:t>
            </a:r>
            <a:r>
              <a:rPr lang="nl-BE" sz="1200" dirty="0" err="1"/>
              <a:t>travaux</a:t>
            </a:r>
            <a:endParaRPr lang="nl-BE" sz="1200" dirty="0"/>
          </a:p>
        </p:txBody>
      </p:sp>
      <p:sp>
        <p:nvSpPr>
          <p:cNvPr id="14" name="Afgeronde rechthoek 14">
            <a:extLst>
              <a:ext uri="{FF2B5EF4-FFF2-40B4-BE49-F238E27FC236}">
                <a16:creationId xmlns:a16="http://schemas.microsoft.com/office/drawing/2014/main" id="{954DC5C6-272D-4B29-9168-A8D89A63F807}"/>
              </a:ext>
            </a:extLst>
          </p:cNvPr>
          <p:cNvSpPr/>
          <p:nvPr/>
        </p:nvSpPr>
        <p:spPr bwMode="auto">
          <a:xfrm>
            <a:off x="9608006" y="5851146"/>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t>Passage du mouvement en </a:t>
            </a:r>
            <a:r>
              <a:rPr lang="nl-BE" sz="1200" dirty="0" err="1"/>
              <a:t>sécurité</a:t>
            </a:r>
            <a:endParaRPr lang="nl-BE" sz="1200" dirty="0"/>
          </a:p>
        </p:txBody>
      </p:sp>
      <p:pic>
        <p:nvPicPr>
          <p:cNvPr id="15" name="Picture 32">
            <a:extLst>
              <a:ext uri="{FF2B5EF4-FFF2-40B4-BE49-F238E27FC236}">
                <a16:creationId xmlns:a16="http://schemas.microsoft.com/office/drawing/2014/main" id="{36FAA362-F4B0-4BDC-889E-F25410B50C19}"/>
              </a:ext>
            </a:extLst>
          </p:cNvPr>
          <p:cNvPicPr>
            <a:picLocks noChangeAspect="1"/>
          </p:cNvPicPr>
          <p:nvPr/>
        </p:nvPicPr>
        <p:blipFill>
          <a:blip r:embed="rId3"/>
          <a:stretch>
            <a:fillRect/>
          </a:stretch>
        </p:blipFill>
        <p:spPr>
          <a:xfrm>
            <a:off x="9367193" y="5709250"/>
            <a:ext cx="481626" cy="390178"/>
          </a:xfrm>
          <a:prstGeom prst="rect">
            <a:avLst/>
          </a:prstGeom>
        </p:spPr>
      </p:pic>
      <p:pic>
        <p:nvPicPr>
          <p:cNvPr id="16" name="Picture 11" descr="D:\Documents And Settings\GQR7802\Local Settings\Temporary Internet Files\Content.IE5\HNYX0581\MC900441310[1].png">
            <a:extLst>
              <a:ext uri="{FF2B5EF4-FFF2-40B4-BE49-F238E27FC236}">
                <a16:creationId xmlns:a16="http://schemas.microsoft.com/office/drawing/2014/main" id="{012692D0-E546-472C-8EA9-3564221123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67193" y="5103644"/>
            <a:ext cx="479425" cy="390525"/>
          </a:xfrm>
          <a:prstGeom prst="rect">
            <a:avLst/>
          </a:prstGeom>
          <a:noFill/>
          <a:ln w="9525">
            <a:noFill/>
            <a:miter lim="800000"/>
            <a:headEnd/>
            <a:tailEnd/>
          </a:ln>
        </p:spPr>
      </p:pic>
      <p:pic>
        <p:nvPicPr>
          <p:cNvPr id="17" name="Picture 11" descr="D:\Documents And Settings\GQR7802\Local Settings\Temporary Internet Files\Content.IE5\HNYX0581\MC900441310[1].png">
            <a:extLst>
              <a:ext uri="{FF2B5EF4-FFF2-40B4-BE49-F238E27FC236}">
                <a16:creationId xmlns:a16="http://schemas.microsoft.com/office/drawing/2014/main" id="{AC881707-8CA6-41BD-BB2E-15F412BEE2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0741" y="4490287"/>
            <a:ext cx="479425" cy="390525"/>
          </a:xfrm>
          <a:prstGeom prst="rect">
            <a:avLst/>
          </a:prstGeom>
          <a:noFill/>
          <a:ln w="9525">
            <a:noFill/>
            <a:miter lim="800000"/>
            <a:headEnd/>
            <a:tailEnd/>
          </a:ln>
        </p:spPr>
      </p:pic>
      <p:sp>
        <p:nvSpPr>
          <p:cNvPr id="18" name="Text Placeholder 4">
            <a:extLst>
              <a:ext uri="{FF2B5EF4-FFF2-40B4-BE49-F238E27FC236}">
                <a16:creationId xmlns:a16="http://schemas.microsoft.com/office/drawing/2014/main" id="{9F1B3D81-B9C0-4856-A652-112AC0E78BBC}"/>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5 : Tests préalables</a:t>
            </a:r>
          </a:p>
          <a:p>
            <a:pPr fontAlgn="auto">
              <a:spcAft>
                <a:spcPts val="0"/>
              </a:spcAft>
            </a:pPr>
            <a:endParaRPr lang="en-GB" dirty="0"/>
          </a:p>
        </p:txBody>
      </p:sp>
    </p:spTree>
    <p:extLst>
      <p:ext uri="{BB962C8B-B14F-4D97-AF65-F5344CB8AC3E}">
        <p14:creationId xmlns:p14="http://schemas.microsoft.com/office/powerpoint/2010/main" val="103312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a:solidFill>
                  <a:srgbClr val="0070C0"/>
                </a:solidFill>
                <a:latin typeface="+mj-lt"/>
                <a:ea typeface="+mj-ea"/>
                <a:cs typeface="+mj-cs"/>
              </a:rPr>
              <a:t>Etape 5 : </a:t>
            </a:r>
            <a:r>
              <a:rPr lang="fr-BE" sz="1800" b="1">
                <a:solidFill>
                  <a:srgbClr val="0070C0"/>
                </a:solidFill>
                <a:latin typeface="Calibri Light" panose="020F0302020204030204" pitchFamily="34" charset="0"/>
                <a:ea typeface="+mj-ea"/>
                <a:cs typeface="+mj-cs"/>
              </a:rPr>
              <a:t>Tests préalables</a:t>
            </a:r>
            <a:endParaRPr lang="en-US" b="1" kern="0">
              <a:solidFill>
                <a:srgbClr val="0070C0"/>
              </a:solidFill>
              <a:latin typeface="+mj-lt"/>
              <a:ea typeface="+mj-ea"/>
              <a:cs typeface="+mj-cs"/>
            </a:endParaRPr>
          </a:p>
          <a:p>
            <a:pPr marL="447675" indent="-447675">
              <a:defRPr/>
            </a:pPr>
            <a:r>
              <a:rPr lang="en-US" b="1" kern="0">
                <a:solidFill>
                  <a:srgbClr val="0070C0"/>
                </a:solidFill>
                <a:latin typeface="+mj-lt"/>
                <a:ea typeface="+mj-ea"/>
                <a:cs typeface="+mj-cs"/>
              </a:rPr>
              <a:t>Que faire si les conditions de visibilité et/ou audition ne sont pas remplies? </a:t>
            </a:r>
            <a:endParaRPr lang="en-US" b="1" kern="0" dirty="0">
              <a:solidFill>
                <a:srgbClr val="0070C0"/>
              </a:solidFill>
              <a:latin typeface="+mj-lt"/>
              <a:ea typeface="+mj-ea"/>
              <a:cs typeface="+mj-cs"/>
            </a:endParaRPr>
          </a:p>
        </p:txBody>
      </p:sp>
      <p:sp>
        <p:nvSpPr>
          <p:cNvPr id="11" name="Rounded Rectangular Callout 16"/>
          <p:cNvSpPr/>
          <p:nvPr/>
        </p:nvSpPr>
        <p:spPr bwMode="auto">
          <a:xfrm>
            <a:off x="2279576" y="3424573"/>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12"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32592" y="3592004"/>
            <a:ext cx="239664" cy="238448"/>
          </a:xfrm>
          <a:prstGeom prst="rect">
            <a:avLst/>
          </a:prstGeom>
          <a:noFill/>
          <a:ln w="9525">
            <a:noFill/>
            <a:miter lim="800000"/>
            <a:headEnd/>
            <a:tailEnd/>
          </a:ln>
        </p:spPr>
      </p:pic>
      <p:sp>
        <p:nvSpPr>
          <p:cNvPr id="13" name="Rounded Rectangle 12"/>
          <p:cNvSpPr/>
          <p:nvPr/>
        </p:nvSpPr>
        <p:spPr bwMode="auto">
          <a:xfrm>
            <a:off x="4323637" y="2852936"/>
            <a:ext cx="6308867" cy="324036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t>Pour </a:t>
            </a:r>
            <a:r>
              <a:rPr lang="en-US" sz="1400" dirty="0" err="1"/>
              <a:t>chaque</a:t>
            </a:r>
            <a:r>
              <a:rPr lang="en-US" sz="1400" dirty="0"/>
              <a:t> manque         le RS </a:t>
            </a:r>
            <a:r>
              <a:rPr lang="en-US" sz="1400" dirty="0" err="1"/>
              <a:t>doit</a:t>
            </a:r>
            <a:r>
              <a:rPr lang="en-US" sz="1400" dirty="0"/>
              <a:t> </a:t>
            </a:r>
            <a:r>
              <a:rPr lang="en-US" sz="1400" dirty="0" err="1"/>
              <a:t>être</a:t>
            </a:r>
            <a:r>
              <a:rPr lang="en-US" sz="1400" dirty="0"/>
              <a:t> </a:t>
            </a:r>
            <a:r>
              <a:rPr lang="en-US" sz="1400" dirty="0" err="1"/>
              <a:t>averti</a:t>
            </a:r>
            <a:r>
              <a:rPr lang="en-US" sz="1400" dirty="0"/>
              <a:t> et </a:t>
            </a:r>
            <a:r>
              <a:rPr lang="en-US" sz="1400" dirty="0" err="1"/>
              <a:t>trouver</a:t>
            </a:r>
            <a:r>
              <a:rPr lang="en-US" sz="1400" dirty="0"/>
              <a:t> </a:t>
            </a:r>
            <a:r>
              <a:rPr lang="en-US" sz="1400" dirty="0" err="1"/>
              <a:t>une</a:t>
            </a:r>
            <a:r>
              <a:rPr lang="en-US" sz="1400" dirty="0"/>
              <a:t> solution.</a:t>
            </a:r>
          </a:p>
          <a:p>
            <a:pPr algn="just"/>
            <a:endParaRPr lang="en-US" sz="1400" dirty="0"/>
          </a:p>
          <a:p>
            <a:pPr algn="just"/>
            <a:r>
              <a:rPr lang="en-US" sz="1400" dirty="0"/>
              <a:t>Si le RS </a:t>
            </a:r>
            <a:r>
              <a:rPr lang="en-US" sz="1400" dirty="0" err="1"/>
              <a:t>n'a</a:t>
            </a:r>
            <a:r>
              <a:rPr lang="en-US" sz="1400" dirty="0"/>
              <a:t> pas de solution pour </a:t>
            </a:r>
            <a:r>
              <a:rPr lang="en-US" sz="1400" dirty="0" err="1"/>
              <a:t>palier</a:t>
            </a:r>
            <a:r>
              <a:rPr lang="en-US" sz="1400" dirty="0"/>
              <a:t> au(x) </a:t>
            </a:r>
            <a:r>
              <a:rPr lang="en-US" sz="1400" dirty="0" err="1"/>
              <a:t>manque</a:t>
            </a:r>
            <a:r>
              <a:rPr lang="en-US" sz="1400" dirty="0"/>
              <a:t>(s), </a:t>
            </a:r>
            <a:r>
              <a:rPr lang="en-US" sz="1400" dirty="0" err="1"/>
              <a:t>il</a:t>
            </a:r>
            <a:r>
              <a:rPr lang="en-US" sz="1400" dirty="0"/>
              <a:t> </a:t>
            </a:r>
            <a:r>
              <a:rPr lang="en-US" sz="1400" dirty="0" err="1"/>
              <a:t>prend</a:t>
            </a:r>
            <a:r>
              <a:rPr lang="en-US" sz="1400" dirty="0"/>
              <a:t> </a:t>
            </a:r>
            <a:r>
              <a:rPr lang="en-US" sz="1400" dirty="0" err="1"/>
              <a:t>une</a:t>
            </a:r>
            <a:r>
              <a:rPr lang="en-US" sz="1400" dirty="0"/>
              <a:t> des </a:t>
            </a:r>
            <a:r>
              <a:rPr lang="en-US" sz="1400" dirty="0" err="1"/>
              <a:t>mesures</a:t>
            </a:r>
            <a:r>
              <a:rPr lang="en-US" sz="1400" dirty="0"/>
              <a:t> </a:t>
            </a:r>
            <a:r>
              <a:rPr lang="en-US" sz="1400" dirty="0" err="1"/>
              <a:t>suivantes</a:t>
            </a:r>
            <a:r>
              <a:rPr lang="en-US" sz="1400" dirty="0"/>
              <a:t> par rapport à la </a:t>
            </a:r>
            <a:r>
              <a:rPr lang="en-US" sz="1400" dirty="0" err="1"/>
              <a:t>poursuite</a:t>
            </a:r>
            <a:r>
              <a:rPr lang="en-US" sz="1400" dirty="0"/>
              <a:t> des </a:t>
            </a:r>
            <a:r>
              <a:rPr lang="en-US" sz="1400" dirty="0" err="1"/>
              <a:t>travaux</a:t>
            </a:r>
            <a:r>
              <a:rPr lang="en-US" sz="1400" dirty="0"/>
              <a:t> : </a:t>
            </a:r>
          </a:p>
          <a:p>
            <a:pPr algn="just"/>
            <a:endParaRPr lang="en-US" sz="1400" dirty="0"/>
          </a:p>
          <a:p>
            <a:pPr marL="228600" indent="-228600" algn="just">
              <a:buAutoNum type="arabicPeriod"/>
            </a:pPr>
            <a:r>
              <a:rPr lang="en-US" sz="1400" dirty="0" err="1"/>
              <a:t>il</a:t>
            </a:r>
            <a:r>
              <a:rPr lang="en-US" sz="1400" dirty="0"/>
              <a:t> attend que la situation </a:t>
            </a:r>
            <a:r>
              <a:rPr lang="en-US" sz="1400" dirty="0" err="1"/>
              <a:t>s'améliore</a:t>
            </a:r>
            <a:r>
              <a:rPr lang="en-US" sz="1400" dirty="0"/>
              <a:t> et </a:t>
            </a:r>
            <a:r>
              <a:rPr lang="en-US" sz="1400" dirty="0" err="1"/>
              <a:t>reprend</a:t>
            </a:r>
            <a:r>
              <a:rPr lang="en-US" sz="1400" dirty="0"/>
              <a:t> </a:t>
            </a:r>
            <a:r>
              <a:rPr lang="en-US" sz="1400" dirty="0" err="1"/>
              <a:t>ensuite</a:t>
            </a:r>
            <a:r>
              <a:rPr lang="en-US" sz="1400" dirty="0"/>
              <a:t> les travaux ; </a:t>
            </a:r>
          </a:p>
          <a:p>
            <a:pPr marL="228600" indent="-228600" algn="just">
              <a:buAutoNum type="arabicPeriod"/>
            </a:pPr>
            <a:endParaRPr lang="en-US" sz="1400" dirty="0"/>
          </a:p>
          <a:p>
            <a:pPr marL="228600" indent="-228600" algn="just">
              <a:buAutoNum type="arabicPeriod"/>
            </a:pPr>
            <a:r>
              <a:rPr lang="en-US" sz="1400" dirty="0" err="1"/>
              <a:t>il</a:t>
            </a:r>
            <a:r>
              <a:rPr lang="en-US" sz="1400" dirty="0"/>
              <a:t> change de </a:t>
            </a:r>
            <a:r>
              <a:rPr lang="en-US" sz="1400" dirty="0" err="1"/>
              <a:t>système</a:t>
            </a:r>
            <a:r>
              <a:rPr lang="en-US" sz="1400" dirty="0"/>
              <a:t> de protection et </a:t>
            </a:r>
            <a:r>
              <a:rPr lang="en-US" sz="1400" dirty="0" err="1"/>
              <a:t>reprend</a:t>
            </a:r>
            <a:r>
              <a:rPr lang="en-US" sz="1400" dirty="0"/>
              <a:t> </a:t>
            </a:r>
            <a:r>
              <a:rPr lang="en-US" sz="1400" dirty="0" err="1"/>
              <a:t>ensuite</a:t>
            </a:r>
            <a:r>
              <a:rPr lang="en-US" sz="1400" dirty="0"/>
              <a:t> les travaux ; </a:t>
            </a:r>
          </a:p>
          <a:p>
            <a:pPr marL="228600" indent="-228600" algn="just">
              <a:buAutoNum type="arabicPeriod"/>
            </a:pPr>
            <a:endParaRPr lang="en-US" sz="1400" dirty="0"/>
          </a:p>
          <a:p>
            <a:pPr marL="228600" indent="-228600" algn="just">
              <a:buAutoNum type="arabicPeriod"/>
            </a:pPr>
            <a:r>
              <a:rPr lang="en-US" sz="1400" dirty="0" err="1"/>
              <a:t>il</a:t>
            </a:r>
            <a:r>
              <a:rPr lang="en-US" sz="1400" dirty="0"/>
              <a:t> fait </a:t>
            </a:r>
            <a:r>
              <a:rPr lang="en-US" sz="1400" dirty="0" err="1"/>
              <a:t>définitivement</a:t>
            </a:r>
            <a:r>
              <a:rPr lang="en-US" sz="1400" dirty="0"/>
              <a:t> </a:t>
            </a:r>
            <a:r>
              <a:rPr lang="en-US" sz="1400" dirty="0" err="1"/>
              <a:t>arrêter</a:t>
            </a:r>
            <a:r>
              <a:rPr lang="en-US" sz="1400" dirty="0"/>
              <a:t> les travaux </a:t>
            </a:r>
            <a:r>
              <a:rPr lang="en-US" sz="1400" dirty="0" err="1"/>
              <a:t>planifiés</a:t>
            </a:r>
            <a:r>
              <a:rPr lang="en-US" sz="1400" dirty="0"/>
              <a:t>.</a:t>
            </a:r>
          </a:p>
          <a:p>
            <a:pPr algn="just"/>
            <a:endParaRPr lang="en-US" sz="1400" dirty="0">
              <a:latin typeface="+mn-lt"/>
            </a:endParaRPr>
          </a:p>
        </p:txBody>
      </p:sp>
      <p:pic>
        <p:nvPicPr>
          <p:cNvPr id="14"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2024" y="3279147"/>
            <a:ext cx="239664" cy="238448"/>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131" y="2917555"/>
            <a:ext cx="471168" cy="637061"/>
          </a:xfrm>
          <a:prstGeom prst="rect">
            <a:avLst/>
          </a:prstGeom>
          <a:noFill/>
          <a:ln w="9525">
            <a:noFill/>
            <a:miter lim="800000"/>
            <a:headEnd/>
            <a:tailEnd/>
          </a:ln>
        </p:spPr>
      </p:pic>
      <p:sp>
        <p:nvSpPr>
          <p:cNvPr id="19" name="Rounded Rectangle 18"/>
          <p:cNvSpPr/>
          <p:nvPr/>
        </p:nvSpPr>
        <p:spPr bwMode="auto">
          <a:xfrm>
            <a:off x="1088796" y="1190632"/>
            <a:ext cx="9579204" cy="144227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latin typeface="+mn-lt"/>
            </a:endParaRPr>
          </a:p>
        </p:txBody>
      </p:sp>
      <p:pic>
        <p:nvPicPr>
          <p:cNvPr id="2" name="Picture 1"/>
          <p:cNvPicPr>
            <a:picLocks noChangeAspect="1"/>
          </p:cNvPicPr>
          <p:nvPr/>
        </p:nvPicPr>
        <p:blipFill>
          <a:blip r:embed="rId4"/>
          <a:stretch>
            <a:fillRect/>
          </a:stretch>
        </p:blipFill>
        <p:spPr>
          <a:xfrm>
            <a:off x="3071664" y="2105270"/>
            <a:ext cx="371888" cy="304826"/>
          </a:xfrm>
          <a:prstGeom prst="rect">
            <a:avLst/>
          </a:prstGeom>
        </p:spPr>
      </p:pic>
      <p:pic>
        <p:nvPicPr>
          <p:cNvPr id="3" name="Picture 2"/>
          <p:cNvPicPr>
            <a:picLocks noChangeAspect="1"/>
          </p:cNvPicPr>
          <p:nvPr/>
        </p:nvPicPr>
        <p:blipFill>
          <a:blip r:embed="rId5"/>
          <a:stretch>
            <a:fillRect/>
          </a:stretch>
        </p:blipFill>
        <p:spPr>
          <a:xfrm>
            <a:off x="4079776" y="2143707"/>
            <a:ext cx="243861" cy="237765"/>
          </a:xfrm>
          <a:prstGeom prst="rect">
            <a:avLst/>
          </a:prstGeom>
        </p:spPr>
      </p:pic>
      <p:sp>
        <p:nvSpPr>
          <p:cNvPr id="6" name="Rectangle 5"/>
          <p:cNvSpPr/>
          <p:nvPr/>
        </p:nvSpPr>
        <p:spPr>
          <a:xfrm>
            <a:off x="1161874" y="1332878"/>
            <a:ext cx="9433047" cy="1077218"/>
          </a:xfrm>
          <a:prstGeom prst="rect">
            <a:avLst/>
          </a:prstGeom>
        </p:spPr>
        <p:txBody>
          <a:bodyPr wrap="square">
            <a:spAutoFit/>
          </a:bodyPr>
          <a:lstStyle/>
          <a:p>
            <a:pPr algn="just"/>
            <a:r>
              <a:rPr lang="en-US" sz="1600" dirty="0">
                <a:latin typeface="+mn-lt"/>
              </a:rPr>
              <a:t>Les conditions de </a:t>
            </a:r>
            <a:r>
              <a:rPr lang="en-US" sz="1600" dirty="0" err="1">
                <a:latin typeface="+mn-lt"/>
              </a:rPr>
              <a:t>visibilité</a:t>
            </a:r>
            <a:r>
              <a:rPr lang="en-US" sz="1600" dirty="0">
                <a:latin typeface="+mn-lt"/>
              </a:rPr>
              <a:t> et </a:t>
            </a:r>
            <a:r>
              <a:rPr lang="en-US" sz="1600" dirty="0" err="1">
                <a:latin typeface="+mn-lt"/>
              </a:rPr>
              <a:t>d’audition</a:t>
            </a:r>
            <a:r>
              <a:rPr lang="en-US" sz="1600" dirty="0">
                <a:latin typeface="+mn-lt"/>
              </a:rPr>
              <a:t> </a:t>
            </a:r>
            <a:r>
              <a:rPr lang="en-US" sz="1600" dirty="0" err="1">
                <a:latin typeface="+mn-lt"/>
              </a:rPr>
              <a:t>doivent</a:t>
            </a:r>
            <a:r>
              <a:rPr lang="en-US" sz="1600" dirty="0">
                <a:latin typeface="+mn-lt"/>
              </a:rPr>
              <a:t> </a:t>
            </a:r>
            <a:r>
              <a:rPr lang="en-US" sz="1600" dirty="0" err="1">
                <a:latin typeface="+mn-lt"/>
              </a:rPr>
              <a:t>être</a:t>
            </a:r>
            <a:r>
              <a:rPr lang="en-US" sz="1600" dirty="0">
                <a:latin typeface="+mn-lt"/>
              </a:rPr>
              <a:t> </a:t>
            </a:r>
            <a:r>
              <a:rPr lang="en-US" sz="1600" dirty="0" err="1">
                <a:latin typeface="+mn-lt"/>
              </a:rPr>
              <a:t>vérifiées</a:t>
            </a:r>
            <a:r>
              <a:rPr lang="en-US" sz="1600" dirty="0">
                <a:latin typeface="+mn-lt"/>
              </a:rPr>
              <a:t> </a:t>
            </a:r>
            <a:r>
              <a:rPr lang="en-US" sz="1600" dirty="0" err="1">
                <a:latin typeface="+mn-lt"/>
              </a:rPr>
              <a:t>constamment</a:t>
            </a:r>
            <a:r>
              <a:rPr lang="en-US" sz="1600" dirty="0">
                <a:latin typeface="+mn-lt"/>
              </a:rPr>
              <a:t>. </a:t>
            </a:r>
          </a:p>
          <a:p>
            <a:pPr algn="just"/>
            <a:endParaRPr lang="en-US" sz="1600" dirty="0">
              <a:latin typeface="+mn-lt"/>
            </a:endParaRPr>
          </a:p>
          <a:p>
            <a:pPr algn="just">
              <a:defRPr/>
            </a:pPr>
            <a:r>
              <a:rPr lang="en-US" sz="1600" dirty="0">
                <a:latin typeface="+mn-lt"/>
              </a:rPr>
              <a:t>Si, pendant </a:t>
            </a:r>
            <a:r>
              <a:rPr lang="en-US" sz="1600" dirty="0" err="1">
                <a:latin typeface="+mn-lt"/>
              </a:rPr>
              <a:t>l’exécution</a:t>
            </a:r>
            <a:r>
              <a:rPr lang="en-US" sz="1600" dirty="0">
                <a:latin typeface="+mn-lt"/>
              </a:rPr>
              <a:t> des travaux, pour </a:t>
            </a:r>
            <a:r>
              <a:rPr lang="en-US" sz="1600" dirty="0" err="1">
                <a:latin typeface="+mn-lt"/>
              </a:rPr>
              <a:t>quelque</a:t>
            </a:r>
            <a:r>
              <a:rPr lang="en-US" sz="1600" dirty="0">
                <a:latin typeface="+mn-lt"/>
              </a:rPr>
              <a:t> raison que </a:t>
            </a:r>
            <a:r>
              <a:rPr lang="en-US" sz="1600" dirty="0" err="1">
                <a:latin typeface="+mn-lt"/>
              </a:rPr>
              <a:t>ce</a:t>
            </a:r>
            <a:r>
              <a:rPr lang="en-US" sz="1600" dirty="0">
                <a:latin typeface="+mn-lt"/>
              </a:rPr>
              <a:t> </a:t>
            </a:r>
            <a:r>
              <a:rPr lang="en-US" sz="1600" dirty="0" err="1">
                <a:latin typeface="+mn-lt"/>
              </a:rPr>
              <a:t>soit</a:t>
            </a:r>
            <a:r>
              <a:rPr lang="en-US" sz="1600" dirty="0">
                <a:latin typeface="+mn-lt"/>
              </a:rPr>
              <a:t>, les conditions de </a:t>
            </a:r>
            <a:r>
              <a:rPr lang="en-US" sz="1600" dirty="0" err="1">
                <a:latin typeface="+mn-lt"/>
              </a:rPr>
              <a:t>visibilité</a:t>
            </a:r>
            <a:r>
              <a:rPr lang="en-US" sz="1600" dirty="0">
                <a:latin typeface="+mn-lt"/>
              </a:rPr>
              <a:t> et/</a:t>
            </a:r>
            <a:r>
              <a:rPr lang="en-US" sz="1600" dirty="0" err="1">
                <a:latin typeface="+mn-lt"/>
              </a:rPr>
              <a:t>ou</a:t>
            </a:r>
            <a:r>
              <a:rPr lang="en-US" sz="1600" dirty="0">
                <a:latin typeface="+mn-lt"/>
              </a:rPr>
              <a:t> </a:t>
            </a:r>
            <a:r>
              <a:rPr lang="en-US" sz="1600" dirty="0" err="1">
                <a:latin typeface="+mn-lt"/>
              </a:rPr>
              <a:t>d’audition</a:t>
            </a:r>
            <a:r>
              <a:rPr lang="en-US" sz="1600" dirty="0">
                <a:latin typeface="+mn-lt"/>
              </a:rPr>
              <a:t> ne </a:t>
            </a:r>
            <a:r>
              <a:rPr lang="en-US" sz="1600" dirty="0" err="1">
                <a:latin typeface="+mn-lt"/>
              </a:rPr>
              <a:t>sont</a:t>
            </a:r>
            <a:r>
              <a:rPr lang="en-US" sz="1600" dirty="0">
                <a:latin typeface="+mn-lt"/>
              </a:rPr>
              <a:t> pas </a:t>
            </a:r>
            <a:r>
              <a:rPr lang="en-US" sz="1600" dirty="0" err="1">
                <a:latin typeface="+mn-lt"/>
              </a:rPr>
              <a:t>garanties</a:t>
            </a:r>
            <a:r>
              <a:rPr lang="en-US" sz="1600" dirty="0">
                <a:latin typeface="+mn-lt"/>
              </a:rPr>
              <a:t> (       </a:t>
            </a:r>
            <a:r>
              <a:rPr lang="en-US" sz="1600" dirty="0" err="1">
                <a:latin typeface="+mn-lt"/>
              </a:rPr>
              <a:t>devient</a:t>
            </a:r>
            <a:r>
              <a:rPr lang="en-US" sz="1600" dirty="0">
                <a:latin typeface="+mn-lt"/>
              </a:rPr>
              <a:t>       ); le RS fait </a:t>
            </a:r>
            <a:r>
              <a:rPr lang="en-US" sz="1600" dirty="0" err="1">
                <a:latin typeface="+mn-lt"/>
              </a:rPr>
              <a:t>arrêter</a:t>
            </a:r>
            <a:r>
              <a:rPr lang="en-US" sz="1600" dirty="0">
                <a:latin typeface="+mn-lt"/>
              </a:rPr>
              <a:t> </a:t>
            </a:r>
            <a:r>
              <a:rPr lang="en-US" sz="1600" dirty="0" err="1">
                <a:latin typeface="+mn-lt"/>
              </a:rPr>
              <a:t>tous</a:t>
            </a:r>
            <a:r>
              <a:rPr lang="en-US" sz="1600" dirty="0">
                <a:latin typeface="+mn-lt"/>
              </a:rPr>
              <a:t> </a:t>
            </a:r>
            <a:r>
              <a:rPr lang="fr-BE" sz="1600" dirty="0">
                <a:latin typeface="+mn-lt"/>
              </a:rPr>
              <a:t>les activités présentant un risque d’empiètement. </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479" y="4009973"/>
            <a:ext cx="1223314" cy="1657395"/>
          </a:xfrm>
          <a:prstGeom prst="rect">
            <a:avLst/>
          </a:prstGeom>
        </p:spPr>
      </p:pic>
      <p:sp>
        <p:nvSpPr>
          <p:cNvPr id="18" name="Text Placeholder 4">
            <a:extLst>
              <a:ext uri="{FF2B5EF4-FFF2-40B4-BE49-F238E27FC236}">
                <a16:creationId xmlns:a16="http://schemas.microsoft.com/office/drawing/2014/main" id="{DE1A570E-A7A6-40FE-9539-FD9E71A14809}"/>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5 : Tests préalables</a:t>
            </a:r>
          </a:p>
          <a:p>
            <a:pPr fontAlgn="auto">
              <a:spcAft>
                <a:spcPts val="0"/>
              </a:spcAft>
            </a:pPr>
            <a:endParaRPr lang="en-GB" dirty="0"/>
          </a:p>
        </p:txBody>
      </p:sp>
      <p:sp>
        <p:nvSpPr>
          <p:cNvPr id="21" name="Rechthoek 35">
            <a:extLst>
              <a:ext uri="{FF2B5EF4-FFF2-40B4-BE49-F238E27FC236}">
                <a16:creationId xmlns:a16="http://schemas.microsoft.com/office/drawing/2014/main" id="{6B4A6720-F45A-489A-A5C4-C88968650E48}"/>
              </a:ext>
            </a:extLst>
          </p:cNvPr>
          <p:cNvSpPr>
            <a:spLocks noChangeArrowheads="1"/>
          </p:cNvSpPr>
          <p:nvPr/>
        </p:nvSpPr>
        <p:spPr bwMode="auto">
          <a:xfrm>
            <a:off x="1228287" y="5364916"/>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22" name="Picture 12">
            <a:extLst>
              <a:ext uri="{FF2B5EF4-FFF2-40B4-BE49-F238E27FC236}">
                <a16:creationId xmlns:a16="http://schemas.microsoft.com/office/drawing/2014/main" id="{DAA2264F-0E78-47BE-8D4B-94BB8B14DB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60792" y="3997883"/>
            <a:ext cx="419096" cy="1226172"/>
          </a:xfrm>
          <a:prstGeom prst="rect">
            <a:avLst/>
          </a:prstGeom>
          <a:ln w="25400">
            <a:solidFill>
              <a:schemeClr val="tx2">
                <a:lumMod val="85000"/>
              </a:schemeClr>
            </a:solidFill>
          </a:ln>
        </p:spPr>
      </p:pic>
    </p:spTree>
    <p:extLst>
      <p:ext uri="{BB962C8B-B14F-4D97-AF65-F5344CB8AC3E}">
        <p14:creationId xmlns:p14="http://schemas.microsoft.com/office/powerpoint/2010/main" val="3418958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spTree>
    <p:extLst>
      <p:ext uri="{BB962C8B-B14F-4D97-AF65-F5344CB8AC3E}">
        <p14:creationId xmlns:p14="http://schemas.microsoft.com/office/powerpoint/2010/main" val="2220814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spTree>
    <p:extLst>
      <p:ext uri="{BB962C8B-B14F-4D97-AF65-F5344CB8AC3E}">
        <p14:creationId xmlns:p14="http://schemas.microsoft.com/office/powerpoint/2010/main" val="338300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a:t>
            </a:r>
          </a:p>
          <a:p>
            <a:pPr marL="12700" marR="0" lvl="0" indent="0" algn="l" defTabSz="914400" rtl="0" eaLnBrk="1" fontAlgn="base" latinLnBrk="0" hangingPunct="1">
              <a:lnSpc>
                <a:spcPct val="100000"/>
              </a:lnSpc>
              <a:spcBef>
                <a:spcPct val="0"/>
              </a:spcBef>
              <a:spcAft>
                <a:spcPct val="0"/>
              </a:spcAft>
              <a:buClrTx/>
              <a:buSzTx/>
              <a:buFontTx/>
              <a:buNone/>
              <a:tabLst/>
              <a:defRPr/>
            </a:pPr>
            <a:r>
              <a:rPr lang="fr-FR" sz="2000" b="1" dirty="0">
                <a:solidFill>
                  <a:srgbClr val="213A53"/>
                </a:solidFill>
                <a:latin typeface="Calibri" panose="020F0502020204030204" pitchFamily="34" charset="0"/>
                <a:cs typeface="Calibri" panose="020F0502020204030204" pitchFamily="34" charset="0"/>
              </a:rPr>
              <a:t>d’apprentissage</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146800" y="4982186"/>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session, vous serez capable de:</a:t>
            </a:r>
          </a:p>
          <a:p>
            <a:pPr marL="0" indent="0" fontAlgn="auto">
              <a:spcAft>
                <a:spcPts val="0"/>
              </a:spcAft>
              <a:buNone/>
            </a:pPr>
            <a:endParaRPr lang="fr-FR" dirty="0"/>
          </a:p>
        </p:txBody>
      </p:sp>
      <p:sp>
        <p:nvSpPr>
          <p:cNvPr id="28" name="Espace réservé du texte 3"/>
          <p:cNvSpPr txBox="1">
            <a:spLocks/>
          </p:cNvSpPr>
          <p:nvPr/>
        </p:nvSpPr>
        <p:spPr>
          <a:xfrm>
            <a:off x="2096812" y="1542134"/>
            <a:ext cx="9558961" cy="2752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fr-BE" sz="1600" dirty="0"/>
              <a:t>L’apprenant connaît les directives et ses obligations en tant que chef de travail lors de la mise en place d’une délimitation de la zone de chantier comme mesure de sécurité lors de travaux sans empiètement prévu et peut les appliquer:</a:t>
            </a:r>
          </a:p>
          <a:p>
            <a:pPr marL="0" indent="0" algn="just">
              <a:lnSpc>
                <a:spcPct val="100000"/>
              </a:lnSpc>
              <a:spcBef>
                <a:spcPts val="0"/>
              </a:spcBef>
              <a:spcAft>
                <a:spcPts val="0"/>
              </a:spcAft>
              <a:buNone/>
            </a:pPr>
            <a:endParaRPr lang="fr-BE" sz="1600" dirty="0"/>
          </a:p>
          <a:p>
            <a:pPr algn="just">
              <a:lnSpc>
                <a:spcPct val="100000"/>
              </a:lnSpc>
              <a:spcBef>
                <a:spcPts val="0"/>
              </a:spcBef>
              <a:spcAft>
                <a:spcPts val="0"/>
              </a:spcAft>
            </a:pPr>
            <a:r>
              <a:rPr lang="fr-BE" sz="1600" dirty="0"/>
              <a:t>le fonctionnement et le but d’un système de délimitation de la zone du chantier</a:t>
            </a:r>
          </a:p>
          <a:p>
            <a:pPr algn="just">
              <a:lnSpc>
                <a:spcPct val="100000"/>
              </a:lnSpc>
              <a:spcBef>
                <a:spcPts val="0"/>
              </a:spcBef>
              <a:spcAft>
                <a:spcPts val="0"/>
              </a:spcAft>
            </a:pPr>
            <a:endParaRPr lang="fr-BE" sz="1600" dirty="0"/>
          </a:p>
          <a:p>
            <a:pPr algn="just">
              <a:lnSpc>
                <a:spcPct val="100000"/>
              </a:lnSpc>
              <a:spcBef>
                <a:spcPts val="0"/>
              </a:spcBef>
              <a:spcAft>
                <a:spcPts val="0"/>
              </a:spcAft>
            </a:pPr>
            <a:r>
              <a:rPr lang="fr-BE" sz="1600" dirty="0"/>
              <a:t>le placement correct d’une délimitation matérielle </a:t>
            </a:r>
          </a:p>
          <a:p>
            <a:pPr lvl="1" algn="just">
              <a:lnSpc>
                <a:spcPct val="100000"/>
              </a:lnSpc>
              <a:spcBef>
                <a:spcPts val="0"/>
              </a:spcBef>
              <a:spcAft>
                <a:spcPts val="0"/>
              </a:spcAft>
            </a:pPr>
            <a:r>
              <a:rPr lang="fr-BE" sz="1600" dirty="0"/>
              <a:t>avant la prestation</a:t>
            </a:r>
          </a:p>
          <a:p>
            <a:pPr lvl="1" algn="just">
              <a:lnSpc>
                <a:spcPct val="100000"/>
              </a:lnSpc>
              <a:spcBef>
                <a:spcPts val="0"/>
              </a:spcBef>
              <a:spcAft>
                <a:spcPts val="0"/>
              </a:spcAft>
            </a:pPr>
            <a:r>
              <a:rPr lang="fr-BE" sz="1600" dirty="0"/>
              <a:t>pendant la prestation</a:t>
            </a:r>
          </a:p>
          <a:p>
            <a:pPr algn="just">
              <a:lnSpc>
                <a:spcPct val="100000"/>
              </a:lnSpc>
              <a:spcBef>
                <a:spcPts val="0"/>
              </a:spcBef>
              <a:spcAft>
                <a:spcPts val="0"/>
              </a:spcAft>
            </a:pPr>
            <a:endParaRPr lang="fr-BE" sz="1600" dirty="0"/>
          </a:p>
          <a:p>
            <a:pPr algn="just">
              <a:lnSpc>
                <a:spcPct val="100000"/>
              </a:lnSpc>
              <a:spcBef>
                <a:spcPts val="0"/>
              </a:spcBef>
              <a:spcAft>
                <a:spcPts val="0"/>
              </a:spcAft>
            </a:pPr>
            <a:r>
              <a:rPr lang="fr-BE" sz="1600" dirty="0"/>
              <a:t>placement correct de l’agent garde frontière </a:t>
            </a:r>
          </a:p>
          <a:p>
            <a:pPr algn="just">
              <a:lnSpc>
                <a:spcPct val="100000"/>
              </a:lnSpc>
              <a:spcBef>
                <a:spcPts val="0"/>
              </a:spcBef>
              <a:spcAft>
                <a:spcPts val="0"/>
              </a:spcAft>
            </a:pPr>
            <a:endParaRPr lang="fr-BE" sz="1600" dirty="0"/>
          </a:p>
          <a:p>
            <a:pPr algn="just">
              <a:lnSpc>
                <a:spcPct val="100000"/>
              </a:lnSpc>
              <a:spcBef>
                <a:spcPts val="0"/>
              </a:spcBef>
              <a:spcAft>
                <a:spcPts val="0"/>
              </a:spcAft>
            </a:pPr>
            <a:r>
              <a:rPr lang="fr-BE" sz="1600" dirty="0"/>
              <a:t>les éléments principaux à communiquer lors du briefing à l’agent garde-frontière et aux opérateurs de travail ;</a:t>
            </a:r>
          </a:p>
          <a:p>
            <a:pPr marL="0" indent="0" algn="just">
              <a:lnSpc>
                <a:spcPct val="100000"/>
              </a:lnSpc>
              <a:spcBef>
                <a:spcPts val="0"/>
              </a:spcBef>
              <a:spcAft>
                <a:spcPts val="0"/>
              </a:spcAft>
              <a:buNone/>
            </a:pPr>
            <a:endParaRPr lang="fr-BE" sz="1600" dirty="0"/>
          </a:p>
        </p:txBody>
      </p:sp>
      <p:sp>
        <p:nvSpPr>
          <p:cNvPr id="18" name="Espace réservé du texte 3"/>
          <p:cNvSpPr txBox="1">
            <a:spLocks/>
          </p:cNvSpPr>
          <p:nvPr/>
        </p:nvSpPr>
        <p:spPr>
          <a:xfrm>
            <a:off x="1631504" y="5157018"/>
            <a:ext cx="9558961" cy="1513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1338" lvl="2" indent="0" algn="just">
              <a:buNone/>
              <a:defRPr/>
            </a:pPr>
            <a:r>
              <a:rPr lang="fr-BE" sz="1600" dirty="0"/>
              <a:t>L’apprenant sait comment réagir face aux situations suivantes : </a:t>
            </a:r>
          </a:p>
          <a:p>
            <a:pPr marL="827088" lvl="2" indent="-285750" algn="just">
              <a:defRPr/>
            </a:pPr>
            <a:r>
              <a:rPr lang="fr-BE" sz="1600" dirty="0"/>
              <a:t>pas de réaction à l’alarme;</a:t>
            </a:r>
          </a:p>
          <a:p>
            <a:pPr marL="827088" lvl="2" indent="-285750" algn="just">
              <a:defRPr/>
            </a:pPr>
            <a:r>
              <a:rPr lang="fr-BE" sz="1600" dirty="0"/>
              <a:t>visibilité réduite;</a:t>
            </a:r>
          </a:p>
          <a:p>
            <a:pPr marL="827088" lvl="2" indent="-285750" algn="just">
              <a:defRPr/>
            </a:pPr>
            <a:r>
              <a:rPr lang="fr-BE" sz="1600" dirty="0"/>
              <a:t>audition réduite.</a:t>
            </a:r>
            <a:endParaRPr lang="fr-FR" dirty="0"/>
          </a:p>
        </p:txBody>
      </p:sp>
    </p:spTree>
    <p:extLst>
      <p:ext uri="{BB962C8B-B14F-4D97-AF65-F5344CB8AC3E}">
        <p14:creationId xmlns:p14="http://schemas.microsoft.com/office/powerpoint/2010/main" val="3941655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bwMode="auto">
          <a:xfrm>
            <a:off x="2205230" y="1848395"/>
            <a:ext cx="13289" cy="389897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15" name="Title 1"/>
          <p:cNvSpPr txBox="1">
            <a:spLocks/>
          </p:cNvSpPr>
          <p:nvPr/>
        </p:nvSpPr>
        <p:spPr bwMode="auto">
          <a:xfrm>
            <a:off x="57990" y="1599603"/>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a:t>
            </a:r>
          </a:p>
        </p:txBody>
      </p:sp>
      <p:sp>
        <p:nvSpPr>
          <p:cNvPr id="20" name="Rounded Rectangle 122"/>
          <p:cNvSpPr>
            <a:spLocks noChangeArrowheads="1"/>
          </p:cNvSpPr>
          <p:nvPr/>
        </p:nvSpPr>
        <p:spPr bwMode="auto">
          <a:xfrm>
            <a:off x="1850560" y="206441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de visibilité</a:t>
            </a:r>
          </a:p>
        </p:txBody>
      </p:sp>
      <p:sp>
        <p:nvSpPr>
          <p:cNvPr id="21" name="Rounded Rectangle 122"/>
          <p:cNvSpPr>
            <a:spLocks noChangeArrowheads="1"/>
          </p:cNvSpPr>
          <p:nvPr/>
        </p:nvSpPr>
        <p:spPr bwMode="auto">
          <a:xfrm>
            <a:off x="1867682" y="3536691"/>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d’audition</a:t>
            </a:r>
          </a:p>
        </p:txBody>
      </p:sp>
      <p:pic>
        <p:nvPicPr>
          <p:cNvPr id="2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1848395"/>
            <a:ext cx="443568" cy="361318"/>
          </a:xfrm>
          <a:prstGeom prst="rect">
            <a:avLst/>
          </a:prstGeom>
          <a:noFill/>
          <a:ln w="9525">
            <a:noFill/>
            <a:miter lim="800000"/>
            <a:headEnd/>
            <a:tailEnd/>
          </a:ln>
        </p:spPr>
      </p:pic>
      <p:pic>
        <p:nvPicPr>
          <p:cNvPr id="2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3343474"/>
            <a:ext cx="443568" cy="361318"/>
          </a:xfrm>
          <a:prstGeom prst="rect">
            <a:avLst/>
          </a:prstGeom>
          <a:noFill/>
          <a:ln w="9525">
            <a:noFill/>
            <a:miter lim="800000"/>
            <a:headEnd/>
            <a:tailEnd/>
          </a:ln>
        </p:spPr>
      </p:pic>
      <p:sp>
        <p:nvSpPr>
          <p:cNvPr id="32" name="Rectangle 31"/>
          <p:cNvSpPr/>
          <p:nvPr/>
        </p:nvSpPr>
        <p:spPr bwMode="auto">
          <a:xfrm>
            <a:off x="3719735" y="275585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33" name="Ovaal 22"/>
          <p:cNvSpPr/>
          <p:nvPr/>
        </p:nvSpPr>
        <p:spPr bwMode="auto">
          <a:xfrm>
            <a:off x="3575719" y="2559594"/>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4" name="Right Brace 33"/>
          <p:cNvSpPr/>
          <p:nvPr/>
        </p:nvSpPr>
        <p:spPr bwMode="auto">
          <a:xfrm>
            <a:off x="2992202" y="1981398"/>
            <a:ext cx="504056" cy="3065036"/>
          </a:xfrm>
          <a:prstGeom prst="rightBrace">
            <a:avLst>
              <a:gd name="adj1" fmla="val 106596"/>
              <a:gd name="adj2" fmla="val 49170"/>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3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0239" y="2559594"/>
            <a:ext cx="443568" cy="361318"/>
          </a:xfrm>
          <a:prstGeom prst="rect">
            <a:avLst/>
          </a:prstGeom>
          <a:noFill/>
          <a:ln w="9525">
            <a:noFill/>
            <a:miter lim="800000"/>
            <a:headEnd/>
            <a:tailEnd/>
          </a:ln>
        </p:spPr>
      </p:pic>
      <p:sp>
        <p:nvSpPr>
          <p:cNvPr id="19" name="Rounded Rectangle 122"/>
          <p:cNvSpPr>
            <a:spLocks noChangeArrowheads="1"/>
          </p:cNvSpPr>
          <p:nvPr/>
        </p:nvSpPr>
        <p:spPr bwMode="auto">
          <a:xfrm>
            <a:off x="1867682" y="5053090"/>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début</a:t>
            </a:r>
            <a:r>
              <a:rPr lang="nl-BE" sz="800" dirty="0">
                <a:latin typeface="Arial" panose="020B0604020202020204" pitchFamily="34" charset="0"/>
                <a:cs typeface="Arial" panose="020B0604020202020204" pitchFamily="34" charset="0"/>
              </a:rPr>
              <a:t> des </a:t>
            </a: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p:txBody>
      </p:sp>
      <p:sp>
        <p:nvSpPr>
          <p:cNvPr id="65" name="Rounded Rectangle 64"/>
          <p:cNvSpPr/>
          <p:nvPr/>
        </p:nvSpPr>
        <p:spPr bwMode="auto">
          <a:xfrm>
            <a:off x="7490043" y="980336"/>
            <a:ext cx="4316157" cy="176288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Tests de liaison radio </a:t>
            </a:r>
            <a:r>
              <a:rPr lang="en-US" sz="1400" dirty="0" err="1">
                <a:latin typeface="+mn-lt"/>
              </a:rPr>
              <a:t>uniquement</a:t>
            </a:r>
            <a:r>
              <a:rPr lang="en-US" sz="1400" dirty="0">
                <a:latin typeface="+mn-lt"/>
              </a:rPr>
              <a:t> </a:t>
            </a:r>
            <a:r>
              <a:rPr lang="en-US" sz="1400" dirty="0" err="1">
                <a:latin typeface="+mn-lt"/>
              </a:rPr>
              <a:t>si</a:t>
            </a:r>
            <a:r>
              <a:rPr lang="en-US" sz="1400" dirty="0">
                <a:latin typeface="+mn-lt"/>
              </a:rPr>
              <a:t> la communication radio a lieu entre </a:t>
            </a:r>
            <a:r>
              <a:rPr lang="en-US" sz="1400" dirty="0" err="1">
                <a:latin typeface="+mn-lt"/>
              </a:rPr>
              <a:t>l’agent</a:t>
            </a:r>
            <a:r>
              <a:rPr lang="en-US" sz="1400" dirty="0">
                <a:latin typeface="+mn-lt"/>
              </a:rPr>
              <a:t> de </a:t>
            </a:r>
            <a:r>
              <a:rPr lang="en-US" sz="1400" dirty="0" err="1">
                <a:latin typeface="+mn-lt"/>
              </a:rPr>
              <a:t>garde-frontière</a:t>
            </a:r>
            <a:r>
              <a:rPr lang="en-US" sz="1400" dirty="0">
                <a:latin typeface="+mn-lt"/>
              </a:rPr>
              <a:t> et le personnel aux </a:t>
            </a:r>
            <a:r>
              <a:rPr lang="en-US" sz="1400" dirty="0" err="1">
                <a:latin typeface="+mn-lt"/>
              </a:rPr>
              <a:t>postes</a:t>
            </a:r>
            <a:r>
              <a:rPr lang="en-US" sz="1400" dirty="0">
                <a:latin typeface="+mn-lt"/>
              </a:rPr>
              <a:t> de travail. </a:t>
            </a:r>
            <a:r>
              <a:rPr lang="en-US" sz="1400" dirty="0" err="1">
                <a:latin typeface="+mn-lt"/>
              </a:rPr>
              <a:t>Ces</a:t>
            </a:r>
            <a:r>
              <a:rPr lang="en-US" sz="1400" dirty="0">
                <a:latin typeface="+mn-lt"/>
              </a:rPr>
              <a:t> tests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répétés</a:t>
            </a:r>
            <a:r>
              <a:rPr lang="en-US" sz="1400" dirty="0">
                <a:latin typeface="+mn-lt"/>
              </a:rPr>
              <a:t> à </a:t>
            </a:r>
            <a:r>
              <a:rPr lang="en-US" sz="1400" dirty="0" err="1">
                <a:latin typeface="+mn-lt"/>
              </a:rPr>
              <a:t>intervalles</a:t>
            </a:r>
            <a:r>
              <a:rPr lang="en-US" sz="1400" dirty="0">
                <a:latin typeface="+mn-lt"/>
              </a:rPr>
              <a:t> </a:t>
            </a:r>
            <a:r>
              <a:rPr lang="en-US" sz="1400" dirty="0" err="1">
                <a:latin typeface="+mn-lt"/>
              </a:rPr>
              <a:t>réguliers</a:t>
            </a:r>
            <a:r>
              <a:rPr lang="en-US" sz="1400" dirty="0">
                <a:latin typeface="+mn-lt"/>
              </a:rPr>
              <a:t> pendant les </a:t>
            </a:r>
            <a:r>
              <a:rPr lang="en-US" sz="1400" dirty="0" err="1">
                <a:latin typeface="+mn-lt"/>
              </a:rPr>
              <a:t>travaux</a:t>
            </a:r>
            <a:r>
              <a:rPr lang="en-US" sz="1400" dirty="0">
                <a:latin typeface="+mn-lt"/>
              </a:rPr>
              <a:t> </a:t>
            </a:r>
            <a:r>
              <a:rPr lang="en-US" sz="1400" dirty="0" err="1">
                <a:latin typeface="+mn-lt"/>
              </a:rPr>
              <a:t>afin</a:t>
            </a:r>
            <a:r>
              <a:rPr lang="en-US" sz="1400" dirty="0">
                <a:latin typeface="+mn-lt"/>
              </a:rPr>
              <a:t> de </a:t>
            </a:r>
            <a:r>
              <a:rPr lang="en-US" sz="1400" dirty="0" err="1">
                <a:latin typeface="+mn-lt"/>
              </a:rPr>
              <a:t>garantir</a:t>
            </a:r>
            <a:r>
              <a:rPr lang="en-US" sz="1400" dirty="0">
                <a:latin typeface="+mn-lt"/>
              </a:rPr>
              <a:t> </a:t>
            </a:r>
            <a:r>
              <a:rPr lang="en-US" sz="1400" dirty="0" err="1">
                <a:latin typeface="+mn-lt"/>
              </a:rPr>
              <a:t>une</a:t>
            </a:r>
            <a:r>
              <a:rPr lang="en-US" sz="1400" dirty="0">
                <a:latin typeface="+mn-lt"/>
              </a:rPr>
              <a:t> communication radio </a:t>
            </a:r>
            <a:r>
              <a:rPr lang="en-US" sz="1400" dirty="0" err="1">
                <a:latin typeface="+mn-lt"/>
              </a:rPr>
              <a:t>permanente</a:t>
            </a:r>
            <a:r>
              <a:rPr lang="en-US" sz="1400" dirty="0">
                <a:latin typeface="+mn-lt"/>
              </a:rPr>
              <a:t>.</a:t>
            </a:r>
          </a:p>
        </p:txBody>
      </p:sp>
      <p:pic>
        <p:nvPicPr>
          <p:cNvPr id="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8875" y="984548"/>
            <a:ext cx="471168" cy="637061"/>
          </a:xfrm>
          <a:prstGeom prst="rect">
            <a:avLst/>
          </a:prstGeom>
          <a:noFill/>
          <a:ln w="9525">
            <a:noFill/>
            <a:miter lim="800000"/>
            <a:headEnd/>
            <a:tailEnd/>
          </a:ln>
        </p:spPr>
      </p:pic>
      <p:sp>
        <p:nvSpPr>
          <p:cNvPr id="67" name="Rectangle 21">
            <a:extLst>
              <a:ext uri="{FF2B5EF4-FFF2-40B4-BE49-F238E27FC236}">
                <a16:creationId xmlns:a16="http://schemas.microsoft.com/office/drawing/2014/main" id="{F2BA07DC-0B2C-4F7D-9D06-768FE3970F84}"/>
              </a:ext>
            </a:extLst>
          </p:cNvPr>
          <p:cNvSpPr>
            <a:spLocks noChangeArrowheads="1"/>
          </p:cNvSpPr>
          <p:nvPr/>
        </p:nvSpPr>
        <p:spPr bwMode="auto">
          <a:xfrm>
            <a:off x="1966846" y="5553405"/>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US" altLang="en-US" sz="1600" dirty="0">
                <a:solidFill>
                  <a:schemeClr val="accent2"/>
                </a:solidFill>
              </a:rPr>
              <a:t>t</a:t>
            </a:r>
            <a:endParaRPr lang="en-US" altLang="en-US" sz="1100" dirty="0">
              <a:solidFill>
                <a:schemeClr val="accent2"/>
              </a:solidFill>
            </a:endParaRPr>
          </a:p>
        </p:txBody>
      </p:sp>
      <p:pic>
        <p:nvPicPr>
          <p:cNvPr id="3" name="Picture 2">
            <a:extLst>
              <a:ext uri="{FF2B5EF4-FFF2-40B4-BE49-F238E27FC236}">
                <a16:creationId xmlns:a16="http://schemas.microsoft.com/office/drawing/2014/main" id="{FB86A834-2D5D-4163-9F11-BDE7E24BFD4A}"/>
              </a:ext>
            </a:extLst>
          </p:cNvPr>
          <p:cNvPicPr>
            <a:picLocks noChangeAspect="1"/>
          </p:cNvPicPr>
          <p:nvPr/>
        </p:nvPicPr>
        <p:blipFill>
          <a:blip r:embed="rId4"/>
          <a:stretch>
            <a:fillRect/>
          </a:stretch>
        </p:blipFill>
        <p:spPr>
          <a:xfrm>
            <a:off x="9086580" y="4760511"/>
            <a:ext cx="561541" cy="469861"/>
          </a:xfrm>
          <a:prstGeom prst="rect">
            <a:avLst/>
          </a:prstGeom>
        </p:spPr>
      </p:pic>
      <p:grpSp>
        <p:nvGrpSpPr>
          <p:cNvPr id="68" name="Group 67">
            <a:extLst>
              <a:ext uri="{FF2B5EF4-FFF2-40B4-BE49-F238E27FC236}">
                <a16:creationId xmlns:a16="http://schemas.microsoft.com/office/drawing/2014/main" id="{214690A7-13FE-4CD3-9351-665B83794A2C}"/>
              </a:ext>
            </a:extLst>
          </p:cNvPr>
          <p:cNvGrpSpPr/>
          <p:nvPr/>
        </p:nvGrpSpPr>
        <p:grpSpPr>
          <a:xfrm>
            <a:off x="3257928" y="3567732"/>
            <a:ext cx="7993062" cy="2879725"/>
            <a:chOff x="2279651" y="1989139"/>
            <a:chExt cx="7993062" cy="2879725"/>
          </a:xfrm>
        </p:grpSpPr>
        <p:cxnSp>
          <p:nvCxnSpPr>
            <p:cNvPr id="69" name="Straight Connector 16">
              <a:extLst>
                <a:ext uri="{FF2B5EF4-FFF2-40B4-BE49-F238E27FC236}">
                  <a16:creationId xmlns:a16="http://schemas.microsoft.com/office/drawing/2014/main" id="{8C75332F-E322-4E74-B63B-A2FFD1B518DD}"/>
                </a:ext>
              </a:extLst>
            </p:cNvPr>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cxnSp>
          <p:nvCxnSpPr>
            <p:cNvPr id="70" name="Straight Connector 16">
              <a:extLst>
                <a:ext uri="{FF2B5EF4-FFF2-40B4-BE49-F238E27FC236}">
                  <a16:creationId xmlns:a16="http://schemas.microsoft.com/office/drawing/2014/main" id="{07FD41BB-739E-457D-95E9-CEB12BA06725}"/>
                </a:ext>
              </a:extLst>
            </p:cNvPr>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71" name="Chevron 29">
              <a:extLst>
                <a:ext uri="{FF2B5EF4-FFF2-40B4-BE49-F238E27FC236}">
                  <a16:creationId xmlns:a16="http://schemas.microsoft.com/office/drawing/2014/main" id="{A71CB745-0949-4AEE-9D9E-A10F1BFF1826}"/>
                </a:ext>
              </a:extLst>
            </p:cNvPr>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2" name="Chevron 30">
              <a:extLst>
                <a:ext uri="{FF2B5EF4-FFF2-40B4-BE49-F238E27FC236}">
                  <a16:creationId xmlns:a16="http://schemas.microsoft.com/office/drawing/2014/main" id="{18F943B0-94D2-45F8-8119-DC4D0472F3D3}"/>
                </a:ext>
              </a:extLst>
            </p:cNvPr>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73" name="TextBox 228">
              <a:extLst>
                <a:ext uri="{FF2B5EF4-FFF2-40B4-BE49-F238E27FC236}">
                  <a16:creationId xmlns:a16="http://schemas.microsoft.com/office/drawing/2014/main" id="{9CAE8623-4416-4A42-B92C-5297C0A3E4F7}"/>
                </a:ext>
              </a:extLst>
            </p:cNvPr>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en-US" sz="1000"/>
                <a:t>A</a:t>
              </a:r>
            </a:p>
          </p:txBody>
        </p:sp>
        <p:sp>
          <p:nvSpPr>
            <p:cNvPr id="74" name="TextBox 229">
              <a:extLst>
                <a:ext uri="{FF2B5EF4-FFF2-40B4-BE49-F238E27FC236}">
                  <a16:creationId xmlns:a16="http://schemas.microsoft.com/office/drawing/2014/main" id="{B4DCC71F-4A86-4299-8F29-E6E1E38073ED}"/>
                </a:ext>
              </a:extLst>
            </p:cNvPr>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en-US" sz="1000"/>
                <a:t>B</a:t>
              </a:r>
            </a:p>
          </p:txBody>
        </p:sp>
        <p:grpSp>
          <p:nvGrpSpPr>
            <p:cNvPr id="75" name="Group 188">
              <a:extLst>
                <a:ext uri="{FF2B5EF4-FFF2-40B4-BE49-F238E27FC236}">
                  <a16:creationId xmlns:a16="http://schemas.microsoft.com/office/drawing/2014/main" id="{9253909B-14F5-45E4-B0E6-E2F678B622D4}"/>
                </a:ext>
              </a:extLst>
            </p:cNvPr>
            <p:cNvGrpSpPr>
              <a:grpSpLocks noChangeAspect="1"/>
            </p:cNvGrpSpPr>
            <p:nvPr/>
          </p:nvGrpSpPr>
          <p:grpSpPr bwMode="auto">
            <a:xfrm>
              <a:off x="4992818" y="4339433"/>
              <a:ext cx="107950" cy="73025"/>
              <a:chOff x="7956376" y="548680"/>
              <a:chExt cx="216024" cy="144016"/>
            </a:xfrm>
          </p:grpSpPr>
          <p:cxnSp>
            <p:nvCxnSpPr>
              <p:cNvPr id="97" name="Straight Connector 189">
                <a:extLst>
                  <a:ext uri="{FF2B5EF4-FFF2-40B4-BE49-F238E27FC236}">
                    <a16:creationId xmlns:a16="http://schemas.microsoft.com/office/drawing/2014/main" id="{7A33B902-1AD4-4F5C-809C-2349663A59FB}"/>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8" name="Straight Connector 190">
                <a:extLst>
                  <a:ext uri="{FF2B5EF4-FFF2-40B4-BE49-F238E27FC236}">
                    <a16:creationId xmlns:a16="http://schemas.microsoft.com/office/drawing/2014/main" id="{C2D3C410-F305-408E-8F47-8663245B2362}"/>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6" name="Group 188">
              <a:extLst>
                <a:ext uri="{FF2B5EF4-FFF2-40B4-BE49-F238E27FC236}">
                  <a16:creationId xmlns:a16="http://schemas.microsoft.com/office/drawing/2014/main" id="{C204BF76-E37F-45F4-BC8C-7F164F8252D4}"/>
                </a:ext>
              </a:extLst>
            </p:cNvPr>
            <p:cNvGrpSpPr>
              <a:grpSpLocks noChangeAspect="1"/>
            </p:cNvGrpSpPr>
            <p:nvPr/>
          </p:nvGrpSpPr>
          <p:grpSpPr bwMode="auto">
            <a:xfrm>
              <a:off x="7896227" y="4327525"/>
              <a:ext cx="107950" cy="73025"/>
              <a:chOff x="7956376" y="548680"/>
              <a:chExt cx="216024" cy="144016"/>
            </a:xfrm>
          </p:grpSpPr>
          <p:cxnSp>
            <p:nvCxnSpPr>
              <p:cNvPr id="95" name="Straight Connector 189">
                <a:extLst>
                  <a:ext uri="{FF2B5EF4-FFF2-40B4-BE49-F238E27FC236}">
                    <a16:creationId xmlns:a16="http://schemas.microsoft.com/office/drawing/2014/main" id="{8694D1BE-D750-4CCD-9F6B-8BC19C0B062F}"/>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6" name="Straight Connector 190">
                <a:extLst>
                  <a:ext uri="{FF2B5EF4-FFF2-40B4-BE49-F238E27FC236}">
                    <a16:creationId xmlns:a16="http://schemas.microsoft.com/office/drawing/2014/main" id="{5784111A-F589-4775-8DFC-A8A2286CD012}"/>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7" name="TextBox 32">
              <a:extLst>
                <a:ext uri="{FF2B5EF4-FFF2-40B4-BE49-F238E27FC236}">
                  <a16:creationId xmlns:a16="http://schemas.microsoft.com/office/drawing/2014/main" id="{5883B31A-7BC7-4B6D-8CC8-7FC42698E833}"/>
                </a:ext>
              </a:extLst>
            </p:cNvPr>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en-US" sz="900" dirty="0"/>
                <a:t>Namur</a:t>
              </a:r>
            </a:p>
          </p:txBody>
        </p:sp>
        <p:grpSp>
          <p:nvGrpSpPr>
            <p:cNvPr id="78" name="Groep 99">
              <a:extLst>
                <a:ext uri="{FF2B5EF4-FFF2-40B4-BE49-F238E27FC236}">
                  <a16:creationId xmlns:a16="http://schemas.microsoft.com/office/drawing/2014/main" id="{90461297-104B-450A-94B2-3D64EAEE14A7}"/>
                </a:ext>
              </a:extLst>
            </p:cNvPr>
            <p:cNvGrpSpPr>
              <a:grpSpLocks/>
            </p:cNvGrpSpPr>
            <p:nvPr/>
          </p:nvGrpSpPr>
          <p:grpSpPr bwMode="auto">
            <a:xfrm>
              <a:off x="6167439" y="3932238"/>
              <a:ext cx="865187" cy="431800"/>
              <a:chOff x="4427984" y="2636912"/>
              <a:chExt cx="864096" cy="432048"/>
            </a:xfrm>
          </p:grpSpPr>
          <p:cxnSp>
            <p:nvCxnSpPr>
              <p:cNvPr id="93" name="Rechte verbindingslijn met pijl 102">
                <a:extLst>
                  <a:ext uri="{FF2B5EF4-FFF2-40B4-BE49-F238E27FC236}">
                    <a16:creationId xmlns:a16="http://schemas.microsoft.com/office/drawing/2014/main" id="{F961E8D1-8C11-4EEC-BB15-396919F36201}"/>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4" name="Tekstvak 104">
                <a:extLst>
                  <a:ext uri="{FF2B5EF4-FFF2-40B4-BE49-F238E27FC236}">
                    <a16:creationId xmlns:a16="http://schemas.microsoft.com/office/drawing/2014/main" id="{B5B0D78E-0FD1-4C5D-BFBE-2DBFF38B074B}"/>
                  </a:ext>
                </a:extLst>
              </p:cNvPr>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9" name="Straight Connector 111">
              <a:extLst>
                <a:ext uri="{FF2B5EF4-FFF2-40B4-BE49-F238E27FC236}">
                  <a16:creationId xmlns:a16="http://schemas.microsoft.com/office/drawing/2014/main" id="{B97B0ED7-0D2F-4800-82EA-FCBD6DDAFE5E}"/>
                </a:ext>
              </a:extLst>
            </p:cNvPr>
            <p:cNvCxnSpPr/>
            <p:nvPr/>
          </p:nvCxnSpPr>
          <p:spPr bwMode="auto">
            <a:xfrm>
              <a:off x="4511824" y="3932238"/>
              <a:ext cx="4176464"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80" name="Rechthoekige toelichting 72">
              <a:extLst>
                <a:ext uri="{FF2B5EF4-FFF2-40B4-BE49-F238E27FC236}">
                  <a16:creationId xmlns:a16="http://schemas.microsoft.com/office/drawing/2014/main" id="{9A1B879F-4BE7-47A1-89AF-8B1BE91E1A54}"/>
                </a:ext>
              </a:extLst>
            </p:cNvPr>
            <p:cNvSpPr>
              <a:spLocks noChangeArrowheads="1"/>
            </p:cNvSpPr>
            <p:nvPr/>
          </p:nvSpPr>
          <p:spPr bwMode="auto">
            <a:xfrm>
              <a:off x="6888164" y="1989139"/>
              <a:ext cx="2592387" cy="287337"/>
            </a:xfrm>
            <a:prstGeom prst="wedgeRectCallout">
              <a:avLst>
                <a:gd name="adj1" fmla="val -108699"/>
                <a:gd name="adj2" fmla="val 324322"/>
              </a:avLst>
            </a:prstGeom>
            <a:solidFill>
              <a:srgbClr val="92D050"/>
            </a:solidFill>
            <a:ln w="31750" algn="ctr">
              <a:noFill/>
              <a:round/>
              <a:headEnd/>
              <a:tailEnd/>
            </a:ln>
          </p:spPr>
          <p:txBody>
            <a:bodyPr wrap="none" anchor="ctr"/>
            <a:lstStyle/>
            <a:p>
              <a:pPr algn="ctr"/>
              <a:r>
                <a:rPr lang="nl-BE" sz="1200" b="1" dirty="0">
                  <a:solidFill>
                    <a:schemeClr val="bg1"/>
                  </a:solidFill>
                  <a:latin typeface="+mn-lt"/>
                </a:rPr>
                <a:t>LES TRAVAUX PEUVENT DÉMARRER</a:t>
              </a:r>
            </a:p>
          </p:txBody>
        </p:sp>
        <p:sp>
          <p:nvSpPr>
            <p:cNvPr id="81" name="Rechthoek 35">
              <a:extLst>
                <a:ext uri="{FF2B5EF4-FFF2-40B4-BE49-F238E27FC236}">
                  <a16:creationId xmlns:a16="http://schemas.microsoft.com/office/drawing/2014/main" id="{238BFF89-CC14-4981-B142-BE54C35FA3A7}"/>
                </a:ext>
              </a:extLst>
            </p:cNvPr>
            <p:cNvSpPr>
              <a:spLocks noChangeArrowheads="1"/>
            </p:cNvSpPr>
            <p:nvPr/>
          </p:nvSpPr>
          <p:spPr bwMode="auto">
            <a:xfrm>
              <a:off x="4511824" y="2472788"/>
              <a:ext cx="1044587" cy="398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AGENT GARDE-FRONTIERE ENTREPRENEUR</a:t>
              </a:r>
            </a:p>
          </p:txBody>
        </p:sp>
        <p:pic>
          <p:nvPicPr>
            <p:cNvPr id="82" name="Picture 81">
              <a:extLst>
                <a:ext uri="{FF2B5EF4-FFF2-40B4-BE49-F238E27FC236}">
                  <a16:creationId xmlns:a16="http://schemas.microsoft.com/office/drawing/2014/main" id="{56CA9455-FFEA-42D4-A74D-1346ADE7B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881" y="3202028"/>
              <a:ext cx="725280" cy="589884"/>
            </a:xfrm>
            <a:prstGeom prst="rect">
              <a:avLst/>
            </a:prstGeom>
          </p:spPr>
        </p:pic>
        <p:pic>
          <p:nvPicPr>
            <p:cNvPr id="83" name="Picture 82" descr="D:\Documents And Settings\GQR7802\Local Settings\Temporary Internet Files\Content.IE5\HNYX0581\MC900441310[1].png">
              <a:extLst>
                <a:ext uri="{FF2B5EF4-FFF2-40B4-BE49-F238E27FC236}">
                  <a16:creationId xmlns:a16="http://schemas.microsoft.com/office/drawing/2014/main" id="{4234EEDF-AD21-459F-A65B-2ABCC17B5071}"/>
                </a:ext>
              </a:extLst>
            </p:cNvPr>
            <p:cNvPicPr/>
            <p:nvPr/>
          </p:nvPicPr>
          <p:blipFill>
            <a:blip r:embed="rId6" cstate="print"/>
            <a:srcRect/>
            <a:stretch>
              <a:fillRect/>
            </a:stretch>
          </p:blipFill>
          <p:spPr bwMode="auto">
            <a:xfrm>
              <a:off x="5334910" y="3431006"/>
              <a:ext cx="182665" cy="243362"/>
            </a:xfrm>
            <a:prstGeom prst="rect">
              <a:avLst/>
            </a:prstGeom>
            <a:noFill/>
          </p:spPr>
        </p:pic>
        <p:pic>
          <p:nvPicPr>
            <p:cNvPr id="84" name="Picture 83">
              <a:extLst>
                <a:ext uri="{FF2B5EF4-FFF2-40B4-BE49-F238E27FC236}">
                  <a16:creationId xmlns:a16="http://schemas.microsoft.com/office/drawing/2014/main" id="{7895A08B-B5A2-43D7-90A7-528F513B6DBB}"/>
                </a:ext>
              </a:extLst>
            </p:cNvPr>
            <p:cNvPicPr>
              <a:picLocks noChangeAspect="1"/>
            </p:cNvPicPr>
            <p:nvPr/>
          </p:nvPicPr>
          <p:blipFill>
            <a:blip r:embed="rId7"/>
            <a:stretch>
              <a:fillRect/>
            </a:stretch>
          </p:blipFill>
          <p:spPr>
            <a:xfrm flipH="1">
              <a:off x="4857665" y="3011932"/>
              <a:ext cx="283177" cy="681952"/>
            </a:xfrm>
            <a:prstGeom prst="rect">
              <a:avLst/>
            </a:prstGeom>
          </p:spPr>
        </p:pic>
        <p:cxnSp>
          <p:nvCxnSpPr>
            <p:cNvPr id="85" name="Straight Connector 111">
              <a:extLst>
                <a:ext uri="{FF2B5EF4-FFF2-40B4-BE49-F238E27FC236}">
                  <a16:creationId xmlns:a16="http://schemas.microsoft.com/office/drawing/2014/main" id="{FFB4E913-623E-427F-AB9B-96C31D88A94F}"/>
                </a:ext>
              </a:extLst>
            </p:cNvPr>
            <p:cNvCxnSpPr/>
            <p:nvPr/>
          </p:nvCxnSpPr>
          <p:spPr bwMode="auto">
            <a:xfrm flipV="1">
              <a:off x="4511824" y="3791912"/>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6" name="Straight Arrow Connector 287">
              <a:extLst>
                <a:ext uri="{FF2B5EF4-FFF2-40B4-BE49-F238E27FC236}">
                  <a16:creationId xmlns:a16="http://schemas.microsoft.com/office/drawing/2014/main" id="{53168BD8-1F4F-431D-803D-EBC1855C8E10}"/>
                </a:ext>
              </a:extLst>
            </p:cNvPr>
            <p:cNvCxnSpPr>
              <a:cxnSpLocks noChangeShapeType="1"/>
            </p:cNvCxnSpPr>
            <p:nvPr/>
          </p:nvCxnSpPr>
          <p:spPr bwMode="auto">
            <a:xfrm>
              <a:off x="5166436" y="3213401"/>
              <a:ext cx="462047" cy="560881"/>
            </a:xfrm>
            <a:prstGeom prst="straightConnector1">
              <a:avLst/>
            </a:prstGeom>
            <a:noFill/>
            <a:ln w="12700" algn="ctr">
              <a:solidFill>
                <a:schemeClr val="tx1"/>
              </a:solidFill>
              <a:prstDash val="dash"/>
              <a:round/>
              <a:headEnd/>
              <a:tailEnd type="arrow" w="med" len="med"/>
            </a:ln>
          </p:spPr>
        </p:cxnSp>
        <p:cxnSp>
          <p:nvCxnSpPr>
            <p:cNvPr id="87" name="Straight Arrow Connector 287">
              <a:extLst>
                <a:ext uri="{FF2B5EF4-FFF2-40B4-BE49-F238E27FC236}">
                  <a16:creationId xmlns:a16="http://schemas.microsoft.com/office/drawing/2014/main" id="{A0F57BED-6595-4A08-ABCA-39279A1B3EE7}"/>
                </a:ext>
              </a:extLst>
            </p:cNvPr>
            <p:cNvCxnSpPr>
              <a:cxnSpLocks noChangeShapeType="1"/>
            </p:cNvCxnSpPr>
            <p:nvPr/>
          </p:nvCxnSpPr>
          <p:spPr bwMode="auto">
            <a:xfrm>
              <a:off x="5121659" y="3180447"/>
              <a:ext cx="1440363" cy="262145"/>
            </a:xfrm>
            <a:prstGeom prst="straightConnector1">
              <a:avLst/>
            </a:prstGeom>
            <a:noFill/>
            <a:ln w="12700" algn="ctr">
              <a:solidFill>
                <a:schemeClr val="tx1"/>
              </a:solidFill>
              <a:prstDash val="dash"/>
              <a:round/>
              <a:headEnd/>
              <a:tailEnd type="arrow" w="med" len="med"/>
            </a:ln>
          </p:spPr>
        </p:cxnSp>
        <p:pic>
          <p:nvPicPr>
            <p:cNvPr id="88" name="Picture 87" descr="D:\Documents And Settings\GQR7802\Local Settings\Temporary Internet Files\Content.IE5\HNYX0581\MC900441310[1].png">
              <a:extLst>
                <a:ext uri="{FF2B5EF4-FFF2-40B4-BE49-F238E27FC236}">
                  <a16:creationId xmlns:a16="http://schemas.microsoft.com/office/drawing/2014/main" id="{A47033BE-08B8-4471-B999-26DE2323B671}"/>
                </a:ext>
              </a:extLst>
            </p:cNvPr>
            <p:cNvPicPr/>
            <p:nvPr/>
          </p:nvPicPr>
          <p:blipFill>
            <a:blip r:embed="rId6" cstate="print"/>
            <a:srcRect/>
            <a:stretch>
              <a:fillRect/>
            </a:stretch>
          </p:blipFill>
          <p:spPr bwMode="auto">
            <a:xfrm>
              <a:off x="5654077" y="3180447"/>
              <a:ext cx="182665" cy="243362"/>
            </a:xfrm>
            <a:prstGeom prst="rect">
              <a:avLst/>
            </a:prstGeom>
            <a:noFill/>
          </p:spPr>
        </p:pic>
        <p:pic>
          <p:nvPicPr>
            <p:cNvPr id="89" name="Picture 88">
              <a:extLst>
                <a:ext uri="{FF2B5EF4-FFF2-40B4-BE49-F238E27FC236}">
                  <a16:creationId xmlns:a16="http://schemas.microsoft.com/office/drawing/2014/main" id="{82628354-380E-4A88-92CD-204CAF9564BE}"/>
                </a:ext>
              </a:extLst>
            </p:cNvPr>
            <p:cNvPicPr>
              <a:picLocks noChangeAspect="1"/>
            </p:cNvPicPr>
            <p:nvPr/>
          </p:nvPicPr>
          <p:blipFill>
            <a:blip r:embed="rId8"/>
            <a:stretch>
              <a:fillRect/>
            </a:stretch>
          </p:blipFill>
          <p:spPr>
            <a:xfrm>
              <a:off x="6968612" y="2848185"/>
              <a:ext cx="128027" cy="292633"/>
            </a:xfrm>
            <a:prstGeom prst="rect">
              <a:avLst/>
            </a:prstGeom>
          </p:spPr>
        </p:pic>
        <p:pic>
          <p:nvPicPr>
            <p:cNvPr id="90" name="Picture 89">
              <a:extLst>
                <a:ext uri="{FF2B5EF4-FFF2-40B4-BE49-F238E27FC236}">
                  <a16:creationId xmlns:a16="http://schemas.microsoft.com/office/drawing/2014/main" id="{0E57957F-4D97-4141-A1A9-970016BA34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6436" y="2879982"/>
              <a:ext cx="124497" cy="291633"/>
            </a:xfrm>
            <a:prstGeom prst="rect">
              <a:avLst/>
            </a:prstGeom>
          </p:spPr>
        </p:pic>
        <p:pic>
          <p:nvPicPr>
            <p:cNvPr id="91" name="Picture 90" descr="D:\Documents And Settings\GQR7802\Local Settings\Temporary Internet Files\Content.IE5\HNYX0581\MC900441310[1].png">
              <a:extLst>
                <a:ext uri="{FF2B5EF4-FFF2-40B4-BE49-F238E27FC236}">
                  <a16:creationId xmlns:a16="http://schemas.microsoft.com/office/drawing/2014/main" id="{9BE9363F-9436-4AF2-B273-83FC6226D71C}"/>
                </a:ext>
              </a:extLst>
            </p:cNvPr>
            <p:cNvPicPr/>
            <p:nvPr/>
          </p:nvPicPr>
          <p:blipFill>
            <a:blip r:embed="rId6" cstate="print"/>
            <a:srcRect/>
            <a:stretch>
              <a:fillRect/>
            </a:stretch>
          </p:blipFill>
          <p:spPr bwMode="auto">
            <a:xfrm>
              <a:off x="5947107" y="2912513"/>
              <a:ext cx="182665" cy="243362"/>
            </a:xfrm>
            <a:prstGeom prst="rect">
              <a:avLst/>
            </a:prstGeom>
            <a:noFill/>
          </p:spPr>
        </p:pic>
        <p:cxnSp>
          <p:nvCxnSpPr>
            <p:cNvPr id="92" name="Straight Arrow Connector 91">
              <a:extLst>
                <a:ext uri="{FF2B5EF4-FFF2-40B4-BE49-F238E27FC236}">
                  <a16:creationId xmlns:a16="http://schemas.microsoft.com/office/drawing/2014/main" id="{939EFB62-6718-4495-A7FE-B95A4029FA4B}"/>
                </a:ext>
              </a:extLst>
            </p:cNvPr>
            <p:cNvCxnSpPr>
              <a:cxnSpLocks/>
              <a:stCxn id="80" idx="4"/>
            </p:cNvCxnSpPr>
            <p:nvPr/>
          </p:nvCxnSpPr>
          <p:spPr>
            <a:xfrm flipV="1">
              <a:off x="5366459" y="3011933"/>
              <a:ext cx="1521705" cy="52772"/>
            </a:xfrm>
            <a:prstGeom prst="straightConnector1">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9" name="TextBox 32">
            <a:extLst>
              <a:ext uri="{FF2B5EF4-FFF2-40B4-BE49-F238E27FC236}">
                <a16:creationId xmlns:a16="http://schemas.microsoft.com/office/drawing/2014/main" id="{E25FCE0C-2E92-4567-8917-521BE2D52995}"/>
              </a:ext>
            </a:extLst>
          </p:cNvPr>
          <p:cNvSpPr txBox="1">
            <a:spLocks noChangeArrowheads="1"/>
          </p:cNvSpPr>
          <p:nvPr/>
        </p:nvSpPr>
        <p:spPr bwMode="auto">
          <a:xfrm>
            <a:off x="10433308" y="5610843"/>
            <a:ext cx="792163" cy="231775"/>
          </a:xfrm>
          <a:prstGeom prst="rect">
            <a:avLst/>
          </a:prstGeom>
          <a:noFill/>
          <a:ln w="9525">
            <a:noFill/>
            <a:miter lim="800000"/>
            <a:headEnd/>
            <a:tailEnd/>
          </a:ln>
        </p:spPr>
        <p:txBody>
          <a:bodyPr>
            <a:spAutoFit/>
          </a:bodyPr>
          <a:lstStyle/>
          <a:p>
            <a:pPr algn="ctr"/>
            <a:r>
              <a:rPr lang="en-US" sz="900" dirty="0"/>
              <a:t>Arlon</a:t>
            </a:r>
          </a:p>
        </p:txBody>
      </p:sp>
      <p:sp>
        <p:nvSpPr>
          <p:cNvPr id="52" name="Text Placeholder 4">
            <a:extLst>
              <a:ext uri="{FF2B5EF4-FFF2-40B4-BE49-F238E27FC236}">
                <a16:creationId xmlns:a16="http://schemas.microsoft.com/office/drawing/2014/main" id="{44652246-A2AC-44C7-BF72-C603276B675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 Etape 6 : </a:t>
            </a:r>
            <a:r>
              <a:rPr lang="en-US" sz="900" dirty="0" err="1"/>
              <a:t>Fonctionnement</a:t>
            </a:r>
            <a:r>
              <a:rPr lang="en-US" sz="900" dirty="0"/>
              <a:t>  du </a:t>
            </a:r>
            <a:r>
              <a:rPr lang="en-US" sz="900" dirty="0" err="1"/>
              <a:t>système</a:t>
            </a:r>
            <a:r>
              <a:rPr lang="en-US" sz="900" dirty="0"/>
              <a:t> de protection</a:t>
            </a:r>
            <a:endParaRPr lang="fr-BE" dirty="0"/>
          </a:p>
          <a:p>
            <a:pPr fontAlgn="auto">
              <a:spcAft>
                <a:spcPts val="0"/>
              </a:spcAft>
            </a:pPr>
            <a:endParaRPr lang="en-GB" dirty="0"/>
          </a:p>
        </p:txBody>
      </p:sp>
      <p:sp>
        <p:nvSpPr>
          <p:cNvPr id="53" name="Title 1">
            <a:extLst>
              <a:ext uri="{FF2B5EF4-FFF2-40B4-BE49-F238E27FC236}">
                <a16:creationId xmlns:a16="http://schemas.microsoft.com/office/drawing/2014/main" id="{D74D71D3-5549-4F04-80ED-CEE671125F88}"/>
              </a:ext>
            </a:extLst>
          </p:cNvPr>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dirty="0">
                <a:solidFill>
                  <a:srgbClr val="0070C0"/>
                </a:solidFill>
                <a:latin typeface="+mj-lt"/>
                <a:ea typeface="+mj-ea"/>
                <a:cs typeface="+mj-cs"/>
              </a:rPr>
              <a:t>Etape 6 : Fonctionnement du système de protection</a:t>
            </a:r>
            <a:endParaRPr lang="en-US" b="1" kern="0" dirty="0">
              <a:solidFill>
                <a:srgbClr val="0070C0"/>
              </a:solidFill>
              <a:latin typeface="+mj-lt"/>
              <a:ea typeface="+mj-ea"/>
              <a:cs typeface="+mj-cs"/>
            </a:endParaRPr>
          </a:p>
        </p:txBody>
      </p:sp>
    </p:spTree>
    <p:extLst>
      <p:ext uri="{BB962C8B-B14F-4D97-AF65-F5344CB8AC3E}">
        <p14:creationId xmlns:p14="http://schemas.microsoft.com/office/powerpoint/2010/main" val="2082304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2064521" y="210634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67065" y="913518"/>
            <a:ext cx="9525" cy="730866"/>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64438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alarme</a:t>
            </a:r>
            <a:endParaRPr lang="nl-BE" sz="900" dirty="0">
              <a:latin typeface="Arial" panose="020B0604020202020204" pitchFamily="34" charset="0"/>
              <a:cs typeface="Arial" panose="020B0604020202020204" pitchFamily="34" charset="0"/>
            </a:endParaRPr>
          </a:p>
        </p:txBody>
      </p:sp>
      <p:cxnSp>
        <p:nvCxnSpPr>
          <p:cNvPr id="10" name="Straight Arrow Connector 135"/>
          <p:cNvCxnSpPr>
            <a:cxnSpLocks noChangeShapeType="1"/>
          </p:cNvCxnSpPr>
          <p:nvPr/>
        </p:nvCxnSpPr>
        <p:spPr bwMode="auto">
          <a:xfrm>
            <a:off x="2067064" y="2333528"/>
            <a:ext cx="4762" cy="365433"/>
          </a:xfrm>
          <a:prstGeom prst="straightConnector1">
            <a:avLst/>
          </a:prstGeom>
          <a:noFill/>
          <a:ln w="12700" algn="ctr">
            <a:solidFill>
              <a:schemeClr val="accent1"/>
            </a:solidFill>
            <a:prstDash val="dash"/>
            <a:round/>
            <a:headEnd/>
            <a:tailEnd type="none" w="med" len="med"/>
          </a:ln>
        </p:spPr>
      </p:cxnSp>
      <p:cxnSp>
        <p:nvCxnSpPr>
          <p:cNvPr id="11" name="Straight Connector 10"/>
          <p:cNvCxnSpPr/>
          <p:nvPr/>
        </p:nvCxnSpPr>
        <p:spPr bwMode="auto">
          <a:xfrm>
            <a:off x="2076589" y="138758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64521" y="539044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0" name="Straight Arrow Connector 135"/>
          <p:cNvCxnSpPr>
            <a:cxnSpLocks noChangeShapeType="1"/>
            <a:endCxn id="21" idx="0"/>
          </p:cNvCxnSpPr>
          <p:nvPr/>
        </p:nvCxnSpPr>
        <p:spPr bwMode="auto">
          <a:xfrm>
            <a:off x="2067065" y="4197619"/>
            <a:ext cx="22552" cy="730866"/>
          </a:xfrm>
          <a:prstGeom prst="straightConnector1">
            <a:avLst/>
          </a:prstGeom>
          <a:noFill/>
          <a:ln w="12700" algn="ctr">
            <a:solidFill>
              <a:schemeClr val="accent1"/>
            </a:solidFill>
            <a:prstDash val="dash"/>
            <a:round/>
            <a:headEnd/>
            <a:tailEnd type="none" w="med" len="med"/>
          </a:ln>
        </p:spPr>
      </p:cxnSp>
      <p:sp>
        <p:nvSpPr>
          <p:cNvPr id="21" name="Rounded Rectangle 122"/>
          <p:cNvSpPr>
            <a:spLocks noChangeArrowheads="1"/>
          </p:cNvSpPr>
          <p:nvPr/>
        </p:nvSpPr>
        <p:spPr bwMode="auto">
          <a:xfrm>
            <a:off x="1559496" y="4928485"/>
            <a:ext cx="1060241" cy="491324"/>
          </a:xfrm>
          <a:prstGeom prst="roundRect">
            <a:avLst>
              <a:gd name="adj" fmla="val 16667"/>
            </a:avLst>
          </a:prstGeom>
          <a:solidFill>
            <a:schemeClr val="bg1"/>
          </a:solidFill>
          <a:ln w="31750" algn="ctr">
            <a:solidFill>
              <a:schemeClr val="accent1"/>
            </a:solidFill>
            <a:round/>
            <a:headEnd/>
            <a:tailEnd/>
          </a:ln>
        </p:spPr>
        <p:txBody>
          <a:bodyPr lIns="36000" rIns="36000" anchor="ctr"/>
          <a:lstStyle/>
          <a:p>
            <a:pPr algn="ctr"/>
            <a:r>
              <a:rPr lang="nl-BE" sz="800" dirty="0">
                <a:latin typeface="Arial" panose="020B0604020202020204" pitchFamily="34" charset="0"/>
                <a:cs typeface="Arial" panose="020B0604020202020204" pitchFamily="34" charset="0"/>
              </a:rPr>
              <a:t>mise à </a:t>
            </a:r>
            <a:r>
              <a:rPr lang="nl-BE" sz="800" dirty="0" err="1">
                <a:latin typeface="Arial" panose="020B0604020202020204" pitchFamily="34" charset="0"/>
                <a:cs typeface="Arial" panose="020B0604020202020204" pitchFamily="34" charset="0"/>
              </a:rPr>
              <a:t>l’arrêt</a:t>
            </a:r>
            <a:r>
              <a:rPr lang="nl-BE" sz="800" dirty="0">
                <a:latin typeface="Arial" panose="020B0604020202020204" pitchFamily="34" charset="0"/>
                <a:cs typeface="Arial" panose="020B0604020202020204" pitchFamily="34" charset="0"/>
              </a:rPr>
              <a:t> l’ </a:t>
            </a:r>
            <a:r>
              <a:rPr lang="nl-BE" sz="800" dirty="0" err="1">
                <a:latin typeface="Arial" panose="020B0604020202020204" pitchFamily="34" charset="0"/>
                <a:cs typeface="Arial" panose="020B0604020202020204" pitchFamily="34" charset="0"/>
              </a:rPr>
              <a:t>activité</a:t>
            </a:r>
            <a:r>
              <a:rPr lang="nl-BE" sz="800" dirty="0">
                <a:latin typeface="Arial" panose="020B0604020202020204" pitchFamily="34" charset="0"/>
                <a:cs typeface="Arial" panose="020B0604020202020204" pitchFamily="34" charset="0"/>
              </a:rPr>
              <a:t> provoquant </a:t>
            </a:r>
            <a:r>
              <a:rPr lang="nl-BE" sz="800" dirty="0" err="1">
                <a:latin typeface="Arial" panose="020B0604020202020204" pitchFamily="34" charset="0"/>
                <a:cs typeface="Arial" panose="020B0604020202020204" pitchFamily="34" charset="0"/>
              </a:rPr>
              <a:t>l’alarme</a:t>
            </a:r>
            <a:endParaRPr lang="nl-BE" sz="800" dirty="0">
              <a:latin typeface="Arial" panose="020B0604020202020204" pitchFamily="34" charset="0"/>
              <a:cs typeface="Arial" panose="020B0604020202020204" pitchFamily="34" charset="0"/>
            </a:endParaRPr>
          </a:p>
        </p:txBody>
      </p:sp>
      <p:cxnSp>
        <p:nvCxnSpPr>
          <p:cNvPr id="22" name="Straight Arrow Connector 135"/>
          <p:cNvCxnSpPr>
            <a:cxnSpLocks noChangeShapeType="1"/>
          </p:cNvCxnSpPr>
          <p:nvPr/>
        </p:nvCxnSpPr>
        <p:spPr bwMode="auto">
          <a:xfrm>
            <a:off x="2067064" y="5617629"/>
            <a:ext cx="4762" cy="365433"/>
          </a:xfrm>
          <a:prstGeom prst="straightConnector1">
            <a:avLst/>
          </a:prstGeom>
          <a:noFill/>
          <a:ln w="12700" algn="ctr">
            <a:solidFill>
              <a:schemeClr val="accent1"/>
            </a:solidFill>
            <a:prstDash val="dash"/>
            <a:round/>
            <a:headEnd/>
            <a:tailEnd type="none" w="med" len="med"/>
          </a:ln>
        </p:spPr>
      </p:cxnSp>
      <p:cxnSp>
        <p:nvCxnSpPr>
          <p:cNvPr id="23" name="Straight Connector 22"/>
          <p:cNvCxnSpPr/>
          <p:nvPr/>
        </p:nvCxnSpPr>
        <p:spPr bwMode="auto">
          <a:xfrm>
            <a:off x="2076589" y="4671683"/>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TextBox 27"/>
          <p:cNvSpPr txBox="1"/>
          <p:nvPr/>
        </p:nvSpPr>
        <p:spPr>
          <a:xfrm>
            <a:off x="3348066" y="2800690"/>
            <a:ext cx="7247489" cy="738664"/>
          </a:xfrm>
          <a:prstGeom prst="rect">
            <a:avLst/>
          </a:prstGeom>
          <a:ln w="9525">
            <a:solidFill>
              <a:srgbClr val="FF00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400" dirty="0" err="1"/>
              <a:t>Dés</a:t>
            </a:r>
            <a:r>
              <a:rPr lang="en-US" sz="1400" dirty="0"/>
              <a:t> que le personnel, le matériel (</a:t>
            </a:r>
            <a:r>
              <a:rPr lang="en-US" sz="1400" dirty="0" err="1"/>
              <a:t>manipulé</a:t>
            </a:r>
            <a:r>
              <a:rPr lang="en-US" sz="1400" dirty="0"/>
              <a:t> par le personnel), un engine </a:t>
            </a:r>
            <a:r>
              <a:rPr lang="en-US" sz="1400" dirty="0" err="1"/>
              <a:t>ou</a:t>
            </a:r>
            <a:r>
              <a:rPr lang="en-US" sz="1400" dirty="0"/>
              <a:t> la charge (manipulee par un engine) </a:t>
            </a:r>
            <a:r>
              <a:rPr lang="en-US" sz="1400" dirty="0" err="1"/>
              <a:t>approche</a:t>
            </a:r>
            <a:r>
              <a:rPr lang="en-US" sz="1400" dirty="0"/>
              <a:t> la delimitation de la zone de travail, </a:t>
            </a:r>
            <a:r>
              <a:rPr lang="en-US" sz="1400" dirty="0" err="1"/>
              <a:t>l’agent</a:t>
            </a:r>
            <a:r>
              <a:rPr lang="en-US" sz="1400" dirty="0"/>
              <a:t> </a:t>
            </a:r>
            <a:r>
              <a:rPr lang="en-US" sz="1400" dirty="0" err="1"/>
              <a:t>garde-frontière</a:t>
            </a:r>
            <a:r>
              <a:rPr lang="en-US" sz="1400" dirty="0"/>
              <a:t> </a:t>
            </a:r>
            <a:r>
              <a:rPr lang="en-US" sz="1400" dirty="0" err="1"/>
              <a:t>donne</a:t>
            </a:r>
            <a:r>
              <a:rPr lang="en-US" sz="1400" dirty="0"/>
              <a:t> </a:t>
            </a:r>
            <a:r>
              <a:rPr lang="en-US" sz="1400" dirty="0" err="1"/>
              <a:t>l’alarme</a:t>
            </a:r>
            <a:r>
              <a:rPr lang="en-US" sz="1400" dirty="0"/>
              <a:t>. </a:t>
            </a:r>
            <a:r>
              <a:rPr lang="en-US" sz="1400" dirty="0" err="1"/>
              <a:t>L’activité</a:t>
            </a:r>
            <a:r>
              <a:rPr lang="en-US" sz="1400" dirty="0"/>
              <a:t>, </a:t>
            </a:r>
            <a:r>
              <a:rPr lang="en-US" sz="1400" dirty="0" err="1"/>
              <a:t>provoquant</a:t>
            </a:r>
            <a:r>
              <a:rPr lang="en-US" sz="1400" dirty="0"/>
              <a:t> </a:t>
            </a:r>
            <a:r>
              <a:rPr lang="en-US" sz="1400" dirty="0" err="1"/>
              <a:t>cette</a:t>
            </a:r>
            <a:r>
              <a:rPr lang="en-US" sz="1400" dirty="0"/>
              <a:t> </a:t>
            </a:r>
            <a:r>
              <a:rPr lang="en-US" sz="1400" dirty="0" err="1"/>
              <a:t>alarme</a:t>
            </a:r>
            <a:r>
              <a:rPr lang="en-US" sz="1400" dirty="0"/>
              <a:t>, </a:t>
            </a:r>
            <a:r>
              <a:rPr lang="en-US" sz="1400" dirty="0" err="1"/>
              <a:t>doit</a:t>
            </a:r>
            <a:r>
              <a:rPr lang="en-US" sz="1400" dirty="0"/>
              <a:t> </a:t>
            </a:r>
            <a:r>
              <a:rPr lang="en-US" sz="1400" dirty="0" err="1"/>
              <a:t>être</a:t>
            </a:r>
            <a:r>
              <a:rPr lang="en-US" sz="1400" dirty="0"/>
              <a:t> </a:t>
            </a:r>
            <a:r>
              <a:rPr lang="en-US" sz="1400" dirty="0" err="1"/>
              <a:t>aarrêter</a:t>
            </a:r>
            <a:r>
              <a:rPr lang="en-US" sz="1400" dirty="0"/>
              <a:t> </a:t>
            </a:r>
            <a:r>
              <a:rPr lang="en-US" sz="1400" dirty="0" err="1"/>
              <a:t>immédiatement</a:t>
            </a:r>
            <a:r>
              <a:rPr lang="en-US" sz="1400" dirty="0"/>
              <a:t>. </a:t>
            </a:r>
          </a:p>
        </p:txBody>
      </p:sp>
      <p:pic>
        <p:nvPicPr>
          <p:cNvPr id="6" name="Picture 5"/>
          <p:cNvPicPr>
            <a:picLocks noChangeAspect="1"/>
          </p:cNvPicPr>
          <p:nvPr/>
        </p:nvPicPr>
        <p:blipFill>
          <a:blip r:embed="rId2"/>
          <a:stretch>
            <a:fillRect/>
          </a:stretch>
        </p:blipFill>
        <p:spPr>
          <a:xfrm>
            <a:off x="2707684" y="3022792"/>
            <a:ext cx="469433" cy="640135"/>
          </a:xfrm>
          <a:prstGeom prst="rect">
            <a:avLst/>
          </a:prstGeom>
        </p:spPr>
      </p:pic>
      <p:sp>
        <p:nvSpPr>
          <p:cNvPr id="3" name="Rectangle 2"/>
          <p:cNvSpPr/>
          <p:nvPr/>
        </p:nvSpPr>
        <p:spPr>
          <a:xfrm>
            <a:off x="1596444" y="3890108"/>
            <a:ext cx="6096000" cy="338554"/>
          </a:xfrm>
          <a:prstGeom prst="rect">
            <a:avLst/>
          </a:prstGeom>
        </p:spPr>
        <p:txBody>
          <a:bodyPr>
            <a:spAutoFit/>
          </a:bodyPr>
          <a:lstStyle/>
          <a:p>
            <a:pPr algn="ctr"/>
            <a:r>
              <a:rPr lang="en-GB" sz="800" b="1" dirty="0">
                <a:solidFill>
                  <a:schemeClr val="bg1"/>
                </a:solidFill>
              </a:rPr>
              <a:t>AANKONDIGER</a:t>
            </a:r>
          </a:p>
          <a:p>
            <a:pPr algn="ctr"/>
            <a:r>
              <a:rPr lang="en-GB" sz="800" b="1" dirty="0">
                <a:solidFill>
                  <a:schemeClr val="bg1"/>
                </a:solidFill>
              </a:rPr>
              <a:t>AANEMER</a:t>
            </a: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289" y="641648"/>
            <a:ext cx="614759" cy="506426"/>
          </a:xfrm>
          <a:prstGeom prst="rect">
            <a:avLst/>
          </a:prstGeom>
          <a:noFill/>
          <a:ln w="9525">
            <a:noFill/>
            <a:miter lim="800000"/>
            <a:headEnd/>
            <a:tailEnd/>
          </a:ln>
        </p:spPr>
      </p:pic>
      <p:sp>
        <p:nvSpPr>
          <p:cNvPr id="66" name="Tekstvak 64"/>
          <p:cNvSpPr txBox="1">
            <a:spLocks noChangeArrowheads="1"/>
          </p:cNvSpPr>
          <p:nvPr/>
        </p:nvSpPr>
        <p:spPr bwMode="auto">
          <a:xfrm>
            <a:off x="1921198" y="1105967"/>
            <a:ext cx="2156916" cy="307777"/>
          </a:xfrm>
          <a:prstGeom prst="rect">
            <a:avLst/>
          </a:prstGeom>
          <a:noFill/>
          <a:ln w="9525">
            <a:noFill/>
            <a:miter lim="800000"/>
            <a:headEnd/>
            <a:tailEnd/>
          </a:ln>
        </p:spPr>
        <p:txBody>
          <a:bodyPr wrap="square">
            <a:spAutoFit/>
          </a:bodyPr>
          <a:lstStyle/>
          <a:p>
            <a:pPr algn="ctr"/>
            <a:r>
              <a:rPr lang="en-US" sz="1400" dirty="0">
                <a:solidFill>
                  <a:srgbClr val="F08010"/>
                </a:solidFill>
                <a:latin typeface="+mn-lt"/>
              </a:rPr>
              <a:t>Alarme !</a:t>
            </a:r>
            <a:endParaRPr lang="nl-BE" sz="1400" dirty="0">
              <a:solidFill>
                <a:srgbClr val="F08010"/>
              </a:solidFill>
              <a:latin typeface="+mn-lt"/>
            </a:endParaRPr>
          </a:p>
        </p:txBody>
      </p:sp>
      <p:pic>
        <p:nvPicPr>
          <p:cNvPr id="5" name="Picture 4">
            <a:extLst>
              <a:ext uri="{FF2B5EF4-FFF2-40B4-BE49-F238E27FC236}">
                <a16:creationId xmlns:a16="http://schemas.microsoft.com/office/drawing/2014/main" id="{E8AEAC0B-0B30-4CEC-B84A-C68906B75603}"/>
              </a:ext>
            </a:extLst>
          </p:cNvPr>
          <p:cNvPicPr>
            <a:picLocks noChangeAspect="1"/>
          </p:cNvPicPr>
          <p:nvPr/>
        </p:nvPicPr>
        <p:blipFill>
          <a:blip r:embed="rId4"/>
          <a:stretch>
            <a:fillRect/>
          </a:stretch>
        </p:blipFill>
        <p:spPr>
          <a:xfrm>
            <a:off x="3385384" y="341359"/>
            <a:ext cx="5700254" cy="2170364"/>
          </a:xfrm>
          <a:prstGeom prst="rect">
            <a:avLst/>
          </a:prstGeom>
        </p:spPr>
      </p:pic>
      <p:pic>
        <p:nvPicPr>
          <p:cNvPr id="12" name="Picture 11">
            <a:extLst>
              <a:ext uri="{FF2B5EF4-FFF2-40B4-BE49-F238E27FC236}">
                <a16:creationId xmlns:a16="http://schemas.microsoft.com/office/drawing/2014/main" id="{8CDD9F1F-093E-4AC7-97AE-8D8DEC21CD51}"/>
              </a:ext>
            </a:extLst>
          </p:cNvPr>
          <p:cNvPicPr>
            <a:picLocks noChangeAspect="1"/>
          </p:cNvPicPr>
          <p:nvPr/>
        </p:nvPicPr>
        <p:blipFill>
          <a:blip r:embed="rId5"/>
          <a:stretch>
            <a:fillRect/>
          </a:stretch>
        </p:blipFill>
        <p:spPr>
          <a:xfrm>
            <a:off x="3291048" y="3837449"/>
            <a:ext cx="6096528" cy="2255716"/>
          </a:xfrm>
          <a:prstGeom prst="rect">
            <a:avLst/>
          </a:prstGeom>
        </p:spPr>
      </p:pic>
      <p:sp>
        <p:nvSpPr>
          <p:cNvPr id="25" name="Text Placeholder 4">
            <a:extLst>
              <a:ext uri="{FF2B5EF4-FFF2-40B4-BE49-F238E27FC236}">
                <a16:creationId xmlns:a16="http://schemas.microsoft.com/office/drawing/2014/main" id="{30AE9A55-992C-4AF4-8314-BCDDBE39141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 Etape 6 : </a:t>
            </a:r>
            <a:r>
              <a:rPr lang="en-US" sz="900" dirty="0" err="1"/>
              <a:t>Fonctionnement</a:t>
            </a:r>
            <a:r>
              <a:rPr lang="en-US" sz="900" dirty="0"/>
              <a:t>  du </a:t>
            </a:r>
            <a:r>
              <a:rPr lang="en-US" sz="900" dirty="0" err="1"/>
              <a:t>système</a:t>
            </a:r>
            <a:r>
              <a:rPr lang="en-US" sz="900" dirty="0"/>
              <a:t> de protection</a:t>
            </a:r>
            <a:endParaRPr lang="fr-BE" dirty="0"/>
          </a:p>
          <a:p>
            <a:pPr fontAlgn="auto">
              <a:spcAft>
                <a:spcPts val="0"/>
              </a:spcAft>
            </a:pPr>
            <a:endParaRPr lang="en-GB" dirty="0"/>
          </a:p>
        </p:txBody>
      </p:sp>
    </p:spTree>
    <p:extLst>
      <p:ext uri="{BB962C8B-B14F-4D97-AF65-F5344CB8AC3E}">
        <p14:creationId xmlns:p14="http://schemas.microsoft.com/office/powerpoint/2010/main" val="3310511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135"/>
          <p:cNvCxnSpPr>
            <a:cxnSpLocks noChangeShapeType="1"/>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cxnSp>
        <p:nvCxnSpPr>
          <p:cNvPr id="10" name="Straight Connector 9"/>
          <p:cNvCxnSpPr>
            <a:cxnSpLocks/>
          </p:cNvCxnSpPr>
          <p:nvPr/>
        </p:nvCxnSpPr>
        <p:spPr bwMode="auto">
          <a:xfrm flipH="1">
            <a:off x="2076589" y="1052408"/>
            <a:ext cx="1" cy="3097032"/>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5" name="Rounded Rectangle 122"/>
          <p:cNvSpPr>
            <a:spLocks noChangeArrowheads="1"/>
          </p:cNvSpPr>
          <p:nvPr/>
        </p:nvSpPr>
        <p:spPr bwMode="auto">
          <a:xfrm>
            <a:off x="1727058" y="2731568"/>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reprise du</a:t>
            </a:r>
          </a:p>
          <a:p>
            <a:pPr algn="ctr"/>
            <a:r>
              <a:rPr lang="nl-BE" sz="800" dirty="0" err="1">
                <a:latin typeface="Arial" panose="020B0604020202020204" pitchFamily="34" charset="0"/>
                <a:cs typeface="Arial" panose="020B0604020202020204" pitchFamily="34" charset="0"/>
              </a:rPr>
              <a:t>travail</a:t>
            </a:r>
            <a:endParaRPr lang="nl-BE" sz="800" dirty="0">
              <a:latin typeface="Arial" panose="020B0604020202020204" pitchFamily="34" charset="0"/>
              <a:cs typeface="Arial" panose="020B0604020202020204" pitchFamily="34" charset="0"/>
            </a:endParaRPr>
          </a:p>
        </p:txBody>
      </p:sp>
      <p:cxnSp>
        <p:nvCxnSpPr>
          <p:cNvPr id="28" name="Straight Arrow Connector 135"/>
          <p:cNvCxnSpPr>
            <a:cxnSpLocks noChangeShapeType="1"/>
          </p:cNvCxnSpPr>
          <p:nvPr/>
        </p:nvCxnSpPr>
        <p:spPr bwMode="auto">
          <a:xfrm>
            <a:off x="2076589" y="3194631"/>
            <a:ext cx="0" cy="1641646"/>
          </a:xfrm>
          <a:prstGeom prst="straightConnector1">
            <a:avLst/>
          </a:prstGeom>
          <a:noFill/>
          <a:ln w="12700" algn="ctr">
            <a:solidFill>
              <a:schemeClr val="accent1"/>
            </a:solidFill>
            <a:prstDash val="dash"/>
            <a:round/>
            <a:headEnd/>
            <a:tailEnd type="none" w="med" len="med"/>
          </a:ln>
        </p:spPr>
      </p:cxnSp>
      <p:sp>
        <p:nvSpPr>
          <p:cNvPr id="31" name="Rounded Rectangle 30"/>
          <p:cNvSpPr/>
          <p:nvPr/>
        </p:nvSpPr>
        <p:spPr bwMode="auto">
          <a:xfrm>
            <a:off x="2999656" y="4511149"/>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FF0000"/>
                </a:solidFill>
                <a:latin typeface="Calibri" panose="020F0502020204030204" pitchFamily="34" charset="0"/>
                <a:cs typeface="Calibri" panose="020F0502020204030204" pitchFamily="34" charset="0"/>
              </a:rPr>
              <a:t>Avant de </a:t>
            </a:r>
            <a:r>
              <a:rPr lang="en-US" sz="1400" dirty="0" err="1">
                <a:solidFill>
                  <a:srgbClr val="FF0000"/>
                </a:solidFill>
                <a:latin typeface="Calibri" panose="020F0502020204030204" pitchFamily="34" charset="0"/>
                <a:cs typeface="Calibri" panose="020F0502020204030204" pitchFamily="34" charset="0"/>
              </a:rPr>
              <a:t>reprendre</a:t>
            </a:r>
            <a:r>
              <a:rPr lang="en-US" sz="1400" dirty="0">
                <a:solidFill>
                  <a:srgbClr val="FF0000"/>
                </a:solidFill>
                <a:latin typeface="Calibri" panose="020F0502020204030204" pitchFamily="34" charset="0"/>
                <a:cs typeface="Calibri" panose="020F0502020204030204" pitchFamily="34" charset="0"/>
              </a:rPr>
              <a:t> le travail, </a:t>
            </a:r>
            <a:r>
              <a:rPr lang="en-US" sz="1400" dirty="0" err="1">
                <a:solidFill>
                  <a:srgbClr val="FF0000"/>
                </a:solidFill>
                <a:latin typeface="Calibri" panose="020F0502020204030204" pitchFamily="34" charset="0"/>
                <a:cs typeface="Calibri" panose="020F0502020204030204" pitchFamily="34" charset="0"/>
              </a:rPr>
              <a:t>s’assurer</a:t>
            </a:r>
            <a:r>
              <a:rPr lang="en-US" sz="1400" dirty="0">
                <a:solidFill>
                  <a:srgbClr val="FF0000"/>
                </a:solidFill>
                <a:latin typeface="Calibri" panose="020F0502020204030204" pitchFamily="34" charset="0"/>
                <a:cs typeface="Calibri" panose="020F0502020204030204" pitchFamily="34" charset="0"/>
              </a:rPr>
              <a:t> que les conditions de </a:t>
            </a:r>
            <a:r>
              <a:rPr lang="en-US" sz="1400" dirty="0" err="1">
                <a:solidFill>
                  <a:srgbClr val="FF0000"/>
                </a:solidFill>
                <a:latin typeface="Calibri" panose="020F0502020204030204" pitchFamily="34" charset="0"/>
                <a:cs typeface="Calibri" panose="020F0502020204030204" pitchFamily="34" charset="0"/>
              </a:rPr>
              <a:t>visibilités</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sont</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rétablies</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que,p.e</a:t>
            </a:r>
            <a:r>
              <a:rPr lang="en-US" sz="1400" dirty="0">
                <a:solidFill>
                  <a:srgbClr val="FF0000"/>
                </a:solidFill>
                <a:latin typeface="Calibri" panose="020F0502020204030204" pitchFamily="34" charset="0"/>
                <a:cs typeface="Calibri" panose="020F0502020204030204" pitchFamily="34" charset="0"/>
              </a:rPr>
              <a:t>., le poste de </a:t>
            </a:r>
            <a:r>
              <a:rPr lang="en-US" sz="1400" dirty="0" err="1">
                <a:solidFill>
                  <a:srgbClr val="FF0000"/>
                </a:solidFill>
                <a:latin typeface="Calibri" panose="020F0502020204030204" pitchFamily="34" charset="0"/>
                <a:cs typeface="Calibri" panose="020F0502020204030204" pitchFamily="34" charset="0"/>
              </a:rPr>
              <a:t>travaille</a:t>
            </a:r>
            <a:r>
              <a:rPr lang="en-US" sz="1400" dirty="0">
                <a:solidFill>
                  <a:srgbClr val="FF0000"/>
                </a:solidFill>
                <a:latin typeface="Calibri" panose="020F0502020204030204" pitchFamily="34" charset="0"/>
                <a:cs typeface="Calibri" panose="020F0502020204030204" pitchFamily="34" charset="0"/>
              </a:rPr>
              <a:t> ne cache pas la </a:t>
            </a:r>
            <a:r>
              <a:rPr lang="en-US" sz="1400" dirty="0" err="1">
                <a:solidFill>
                  <a:srgbClr val="FF0000"/>
                </a:solidFill>
                <a:latin typeface="Calibri" panose="020F0502020204030204" pitchFamily="34" charset="0"/>
                <a:cs typeface="Calibri" panose="020F0502020204030204" pitchFamily="34" charset="0"/>
              </a:rPr>
              <a:t>visibilité</a:t>
            </a:r>
            <a:r>
              <a:rPr lang="en-US" sz="1400" dirty="0">
                <a:solidFill>
                  <a:srgbClr val="FF0000"/>
                </a:solidFill>
                <a:latin typeface="Calibri" panose="020F0502020204030204" pitchFamily="34" charset="0"/>
                <a:cs typeface="Calibri" panose="020F0502020204030204" pitchFamily="34" charset="0"/>
              </a:rPr>
              <a:t> de la </a:t>
            </a:r>
            <a:r>
              <a:rPr lang="en-US" sz="1400" dirty="0" err="1">
                <a:solidFill>
                  <a:srgbClr val="FF0000"/>
                </a:solidFill>
                <a:latin typeface="Calibri" panose="020F0502020204030204" pitchFamily="34" charset="0"/>
                <a:cs typeface="Calibri" panose="020F0502020204030204" pitchFamily="34" charset="0"/>
              </a:rPr>
              <a:t>délimitation</a:t>
            </a:r>
            <a:r>
              <a:rPr lang="en-US" sz="1400" dirty="0">
                <a:solidFill>
                  <a:srgbClr val="FF0000"/>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428733" y="4519258"/>
            <a:ext cx="469433" cy="634039"/>
          </a:xfrm>
          <a:prstGeom prst="rect">
            <a:avLst/>
          </a:prstGeom>
        </p:spPr>
      </p:pic>
      <p:sp>
        <p:nvSpPr>
          <p:cNvPr id="4" name="Rectangle 3"/>
          <p:cNvSpPr/>
          <p:nvPr/>
        </p:nvSpPr>
        <p:spPr>
          <a:xfrm>
            <a:off x="1455844" y="1906635"/>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30" name="Rectangle 29"/>
          <p:cNvSpPr/>
          <p:nvPr/>
        </p:nvSpPr>
        <p:spPr>
          <a:xfrm>
            <a:off x="1612192" y="4165072"/>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pic>
        <p:nvPicPr>
          <p:cNvPr id="2" name="Picture 1">
            <a:extLst>
              <a:ext uri="{FF2B5EF4-FFF2-40B4-BE49-F238E27FC236}">
                <a16:creationId xmlns:a16="http://schemas.microsoft.com/office/drawing/2014/main" id="{FC4F953D-E099-4CF2-90BC-4EB59470C04F}"/>
              </a:ext>
            </a:extLst>
          </p:cNvPr>
          <p:cNvPicPr>
            <a:picLocks noChangeAspect="1"/>
          </p:cNvPicPr>
          <p:nvPr/>
        </p:nvPicPr>
        <p:blipFill>
          <a:blip r:embed="rId3"/>
          <a:stretch>
            <a:fillRect/>
          </a:stretch>
        </p:blipFill>
        <p:spPr>
          <a:xfrm>
            <a:off x="7708192" y="1083872"/>
            <a:ext cx="414475" cy="338711"/>
          </a:xfrm>
          <a:prstGeom prst="rect">
            <a:avLst/>
          </a:prstGeom>
        </p:spPr>
      </p:pic>
      <p:pic>
        <p:nvPicPr>
          <p:cNvPr id="5" name="Picture 4">
            <a:extLst>
              <a:ext uri="{FF2B5EF4-FFF2-40B4-BE49-F238E27FC236}">
                <a16:creationId xmlns:a16="http://schemas.microsoft.com/office/drawing/2014/main" id="{1431C865-99F7-4E01-818C-4CA6F1434E22}"/>
              </a:ext>
            </a:extLst>
          </p:cNvPr>
          <p:cNvPicPr>
            <a:picLocks noChangeAspect="1"/>
          </p:cNvPicPr>
          <p:nvPr/>
        </p:nvPicPr>
        <p:blipFill>
          <a:blip r:embed="rId4"/>
          <a:stretch>
            <a:fillRect/>
          </a:stretch>
        </p:blipFill>
        <p:spPr>
          <a:xfrm>
            <a:off x="2915983" y="927251"/>
            <a:ext cx="5687528" cy="2466482"/>
          </a:xfrm>
          <a:prstGeom prst="rect">
            <a:avLst/>
          </a:prstGeom>
        </p:spPr>
      </p:pic>
      <p:sp>
        <p:nvSpPr>
          <p:cNvPr id="14" name="Text Placeholder 4">
            <a:extLst>
              <a:ext uri="{FF2B5EF4-FFF2-40B4-BE49-F238E27FC236}">
                <a16:creationId xmlns:a16="http://schemas.microsoft.com/office/drawing/2014/main" id="{A8DAED5C-9467-4270-809F-181BAC2D5FA2}"/>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 Etape 6 : </a:t>
            </a:r>
            <a:r>
              <a:rPr lang="en-US" sz="900" dirty="0" err="1"/>
              <a:t>Fonctionnement</a:t>
            </a:r>
            <a:r>
              <a:rPr lang="en-US" sz="900" dirty="0"/>
              <a:t>  du </a:t>
            </a:r>
            <a:r>
              <a:rPr lang="en-US" sz="900" dirty="0" err="1"/>
              <a:t>système</a:t>
            </a:r>
            <a:r>
              <a:rPr lang="en-US" sz="900" dirty="0"/>
              <a:t> de protection</a:t>
            </a:r>
            <a:endParaRPr lang="fr-BE" dirty="0"/>
          </a:p>
          <a:p>
            <a:pPr fontAlgn="auto">
              <a:spcAft>
                <a:spcPts val="0"/>
              </a:spcAft>
            </a:pPr>
            <a:endParaRPr lang="en-GB" dirty="0"/>
          </a:p>
        </p:txBody>
      </p:sp>
    </p:spTree>
    <p:extLst>
      <p:ext uri="{BB962C8B-B14F-4D97-AF65-F5344CB8AC3E}">
        <p14:creationId xmlns:p14="http://schemas.microsoft.com/office/powerpoint/2010/main" val="242019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spTree>
    <p:extLst>
      <p:ext uri="{BB962C8B-B14F-4D97-AF65-F5344CB8AC3E}">
        <p14:creationId xmlns:p14="http://schemas.microsoft.com/office/powerpoint/2010/main" val="453186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spTree>
    <p:extLst>
      <p:ext uri="{BB962C8B-B14F-4D97-AF65-F5344CB8AC3E}">
        <p14:creationId xmlns:p14="http://schemas.microsoft.com/office/powerpoint/2010/main" val="7927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22"/>
          <p:cNvSpPr>
            <a:spLocks noChangeArrowheads="1"/>
          </p:cNvSpPr>
          <p:nvPr/>
        </p:nvSpPr>
        <p:spPr bwMode="auto">
          <a:xfrm>
            <a:off x="1561153" y="302552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p:txBody>
      </p:sp>
      <p:cxnSp>
        <p:nvCxnSpPr>
          <p:cNvPr id="15" name="Straight Arrow Connector 135"/>
          <p:cNvCxnSpPr>
            <a:cxnSpLocks noChangeShapeType="1"/>
          </p:cNvCxnSpPr>
          <p:nvPr/>
        </p:nvCxnSpPr>
        <p:spPr bwMode="auto">
          <a:xfrm>
            <a:off x="1893046" y="2099771"/>
            <a:ext cx="0" cy="629692"/>
          </a:xfrm>
          <a:prstGeom prst="straightConnector1">
            <a:avLst/>
          </a:prstGeom>
          <a:noFill/>
          <a:ln w="12700" algn="ctr">
            <a:solidFill>
              <a:schemeClr val="accent2"/>
            </a:solidFill>
            <a:prstDash val="dash"/>
            <a:round/>
            <a:headEnd/>
            <a:tailEnd type="none" w="med" len="med"/>
          </a:ln>
        </p:spPr>
      </p:cxnSp>
      <p:cxnSp>
        <p:nvCxnSpPr>
          <p:cNvPr id="16" name="Straight Connector 15"/>
          <p:cNvCxnSpPr/>
          <p:nvPr/>
        </p:nvCxnSpPr>
        <p:spPr bwMode="auto">
          <a:xfrm>
            <a:off x="1889754" y="2759434"/>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8" name="Straight Connector 17"/>
          <p:cNvCxnSpPr/>
          <p:nvPr/>
        </p:nvCxnSpPr>
        <p:spPr bwMode="auto">
          <a:xfrm>
            <a:off x="1890524" y="3505246"/>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1890311" y="3802830"/>
            <a:ext cx="0" cy="1002230"/>
          </a:xfrm>
          <a:prstGeom prst="straightConnector1">
            <a:avLst/>
          </a:prstGeom>
          <a:noFill/>
          <a:ln w="12700" algn="ctr">
            <a:solidFill>
              <a:schemeClr val="accent2"/>
            </a:solidFill>
            <a:prstDash val="dash"/>
            <a:round/>
            <a:headEnd/>
            <a:tailEnd type="none" w="med" len="med"/>
          </a:ln>
        </p:spPr>
      </p:cxnSp>
      <p:sp>
        <p:nvSpPr>
          <p:cNvPr id="20" name="Rounded Rectangle 122"/>
          <p:cNvSpPr>
            <a:spLocks noChangeArrowheads="1"/>
          </p:cNvSpPr>
          <p:nvPr/>
        </p:nvSpPr>
        <p:spPr bwMode="auto">
          <a:xfrm>
            <a:off x="1527780" y="5188631"/>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terminés</a:t>
            </a:r>
            <a:endParaRPr lang="nl-BE" sz="800" dirty="0">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1886835" y="4826257"/>
            <a:ext cx="0" cy="34180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pic>
        <p:nvPicPr>
          <p:cNvPr id="4" name="Picture 3"/>
          <p:cNvPicPr>
            <a:picLocks noChangeAspect="1"/>
          </p:cNvPicPr>
          <p:nvPr/>
        </p:nvPicPr>
        <p:blipFill>
          <a:blip r:embed="rId2"/>
          <a:stretch>
            <a:fillRect/>
          </a:stretch>
        </p:blipFill>
        <p:spPr>
          <a:xfrm>
            <a:off x="1888543" y="6069041"/>
            <a:ext cx="10324" cy="781183"/>
          </a:xfrm>
          <a:prstGeom prst="rect">
            <a:avLst/>
          </a:prstGeom>
        </p:spPr>
      </p:pic>
      <p:sp>
        <p:nvSpPr>
          <p:cNvPr id="33" name="Rectangle 32"/>
          <p:cNvSpPr/>
          <p:nvPr/>
        </p:nvSpPr>
        <p:spPr>
          <a:xfrm>
            <a:off x="959768" y="929045"/>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cxnSp>
        <p:nvCxnSpPr>
          <p:cNvPr id="38" name="Straight Connector 37"/>
          <p:cNvCxnSpPr/>
          <p:nvPr/>
        </p:nvCxnSpPr>
        <p:spPr bwMode="auto">
          <a:xfrm>
            <a:off x="1896661" y="5665635"/>
            <a:ext cx="0" cy="37598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83" name="Rounded Rectangle 82"/>
          <p:cNvSpPr/>
          <p:nvPr/>
        </p:nvSpPr>
        <p:spPr bwMode="auto">
          <a:xfrm>
            <a:off x="8832304" y="3268989"/>
            <a:ext cx="2819502" cy="1971143"/>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A la fin des travaux, la protection de la zone de </a:t>
            </a:r>
            <a:r>
              <a:rPr lang="en-US" sz="1400" dirty="0" err="1">
                <a:latin typeface="+mn-lt"/>
              </a:rPr>
              <a:t>chantier</a:t>
            </a:r>
            <a:r>
              <a:rPr lang="en-US" sz="1400" dirty="0">
                <a:latin typeface="+mn-lt"/>
              </a:rPr>
              <a:t> </a:t>
            </a:r>
            <a:r>
              <a:rPr lang="en-US" sz="1400" dirty="0" err="1">
                <a:latin typeface="+mn-lt"/>
              </a:rPr>
              <a:t>peut</a:t>
            </a:r>
            <a:r>
              <a:rPr lang="en-US" sz="1400" dirty="0">
                <a:latin typeface="+mn-lt"/>
              </a:rPr>
              <a:t> </a:t>
            </a:r>
            <a:r>
              <a:rPr lang="en-US" sz="1400" dirty="0" err="1">
                <a:latin typeface="+mn-lt"/>
              </a:rPr>
              <a:t>être</a:t>
            </a:r>
            <a:r>
              <a:rPr lang="en-US" sz="1400" dirty="0">
                <a:latin typeface="+mn-lt"/>
              </a:rPr>
              <a:t> </a:t>
            </a:r>
            <a:r>
              <a:rPr lang="en-US" sz="1400" dirty="0" err="1">
                <a:latin typeface="+mn-lt"/>
              </a:rPr>
              <a:t>supprimée</a:t>
            </a:r>
            <a:r>
              <a:rPr lang="en-US" sz="1400" dirty="0">
                <a:latin typeface="+mn-lt"/>
              </a:rPr>
              <a:t> </a:t>
            </a:r>
            <a:r>
              <a:rPr lang="en-US" sz="1400" dirty="0" err="1">
                <a:latin typeface="+mn-lt"/>
              </a:rPr>
              <a:t>si</a:t>
            </a:r>
            <a:r>
              <a:rPr lang="en-US" sz="1400" dirty="0">
                <a:latin typeface="+mn-lt"/>
              </a:rPr>
              <a:t> </a:t>
            </a:r>
            <a:r>
              <a:rPr lang="en-US" sz="1400" dirty="0" err="1">
                <a:latin typeface="+mn-lt"/>
              </a:rPr>
              <a:t>tous</a:t>
            </a:r>
            <a:r>
              <a:rPr lang="en-US" sz="1400" dirty="0">
                <a:latin typeface="+mn-lt"/>
              </a:rPr>
              <a:t> les </a:t>
            </a:r>
            <a:r>
              <a:rPr lang="en-US" sz="1400" dirty="0" err="1">
                <a:latin typeface="+mn-lt"/>
              </a:rPr>
              <a:t>postes</a:t>
            </a:r>
            <a:r>
              <a:rPr lang="en-US" sz="1400" dirty="0">
                <a:latin typeface="+mn-lt"/>
              </a:rPr>
              <a:t> de travail </a:t>
            </a:r>
            <a:r>
              <a:rPr lang="en-US" sz="1400" dirty="0" err="1">
                <a:latin typeface="+mn-lt"/>
              </a:rPr>
              <a:t>sont</a:t>
            </a:r>
            <a:r>
              <a:rPr lang="en-US" sz="1400" dirty="0">
                <a:latin typeface="+mn-lt"/>
              </a:rPr>
              <a:t> </a:t>
            </a:r>
            <a:r>
              <a:rPr lang="en-US" sz="1400" dirty="0" err="1">
                <a:latin typeface="+mn-lt"/>
              </a:rPr>
              <a:t>assez</a:t>
            </a:r>
            <a:r>
              <a:rPr lang="en-US" sz="1400" dirty="0">
                <a:latin typeface="+mn-lt"/>
              </a:rPr>
              <a:t> </a:t>
            </a:r>
            <a:r>
              <a:rPr lang="en-US" sz="1400" dirty="0" err="1">
                <a:latin typeface="+mn-lt"/>
              </a:rPr>
              <a:t>éloignées</a:t>
            </a:r>
            <a:r>
              <a:rPr lang="en-US" sz="1400" dirty="0">
                <a:latin typeface="+mn-lt"/>
              </a:rPr>
              <a:t> de la delimitation de la zone de </a:t>
            </a:r>
            <a:r>
              <a:rPr lang="en-US" sz="1400" dirty="0" err="1">
                <a:latin typeface="+mn-lt"/>
              </a:rPr>
              <a:t>chantier</a:t>
            </a:r>
            <a:r>
              <a:rPr lang="en-US" sz="1400" dirty="0">
                <a:latin typeface="+mn-lt"/>
              </a:rPr>
              <a:t> et que </a:t>
            </a:r>
            <a:r>
              <a:rPr lang="en-US" sz="1400" dirty="0" err="1">
                <a:latin typeface="+mn-lt"/>
              </a:rPr>
              <a:t>auqu’un</a:t>
            </a:r>
            <a:r>
              <a:rPr lang="en-US" sz="1400" dirty="0">
                <a:latin typeface="+mn-lt"/>
              </a:rPr>
              <a:t> </a:t>
            </a:r>
            <a:r>
              <a:rPr lang="en-US" sz="1400" dirty="0" err="1">
                <a:latin typeface="+mn-lt"/>
              </a:rPr>
              <a:t>déplacement</a:t>
            </a:r>
            <a:r>
              <a:rPr lang="en-US" sz="1400" dirty="0">
                <a:latin typeface="+mn-lt"/>
              </a:rPr>
              <a:t> </a:t>
            </a:r>
            <a:r>
              <a:rPr lang="en-US" sz="1400" dirty="0" err="1">
                <a:latin typeface="+mn-lt"/>
              </a:rPr>
              <a:t>vers</a:t>
            </a:r>
            <a:r>
              <a:rPr lang="en-US" sz="1400" dirty="0">
                <a:latin typeface="+mn-lt"/>
              </a:rPr>
              <a:t> la </a:t>
            </a:r>
            <a:r>
              <a:rPr lang="en-US" sz="1400" dirty="0" err="1">
                <a:latin typeface="+mn-lt"/>
              </a:rPr>
              <a:t>voie</a:t>
            </a:r>
            <a:r>
              <a:rPr lang="en-US" sz="1400" dirty="0">
                <a:latin typeface="+mn-lt"/>
              </a:rPr>
              <a:t> </a:t>
            </a:r>
            <a:r>
              <a:rPr lang="en-US" sz="1400" dirty="0" err="1">
                <a:latin typeface="+mn-lt"/>
              </a:rPr>
              <a:t>en</a:t>
            </a:r>
            <a:r>
              <a:rPr lang="en-US" sz="1400" dirty="0">
                <a:latin typeface="+mn-lt"/>
              </a:rPr>
              <a:t> service </a:t>
            </a:r>
            <a:r>
              <a:rPr lang="en-US" sz="1400" dirty="0" err="1">
                <a:latin typeface="+mn-lt"/>
              </a:rPr>
              <a:t>est</a:t>
            </a:r>
            <a:r>
              <a:rPr lang="en-US" sz="1400" dirty="0">
                <a:latin typeface="+mn-lt"/>
              </a:rPr>
              <a:t> encore possible.</a:t>
            </a:r>
          </a:p>
        </p:txBody>
      </p:sp>
      <p:pic>
        <p:nvPicPr>
          <p:cNvPr id="84"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40354" y="3077337"/>
            <a:ext cx="383900" cy="550811"/>
          </a:xfrm>
          <a:prstGeom prst="rect">
            <a:avLst/>
          </a:prstGeom>
          <a:noFill/>
          <a:ln w="9525">
            <a:noFill/>
            <a:miter lim="800000"/>
            <a:headEnd/>
            <a:tailEnd/>
          </a:ln>
        </p:spPr>
      </p:pic>
      <p:pic>
        <p:nvPicPr>
          <p:cNvPr id="3" name="Picture 2">
            <a:extLst>
              <a:ext uri="{FF2B5EF4-FFF2-40B4-BE49-F238E27FC236}">
                <a16:creationId xmlns:a16="http://schemas.microsoft.com/office/drawing/2014/main" id="{4500725A-2457-4AD5-A3A0-DA21C52F6E82}"/>
              </a:ext>
            </a:extLst>
          </p:cNvPr>
          <p:cNvPicPr>
            <a:picLocks noChangeAspect="1"/>
          </p:cNvPicPr>
          <p:nvPr/>
        </p:nvPicPr>
        <p:blipFill>
          <a:blip r:embed="rId4"/>
          <a:stretch>
            <a:fillRect/>
          </a:stretch>
        </p:blipFill>
        <p:spPr>
          <a:xfrm>
            <a:off x="2481053" y="1850311"/>
            <a:ext cx="4904192" cy="2128829"/>
          </a:xfrm>
          <a:prstGeom prst="rect">
            <a:avLst/>
          </a:prstGeom>
        </p:spPr>
      </p:pic>
      <p:pic>
        <p:nvPicPr>
          <p:cNvPr id="6" name="Picture 5">
            <a:extLst>
              <a:ext uri="{FF2B5EF4-FFF2-40B4-BE49-F238E27FC236}">
                <a16:creationId xmlns:a16="http://schemas.microsoft.com/office/drawing/2014/main" id="{7B6DAC57-4206-44B8-899B-B32864CDBAEF}"/>
              </a:ext>
            </a:extLst>
          </p:cNvPr>
          <p:cNvPicPr>
            <a:picLocks noChangeAspect="1"/>
          </p:cNvPicPr>
          <p:nvPr/>
        </p:nvPicPr>
        <p:blipFill>
          <a:blip r:embed="rId5"/>
          <a:stretch>
            <a:fillRect/>
          </a:stretch>
        </p:blipFill>
        <p:spPr>
          <a:xfrm>
            <a:off x="2481053" y="4356769"/>
            <a:ext cx="5055455" cy="2158045"/>
          </a:xfrm>
          <a:prstGeom prst="rect">
            <a:avLst/>
          </a:prstGeom>
        </p:spPr>
      </p:pic>
      <p:sp>
        <p:nvSpPr>
          <p:cNvPr id="85" name="Rectangular Callout 50">
            <a:extLst>
              <a:ext uri="{FF2B5EF4-FFF2-40B4-BE49-F238E27FC236}">
                <a16:creationId xmlns:a16="http://schemas.microsoft.com/office/drawing/2014/main" id="{54EB4E7C-59C8-44F5-8604-EC6DA1BE1254}"/>
              </a:ext>
            </a:extLst>
          </p:cNvPr>
          <p:cNvSpPr>
            <a:spLocks noChangeArrowheads="1"/>
          </p:cNvSpPr>
          <p:nvPr/>
        </p:nvSpPr>
        <p:spPr bwMode="auto">
          <a:xfrm>
            <a:off x="5024508" y="4565134"/>
            <a:ext cx="1192210" cy="144016"/>
          </a:xfrm>
          <a:prstGeom prst="wedgeRectCallout">
            <a:avLst>
              <a:gd name="adj1" fmla="val -77640"/>
              <a:gd name="adj2" fmla="val 231362"/>
            </a:avLst>
          </a:prstGeom>
          <a:solidFill>
            <a:srgbClr val="92D050"/>
          </a:solidFill>
          <a:ln w="31750" algn="ctr">
            <a:solidFill>
              <a:srgbClr val="92D050"/>
            </a:solidFill>
            <a:round/>
            <a:headEnd/>
            <a:tailEnd/>
          </a:ln>
        </p:spPr>
        <p:txBody>
          <a:bodyPr wrap="none" anchor="ctr"/>
          <a:lstStyle/>
          <a:p>
            <a:pPr algn="ctr"/>
            <a:r>
              <a:rPr lang="en-US" sz="1100" b="1" dirty="0">
                <a:solidFill>
                  <a:schemeClr val="bg1"/>
                </a:solidFill>
                <a:latin typeface="+mn-lt"/>
              </a:rPr>
              <a:t>TRAVAUX ARRÉTÉS </a:t>
            </a:r>
            <a:r>
              <a:rPr lang="en-US" sz="1200" b="1" dirty="0">
                <a:solidFill>
                  <a:schemeClr val="bg1"/>
                </a:solidFill>
              </a:rPr>
              <a:t>!</a:t>
            </a:r>
          </a:p>
        </p:txBody>
      </p:sp>
      <p:sp>
        <p:nvSpPr>
          <p:cNvPr id="23" name="Text Placeholder 4">
            <a:extLst>
              <a:ext uri="{FF2B5EF4-FFF2-40B4-BE49-F238E27FC236}">
                <a16:creationId xmlns:a16="http://schemas.microsoft.com/office/drawing/2014/main" id="{E9D5E65F-D056-4472-A229-DAF19FCAC36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dirty="0"/>
              <a:t>2. Délimitation de la zone de chantier: supervision par une personne – agent garde-frontière</a:t>
            </a:r>
          </a:p>
          <a:p>
            <a:pPr fontAlgn="auto">
              <a:spcAft>
                <a:spcPts val="0"/>
              </a:spcAft>
            </a:pPr>
            <a:r>
              <a:rPr lang="fr-BE" dirty="0"/>
              <a:t>Etape 7 Fin des travaux  Suppression de la protection</a:t>
            </a:r>
          </a:p>
          <a:p>
            <a:pPr fontAlgn="auto">
              <a:spcAft>
                <a:spcPts val="0"/>
              </a:spcAft>
            </a:pPr>
            <a:endParaRPr lang="fr-BE" dirty="0"/>
          </a:p>
          <a:p>
            <a:pPr fontAlgn="auto">
              <a:spcAft>
                <a:spcPts val="0"/>
              </a:spcAft>
            </a:pPr>
            <a:endParaRPr lang="en-GB" dirty="0"/>
          </a:p>
        </p:txBody>
      </p:sp>
      <p:sp>
        <p:nvSpPr>
          <p:cNvPr id="24" name="Title 1">
            <a:extLst>
              <a:ext uri="{FF2B5EF4-FFF2-40B4-BE49-F238E27FC236}">
                <a16:creationId xmlns:a16="http://schemas.microsoft.com/office/drawing/2014/main" id="{BBBDD0AC-DCAC-42FA-B55B-ACC56B0F4DA0}"/>
              </a:ext>
            </a:extLst>
          </p:cNvPr>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dirty="0">
                <a:solidFill>
                  <a:srgbClr val="0070C0"/>
                </a:solidFill>
                <a:latin typeface="+mj-lt"/>
                <a:ea typeface="+mj-ea"/>
                <a:cs typeface="+mj-cs"/>
              </a:rPr>
              <a:t>Etape 7 : </a:t>
            </a:r>
            <a:r>
              <a:rPr lang="en-US" sz="1800" b="1" kern="0" dirty="0">
                <a:solidFill>
                  <a:srgbClr val="0070C0"/>
                </a:solidFill>
                <a:latin typeface="+mj-lt"/>
                <a:ea typeface="+mj-ea"/>
                <a:cs typeface="+mj-cs"/>
              </a:rPr>
              <a:t>Fin des travaux</a:t>
            </a:r>
          </a:p>
          <a:p>
            <a:pPr marL="447675" indent="-447675">
              <a:defRPr/>
            </a:pPr>
            <a:r>
              <a:rPr lang="en-US" sz="1800" b="1" kern="0" dirty="0">
                <a:solidFill>
                  <a:srgbClr val="0070C0"/>
                </a:solidFill>
                <a:latin typeface="+mj-lt"/>
                <a:ea typeface="+mj-ea"/>
                <a:cs typeface="+mj-cs"/>
              </a:rPr>
              <a:t>Suppression du </a:t>
            </a:r>
            <a:r>
              <a:rPr lang="en-US" sz="1800" b="1" kern="0" dirty="0" err="1">
                <a:solidFill>
                  <a:srgbClr val="0070C0"/>
                </a:solidFill>
                <a:latin typeface="+mj-lt"/>
                <a:ea typeface="+mj-ea"/>
                <a:cs typeface="+mj-cs"/>
              </a:rPr>
              <a:t>système</a:t>
            </a:r>
            <a:r>
              <a:rPr lang="en-US" sz="1800" b="1" kern="0" dirty="0">
                <a:solidFill>
                  <a:srgbClr val="0070C0"/>
                </a:solidFill>
                <a:latin typeface="+mj-lt"/>
                <a:ea typeface="+mj-ea"/>
                <a:cs typeface="+mj-cs"/>
              </a:rPr>
              <a:t> de protection avec </a:t>
            </a:r>
            <a:r>
              <a:rPr lang="en-US" sz="1800" b="1" kern="0" dirty="0" err="1">
                <a:solidFill>
                  <a:srgbClr val="0070C0"/>
                </a:solidFill>
                <a:latin typeface="+mj-lt"/>
                <a:ea typeface="+mj-ea"/>
                <a:cs typeface="+mj-cs"/>
              </a:rPr>
              <a:t>l’agent</a:t>
            </a:r>
            <a:r>
              <a:rPr lang="en-US" sz="1800" b="1" kern="0" dirty="0">
                <a:solidFill>
                  <a:srgbClr val="0070C0"/>
                </a:solidFill>
                <a:latin typeface="+mj-lt"/>
                <a:ea typeface="+mj-ea"/>
                <a:cs typeface="+mj-cs"/>
              </a:rPr>
              <a:t> </a:t>
            </a:r>
            <a:r>
              <a:rPr lang="en-US" sz="1800" b="1" kern="0" dirty="0" err="1">
                <a:solidFill>
                  <a:srgbClr val="0070C0"/>
                </a:solidFill>
                <a:latin typeface="+mj-lt"/>
                <a:ea typeface="+mj-ea"/>
                <a:cs typeface="+mj-cs"/>
              </a:rPr>
              <a:t>garde-frontière</a:t>
            </a:r>
            <a:endParaRPr lang="en-US" sz="1800" b="1" kern="0" dirty="0">
              <a:solidFill>
                <a:srgbClr val="0070C0"/>
              </a:solidFill>
              <a:latin typeface="+mj-lt"/>
              <a:ea typeface="+mj-ea"/>
              <a:cs typeface="+mj-cs"/>
            </a:endParaRPr>
          </a:p>
          <a:p>
            <a:pPr marL="447675" indent="-447675">
              <a:defRPr/>
            </a:pPr>
            <a:r>
              <a:rPr lang="en-US" sz="1800" b="1" kern="0" dirty="0">
                <a:solidFill>
                  <a:srgbClr val="0070C0"/>
                </a:solidFill>
                <a:latin typeface="+mj-lt"/>
                <a:ea typeface="+mj-ea"/>
                <a:cs typeface="+mj-cs"/>
              </a:rPr>
              <a:t> </a:t>
            </a:r>
          </a:p>
          <a:p>
            <a:pPr marL="447675" indent="-447675">
              <a:defRPr/>
            </a:pPr>
            <a:endParaRPr lang="en-US" b="1" kern="0" dirty="0">
              <a:solidFill>
                <a:srgbClr val="0070C0"/>
              </a:solidFill>
              <a:latin typeface="+mj-lt"/>
              <a:ea typeface="+mj-ea"/>
              <a:cs typeface="+mj-cs"/>
            </a:endParaRPr>
          </a:p>
        </p:txBody>
      </p:sp>
    </p:spTree>
    <p:extLst>
      <p:ext uri="{BB962C8B-B14F-4D97-AF65-F5344CB8AC3E}">
        <p14:creationId xmlns:p14="http://schemas.microsoft.com/office/powerpoint/2010/main" val="37171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Planification des travaux et determination du </a:t>
            </a:r>
            <a:r>
              <a:rPr lang="en-US" sz="1200" dirty="0" err="1"/>
              <a:t>système</a:t>
            </a:r>
            <a:r>
              <a:rPr lang="en-US" sz="1200" dirty="0"/>
              <a:t>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Détermination</a:t>
            </a:r>
            <a:r>
              <a:rPr lang="nl-NL" sz="1200" dirty="0"/>
              <a:t> de </a:t>
            </a:r>
            <a:r>
              <a:rPr lang="nl-NL" sz="1200" dirty="0" err="1"/>
              <a:t>l’emplacement</a:t>
            </a:r>
            <a:r>
              <a:rPr lang="nl-NL" sz="1200" dirty="0"/>
              <a:t> de </a:t>
            </a:r>
            <a:r>
              <a:rPr lang="nl-NL" sz="1200" dirty="0" err="1"/>
              <a:t>l’agent</a:t>
            </a:r>
            <a:r>
              <a:rPr lang="nl-NL" sz="1200" dirty="0"/>
              <a:t> garde-</a:t>
            </a:r>
            <a:r>
              <a:rPr lang="nl-NL" sz="1200" dirty="0" err="1"/>
              <a:t>frontière</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l’agent</a:t>
            </a:r>
            <a:r>
              <a:rPr lang="en-US" sz="1200" dirty="0"/>
              <a:t> </a:t>
            </a:r>
            <a:r>
              <a:rPr lang="en-US" sz="1200" dirty="0" err="1"/>
              <a:t>garde-frontière</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pic>
        <p:nvPicPr>
          <p:cNvPr id="58" name="Picture 11" descr="D:\Documents And Settings\GQR7802\Local Settings\Temporary Internet Files\Content.IE5\HNYX0581\MC900441310[1].png">
            <a:extLst>
              <a:ext uri="{FF2B5EF4-FFF2-40B4-BE49-F238E27FC236}">
                <a16:creationId xmlns:a16="http://schemas.microsoft.com/office/drawing/2014/main" id="{B0522301-C79E-4A48-956F-EE8A94F22B6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0832" y="4904017"/>
            <a:ext cx="519343" cy="423042"/>
          </a:xfrm>
          <a:prstGeom prst="rect">
            <a:avLst/>
          </a:prstGeom>
          <a:noFill/>
          <a:ln w="9525">
            <a:noFill/>
            <a:miter lim="800000"/>
            <a:headEnd/>
            <a:tailEnd/>
          </a:ln>
        </p:spPr>
      </p:pic>
    </p:spTree>
    <p:extLst>
      <p:ext uri="{BB962C8B-B14F-4D97-AF65-F5344CB8AC3E}">
        <p14:creationId xmlns:p14="http://schemas.microsoft.com/office/powerpoint/2010/main" val="1581119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endParaRPr lang="nl-BE" sz="2000" b="1" dirty="0">
              <a:solidFill>
                <a:schemeClr val="tx1"/>
              </a:solidFill>
            </a:endParaRPr>
          </a:p>
          <a:p>
            <a:r>
              <a:rPr lang="nl-BE" sz="2000" b="1" dirty="0">
                <a:solidFill>
                  <a:schemeClr val="tx1"/>
                </a:solidFill>
              </a:rPr>
              <a:t>1.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délimitation</a:t>
            </a:r>
            <a:r>
              <a:rPr lang="nl-BE" sz="2000" b="1" dirty="0">
                <a:solidFill>
                  <a:schemeClr val="tx1"/>
                </a:solidFill>
              </a:rPr>
              <a:t> </a:t>
            </a:r>
            <a:r>
              <a:rPr lang="nl-BE" sz="2000" b="1" dirty="0" err="1">
                <a:solidFill>
                  <a:schemeClr val="tx1"/>
                </a:solidFill>
              </a:rPr>
              <a:t>matérielle</a:t>
            </a:r>
            <a:r>
              <a:rPr lang="nl-BE" sz="2000" b="1" dirty="0">
                <a:solidFill>
                  <a:schemeClr val="tx1"/>
                </a:solidFill>
              </a:rPr>
              <a:t> </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supervision</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 agent garde-</a:t>
            </a:r>
            <a:r>
              <a:rPr lang="nl-BE" sz="2000" b="1" dirty="0" err="1">
                <a:solidFill>
                  <a:schemeClr val="tx1"/>
                </a:solidFill>
              </a:rPr>
              <a:t>frontière</a:t>
            </a:r>
            <a:endParaRPr lang="nl-BE" sz="2000" b="1" dirty="0">
              <a:solidFill>
                <a:schemeClr val="tx1"/>
              </a:solidFill>
            </a:endParaRPr>
          </a:p>
          <a:p>
            <a:endParaRPr lang="nl-BE" sz="2000" b="1" dirty="0">
              <a:solidFill>
                <a:schemeClr val="tx1"/>
              </a:solidFill>
            </a:endParaRPr>
          </a:p>
          <a:p>
            <a:r>
              <a:rPr lang="nl-BE" sz="2000" b="1" dirty="0"/>
              <a:t>3. </a:t>
            </a:r>
            <a:r>
              <a:rPr lang="nl-BE" sz="2000" b="1" dirty="0" err="1"/>
              <a:t>Incidents</a:t>
            </a:r>
            <a:r>
              <a:rPr lang="nl-BE" sz="2000" b="1" dirty="0"/>
              <a:t>	</a:t>
            </a:r>
          </a:p>
          <a:p>
            <a:r>
              <a:rPr lang="nl-BE" sz="2000" dirty="0">
                <a:solidFill>
                  <a:schemeClr val="tx1"/>
                </a:solidFill>
              </a:rPr>
              <a:t>	3.1 pas de </a:t>
            </a:r>
            <a:r>
              <a:rPr lang="nl-BE" sz="2000" dirty="0" err="1">
                <a:solidFill>
                  <a:schemeClr val="tx1"/>
                </a:solidFill>
              </a:rPr>
              <a:t>réaction</a:t>
            </a:r>
            <a:r>
              <a:rPr lang="nl-BE" sz="2000" dirty="0">
                <a:solidFill>
                  <a:schemeClr val="tx1"/>
                </a:solidFill>
              </a:rPr>
              <a:t> </a:t>
            </a:r>
            <a:r>
              <a:rPr lang="nl-BE" sz="2000" dirty="0" err="1">
                <a:solidFill>
                  <a:schemeClr val="tx1"/>
                </a:solidFill>
              </a:rPr>
              <a:t>après</a:t>
            </a:r>
            <a:r>
              <a:rPr lang="nl-BE" sz="2000" dirty="0">
                <a:solidFill>
                  <a:schemeClr val="tx1"/>
                </a:solidFill>
              </a:rPr>
              <a:t> </a:t>
            </a:r>
            <a:r>
              <a:rPr lang="nl-BE" sz="2000" dirty="0" err="1">
                <a:solidFill>
                  <a:schemeClr val="tx1"/>
                </a:solidFill>
              </a:rPr>
              <a:t>l’alarme</a:t>
            </a:r>
            <a:endParaRPr lang="nl-BE" sz="2000" dirty="0">
              <a:solidFill>
                <a:schemeClr val="tx1"/>
              </a:solidFill>
            </a:endParaRPr>
          </a:p>
          <a:p>
            <a:r>
              <a:rPr lang="nl-BE" sz="2000" dirty="0">
                <a:solidFill>
                  <a:schemeClr val="tx1"/>
                </a:solidFill>
              </a:rPr>
              <a:t>	3.2 </a:t>
            </a:r>
            <a:r>
              <a:rPr lang="nl-BE" sz="2000" dirty="0" err="1">
                <a:solidFill>
                  <a:schemeClr val="tx1"/>
                </a:solidFill>
              </a:rPr>
              <a:t>visibilité</a:t>
            </a:r>
            <a:r>
              <a:rPr lang="nl-BE" sz="2000" dirty="0">
                <a:solidFill>
                  <a:schemeClr val="tx1"/>
                </a:solidFill>
              </a:rPr>
              <a:t> </a:t>
            </a:r>
            <a:r>
              <a:rPr lang="nl-BE" sz="2000" dirty="0" err="1">
                <a:solidFill>
                  <a:schemeClr val="tx1"/>
                </a:solidFill>
              </a:rPr>
              <a:t>réduite</a:t>
            </a:r>
            <a:endParaRPr lang="nl-BE" sz="2000" dirty="0">
              <a:solidFill>
                <a:schemeClr val="tx1"/>
              </a:solidFill>
            </a:endParaRPr>
          </a:p>
          <a:p>
            <a:r>
              <a:rPr lang="nl-BE" sz="2000" dirty="0">
                <a:solidFill>
                  <a:schemeClr val="tx1"/>
                </a:solidFill>
              </a:rPr>
              <a:t>	3.3 </a:t>
            </a:r>
            <a:r>
              <a:rPr lang="nl-BE" sz="2000" dirty="0" err="1">
                <a:solidFill>
                  <a:schemeClr val="tx1"/>
                </a:solidFill>
              </a:rPr>
              <a:t>audition</a:t>
            </a:r>
            <a:r>
              <a:rPr lang="nl-BE" sz="2000" dirty="0">
                <a:solidFill>
                  <a:schemeClr val="tx1"/>
                </a:solidFill>
              </a:rPr>
              <a:t> </a:t>
            </a:r>
            <a:r>
              <a:rPr lang="nl-BE" sz="2000" dirty="0" err="1">
                <a:solidFill>
                  <a:schemeClr val="tx1"/>
                </a:solidFill>
              </a:rPr>
              <a:t>insuffisante</a:t>
            </a:r>
            <a:endParaRPr lang="nl-BE" sz="2000"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266891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43261"/>
            <a:ext cx="1912823" cy="360363"/>
          </a:xfrm>
        </p:spPr>
        <p:txBody>
          <a:bodyPr/>
          <a:lstStyle/>
          <a:p>
            <a:r>
              <a:rPr lang="en-GB" dirty="0"/>
              <a:t>3. Incidents</a:t>
            </a:r>
          </a:p>
          <a:p>
            <a:r>
              <a:rPr lang="en-GB" dirty="0"/>
              <a:t>3.1 Pas de </a:t>
            </a:r>
            <a:r>
              <a:rPr lang="en-GB" dirty="0" err="1"/>
              <a:t>réaction</a:t>
            </a:r>
            <a:r>
              <a:rPr lang="en-GB" dirty="0"/>
              <a:t> à </a:t>
            </a:r>
            <a:r>
              <a:rPr lang="en-GB" dirty="0" err="1"/>
              <a:t>l’alarme</a:t>
            </a:r>
            <a:endParaRPr lang="en-GB" dirty="0"/>
          </a:p>
        </p:txBody>
      </p:sp>
      <p:sp>
        <p:nvSpPr>
          <p:cNvPr id="10" name="Rounded Rectangle 9"/>
          <p:cNvSpPr/>
          <p:nvPr/>
        </p:nvSpPr>
        <p:spPr bwMode="auto">
          <a:xfrm>
            <a:off x="2411777" y="851638"/>
            <a:ext cx="6089060" cy="104119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00" dirty="0">
              <a:solidFill>
                <a:srgbClr val="0070C0"/>
              </a:solidFill>
            </a:endParaRPr>
          </a:p>
          <a:p>
            <a:pPr algn="just"/>
            <a:r>
              <a:rPr lang="en-US" sz="1400" dirty="0" err="1">
                <a:latin typeface="+mn-lt"/>
              </a:rPr>
              <a:t>L’agent</a:t>
            </a:r>
            <a:r>
              <a:rPr lang="en-US" sz="1400" dirty="0">
                <a:latin typeface="+mn-lt"/>
              </a:rPr>
              <a:t> </a:t>
            </a:r>
            <a:r>
              <a:rPr lang="en-US" sz="1400" dirty="0" err="1">
                <a:latin typeface="+mn-lt"/>
              </a:rPr>
              <a:t>garde-frontière</a:t>
            </a:r>
            <a:r>
              <a:rPr lang="en-US" sz="1400" dirty="0">
                <a:latin typeface="+mn-lt"/>
              </a:rPr>
              <a:t> ne </a:t>
            </a:r>
            <a:r>
              <a:rPr lang="en-US" sz="1400" dirty="0" err="1">
                <a:latin typeface="+mn-lt"/>
              </a:rPr>
              <a:t>reçoit</a:t>
            </a:r>
            <a:r>
              <a:rPr lang="en-US" sz="1400" dirty="0">
                <a:latin typeface="+mn-lt"/>
              </a:rPr>
              <a:t> pas de </a:t>
            </a:r>
            <a:r>
              <a:rPr lang="en-US" sz="1400" dirty="0" err="1">
                <a:latin typeface="+mn-lt"/>
              </a:rPr>
              <a:t>réponse</a:t>
            </a:r>
            <a:r>
              <a:rPr lang="en-US" sz="1400" dirty="0">
                <a:latin typeface="+mn-lt"/>
              </a:rPr>
              <a:t> des agents suite à </a:t>
            </a:r>
            <a:r>
              <a:rPr lang="en-US" sz="1400" dirty="0" err="1">
                <a:latin typeface="+mn-lt"/>
              </a:rPr>
              <a:t>l’alarme</a:t>
            </a:r>
            <a:r>
              <a:rPr lang="en-US" sz="1400" dirty="0">
                <a:latin typeface="+mn-lt"/>
              </a:rPr>
              <a:t> </a:t>
            </a:r>
            <a:r>
              <a:rPr lang="en-US" sz="1400" dirty="0" err="1">
                <a:latin typeface="+mn-lt"/>
              </a:rPr>
              <a:t>donnée</a:t>
            </a:r>
            <a:r>
              <a:rPr lang="en-US" sz="1400" dirty="0">
                <a:latin typeface="+mn-lt"/>
              </a:rPr>
              <a:t> (</a:t>
            </a:r>
            <a:r>
              <a:rPr lang="en-US" sz="1400" dirty="0" err="1">
                <a:latin typeface="+mn-lt"/>
              </a:rPr>
              <a:t>problème</a:t>
            </a:r>
            <a:r>
              <a:rPr lang="en-US" sz="1400" dirty="0">
                <a:latin typeface="+mn-lt"/>
              </a:rPr>
              <a:t> technique </a:t>
            </a:r>
            <a:r>
              <a:rPr lang="en-US" sz="1400" dirty="0" err="1">
                <a:latin typeface="+mn-lt"/>
              </a:rPr>
              <a:t>ou</a:t>
            </a:r>
            <a:r>
              <a:rPr lang="en-US" sz="1400" dirty="0">
                <a:latin typeface="+mn-lt"/>
              </a:rPr>
              <a:t> non-respect des directives).  </a:t>
            </a:r>
          </a:p>
          <a:p>
            <a:pPr algn="just"/>
            <a:endParaRPr lang="en-US" sz="1000" dirty="0">
              <a:solidFill>
                <a:srgbClr val="0070C0"/>
              </a:solidFill>
            </a:endParaRPr>
          </a:p>
        </p:txBody>
      </p:sp>
      <p:sp>
        <p:nvSpPr>
          <p:cNvPr id="11" name="TextBox 10"/>
          <p:cNvSpPr txBox="1"/>
          <p:nvPr/>
        </p:nvSpPr>
        <p:spPr>
          <a:xfrm>
            <a:off x="1178352" y="758550"/>
            <a:ext cx="4525023" cy="261610"/>
          </a:xfrm>
          <a:prstGeom prst="rect">
            <a:avLst/>
          </a:prstGeom>
          <a:noFill/>
        </p:spPr>
        <p:txBody>
          <a:bodyPr wrap="square" rtlCol="0">
            <a:spAutoFit/>
          </a:bodyPr>
          <a:lstStyle/>
          <a:p>
            <a:r>
              <a:rPr lang="en-US" sz="1100" b="1" u="sng" dirty="0" err="1">
                <a:solidFill>
                  <a:schemeClr val="accent2"/>
                </a:solidFill>
              </a:rPr>
              <a:t>Contexte</a:t>
            </a:r>
            <a:endParaRPr lang="en-US" sz="1100" u="sng" dirty="0"/>
          </a:p>
        </p:txBody>
      </p:sp>
      <p:sp>
        <p:nvSpPr>
          <p:cNvPr id="30" name="Title 1"/>
          <p:cNvSpPr txBox="1">
            <a:spLocks/>
          </p:cNvSpPr>
          <p:nvPr/>
        </p:nvSpPr>
        <p:spPr bwMode="auto">
          <a:xfrm>
            <a:off x="1274327" y="37494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3.1 Pas de </a:t>
            </a:r>
            <a:r>
              <a:rPr lang="en-US" sz="2000" b="1" kern="0" dirty="0" err="1">
                <a:solidFill>
                  <a:srgbClr val="0070C0"/>
                </a:solidFill>
                <a:latin typeface="+mj-lt"/>
                <a:ea typeface="+mj-ea"/>
                <a:cs typeface="+mj-cs"/>
              </a:rPr>
              <a:t>réaction</a:t>
            </a:r>
            <a:r>
              <a:rPr lang="en-US" sz="2000" b="1" kern="0" dirty="0">
                <a:solidFill>
                  <a:srgbClr val="0070C0"/>
                </a:solidFill>
                <a:latin typeface="+mj-lt"/>
                <a:ea typeface="+mj-ea"/>
                <a:cs typeface="+mj-cs"/>
              </a:rPr>
              <a:t> à </a:t>
            </a:r>
            <a:r>
              <a:rPr lang="en-US" sz="2000" b="1" kern="0" dirty="0" err="1">
                <a:solidFill>
                  <a:srgbClr val="0070C0"/>
                </a:solidFill>
                <a:latin typeface="+mj-lt"/>
                <a:ea typeface="+mj-ea"/>
                <a:cs typeface="+mj-cs"/>
              </a:rPr>
              <a:t>l’alarme</a:t>
            </a:r>
            <a:r>
              <a:rPr lang="en-US" sz="2000" b="1" kern="0" dirty="0">
                <a:solidFill>
                  <a:srgbClr val="0070C0"/>
                </a:solidFill>
                <a:latin typeface="+mj-lt"/>
                <a:ea typeface="+mj-ea"/>
                <a:cs typeface="+mj-cs"/>
              </a:rPr>
              <a:t> – Travaux non </a:t>
            </a:r>
            <a:r>
              <a:rPr lang="en-US" sz="2000" b="1" kern="0" dirty="0" err="1">
                <a:solidFill>
                  <a:srgbClr val="0070C0"/>
                </a:solidFill>
                <a:latin typeface="+mj-lt"/>
                <a:ea typeface="+mj-ea"/>
                <a:cs typeface="+mj-cs"/>
              </a:rPr>
              <a:t>arrêtés</a:t>
            </a:r>
            <a:endParaRPr lang="en-US" sz="2000" b="1" kern="0" dirty="0">
              <a:solidFill>
                <a:srgbClr val="0070C0"/>
              </a:solidFill>
              <a:latin typeface="+mj-lt"/>
              <a:ea typeface="+mj-ea"/>
              <a:cs typeface="+mj-cs"/>
            </a:endParaRPr>
          </a:p>
        </p:txBody>
      </p:sp>
      <p:sp>
        <p:nvSpPr>
          <p:cNvPr id="71" name="Rectangle 70"/>
          <p:cNvSpPr/>
          <p:nvPr/>
        </p:nvSpPr>
        <p:spPr>
          <a:xfrm>
            <a:off x="752056" y="3045212"/>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72" name="Rectangle 71"/>
          <p:cNvSpPr/>
          <p:nvPr/>
        </p:nvSpPr>
        <p:spPr>
          <a:xfrm>
            <a:off x="671736" y="4788297"/>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53" name="Rectangle 245"/>
          <p:cNvSpPr>
            <a:spLocks noChangeArrowheads="1"/>
          </p:cNvSpPr>
          <p:nvPr/>
        </p:nvSpPr>
        <p:spPr bwMode="auto">
          <a:xfrm>
            <a:off x="6074126" y="2640381"/>
            <a:ext cx="5327650" cy="656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Concertation</a:t>
            </a:r>
            <a:r>
              <a:rPr lang="nl-BE" sz="1400" dirty="0">
                <a:latin typeface="+mn-lt"/>
              </a:rPr>
              <a:t> </a:t>
            </a:r>
            <a:r>
              <a:rPr lang="nl-BE" sz="1400" dirty="0" err="1">
                <a:latin typeface="+mn-lt"/>
              </a:rPr>
              <a:t>entre</a:t>
            </a:r>
            <a:r>
              <a:rPr lang="nl-BE" sz="1400" dirty="0">
                <a:latin typeface="+mn-lt"/>
              </a:rPr>
              <a:t>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et les </a:t>
            </a:r>
            <a:r>
              <a:rPr lang="nl-BE" sz="1400" dirty="0" err="1">
                <a:latin typeface="+mn-lt"/>
              </a:rPr>
              <a:t>agents</a:t>
            </a:r>
            <a:r>
              <a:rPr lang="nl-BE" sz="1400" dirty="0">
                <a:latin typeface="+mn-lt"/>
              </a:rPr>
              <a:t> au sujet de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s’est</a:t>
            </a:r>
            <a:r>
              <a:rPr lang="nl-BE" sz="1400" dirty="0">
                <a:latin typeface="+mn-lt"/>
              </a:rPr>
              <a:t> passé et </a:t>
            </a:r>
            <a:r>
              <a:rPr lang="nl-BE" sz="1400" dirty="0" err="1">
                <a:latin typeface="+mn-lt"/>
              </a:rPr>
              <a:t>détermination</a:t>
            </a:r>
            <a:r>
              <a:rPr lang="nl-BE" sz="1400" dirty="0">
                <a:latin typeface="+mn-lt"/>
              </a:rPr>
              <a:t> des </a:t>
            </a:r>
            <a:r>
              <a:rPr lang="nl-BE" sz="1400" dirty="0" err="1">
                <a:latin typeface="+mn-lt"/>
              </a:rPr>
              <a:t>causes</a:t>
            </a:r>
            <a:r>
              <a:rPr lang="nl-BE" sz="1400" dirty="0">
                <a:latin typeface="+mn-lt"/>
              </a:rPr>
              <a:t> de </a:t>
            </a:r>
            <a:r>
              <a:rPr lang="nl-BE" sz="1400" dirty="0" err="1">
                <a:latin typeface="+mn-lt"/>
              </a:rPr>
              <a:t>l’incident</a:t>
            </a:r>
            <a:r>
              <a:rPr lang="nl-BE" sz="1400" dirty="0">
                <a:latin typeface="+mn-lt"/>
              </a:rPr>
              <a:t>.</a:t>
            </a:r>
          </a:p>
        </p:txBody>
      </p:sp>
      <p:cxnSp>
        <p:nvCxnSpPr>
          <p:cNvPr id="26"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8" name="Rounded Rectangle 122"/>
          <p:cNvSpPr>
            <a:spLocks noChangeArrowheads="1"/>
          </p:cNvSpPr>
          <p:nvPr/>
        </p:nvSpPr>
        <p:spPr bwMode="auto">
          <a:xfrm>
            <a:off x="827514" y="250691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analyse</a:t>
            </a:r>
          </a:p>
          <a:p>
            <a:pPr algn="ctr"/>
            <a:r>
              <a:rPr lang="nl-BE" sz="800" dirty="0"/>
              <a:t>du </a:t>
            </a:r>
            <a:r>
              <a:rPr lang="nl-BE" sz="800" dirty="0" err="1"/>
              <a:t>problème</a:t>
            </a:r>
            <a:endParaRPr lang="nl-BE" sz="800" dirty="0"/>
          </a:p>
        </p:txBody>
      </p:sp>
      <p:sp>
        <p:nvSpPr>
          <p:cNvPr id="29" name="Rounded Rectangle 122"/>
          <p:cNvSpPr>
            <a:spLocks noChangeArrowheads="1"/>
          </p:cNvSpPr>
          <p:nvPr/>
        </p:nvSpPr>
        <p:spPr bwMode="auto">
          <a:xfrm>
            <a:off x="795037" y="484462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information vers </a:t>
            </a:r>
            <a:r>
              <a:rPr lang="nl-BE" sz="800" dirty="0" err="1"/>
              <a:t>le</a:t>
            </a:r>
            <a:r>
              <a:rPr lang="nl-BE" sz="800" dirty="0"/>
              <a:t> RS et/</a:t>
            </a:r>
            <a:r>
              <a:rPr lang="nl-BE" sz="800" dirty="0" err="1"/>
              <a:t>ou</a:t>
            </a:r>
            <a:r>
              <a:rPr lang="nl-BE" sz="800" dirty="0"/>
              <a:t> la LH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20" y="1996450"/>
            <a:ext cx="3168080" cy="1933065"/>
          </a:xfrm>
          <a:prstGeom prst="rect">
            <a:avLst/>
          </a:prstGeom>
        </p:spPr>
      </p:pic>
      <p:grpSp>
        <p:nvGrpSpPr>
          <p:cNvPr id="7" name="Group 6"/>
          <p:cNvGrpSpPr/>
          <p:nvPr/>
        </p:nvGrpSpPr>
        <p:grpSpPr>
          <a:xfrm>
            <a:off x="1526649" y="4029808"/>
            <a:ext cx="6172521" cy="2080941"/>
            <a:chOff x="1526649" y="4029808"/>
            <a:chExt cx="6172521" cy="2080941"/>
          </a:xfrm>
        </p:grpSpPr>
        <p:grpSp>
          <p:nvGrpSpPr>
            <p:cNvPr id="22" name="Group 21"/>
            <p:cNvGrpSpPr/>
            <p:nvPr/>
          </p:nvGrpSpPr>
          <p:grpSpPr>
            <a:xfrm>
              <a:off x="4879100" y="4149080"/>
              <a:ext cx="2820070" cy="1961669"/>
              <a:chOff x="5375275" y="3419431"/>
              <a:chExt cx="4141185" cy="2494217"/>
            </a:xfrm>
          </p:grpSpPr>
          <p:sp>
            <p:nvSpPr>
              <p:cNvPr id="51" name="Ovale toelichting 9"/>
              <p:cNvSpPr>
                <a:spLocks noChangeArrowheads="1"/>
              </p:cNvSpPr>
              <p:nvPr/>
            </p:nvSpPr>
            <p:spPr bwMode="auto">
              <a:xfrm>
                <a:off x="5912985" y="4189082"/>
                <a:ext cx="1152524" cy="720724"/>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52" name="Ovale toelichting 7"/>
              <p:cNvSpPr/>
              <p:nvPr/>
            </p:nvSpPr>
            <p:spPr bwMode="auto">
              <a:xfrm>
                <a:off x="6802743" y="3524943"/>
                <a:ext cx="1079499"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54" name="Text Box 9"/>
              <p:cNvSpPr txBox="1">
                <a:spLocks noChangeArrowheads="1"/>
              </p:cNvSpPr>
              <p:nvPr/>
            </p:nvSpPr>
            <p:spPr bwMode="auto">
              <a:xfrm>
                <a:off x="5640266" y="3419431"/>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55" name="Text Box 9"/>
              <p:cNvSpPr txBox="1">
                <a:spLocks noChangeArrowheads="1"/>
              </p:cNvSpPr>
              <p:nvPr/>
            </p:nvSpPr>
            <p:spPr bwMode="auto">
              <a:xfrm>
                <a:off x="7898731"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56"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57" name="Rechthoek 41"/>
              <p:cNvSpPr>
                <a:spLocks noChangeArrowheads="1"/>
              </p:cNvSpPr>
              <p:nvPr/>
            </p:nvSpPr>
            <p:spPr bwMode="auto">
              <a:xfrm>
                <a:off x="8266878" y="5531242"/>
                <a:ext cx="1249582" cy="382406"/>
              </a:xfrm>
              <a:prstGeom prst="rect">
                <a:avLst/>
              </a:prstGeom>
              <a:solidFill>
                <a:schemeClr val="bg1">
                  <a:lumMod val="65000"/>
                </a:schemeClr>
              </a:solidFill>
              <a:ln w="31750" algn="ctr">
                <a:noFill/>
                <a:round/>
                <a:headEnd/>
                <a:tailEnd/>
              </a:ln>
            </p:spPr>
            <p:txBody>
              <a:bodyPr wrap="none" anchor="ctr"/>
              <a:lstStyle/>
              <a:p>
                <a:pPr algn="ctr"/>
                <a:r>
                  <a:rPr lang="nl-BE" sz="700" b="1" dirty="0">
                    <a:solidFill>
                      <a:schemeClr val="bg1"/>
                    </a:solidFill>
                    <a:latin typeface="+mn-lt"/>
                  </a:rPr>
                  <a:t>CHEF DE TRAVAIL – </a:t>
                </a:r>
              </a:p>
              <a:p>
                <a:pPr algn="ctr"/>
                <a:r>
                  <a:rPr lang="nl-BE" sz="700" b="1" dirty="0">
                    <a:solidFill>
                      <a:schemeClr val="bg1"/>
                    </a:solidFill>
                    <a:latin typeface="+mn-lt"/>
                  </a:rPr>
                  <a:t>RS ENTREPRENEUR</a:t>
                </a:r>
              </a:p>
            </p:txBody>
          </p:sp>
          <p:sp>
            <p:nvSpPr>
              <p:cNvPr id="58" name="Rechthoek 35"/>
              <p:cNvSpPr>
                <a:spLocks noChangeArrowheads="1"/>
              </p:cNvSpPr>
              <p:nvPr/>
            </p:nvSpPr>
            <p:spPr bwMode="auto">
              <a:xfrm>
                <a:off x="6802743" y="5528602"/>
                <a:ext cx="1386194" cy="385046"/>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59" name="TextBox 58"/>
              <p:cNvSpPr txBox="1"/>
              <p:nvPr/>
            </p:nvSpPr>
            <p:spPr>
              <a:xfrm>
                <a:off x="7838275" y="4970152"/>
                <a:ext cx="798484" cy="350713"/>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60" name="Picture 59"/>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61" name="Picture 60"/>
              <p:cNvPicPr>
                <a:picLocks noChangeAspect="1"/>
              </p:cNvPicPr>
              <p:nvPr/>
            </p:nvPicPr>
            <p:blipFill>
              <a:blip r:embed="rId4"/>
              <a:stretch>
                <a:fillRect/>
              </a:stretch>
            </p:blipFill>
            <p:spPr>
              <a:xfrm>
                <a:off x="8617869" y="4271156"/>
                <a:ext cx="475529" cy="1176630"/>
              </a:xfrm>
              <a:prstGeom prst="rect">
                <a:avLst/>
              </a:prstGeom>
              <a:ln w="9525">
                <a:solidFill>
                  <a:schemeClr val="tx2">
                    <a:lumMod val="85000"/>
                  </a:schemeClr>
                </a:solidFill>
              </a:ln>
            </p:spPr>
          </p:pic>
        </p:grpSp>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649" y="4029808"/>
              <a:ext cx="3168080" cy="1933065"/>
            </a:xfrm>
            <a:prstGeom prst="rect">
              <a:avLst/>
            </a:prstGeom>
          </p:spPr>
        </p:pic>
      </p:grpSp>
      <p:sp>
        <p:nvSpPr>
          <p:cNvPr id="31" name="Rectangle 245">
            <a:extLst>
              <a:ext uri="{FF2B5EF4-FFF2-40B4-BE49-F238E27FC236}">
                <a16:creationId xmlns:a16="http://schemas.microsoft.com/office/drawing/2014/main" id="{913CFE33-A31D-419B-99A9-B98766C03ADD}"/>
              </a:ext>
            </a:extLst>
          </p:cNvPr>
          <p:cNvSpPr>
            <a:spLocks noChangeArrowheads="1"/>
          </p:cNvSpPr>
          <p:nvPr/>
        </p:nvSpPr>
        <p:spPr bwMode="auto">
          <a:xfrm>
            <a:off x="7853256" y="3766216"/>
            <a:ext cx="3384376" cy="248005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Les agents </a:t>
            </a:r>
            <a:r>
              <a:rPr lang="en-US" sz="1400" dirty="0" err="1">
                <a:latin typeface="+mn-lt"/>
              </a:rPr>
              <a:t>doivent</a:t>
            </a:r>
            <a:r>
              <a:rPr lang="en-US" sz="1400" dirty="0">
                <a:latin typeface="+mn-lt"/>
              </a:rPr>
              <a:t> informer </a:t>
            </a:r>
            <a:r>
              <a:rPr lang="en-US" sz="1400" dirty="0" err="1">
                <a:latin typeface="+mn-lt"/>
              </a:rPr>
              <a:t>immédiatement</a:t>
            </a:r>
            <a:r>
              <a:rPr lang="en-US" sz="1400" dirty="0">
                <a:latin typeface="+mn-lt"/>
              </a:rPr>
              <a:t> </a:t>
            </a:r>
            <a:r>
              <a:rPr lang="en-US" sz="1400" dirty="0" err="1">
                <a:latin typeface="+mn-lt"/>
              </a:rPr>
              <a:t>leur</a:t>
            </a:r>
            <a:r>
              <a:rPr lang="en-US" sz="1400" dirty="0">
                <a:latin typeface="+mn-lt"/>
              </a:rPr>
              <a:t> RS et </a:t>
            </a:r>
            <a:r>
              <a:rPr lang="en-US" sz="1400" dirty="0" err="1">
                <a:latin typeface="+mn-lt"/>
              </a:rPr>
              <a:t>leur</a:t>
            </a:r>
            <a:r>
              <a:rPr lang="en-US" sz="1400" dirty="0">
                <a:latin typeface="+mn-lt"/>
              </a:rPr>
              <a:t> </a:t>
            </a:r>
            <a:r>
              <a:rPr lang="en-US" sz="1400" dirty="0" err="1">
                <a:latin typeface="+mn-lt"/>
              </a:rPr>
              <a:t>ligne</a:t>
            </a:r>
            <a:r>
              <a:rPr lang="en-US" sz="1400" dirty="0">
                <a:latin typeface="+mn-lt"/>
              </a:rPr>
              <a:t> </a:t>
            </a:r>
            <a:r>
              <a:rPr lang="en-US" sz="1400" dirty="0" err="1">
                <a:latin typeface="+mn-lt"/>
              </a:rPr>
              <a:t>hiérarchique</a:t>
            </a:r>
            <a:r>
              <a:rPr lang="en-US" sz="1400" dirty="0">
                <a:latin typeface="+mn-lt"/>
              </a:rPr>
              <a:t> à propos de </a:t>
            </a:r>
            <a:r>
              <a:rPr lang="en-US" sz="1400" dirty="0" err="1">
                <a:latin typeface="+mn-lt"/>
              </a:rPr>
              <a:t>l’incident</a:t>
            </a:r>
            <a:r>
              <a:rPr lang="en-US" sz="1400" dirty="0">
                <a:latin typeface="+mn-lt"/>
              </a:rPr>
              <a:t> et de </a:t>
            </a:r>
            <a:r>
              <a:rPr lang="en-US" sz="1400" dirty="0" err="1">
                <a:latin typeface="+mn-lt"/>
              </a:rPr>
              <a:t>ses</a:t>
            </a:r>
            <a:r>
              <a:rPr lang="en-US" sz="1400" dirty="0">
                <a:latin typeface="+mn-lt"/>
              </a:rPr>
              <a:t> </a:t>
            </a:r>
            <a:r>
              <a:rPr lang="en-US" sz="1400" dirty="0" err="1">
                <a:latin typeface="+mn-lt"/>
              </a:rPr>
              <a:t>éventuelles</a:t>
            </a:r>
            <a:r>
              <a:rPr lang="en-US" sz="1400" dirty="0">
                <a:latin typeface="+mn-lt"/>
              </a:rPr>
              <a:t> causes.</a:t>
            </a:r>
          </a:p>
          <a:p>
            <a:pPr algn="just"/>
            <a:endParaRPr lang="en-US" sz="1400" dirty="0">
              <a:latin typeface="+mn-lt"/>
            </a:endParaRPr>
          </a:p>
          <a:p>
            <a:pPr algn="just"/>
            <a:r>
              <a:rPr lang="en-US" sz="1400" dirty="0" err="1">
                <a:latin typeface="+mn-lt"/>
              </a:rPr>
              <a:t>Afin</a:t>
            </a:r>
            <a:r>
              <a:rPr lang="en-US" sz="1400" dirty="0">
                <a:latin typeface="+mn-lt"/>
              </a:rPr>
              <a:t> de </a:t>
            </a:r>
            <a:r>
              <a:rPr lang="en-US" sz="1400" dirty="0" err="1">
                <a:latin typeface="+mn-lt"/>
              </a:rPr>
              <a:t>s’assurer</a:t>
            </a:r>
            <a:r>
              <a:rPr lang="en-US" sz="1400" dirty="0">
                <a:latin typeface="+mn-lt"/>
              </a:rPr>
              <a:t> que </a:t>
            </a:r>
            <a:r>
              <a:rPr lang="en-US" sz="1400" dirty="0" err="1">
                <a:latin typeface="+mn-lt"/>
              </a:rPr>
              <a:t>cette</a:t>
            </a:r>
            <a:r>
              <a:rPr lang="en-US" sz="1400" dirty="0">
                <a:latin typeface="+mn-lt"/>
              </a:rPr>
              <a:t> </a:t>
            </a:r>
            <a:r>
              <a:rPr lang="en-US" sz="1400" dirty="0" err="1">
                <a:latin typeface="+mn-lt"/>
              </a:rPr>
              <a:t>procédure</a:t>
            </a:r>
            <a:r>
              <a:rPr lang="en-US" sz="1400" dirty="0">
                <a:latin typeface="+mn-lt"/>
              </a:rPr>
              <a:t> </a:t>
            </a:r>
            <a:r>
              <a:rPr lang="en-US" sz="1400" dirty="0" err="1">
                <a:latin typeface="+mn-lt"/>
              </a:rPr>
              <a:t>soit</a:t>
            </a:r>
            <a:r>
              <a:rPr lang="en-US" sz="1400" dirty="0">
                <a:latin typeface="+mn-lt"/>
              </a:rPr>
              <a:t> </a:t>
            </a:r>
            <a:r>
              <a:rPr lang="en-US" sz="1400" dirty="0" err="1">
                <a:latin typeface="+mn-lt"/>
              </a:rPr>
              <a:t>suivie</a:t>
            </a:r>
            <a:r>
              <a:rPr lang="en-US" sz="1400" dirty="0">
                <a:latin typeface="+mn-lt"/>
              </a:rPr>
              <a:t>, le RS Entrepreneur </a:t>
            </a:r>
            <a:r>
              <a:rPr lang="en-US" sz="1400" dirty="0" err="1">
                <a:latin typeface="+mn-lt"/>
              </a:rPr>
              <a:t>doit</a:t>
            </a:r>
            <a:r>
              <a:rPr lang="en-US" sz="1400" dirty="0">
                <a:latin typeface="+mn-lt"/>
              </a:rPr>
              <a:t> </a:t>
            </a:r>
            <a:r>
              <a:rPr lang="en-US" sz="1400" dirty="0" err="1">
                <a:latin typeface="+mn-lt"/>
              </a:rPr>
              <a:t>veiller</a:t>
            </a:r>
            <a:r>
              <a:rPr lang="en-US" sz="1400" dirty="0">
                <a:latin typeface="+mn-lt"/>
              </a:rPr>
              <a:t> à </a:t>
            </a:r>
            <a:r>
              <a:rPr lang="en-US" sz="1400" dirty="0" err="1">
                <a:latin typeface="+mn-lt"/>
              </a:rPr>
              <a:t>rappeler</a:t>
            </a:r>
            <a:r>
              <a:rPr lang="en-US" sz="1400" dirty="0">
                <a:latin typeface="+mn-lt"/>
              </a:rPr>
              <a:t> </a:t>
            </a:r>
            <a:r>
              <a:rPr lang="en-US" sz="1400" dirty="0" err="1">
                <a:latin typeface="+mn-lt"/>
              </a:rPr>
              <a:t>lors</a:t>
            </a:r>
            <a:r>
              <a:rPr lang="en-US" sz="1400" dirty="0">
                <a:latin typeface="+mn-lt"/>
              </a:rPr>
              <a:t> du briefing que les </a:t>
            </a:r>
            <a:r>
              <a:rPr lang="en-US" sz="1400" dirty="0" err="1">
                <a:latin typeface="+mn-lt"/>
              </a:rPr>
              <a:t>procédures</a:t>
            </a:r>
            <a:r>
              <a:rPr lang="en-US" sz="1400" dirty="0">
                <a:latin typeface="+mn-lt"/>
              </a:rPr>
              <a:t> internes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strictement</a:t>
            </a:r>
            <a:r>
              <a:rPr lang="en-US" sz="1400" dirty="0">
                <a:latin typeface="+mn-lt"/>
              </a:rPr>
              <a:t> </a:t>
            </a:r>
            <a:r>
              <a:rPr lang="en-US" sz="1400" dirty="0" err="1">
                <a:latin typeface="+mn-lt"/>
              </a:rPr>
              <a:t>appliquées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circonstances</a:t>
            </a:r>
            <a:r>
              <a:rPr lang="en-US" sz="1400" dirty="0">
                <a:latin typeface="+mn-lt"/>
              </a:rPr>
              <a:t> </a:t>
            </a:r>
            <a:r>
              <a:rPr lang="en-US" sz="1400" dirty="0" err="1">
                <a:latin typeface="+mn-lt"/>
              </a:rPr>
              <a:t>dégradées</a:t>
            </a:r>
            <a:r>
              <a:rPr lang="en-US" sz="1400" dirty="0">
                <a:latin typeface="+mn-lt"/>
              </a:rPr>
              <a:t>.</a:t>
            </a:r>
            <a:endParaRPr lang="nl-BE" sz="1400" dirty="0">
              <a:latin typeface="+mn-lt"/>
            </a:endParaRPr>
          </a:p>
        </p:txBody>
      </p:sp>
    </p:spTree>
    <p:extLst>
      <p:ext uri="{BB962C8B-B14F-4D97-AF65-F5344CB8AC3E}">
        <p14:creationId xmlns:p14="http://schemas.microsoft.com/office/powerpoint/2010/main" val="736832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5"/>
          <p:cNvSpPr>
            <a:spLocks noChangeArrowheads="1"/>
          </p:cNvSpPr>
          <p:nvPr/>
        </p:nvSpPr>
        <p:spPr bwMode="auto">
          <a:xfrm>
            <a:off x="1591841" y="2175356"/>
            <a:ext cx="3168352" cy="172819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décision</a:t>
            </a:r>
            <a:r>
              <a:rPr lang="nl-BE" sz="1400" dirty="0">
                <a:latin typeface="+mn-lt"/>
              </a:rPr>
              <a:t> de </a:t>
            </a:r>
            <a:r>
              <a:rPr lang="nl-BE" sz="1400" dirty="0" err="1">
                <a:latin typeface="+mn-lt"/>
              </a:rPr>
              <a:t>reprendre</a:t>
            </a:r>
            <a:r>
              <a:rPr lang="nl-BE" sz="1400" dirty="0">
                <a:latin typeface="+mn-lt"/>
              </a:rPr>
              <a:t> les </a:t>
            </a:r>
            <a:r>
              <a:rPr lang="nl-BE" sz="1400" dirty="0" err="1">
                <a:latin typeface="+mn-lt"/>
              </a:rPr>
              <a:t>travaux</a:t>
            </a:r>
            <a:r>
              <a:rPr lang="nl-BE" sz="1400" dirty="0">
                <a:latin typeface="+mn-lt"/>
              </a:rPr>
              <a:t> </a:t>
            </a:r>
            <a:r>
              <a:rPr lang="nl-BE" sz="1400" dirty="0" err="1">
                <a:latin typeface="+mn-lt"/>
              </a:rPr>
              <a:t>n’appartient</a:t>
            </a:r>
            <a:r>
              <a:rPr lang="nl-BE" sz="1400" dirty="0">
                <a:latin typeface="+mn-lt"/>
              </a:rPr>
              <a:t> PAS à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ou</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a:t>
            </a:r>
          </a:p>
          <a:p>
            <a:pPr algn="just"/>
            <a:endParaRPr lang="nl-BE" sz="1400" dirty="0">
              <a:latin typeface="+mn-lt"/>
            </a:endParaRPr>
          </a:p>
          <a:p>
            <a:pPr algn="just"/>
            <a:r>
              <a:rPr lang="nl-BE" sz="1400" dirty="0" err="1">
                <a:latin typeface="+mn-lt"/>
              </a:rPr>
              <a:t>Ils</a:t>
            </a:r>
            <a:r>
              <a:rPr lang="nl-BE" sz="1400" dirty="0">
                <a:latin typeface="+mn-lt"/>
              </a:rPr>
              <a:t> </a:t>
            </a:r>
            <a:r>
              <a:rPr lang="nl-BE" sz="1400" dirty="0" err="1">
                <a:latin typeface="+mn-lt"/>
              </a:rPr>
              <a:t>doivent</a:t>
            </a:r>
            <a:r>
              <a:rPr lang="nl-BE" sz="1400" dirty="0">
                <a:latin typeface="+mn-lt"/>
              </a:rPr>
              <a:t> </a:t>
            </a:r>
            <a:r>
              <a:rPr lang="nl-BE" sz="1400" dirty="0" err="1">
                <a:latin typeface="+mn-lt"/>
              </a:rPr>
              <a:t>attendre</a:t>
            </a:r>
            <a:r>
              <a:rPr lang="nl-BE" sz="1400" dirty="0">
                <a:latin typeface="+mn-lt"/>
              </a:rPr>
              <a:t> les </a:t>
            </a:r>
            <a:r>
              <a:rPr lang="nl-BE" sz="1400" dirty="0" err="1">
                <a:latin typeface="+mn-lt"/>
              </a:rPr>
              <a:t>instructions</a:t>
            </a:r>
            <a:r>
              <a:rPr lang="nl-BE" sz="1400" dirty="0">
                <a:latin typeface="+mn-lt"/>
              </a:rPr>
              <a:t> de leur </a:t>
            </a:r>
            <a:r>
              <a:rPr lang="nl-BE" sz="1400" dirty="0" err="1">
                <a:latin typeface="+mn-lt"/>
              </a:rPr>
              <a:t>ligne</a:t>
            </a:r>
            <a:r>
              <a:rPr lang="nl-BE" sz="1400" dirty="0">
                <a:latin typeface="+mn-lt"/>
              </a:rPr>
              <a:t> </a:t>
            </a:r>
            <a:r>
              <a:rPr lang="nl-BE" sz="1400" dirty="0" err="1">
                <a:latin typeface="+mn-lt"/>
              </a:rPr>
              <a:t>hiérarchique</a:t>
            </a:r>
            <a:r>
              <a:rPr lang="nl-BE" sz="1400" dirty="0">
                <a:latin typeface="+mn-lt"/>
              </a:rPr>
              <a:t>, </a:t>
            </a:r>
            <a:r>
              <a:rPr lang="nl-BE" sz="1400" dirty="0" err="1">
                <a:latin typeface="+mn-lt"/>
              </a:rPr>
              <a:t>conformément</a:t>
            </a:r>
            <a:r>
              <a:rPr lang="nl-BE" sz="1400" dirty="0">
                <a:latin typeface="+mn-lt"/>
              </a:rPr>
              <a:t> </a:t>
            </a:r>
            <a:r>
              <a:rPr lang="nl-BE" sz="1400" dirty="0" err="1">
                <a:latin typeface="+mn-lt"/>
              </a:rPr>
              <a:t>aux</a:t>
            </a:r>
            <a:r>
              <a:rPr lang="nl-BE" sz="1400" dirty="0">
                <a:latin typeface="+mn-lt"/>
              </a:rPr>
              <a:t> procédures </a:t>
            </a:r>
            <a:r>
              <a:rPr lang="nl-BE" sz="1400" dirty="0" err="1">
                <a:latin typeface="+mn-lt"/>
              </a:rPr>
              <a:t>internes</a:t>
            </a:r>
            <a:r>
              <a:rPr lang="nl-BE" sz="1400" dirty="0">
                <a:latin typeface="+mn-lt"/>
              </a:rPr>
              <a:t>.</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71464" y="1935994"/>
            <a:ext cx="407378" cy="550811"/>
          </a:xfrm>
          <a:prstGeom prst="rect">
            <a:avLst/>
          </a:prstGeom>
          <a:noFill/>
          <a:ln w="9525">
            <a:noFill/>
            <a:miter lim="800000"/>
            <a:headEnd/>
            <a:tailEnd/>
          </a:ln>
        </p:spPr>
      </p:pic>
      <p:grpSp>
        <p:nvGrpSpPr>
          <p:cNvPr id="2" name="Group 1"/>
          <p:cNvGrpSpPr/>
          <p:nvPr/>
        </p:nvGrpSpPr>
        <p:grpSpPr>
          <a:xfrm>
            <a:off x="4926015" y="1350452"/>
            <a:ext cx="6468580" cy="3374692"/>
            <a:chOff x="5325718" y="2964136"/>
            <a:chExt cx="6468580" cy="3374692"/>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718" y="2964136"/>
              <a:ext cx="6468580" cy="33746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459" y="3913932"/>
              <a:ext cx="227176" cy="664660"/>
            </a:xfrm>
            <a:prstGeom prst="rect">
              <a:avLst/>
            </a:prstGeom>
            <a:ln w="25400">
              <a:solidFill>
                <a:schemeClr val="tx2">
                  <a:lumMod val="85000"/>
                </a:schemeClr>
              </a:solidFill>
            </a:ln>
          </p:spPr>
        </p:pic>
        <p:sp>
          <p:nvSpPr>
            <p:cNvPr id="46" name="Rechthoek 35"/>
            <p:cNvSpPr>
              <a:spLocks noChangeArrowheads="1"/>
            </p:cNvSpPr>
            <p:nvPr/>
          </p:nvSpPr>
          <p:spPr bwMode="auto">
            <a:xfrm>
              <a:off x="5754407" y="4651482"/>
              <a:ext cx="822103" cy="296297"/>
            </a:xfrm>
            <a:prstGeom prst="rect">
              <a:avLst/>
            </a:prstGeom>
            <a:solidFill>
              <a:schemeClr val="bg1">
                <a:lumMod val="65000"/>
              </a:schemeClr>
            </a:solidFill>
            <a:ln w="31750" algn="ctr">
              <a:noFill/>
              <a:round/>
              <a:headEnd/>
              <a:tailEnd/>
            </a:ln>
          </p:spPr>
          <p:txBody>
            <a:bodyPr lIns="0" tIns="0" rIns="0" bIns="0" anchor="ctr"/>
            <a:lstStyle/>
            <a:p>
              <a:pPr algn="ctr"/>
              <a:r>
                <a:rPr lang="nl-BE" sz="700" b="1" dirty="0">
                  <a:solidFill>
                    <a:schemeClr val="bg1"/>
                  </a:solidFill>
                  <a:latin typeface="+mn-lt"/>
                </a:rPr>
                <a:t>AGENT </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p>
          </p:txBody>
        </p:sp>
      </p:grpSp>
      <p:sp>
        <p:nvSpPr>
          <p:cNvPr id="11" name="Text Placeholder 1">
            <a:extLst>
              <a:ext uri="{FF2B5EF4-FFF2-40B4-BE49-F238E27FC236}">
                <a16:creationId xmlns:a16="http://schemas.microsoft.com/office/drawing/2014/main" id="{BD5057CF-2C9D-44B5-9C52-76DF4CAF2B58}"/>
              </a:ext>
            </a:extLst>
          </p:cNvPr>
          <p:cNvSpPr>
            <a:spLocks noGrp="1"/>
          </p:cNvSpPr>
          <p:nvPr>
            <p:ph type="body" sz="quarter" idx="18"/>
          </p:nvPr>
        </p:nvSpPr>
        <p:spPr>
          <a:xfrm>
            <a:off x="9912424" y="243261"/>
            <a:ext cx="1912823" cy="360363"/>
          </a:xfrm>
        </p:spPr>
        <p:txBody>
          <a:bodyPr/>
          <a:lstStyle/>
          <a:p>
            <a:r>
              <a:rPr lang="en-GB" dirty="0"/>
              <a:t>3. Incidents</a:t>
            </a:r>
          </a:p>
          <a:p>
            <a:r>
              <a:rPr lang="en-GB" dirty="0"/>
              <a:t>3.1 Pas de </a:t>
            </a:r>
            <a:r>
              <a:rPr lang="en-GB" dirty="0" err="1"/>
              <a:t>réaction</a:t>
            </a:r>
            <a:r>
              <a:rPr lang="en-GB" dirty="0"/>
              <a:t> à </a:t>
            </a:r>
            <a:r>
              <a:rPr lang="en-GB" dirty="0" err="1"/>
              <a:t>l’alarme</a:t>
            </a:r>
            <a:endParaRPr lang="en-GB" dirty="0"/>
          </a:p>
        </p:txBody>
      </p:sp>
    </p:spTree>
    <p:extLst>
      <p:ext uri="{BB962C8B-B14F-4D97-AF65-F5344CB8AC3E}">
        <p14:creationId xmlns:p14="http://schemas.microsoft.com/office/powerpoint/2010/main" val="140450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04812" y="455906"/>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Photo de </a:t>
            </a:r>
            <a:r>
              <a:rPr lang="en-US" sz="2000" b="1" kern="0" dirty="0" err="1">
                <a:solidFill>
                  <a:srgbClr val="0070C0"/>
                </a:solidFill>
                <a:latin typeface="+mj-lt"/>
                <a:ea typeface="+mj-ea"/>
                <a:cs typeface="+mj-cs"/>
              </a:rPr>
              <a:t>famille</a:t>
            </a:r>
            <a:r>
              <a:rPr lang="en-US" sz="2000" b="1" kern="0" dirty="0">
                <a:solidFill>
                  <a:srgbClr val="0070C0"/>
                </a:solidFill>
                <a:latin typeface="+mj-lt"/>
                <a:ea typeface="+mj-ea"/>
                <a:cs typeface="+mj-cs"/>
              </a:rPr>
              <a:t> “Entrepreneur"</a:t>
            </a:r>
          </a:p>
        </p:txBody>
      </p:sp>
      <p:sp>
        <p:nvSpPr>
          <p:cNvPr id="40" name="Rechthoek 38"/>
          <p:cNvSpPr>
            <a:spLocks noChangeArrowheads="1"/>
          </p:cNvSpPr>
          <p:nvPr/>
        </p:nvSpPr>
        <p:spPr bwMode="auto">
          <a:xfrm>
            <a:off x="4916095" y="2422780"/>
            <a:ext cx="3061319" cy="360363"/>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latin typeface="+mn-lt"/>
              </a:rPr>
              <a:t>POSTE DE TRAVAIL</a:t>
            </a:r>
            <a:endParaRPr lang="nl-BE" sz="1200" b="1" dirty="0">
              <a:solidFill>
                <a:schemeClr val="bg1"/>
              </a:solidFill>
              <a:latin typeface="+mn-lt"/>
            </a:endParaRPr>
          </a:p>
        </p:txBody>
      </p:sp>
      <p:sp>
        <p:nvSpPr>
          <p:cNvPr id="43" name="Rechthoek 35"/>
          <p:cNvSpPr>
            <a:spLocks noChangeArrowheads="1"/>
          </p:cNvSpPr>
          <p:nvPr/>
        </p:nvSpPr>
        <p:spPr bwMode="auto">
          <a:xfrm>
            <a:off x="8437984" y="2422780"/>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latin typeface="+mn-lt"/>
              </a:rPr>
              <a:t>CHEF DE TRAVAIL RS</a:t>
            </a:r>
          </a:p>
          <a:p>
            <a:pPr algn="ctr"/>
            <a:r>
              <a:rPr lang="nl-BE" sz="1000" b="1" dirty="0">
                <a:solidFill>
                  <a:schemeClr val="bg1"/>
                </a:solidFill>
                <a:latin typeface="+mn-lt"/>
              </a:rPr>
              <a:t>ENTREPRENEUR</a:t>
            </a:r>
          </a:p>
        </p:txBody>
      </p:sp>
      <p:sp>
        <p:nvSpPr>
          <p:cNvPr id="46" name="Rechthoek 35"/>
          <p:cNvSpPr>
            <a:spLocks noChangeArrowheads="1"/>
          </p:cNvSpPr>
          <p:nvPr/>
        </p:nvSpPr>
        <p:spPr bwMode="auto">
          <a:xfrm>
            <a:off x="2142599" y="2422779"/>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LIGNE HIÉRARCHIQUE</a:t>
            </a:r>
          </a:p>
          <a:p>
            <a:pPr algn="ctr"/>
            <a:r>
              <a:rPr lang="nl-BE" sz="900" b="1" dirty="0">
                <a:solidFill>
                  <a:schemeClr val="bg1"/>
                </a:solidFill>
                <a:latin typeface="+mn-lt"/>
              </a:rPr>
              <a:t>ENTREPRENEUR</a:t>
            </a:r>
          </a:p>
        </p:txBody>
      </p:sp>
      <p:grpSp>
        <p:nvGrpSpPr>
          <p:cNvPr id="2" name="Group 1"/>
          <p:cNvGrpSpPr/>
          <p:nvPr/>
        </p:nvGrpSpPr>
        <p:grpSpPr>
          <a:xfrm>
            <a:off x="8502636" y="188640"/>
            <a:ext cx="596541" cy="716974"/>
            <a:chOff x="3483600" y="118407"/>
            <a:chExt cx="596541" cy="716974"/>
          </a:xfrm>
        </p:grpSpPr>
        <p:pic>
          <p:nvPicPr>
            <p:cNvPr id="3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83539" y="118407"/>
              <a:ext cx="496602" cy="450018"/>
            </a:xfrm>
            <a:prstGeom prst="rect">
              <a:avLst/>
            </a:prstGeom>
            <a:noFill/>
            <a:ln w="9525">
              <a:noFill/>
              <a:miter lim="800000"/>
              <a:headEnd/>
              <a:tailEnd/>
            </a:ln>
          </p:spPr>
        </p:pic>
        <p:sp>
          <p:nvSpPr>
            <p:cNvPr id="33" name="Boog 43"/>
            <p:cNvSpPr/>
            <p:nvPr/>
          </p:nvSpPr>
          <p:spPr bwMode="auto">
            <a:xfrm rot="7668973" flipH="1">
              <a:off x="3442452" y="378685"/>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sp>
        <p:nvSpPr>
          <p:cNvPr id="3" name="TextBox 2"/>
          <p:cNvSpPr txBox="1"/>
          <p:nvPr/>
        </p:nvSpPr>
        <p:spPr>
          <a:xfrm>
            <a:off x="2063552" y="3101155"/>
            <a:ext cx="8024976" cy="2690098"/>
          </a:xfrm>
          <a:prstGeom prst="roundRect">
            <a:avLst/>
          </a:prstGeom>
          <a:noFill/>
          <a:ln w="12700">
            <a:solidFill>
              <a:srgbClr val="FF0000"/>
            </a:solidFill>
            <a:prstDash val="dash"/>
          </a:ln>
        </p:spPr>
        <p:txBody>
          <a:bodyPr wrap="square" rtlCol="0">
            <a:spAutoFit/>
          </a:bodyPr>
          <a:lstStyle/>
          <a:p>
            <a:r>
              <a:rPr lang="en-US" sz="1200" b="1" u="sng" dirty="0" err="1">
                <a:latin typeface="+mn-lt"/>
              </a:rPr>
              <a:t>Remarques</a:t>
            </a:r>
            <a:endParaRPr lang="en-US" sz="1200" b="1" u="sng" dirty="0">
              <a:latin typeface="+mn-lt"/>
            </a:endParaRPr>
          </a:p>
          <a:p>
            <a:endParaRPr lang="en-US" sz="1200" dirty="0">
              <a:latin typeface="+mn-lt"/>
            </a:endParaRPr>
          </a:p>
          <a:p>
            <a:r>
              <a:rPr lang="en-US" sz="1200" dirty="0" err="1">
                <a:latin typeface="+mn-lt"/>
              </a:rPr>
              <a:t>Dans</a:t>
            </a:r>
            <a:r>
              <a:rPr lang="en-US" sz="1200" dirty="0">
                <a:latin typeface="+mn-lt"/>
              </a:rPr>
              <a:t> la </a:t>
            </a:r>
            <a:r>
              <a:rPr lang="en-US" sz="1200" dirty="0" err="1">
                <a:latin typeface="+mn-lt"/>
              </a:rPr>
              <a:t>présente</a:t>
            </a:r>
            <a:r>
              <a:rPr lang="en-US" sz="1200" dirty="0">
                <a:latin typeface="+mn-lt"/>
              </a:rPr>
              <a:t> </a:t>
            </a:r>
            <a:r>
              <a:rPr lang="en-US" sz="1200" dirty="0" err="1">
                <a:latin typeface="+mn-lt"/>
              </a:rPr>
              <a:t>unité</a:t>
            </a:r>
            <a:r>
              <a:rPr lang="en-US" sz="1200" dirty="0">
                <a:latin typeface="+mn-lt"/>
              </a:rPr>
              <a:t>:</a:t>
            </a:r>
          </a:p>
          <a:p>
            <a:endParaRPr lang="en-US" sz="1200" dirty="0">
              <a:latin typeface="+mn-lt"/>
            </a:endParaRPr>
          </a:p>
          <a:p>
            <a:pPr marL="228600" indent="-228600">
              <a:buAutoNum type="arabicPeriod"/>
            </a:pPr>
            <a:r>
              <a:rPr lang="en-US" sz="1200" dirty="0" err="1">
                <a:latin typeface="+mn-lt"/>
              </a:rPr>
              <a:t>L’abréviation</a:t>
            </a:r>
            <a:r>
              <a:rPr lang="en-US" sz="1200" dirty="0">
                <a:latin typeface="+mn-lt"/>
              </a:rPr>
              <a:t> “RS” </a:t>
            </a:r>
            <a:r>
              <a:rPr lang="en-US" sz="1200" dirty="0" err="1">
                <a:latin typeface="+mn-lt"/>
              </a:rPr>
              <a:t>est</a:t>
            </a:r>
            <a:r>
              <a:rPr lang="en-US" sz="1200" dirty="0">
                <a:latin typeface="+mn-lt"/>
              </a:rPr>
              <a:t> </a:t>
            </a:r>
            <a:r>
              <a:rPr lang="en-US" sz="1200" dirty="0" err="1">
                <a:latin typeface="+mn-lt"/>
              </a:rPr>
              <a:t>systématiquement</a:t>
            </a:r>
            <a:r>
              <a:rPr lang="en-US" sz="1200" dirty="0">
                <a:latin typeface="+mn-lt"/>
              </a:rPr>
              <a:t> </a:t>
            </a:r>
            <a:r>
              <a:rPr lang="en-US" sz="1200" dirty="0" err="1">
                <a:latin typeface="+mn-lt"/>
              </a:rPr>
              <a:t>utilisée</a:t>
            </a:r>
            <a:r>
              <a:rPr lang="en-US" sz="1200" dirty="0">
                <a:latin typeface="+mn-lt"/>
              </a:rPr>
              <a:t> </a:t>
            </a:r>
            <a:r>
              <a:rPr lang="en-US" sz="1200" dirty="0" err="1">
                <a:latin typeface="+mn-lt"/>
              </a:rPr>
              <a:t>en</a:t>
            </a:r>
            <a:r>
              <a:rPr lang="en-US" sz="1200" dirty="0">
                <a:latin typeface="+mn-lt"/>
              </a:rPr>
              <a:t> lieu et place de </a:t>
            </a:r>
            <a:r>
              <a:rPr lang="en-US" sz="1200" b="1" dirty="0">
                <a:latin typeface="+mn-lt"/>
              </a:rPr>
              <a:t>“</a:t>
            </a:r>
            <a:r>
              <a:rPr lang="en-US" sz="1200" b="1" dirty="0" err="1">
                <a:latin typeface="+mn-lt"/>
              </a:rPr>
              <a:t>Responsable</a:t>
            </a:r>
            <a:r>
              <a:rPr lang="en-US" sz="1200" b="1" dirty="0">
                <a:latin typeface="+mn-lt"/>
              </a:rPr>
              <a:t> de la </a:t>
            </a:r>
            <a:r>
              <a:rPr lang="en-US" sz="1200" b="1" dirty="0" err="1">
                <a:latin typeface="+mn-lt"/>
              </a:rPr>
              <a:t>Sécurité</a:t>
            </a:r>
            <a:r>
              <a:rPr lang="en-US" sz="1200" b="1" dirty="0">
                <a:latin typeface="+mn-lt"/>
              </a:rPr>
              <a:t>”</a:t>
            </a:r>
          </a:p>
          <a:p>
            <a:pPr marL="228600" indent="-228600">
              <a:buAutoNum type="arabicPeriod"/>
            </a:pPr>
            <a:endParaRPr lang="en-US" sz="1200" dirty="0">
              <a:latin typeface="+mn-lt"/>
            </a:endParaRPr>
          </a:p>
          <a:p>
            <a:pPr marL="228600" indent="-228600">
              <a:buAutoNum type="arabicPeriod"/>
            </a:pPr>
            <a:r>
              <a:rPr lang="en-US" sz="1100" dirty="0"/>
              <a:t>On </a:t>
            </a:r>
            <a:r>
              <a:rPr lang="en-US" sz="1100" dirty="0" err="1"/>
              <a:t>parle</a:t>
            </a:r>
            <a:r>
              <a:rPr lang="en-US" sz="1100" dirty="0"/>
              <a:t> de “</a:t>
            </a:r>
            <a:r>
              <a:rPr lang="en-US" sz="1100" b="1" dirty="0"/>
              <a:t>Poste de Travail</a:t>
            </a:r>
            <a:r>
              <a:rPr lang="en-US" sz="1100" dirty="0"/>
              <a:t>” pour </a:t>
            </a:r>
            <a:r>
              <a:rPr lang="en-US" sz="1100" dirty="0" err="1"/>
              <a:t>désigner</a:t>
            </a:r>
            <a:r>
              <a:rPr lang="en-US" sz="1100" dirty="0"/>
              <a:t> </a:t>
            </a:r>
            <a:r>
              <a:rPr lang="en-US" sz="1100" dirty="0" err="1"/>
              <a:t>une</a:t>
            </a:r>
            <a:r>
              <a:rPr lang="en-US" sz="1100" dirty="0"/>
              <a:t> </a:t>
            </a:r>
            <a:r>
              <a:rPr lang="en-US" sz="1100" dirty="0" err="1"/>
              <a:t>unité</a:t>
            </a:r>
            <a:r>
              <a:rPr lang="en-US" sz="1100" dirty="0"/>
              <a:t>, </a:t>
            </a:r>
            <a:r>
              <a:rPr lang="en-US" sz="1100" dirty="0" err="1"/>
              <a:t>composé</a:t>
            </a:r>
            <a:r>
              <a:rPr lang="en-US" sz="1100" dirty="0"/>
              <a:t> de:</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équipe</a:t>
            </a:r>
            <a:r>
              <a:rPr lang="en-US" sz="1100" dirty="0"/>
              <a:t> au travail (max 4 agents </a:t>
            </a:r>
            <a:r>
              <a:rPr lang="en-US" sz="1100" dirty="0" err="1"/>
              <a:t>travaillant</a:t>
            </a:r>
            <a:r>
              <a:rPr lang="en-US" sz="1100" dirty="0"/>
              <a:t> </a:t>
            </a:r>
            <a:r>
              <a:rPr lang="en-US" sz="1100" dirty="0" err="1"/>
              <a:t>en</a:t>
            </a:r>
            <a:r>
              <a:rPr lang="en-US" sz="1100" dirty="0"/>
              <a:t> </a:t>
            </a:r>
            <a:r>
              <a:rPr lang="en-US" sz="1100" dirty="0" err="1"/>
              <a:t>groupe</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et 1 </a:t>
            </a:r>
            <a:r>
              <a:rPr lang="en-US" sz="1100" dirty="0" err="1"/>
              <a:t>équipe</a:t>
            </a:r>
            <a:r>
              <a:rPr lang="en-US" sz="1100" dirty="0"/>
              <a:t> au travail (</a:t>
            </a:r>
            <a:r>
              <a:rPr lang="en-US" sz="1100" dirty="0" err="1"/>
              <a:t>collaborant</a:t>
            </a:r>
            <a:r>
              <a:rPr lang="en-US" sz="1100" dirty="0"/>
              <a:t>).</a:t>
            </a:r>
          </a:p>
          <a:p>
            <a:pPr marL="228600" indent="-228600">
              <a:buAutoNum type="arabicPeriod"/>
            </a:pPr>
            <a:endParaRPr lang="en-US" sz="1200" dirty="0">
              <a:latin typeface="+mn-lt"/>
            </a:endParaRPr>
          </a:p>
          <a:p>
            <a:pPr marL="228600" indent="-228600">
              <a:buAutoNum type="arabicPeriod"/>
            </a:pPr>
            <a:r>
              <a:rPr lang="en-US" sz="1200" dirty="0" err="1">
                <a:latin typeface="+mn-lt"/>
              </a:rPr>
              <a:t>Dans</a:t>
            </a:r>
            <a:r>
              <a:rPr lang="en-US" sz="1200" dirty="0">
                <a:latin typeface="+mn-lt"/>
              </a:rPr>
              <a:t> les </a:t>
            </a:r>
            <a:r>
              <a:rPr lang="en-US" sz="1200" dirty="0" err="1">
                <a:latin typeface="+mn-lt"/>
              </a:rPr>
              <a:t>schémas</a:t>
            </a:r>
            <a:r>
              <a:rPr lang="en-US" sz="1200" dirty="0">
                <a:latin typeface="+mn-lt"/>
              </a:rPr>
              <a:t> de </a:t>
            </a:r>
            <a:r>
              <a:rPr lang="en-US" sz="1200" dirty="0" err="1">
                <a:latin typeface="+mn-lt"/>
              </a:rPr>
              <a:t>ce</a:t>
            </a:r>
            <a:r>
              <a:rPr lang="en-US" sz="1200" dirty="0">
                <a:latin typeface="+mn-lt"/>
              </a:rPr>
              <a:t> module, nous </a:t>
            </a:r>
            <a:r>
              <a:rPr lang="en-US" sz="1200" dirty="0" err="1">
                <a:latin typeface="+mn-lt"/>
              </a:rPr>
              <a:t>utilisons</a:t>
            </a:r>
            <a:r>
              <a:rPr lang="en-US" sz="1200" dirty="0">
                <a:latin typeface="+mn-lt"/>
              </a:rPr>
              <a:t> </a:t>
            </a:r>
            <a:r>
              <a:rPr lang="en-US" sz="1200" dirty="0" err="1">
                <a:latin typeface="+mn-lt"/>
              </a:rPr>
              <a:t>presque</a:t>
            </a:r>
            <a:r>
              <a:rPr lang="en-US" sz="1200" dirty="0">
                <a:latin typeface="+mn-lt"/>
              </a:rPr>
              <a:t> </a:t>
            </a:r>
            <a:r>
              <a:rPr lang="en-US" sz="1200" dirty="0" err="1">
                <a:latin typeface="+mn-lt"/>
              </a:rPr>
              <a:t>toujours</a:t>
            </a:r>
            <a:r>
              <a:rPr lang="en-US" sz="1200" dirty="0">
                <a:latin typeface="+mn-lt"/>
              </a:rPr>
              <a:t> un </a:t>
            </a:r>
            <a:r>
              <a:rPr lang="en-US" sz="1200" dirty="0" err="1">
                <a:latin typeface="+mn-lt"/>
              </a:rPr>
              <a:t>engin</a:t>
            </a:r>
            <a:r>
              <a:rPr lang="en-US" sz="1200" dirty="0">
                <a:latin typeface="+mn-lt"/>
              </a:rPr>
              <a:t> de </a:t>
            </a:r>
            <a:r>
              <a:rPr lang="en-US" sz="1200" dirty="0" err="1">
                <a:latin typeface="+mn-lt"/>
              </a:rPr>
              <a:t>travaux</a:t>
            </a:r>
            <a:r>
              <a:rPr lang="en-US" sz="1200" dirty="0">
                <a:latin typeface="+mn-lt"/>
              </a:rPr>
              <a:t>. Il </a:t>
            </a:r>
            <a:r>
              <a:rPr lang="en-US" sz="1200" dirty="0" err="1">
                <a:latin typeface="+mn-lt"/>
              </a:rPr>
              <a:t>peut</a:t>
            </a:r>
            <a:r>
              <a:rPr lang="en-US" sz="1200" dirty="0">
                <a:latin typeface="+mn-lt"/>
              </a:rPr>
              <a:t> </a:t>
            </a:r>
            <a:r>
              <a:rPr lang="en-US" sz="1200" dirty="0" err="1">
                <a:latin typeface="+mn-lt"/>
              </a:rPr>
              <a:t>être</a:t>
            </a:r>
            <a:r>
              <a:rPr lang="en-US" sz="1200" dirty="0">
                <a:latin typeface="+mn-lt"/>
              </a:rPr>
              <a:t> </a:t>
            </a:r>
            <a:r>
              <a:rPr lang="en-US" sz="1200" dirty="0" err="1">
                <a:latin typeface="+mn-lt"/>
              </a:rPr>
              <a:t>remplacé</a:t>
            </a:r>
            <a:r>
              <a:rPr lang="en-US" sz="1200" dirty="0">
                <a:latin typeface="+mn-lt"/>
              </a:rPr>
              <a:t> par un poste de travail.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930" y="1163139"/>
            <a:ext cx="341730" cy="1139101"/>
          </a:xfrm>
          <a:prstGeom prst="rect">
            <a:avLst/>
          </a:prstGeom>
          <a:ln w="25400">
            <a:solidFill>
              <a:schemeClr val="bg1">
                <a:lumMod val="85000"/>
              </a:schemeClr>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095" y="1360990"/>
            <a:ext cx="1373440" cy="816835"/>
          </a:xfrm>
          <a:prstGeom prst="rect">
            <a:avLst/>
          </a:prstGeom>
          <a:ln w="25400">
            <a:solidFill>
              <a:schemeClr val="tx2">
                <a:lumMod val="85000"/>
              </a:schemeClr>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189" y="1234116"/>
            <a:ext cx="1454225" cy="1073205"/>
          </a:xfrm>
          <a:prstGeom prst="rect">
            <a:avLst/>
          </a:prstGeom>
          <a:ln w="25400">
            <a:solidFill>
              <a:schemeClr val="tx2">
                <a:lumMod val="85000"/>
              </a:schemeClr>
            </a:solidFill>
          </a:ln>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8845" y="1209856"/>
            <a:ext cx="427665" cy="1128168"/>
          </a:xfrm>
          <a:prstGeom prst="rect">
            <a:avLst/>
          </a:prstGeom>
          <a:ln w="25400">
            <a:solidFill>
              <a:schemeClr val="tx2">
                <a:lumMod val="85000"/>
              </a:schemeClr>
            </a:solidFill>
          </a:ln>
        </p:spPr>
      </p:pic>
      <p:grpSp>
        <p:nvGrpSpPr>
          <p:cNvPr id="6" name="Group 5"/>
          <p:cNvGrpSpPr/>
          <p:nvPr/>
        </p:nvGrpSpPr>
        <p:grpSpPr>
          <a:xfrm>
            <a:off x="3550805" y="1115063"/>
            <a:ext cx="1224137" cy="1681632"/>
            <a:chOff x="3550805" y="2069354"/>
            <a:chExt cx="1224137" cy="1681632"/>
          </a:xfrm>
        </p:grpSpPr>
        <p:sp>
          <p:nvSpPr>
            <p:cNvPr id="35"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312" y="2069354"/>
              <a:ext cx="419096" cy="1226172"/>
            </a:xfrm>
            <a:prstGeom prst="rect">
              <a:avLst/>
            </a:prstGeom>
            <a:ln w="25400">
              <a:solidFill>
                <a:schemeClr val="tx2">
                  <a:lumMod val="85000"/>
                </a:schemeClr>
              </a:solidFill>
            </a:ln>
          </p:spPr>
        </p:pic>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609" y="1029039"/>
            <a:ext cx="428659" cy="332714"/>
          </a:xfrm>
          <a:prstGeom prst="rect">
            <a:avLst/>
          </a:prstGeom>
        </p:spPr>
      </p:pic>
      <p:sp>
        <p:nvSpPr>
          <p:cNvPr id="19" name="TextBox 17">
            <a:extLst>
              <a:ext uri="{FF2B5EF4-FFF2-40B4-BE49-F238E27FC236}">
                <a16:creationId xmlns:a16="http://schemas.microsoft.com/office/drawing/2014/main" id="{C4E56DEB-4A75-4488-948C-D9715E1C66D1}"/>
              </a:ext>
            </a:extLst>
          </p:cNvPr>
          <p:cNvSpPr txBox="1"/>
          <p:nvPr/>
        </p:nvSpPr>
        <p:spPr>
          <a:xfrm>
            <a:off x="2063553" y="6032837"/>
            <a:ext cx="8064500" cy="523220"/>
          </a:xfrm>
          <a:prstGeom prst="rect">
            <a:avLst/>
          </a:prstGeom>
          <a:noFill/>
        </p:spPr>
        <p:txBody>
          <a:bodyPr wrap="square" rtlCol="0">
            <a:spAutoFit/>
          </a:bodyPr>
          <a:lstStyle/>
          <a:p>
            <a:pPr algn="just"/>
            <a:r>
              <a:rPr lang="fr-BE" sz="1400" dirty="0"/>
              <a:t>Le terme «</a:t>
            </a:r>
            <a:r>
              <a:rPr lang="fr-BE" sz="1400" b="1" dirty="0"/>
              <a:t> agent </a:t>
            </a:r>
            <a:r>
              <a:rPr lang="fr-BE" sz="1400" dirty="0"/>
              <a:t>» est un terme fréquemment utilisé au sein d'</a:t>
            </a:r>
            <a:r>
              <a:rPr lang="fr-BE" sz="1400" dirty="0" err="1"/>
              <a:t>Infrabel</a:t>
            </a:r>
            <a:r>
              <a:rPr lang="fr-BE" sz="1400" dirty="0"/>
              <a:t>. Il fait référence à une personne au travail. Il ne fait pas référence au statut d'un employé.</a:t>
            </a:r>
            <a:endParaRPr lang="en-US" sz="1400" dirty="0">
              <a:latin typeface="+mn-lt"/>
            </a:endParaRPr>
          </a:p>
        </p:txBody>
      </p:sp>
      <p:sp>
        <p:nvSpPr>
          <p:cNvPr id="22" name="Rounded Rectangle 16">
            <a:extLst>
              <a:ext uri="{FF2B5EF4-FFF2-40B4-BE49-F238E27FC236}">
                <a16:creationId xmlns:a16="http://schemas.microsoft.com/office/drawing/2014/main" id="{A9F96CF6-09C4-4214-A08C-E8D68986D90A}"/>
              </a:ext>
            </a:extLst>
          </p:cNvPr>
          <p:cNvSpPr/>
          <p:nvPr/>
        </p:nvSpPr>
        <p:spPr bwMode="auto">
          <a:xfrm>
            <a:off x="2063552" y="5965235"/>
            <a:ext cx="8064500"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4" name="Picture 19">
            <a:extLst>
              <a:ext uri="{FF2B5EF4-FFF2-40B4-BE49-F238E27FC236}">
                <a16:creationId xmlns:a16="http://schemas.microsoft.com/office/drawing/2014/main" id="{54F89D02-2CAA-4C4C-AF56-7A670275FA0B}"/>
              </a:ext>
            </a:extLst>
          </p:cNvPr>
          <p:cNvPicPr>
            <a:picLocks noChangeAspect="1"/>
          </p:cNvPicPr>
          <p:nvPr/>
        </p:nvPicPr>
        <p:blipFill>
          <a:blip r:embed="rId9"/>
          <a:stretch>
            <a:fillRect/>
          </a:stretch>
        </p:blipFill>
        <p:spPr>
          <a:xfrm>
            <a:off x="1545980" y="5965235"/>
            <a:ext cx="493819" cy="658425"/>
          </a:xfrm>
          <a:prstGeom prst="rect">
            <a:avLst/>
          </a:prstGeom>
        </p:spPr>
      </p:pic>
    </p:spTree>
    <p:extLst>
      <p:ext uri="{BB962C8B-B14F-4D97-AF65-F5344CB8AC3E}">
        <p14:creationId xmlns:p14="http://schemas.microsoft.com/office/powerpoint/2010/main" val="243845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45"/>
          <p:cNvSpPr>
            <a:spLocks noChangeArrowheads="1"/>
          </p:cNvSpPr>
          <p:nvPr/>
        </p:nvSpPr>
        <p:spPr bwMode="auto">
          <a:xfrm>
            <a:off x="6888684" y="1988839"/>
            <a:ext cx="4103860" cy="1140187"/>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risque</a:t>
            </a:r>
            <a:r>
              <a:rPr lang="nl-BE" sz="1400" dirty="0">
                <a:latin typeface="+mn-lt"/>
              </a:rPr>
              <a:t> de </a:t>
            </a:r>
            <a:r>
              <a:rPr lang="nl-BE" sz="1400" dirty="0" err="1">
                <a:latin typeface="+mn-lt"/>
              </a:rPr>
              <a:t>perdre</a:t>
            </a:r>
            <a:r>
              <a:rPr lang="nl-BE" sz="1400" dirty="0">
                <a:latin typeface="+mn-lt"/>
              </a:rPr>
              <a:t> </a:t>
            </a:r>
            <a:r>
              <a:rPr lang="nl-BE" sz="1400" dirty="0" err="1">
                <a:latin typeface="+mn-lt"/>
              </a:rPr>
              <a:t>le</a:t>
            </a:r>
            <a:r>
              <a:rPr lang="nl-BE" sz="1400" dirty="0">
                <a:latin typeface="+mn-lt"/>
              </a:rPr>
              <a:t> contact </a:t>
            </a:r>
            <a:r>
              <a:rPr lang="nl-BE" sz="1400" dirty="0" err="1">
                <a:latin typeface="+mn-lt"/>
              </a:rPr>
              <a:t>visuel</a:t>
            </a:r>
            <a:r>
              <a:rPr lang="nl-BE" sz="1400" dirty="0">
                <a:latin typeface="+mn-lt"/>
              </a:rPr>
              <a:t> </a:t>
            </a:r>
            <a:r>
              <a:rPr lang="nl-BE" sz="1400" dirty="0" err="1">
                <a:latin typeface="+mn-lt"/>
              </a:rPr>
              <a:t>avec</a:t>
            </a:r>
            <a:r>
              <a:rPr lang="nl-BE" sz="1400" dirty="0">
                <a:latin typeface="+mn-lt"/>
              </a:rPr>
              <a:t> la </a:t>
            </a:r>
            <a:r>
              <a:rPr lang="nl-BE" sz="1400" dirty="0" err="1">
                <a:latin typeface="+mn-lt"/>
              </a:rPr>
              <a:t>délimitation</a:t>
            </a:r>
            <a:r>
              <a:rPr lang="nl-BE" sz="1400" dirty="0">
                <a:latin typeface="+mn-lt"/>
              </a:rPr>
              <a:t> de la zone de </a:t>
            </a:r>
            <a:r>
              <a:rPr lang="nl-BE" sz="1400" dirty="0" err="1">
                <a:latin typeface="+mn-lt"/>
              </a:rPr>
              <a:t>chantier</a:t>
            </a:r>
            <a:r>
              <a:rPr lang="nl-BE" sz="1400" dirty="0">
                <a:latin typeface="+mn-lt"/>
              </a:rPr>
              <a:t> et/</a:t>
            </a:r>
            <a:r>
              <a:rPr lang="nl-BE" sz="1400" dirty="0" err="1">
                <a:latin typeface="+mn-lt"/>
              </a:rPr>
              <a:t>ou</a:t>
            </a:r>
            <a:r>
              <a:rPr lang="nl-BE" sz="1400" dirty="0">
                <a:latin typeface="+mn-lt"/>
              </a:rPr>
              <a:t> </a:t>
            </a:r>
            <a:r>
              <a:rPr lang="nl-BE" sz="1400" dirty="0" err="1">
                <a:latin typeface="+mn-lt"/>
              </a:rPr>
              <a:t>le</a:t>
            </a:r>
            <a:r>
              <a:rPr lang="nl-BE" sz="1400" dirty="0">
                <a:latin typeface="+mn-lt"/>
              </a:rPr>
              <a:t> </a:t>
            </a:r>
            <a:r>
              <a:rPr lang="nl-BE" sz="1400" dirty="0" err="1">
                <a:latin typeface="+mn-lt"/>
              </a:rPr>
              <a:t>poste</a:t>
            </a:r>
            <a:r>
              <a:rPr lang="nl-BE" sz="1400" dirty="0">
                <a:latin typeface="+mn-lt"/>
              </a:rPr>
              <a:t> de </a:t>
            </a:r>
            <a:r>
              <a:rPr lang="nl-BE" sz="1400" dirty="0" err="1">
                <a:latin typeface="+mn-lt"/>
              </a:rPr>
              <a:t>travail</a:t>
            </a:r>
            <a:r>
              <a:rPr lang="nl-BE" sz="1400" dirty="0">
                <a:latin typeface="+mn-lt"/>
              </a:rPr>
              <a:t> </a:t>
            </a:r>
            <a:r>
              <a:rPr lang="nl-BE" sz="1400" dirty="0" err="1">
                <a:latin typeface="+mn-lt"/>
              </a:rPr>
              <a:t>ou</a:t>
            </a:r>
            <a:r>
              <a:rPr lang="nl-BE" sz="1400" dirty="0">
                <a:latin typeface="+mn-lt"/>
              </a:rPr>
              <a:t> </a:t>
            </a:r>
            <a:r>
              <a:rPr lang="nl-BE" sz="1400" dirty="0" err="1">
                <a:latin typeface="+mn-lt"/>
              </a:rPr>
              <a:t>l’engin</a:t>
            </a:r>
            <a:r>
              <a:rPr lang="nl-BE" sz="1400" dirty="0">
                <a:latin typeface="+mn-lt"/>
              </a:rPr>
              <a:t> de </a:t>
            </a:r>
            <a:r>
              <a:rPr lang="nl-BE" sz="1400" dirty="0" err="1">
                <a:latin typeface="+mn-lt"/>
              </a:rPr>
              <a:t>travaux</a:t>
            </a:r>
            <a:r>
              <a:rPr lang="nl-BE" sz="1400" dirty="0">
                <a:latin typeface="+mn-lt"/>
              </a:rPr>
              <a:t> en raison de la </a:t>
            </a:r>
            <a:r>
              <a:rPr lang="nl-BE" sz="1400" dirty="0" err="1">
                <a:latin typeface="+mn-lt"/>
              </a:rPr>
              <a:t>pluie</a:t>
            </a:r>
            <a:r>
              <a:rPr lang="nl-BE" sz="1400" dirty="0">
                <a:latin typeface="+mn-lt"/>
              </a:rPr>
              <a:t>, de la </a:t>
            </a:r>
            <a:r>
              <a:rPr lang="nl-BE" sz="1400" dirty="0" err="1">
                <a:latin typeface="+mn-lt"/>
              </a:rPr>
              <a:t>neige</a:t>
            </a:r>
            <a:r>
              <a:rPr lang="nl-BE" sz="1400" dirty="0">
                <a:latin typeface="+mn-lt"/>
              </a:rPr>
              <a:t>, du </a:t>
            </a:r>
            <a:r>
              <a:rPr lang="nl-BE" sz="1400" dirty="0" err="1">
                <a:latin typeface="+mn-lt"/>
              </a:rPr>
              <a:t>brouillard</a:t>
            </a:r>
            <a:r>
              <a:rPr lang="nl-BE" sz="1400" dirty="0">
                <a:latin typeface="+mn-lt"/>
              </a:rPr>
              <a:t>, de la vapeur, de la </a:t>
            </a:r>
            <a:r>
              <a:rPr lang="nl-BE" sz="1400" dirty="0" err="1">
                <a:latin typeface="+mn-lt"/>
              </a:rPr>
              <a:t>poussière</a:t>
            </a:r>
            <a:r>
              <a:rPr lang="nl-BE" sz="1400" dirty="0">
                <a:latin typeface="+mn-lt"/>
              </a:rPr>
              <a:t> </a:t>
            </a:r>
            <a:r>
              <a:rPr lang="nl-BE" sz="1400" dirty="0" err="1">
                <a:latin typeface="+mn-lt"/>
              </a:rPr>
              <a:t>ou</a:t>
            </a:r>
            <a:r>
              <a:rPr lang="nl-BE" sz="1400" dirty="0">
                <a:latin typeface="+mn-lt"/>
              </a:rPr>
              <a:t> </a:t>
            </a:r>
            <a:r>
              <a:rPr lang="nl-BE" sz="1400" dirty="0" err="1">
                <a:latin typeface="+mn-lt"/>
              </a:rPr>
              <a:t>d’autres</a:t>
            </a:r>
            <a:r>
              <a:rPr lang="nl-BE" sz="1400" dirty="0">
                <a:latin typeface="+mn-lt"/>
              </a:rPr>
              <a:t> </a:t>
            </a:r>
            <a:r>
              <a:rPr lang="nl-BE" sz="1400" dirty="0" err="1">
                <a:latin typeface="+mn-lt"/>
              </a:rPr>
              <a:t>conditions</a:t>
            </a:r>
            <a:r>
              <a:rPr lang="nl-BE" sz="1400" dirty="0">
                <a:latin typeface="+mn-lt"/>
              </a:rPr>
              <a:t>.</a:t>
            </a:r>
          </a:p>
        </p:txBody>
      </p:sp>
      <p:pic>
        <p:nvPicPr>
          <p:cNvPr id="23"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8976" y="1695811"/>
            <a:ext cx="407378" cy="550811"/>
          </a:xfrm>
          <a:prstGeom prst="rect">
            <a:avLst/>
          </a:prstGeom>
          <a:noFill/>
          <a:ln w="9525">
            <a:noFill/>
            <a:miter lim="800000"/>
            <a:headEnd/>
            <a:tailEnd/>
          </a:ln>
        </p:spPr>
      </p:pic>
      <p:sp>
        <p:nvSpPr>
          <p:cNvPr id="24" name="Text Placeholder 1"/>
          <p:cNvSpPr>
            <a:spLocks noGrp="1"/>
          </p:cNvSpPr>
          <p:nvPr>
            <p:ph type="body" sz="quarter" idx="18"/>
          </p:nvPr>
        </p:nvSpPr>
        <p:spPr>
          <a:xfrm>
            <a:off x="9912424" y="169388"/>
            <a:ext cx="1912823" cy="360363"/>
          </a:xfrm>
        </p:spPr>
        <p:txBody>
          <a:bodyPr/>
          <a:lstStyle/>
          <a:p>
            <a:r>
              <a:rPr lang="en-GB" dirty="0"/>
              <a:t>3. Incidents</a:t>
            </a:r>
          </a:p>
          <a:p>
            <a:r>
              <a:rPr lang="en-GB" dirty="0"/>
              <a:t>3.2 </a:t>
            </a:r>
            <a:r>
              <a:rPr lang="en-GB" dirty="0" err="1"/>
              <a:t>Visibilité</a:t>
            </a:r>
            <a:r>
              <a:rPr lang="en-GB" dirty="0"/>
              <a:t> </a:t>
            </a:r>
            <a:r>
              <a:rPr lang="en-GB" dirty="0" err="1"/>
              <a:t>réduite</a:t>
            </a:r>
            <a:endParaRPr lang="en-GB" dirty="0"/>
          </a:p>
        </p:txBody>
      </p:sp>
      <p:sp>
        <p:nvSpPr>
          <p:cNvPr id="26"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3.2 </a:t>
            </a:r>
            <a:r>
              <a:rPr lang="en-US" sz="2000" b="1" kern="0" dirty="0" err="1">
                <a:solidFill>
                  <a:srgbClr val="0070C0"/>
                </a:solidFill>
                <a:latin typeface="+mj-lt"/>
                <a:ea typeface="+mj-ea"/>
                <a:cs typeface="+mj-cs"/>
              </a:rPr>
              <a:t>Visibilité</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réduite</a:t>
            </a:r>
            <a:endParaRPr lang="en-US" sz="2000" b="1" kern="0" dirty="0">
              <a:solidFill>
                <a:srgbClr val="0070C0"/>
              </a:solidFill>
              <a:latin typeface="+mj-lt"/>
              <a:ea typeface="+mj-ea"/>
              <a:cs typeface="+mj-cs"/>
            </a:endParaRPr>
          </a:p>
        </p:txBody>
      </p:sp>
      <p:sp>
        <p:nvSpPr>
          <p:cNvPr id="28" name="Rectangle 245"/>
          <p:cNvSpPr>
            <a:spLocks noChangeArrowheads="1"/>
          </p:cNvSpPr>
          <p:nvPr/>
        </p:nvSpPr>
        <p:spPr bwMode="auto">
          <a:xfrm>
            <a:off x="6982948" y="3979062"/>
            <a:ext cx="4009596" cy="104830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Si </a:t>
            </a:r>
            <a:r>
              <a:rPr lang="nl-BE" sz="1400" dirty="0" err="1">
                <a:latin typeface="+mn-lt"/>
              </a:rPr>
              <a:t>certaines</a:t>
            </a:r>
            <a:r>
              <a:rPr lang="nl-BE" sz="1400" dirty="0">
                <a:latin typeface="+mn-lt"/>
              </a:rPr>
              <a:t> </a:t>
            </a:r>
            <a:r>
              <a:rPr lang="nl-BE" sz="1400" dirty="0" err="1">
                <a:latin typeface="+mn-lt"/>
              </a:rPr>
              <a:t>conditions</a:t>
            </a:r>
            <a:r>
              <a:rPr lang="nl-BE" sz="1400" dirty="0">
                <a:latin typeface="+mn-lt"/>
              </a:rPr>
              <a:t> de </a:t>
            </a:r>
            <a:r>
              <a:rPr lang="nl-BE" sz="1400" dirty="0" err="1">
                <a:latin typeface="+mn-lt"/>
              </a:rPr>
              <a:t>visibilité</a:t>
            </a:r>
            <a:r>
              <a:rPr lang="nl-BE" sz="1400" dirty="0">
                <a:latin typeface="+mn-lt"/>
              </a:rPr>
              <a:t> minimale ne </a:t>
            </a:r>
            <a:r>
              <a:rPr lang="nl-BE" sz="1400" dirty="0" err="1">
                <a:latin typeface="+mn-lt"/>
              </a:rPr>
              <a:t>sont</a:t>
            </a:r>
            <a:r>
              <a:rPr lang="nl-BE" sz="1400" dirty="0">
                <a:latin typeface="+mn-lt"/>
              </a:rPr>
              <a:t> pas </a:t>
            </a:r>
            <a:r>
              <a:rPr lang="nl-BE" sz="1400" dirty="0" err="1">
                <a:latin typeface="+mn-lt"/>
              </a:rPr>
              <a:t>ou</a:t>
            </a:r>
            <a:r>
              <a:rPr lang="nl-BE" sz="1400" dirty="0">
                <a:latin typeface="+mn-lt"/>
              </a:rPr>
              <a:t> ne </a:t>
            </a:r>
            <a:r>
              <a:rPr lang="nl-BE" sz="1400" dirty="0" err="1">
                <a:latin typeface="+mn-lt"/>
              </a:rPr>
              <a:t>sont</a:t>
            </a:r>
            <a:r>
              <a:rPr lang="nl-BE" sz="1400" dirty="0">
                <a:latin typeface="+mn-lt"/>
              </a:rPr>
              <a:t> plus </a:t>
            </a:r>
            <a:r>
              <a:rPr lang="nl-BE" sz="1400" dirty="0" err="1">
                <a:latin typeface="+mn-lt"/>
              </a:rPr>
              <a:t>remplies</a:t>
            </a:r>
            <a:r>
              <a:rPr lang="nl-BE" sz="1400" dirty="0">
                <a:latin typeface="+mn-lt"/>
              </a:rPr>
              <a:t>, </a:t>
            </a:r>
            <a:r>
              <a:rPr lang="nl-BE" sz="1400" dirty="0" err="1">
                <a:latin typeface="+mn-lt"/>
              </a:rPr>
              <a:t>le</a:t>
            </a:r>
            <a:r>
              <a:rPr lang="nl-BE" sz="1400" dirty="0">
                <a:latin typeface="+mn-lt"/>
              </a:rPr>
              <a:t> (</a:t>
            </a:r>
            <a:r>
              <a:rPr lang="nl-BE" sz="1400" dirty="0" err="1">
                <a:latin typeface="+mn-lt"/>
              </a:rPr>
              <a:t>ou</a:t>
            </a:r>
            <a:r>
              <a:rPr lang="nl-BE" sz="1400" dirty="0">
                <a:latin typeface="+mn-lt"/>
              </a:rPr>
              <a:t> les) agent(s) </a:t>
            </a:r>
            <a:r>
              <a:rPr lang="nl-BE" sz="1400" dirty="0" err="1">
                <a:latin typeface="+mn-lt"/>
              </a:rPr>
              <a:t>doit</a:t>
            </a:r>
            <a:r>
              <a:rPr lang="nl-BE" sz="1400" dirty="0">
                <a:latin typeface="+mn-lt"/>
              </a:rPr>
              <a:t>(vent) </a:t>
            </a:r>
            <a:r>
              <a:rPr lang="nl-BE" sz="1400" dirty="0" err="1">
                <a:latin typeface="+mn-lt"/>
              </a:rPr>
              <a:t>arrêter</a:t>
            </a:r>
            <a:r>
              <a:rPr lang="nl-BE" sz="1400" dirty="0">
                <a:latin typeface="+mn-lt"/>
              </a:rPr>
              <a:t> </a:t>
            </a:r>
            <a:r>
              <a:rPr lang="nl-BE" sz="1400" dirty="0" err="1">
                <a:latin typeface="+mn-lt"/>
              </a:rPr>
              <a:t>leurs</a:t>
            </a:r>
            <a:r>
              <a:rPr lang="nl-BE" sz="1400" dirty="0">
                <a:latin typeface="+mn-lt"/>
              </a:rPr>
              <a:t> </a:t>
            </a:r>
            <a:r>
              <a:rPr lang="nl-BE" sz="1400" dirty="0" err="1">
                <a:latin typeface="+mn-lt"/>
              </a:rPr>
              <a:t>activités</a:t>
            </a:r>
            <a:r>
              <a:rPr lang="nl-BE" sz="1400" dirty="0">
                <a:latin typeface="+mn-lt"/>
              </a:rPr>
              <a:t>.</a:t>
            </a:r>
          </a:p>
        </p:txBody>
      </p:sp>
      <p:sp>
        <p:nvSpPr>
          <p:cNvPr id="57" name="Rectangle 56"/>
          <p:cNvSpPr/>
          <p:nvPr/>
        </p:nvSpPr>
        <p:spPr>
          <a:xfrm>
            <a:off x="-392903" y="1143931"/>
            <a:ext cx="6096000" cy="307777"/>
          </a:xfrm>
          <a:prstGeom prst="rect">
            <a:avLst/>
          </a:prstGeom>
        </p:spPr>
        <p:txBody>
          <a:bodyPr>
            <a:spAutoFit/>
          </a:bodyPr>
          <a:lstStyle/>
          <a:p>
            <a:pPr algn="ctr"/>
            <a:r>
              <a:rPr lang="en-GB" sz="700" b="1" dirty="0">
                <a:solidFill>
                  <a:schemeClr val="bg1"/>
                </a:solidFill>
              </a:rPr>
              <a:t>AANKONDIGER</a:t>
            </a:r>
          </a:p>
          <a:p>
            <a:pPr algn="ctr"/>
            <a:r>
              <a:rPr lang="en-GB" sz="700" b="1" dirty="0">
                <a:solidFill>
                  <a:schemeClr val="bg1"/>
                </a:solidFill>
              </a:rPr>
              <a:t>AANEMER</a:t>
            </a:r>
          </a:p>
        </p:txBody>
      </p:sp>
      <p:grpSp>
        <p:nvGrpSpPr>
          <p:cNvPr id="124" name="Group 123"/>
          <p:cNvGrpSpPr/>
          <p:nvPr/>
        </p:nvGrpSpPr>
        <p:grpSpPr>
          <a:xfrm>
            <a:off x="53564" y="2328466"/>
            <a:ext cx="701676" cy="4199769"/>
            <a:chOff x="248052" y="2499029"/>
            <a:chExt cx="701676" cy="4199769"/>
          </a:xfrm>
        </p:grpSpPr>
        <p:grpSp>
          <p:nvGrpSpPr>
            <p:cNvPr id="125" name="Group 124"/>
            <p:cNvGrpSpPr/>
            <p:nvPr/>
          </p:nvGrpSpPr>
          <p:grpSpPr>
            <a:xfrm>
              <a:off x="248052" y="2499029"/>
              <a:ext cx="701675" cy="1577673"/>
              <a:chOff x="1750227" y="1015235"/>
              <a:chExt cx="701675" cy="1577673"/>
            </a:xfrm>
          </p:grpSpPr>
          <p:cxnSp>
            <p:nvCxnSpPr>
              <p:cNvPr id="132"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33" name="Straight Connector 1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34" name="Straight Connector 133"/>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5" name="Rounded Rectangle 122"/>
              <p:cNvSpPr>
                <a:spLocks noChangeArrowheads="1"/>
              </p:cNvSpPr>
              <p:nvPr/>
            </p:nvSpPr>
            <p:spPr bwMode="auto">
              <a:xfrm>
                <a:off x="1750227" y="1537782"/>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Visibilité</a:t>
                </a:r>
                <a:r>
                  <a:rPr lang="en-US" sz="800" dirty="0">
                    <a:latin typeface="Arial" panose="020B0604020202020204" pitchFamily="34" charset="0"/>
                    <a:cs typeface="Arial" panose="020B0604020202020204" pitchFamily="34" charset="0"/>
                  </a:rPr>
                  <a:t> plus </a:t>
                </a:r>
                <a:r>
                  <a:rPr lang="en-US" sz="800" dirty="0" err="1">
                    <a:latin typeface="Arial" panose="020B0604020202020204" pitchFamily="34" charset="0"/>
                    <a:cs typeface="Arial" panose="020B0604020202020204" pitchFamily="34" charset="0"/>
                  </a:rPr>
                  <a:t>assurée</a:t>
                </a:r>
                <a:endParaRPr lang="en-US" sz="800" dirty="0">
                  <a:latin typeface="Arial" panose="020B0604020202020204" pitchFamily="34" charset="0"/>
                  <a:cs typeface="Arial" panose="020B0604020202020204" pitchFamily="34" charset="0"/>
                </a:endParaRPr>
              </a:p>
            </p:txBody>
          </p:sp>
          <p:cxnSp>
            <p:nvCxnSpPr>
              <p:cNvPr id="136" name="Straight Arrow Connector 135"/>
              <p:cNvCxnSpPr>
                <a:cxnSpLocks noChangeShapeType="1"/>
              </p:cNvCxnSpPr>
              <p:nvPr/>
            </p:nvCxnSpPr>
            <p:spPr bwMode="auto">
              <a:xfrm>
                <a:off x="2076573" y="1015235"/>
                <a:ext cx="14327" cy="515691"/>
              </a:xfrm>
              <a:prstGeom prst="straightConnector1">
                <a:avLst/>
              </a:prstGeom>
              <a:noFill/>
              <a:ln w="12700" algn="ctr">
                <a:solidFill>
                  <a:schemeClr val="accent1"/>
                </a:solidFill>
                <a:prstDash val="dash"/>
                <a:round/>
                <a:headEnd/>
                <a:tailEnd type="none" w="med" len="med"/>
              </a:ln>
            </p:spPr>
          </p:cxnSp>
        </p:grpSp>
        <p:grpSp>
          <p:nvGrpSpPr>
            <p:cNvPr id="126" name="Group 125"/>
            <p:cNvGrpSpPr/>
            <p:nvPr/>
          </p:nvGrpSpPr>
          <p:grpSpPr>
            <a:xfrm>
              <a:off x="248053" y="4149625"/>
              <a:ext cx="701675" cy="2549173"/>
              <a:chOff x="1753537" y="43735"/>
              <a:chExt cx="701675" cy="2549173"/>
            </a:xfrm>
          </p:grpSpPr>
          <p:cxnSp>
            <p:nvCxnSpPr>
              <p:cNvPr id="127"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28" name="Straight Connector 127"/>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29" name="Straight Connector 128"/>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0" name="Rounded Rectangle 122"/>
              <p:cNvSpPr>
                <a:spLocks noChangeArrowheads="1"/>
              </p:cNvSpPr>
              <p:nvPr/>
            </p:nvSpPr>
            <p:spPr bwMode="auto">
              <a:xfrm>
                <a:off x="1753537" y="1554139"/>
                <a:ext cx="701675" cy="560995"/>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l’agent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garde-frontière</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arrête</a:t>
                </a:r>
                <a:r>
                  <a:rPr lang="en-US" sz="800" dirty="0">
                    <a:latin typeface="Arial" panose="020B0604020202020204" pitchFamily="34" charset="0"/>
                    <a:cs typeface="Arial" panose="020B0604020202020204" pitchFamily="34" charset="0"/>
                  </a:rPr>
                  <a:t> les </a:t>
                </a:r>
                <a:r>
                  <a:rPr lang="en-US" sz="800" dirty="0" err="1">
                    <a:latin typeface="Arial" panose="020B0604020202020204" pitchFamily="34" charset="0"/>
                    <a:cs typeface="Arial" panose="020B0604020202020204" pitchFamily="34" charset="0"/>
                  </a:rPr>
                  <a:t>travaux</a:t>
                </a:r>
                <a:endParaRPr lang="en-US" sz="800" dirty="0">
                  <a:latin typeface="Arial" panose="020B0604020202020204" pitchFamily="34" charset="0"/>
                  <a:cs typeface="Arial" panose="020B0604020202020204" pitchFamily="34" charset="0"/>
                </a:endParaRPr>
              </a:p>
            </p:txBody>
          </p:sp>
          <p:cxnSp>
            <p:nvCxnSpPr>
              <p:cNvPr id="131" name="Straight Arrow Connector 135"/>
              <p:cNvCxnSpPr>
                <a:cxnSpLocks noChangeShapeType="1"/>
              </p:cNvCxnSpPr>
              <p:nvPr/>
            </p:nvCxnSpPr>
            <p:spPr bwMode="auto">
              <a:xfrm>
                <a:off x="2084628" y="43735"/>
                <a:ext cx="6272" cy="1382796"/>
              </a:xfrm>
              <a:prstGeom prst="straightConnector1">
                <a:avLst/>
              </a:prstGeom>
              <a:noFill/>
              <a:ln w="12700" algn="ctr">
                <a:solidFill>
                  <a:schemeClr val="accent1"/>
                </a:solidFill>
                <a:prstDash val="dash"/>
                <a:round/>
                <a:headEnd/>
                <a:tailEnd type="none" w="med" len="med"/>
              </a:ln>
            </p:spPr>
          </p:cxnSp>
        </p:grpSp>
      </p:grpSp>
      <p:grpSp>
        <p:nvGrpSpPr>
          <p:cNvPr id="144" name="Groep 120"/>
          <p:cNvGrpSpPr>
            <a:grpSpLocks/>
          </p:cNvGrpSpPr>
          <p:nvPr/>
        </p:nvGrpSpPr>
        <p:grpSpPr bwMode="auto">
          <a:xfrm>
            <a:off x="8005400" y="392764"/>
            <a:ext cx="2015927" cy="1223492"/>
            <a:chOff x="6803182" y="5085878"/>
            <a:chExt cx="2016125" cy="1223963"/>
          </a:xfrm>
          <a:solidFill>
            <a:schemeClr val="bg1"/>
          </a:solidFill>
        </p:grpSpPr>
        <p:grpSp>
          <p:nvGrpSpPr>
            <p:cNvPr id="145" name="Group 26"/>
            <p:cNvGrpSpPr>
              <a:grpSpLocks/>
            </p:cNvGrpSpPr>
            <p:nvPr/>
          </p:nvGrpSpPr>
          <p:grpSpPr bwMode="auto">
            <a:xfrm>
              <a:off x="6803182" y="5085878"/>
              <a:ext cx="2016125" cy="1223963"/>
              <a:chOff x="5364088" y="2996952"/>
              <a:chExt cx="2880320" cy="2584287"/>
            </a:xfrm>
            <a:grpFill/>
          </p:grpSpPr>
          <p:grpSp>
            <p:nvGrpSpPr>
              <p:cNvPr id="148" name="Group 22"/>
              <p:cNvGrpSpPr>
                <a:grpSpLocks/>
              </p:cNvGrpSpPr>
              <p:nvPr/>
            </p:nvGrpSpPr>
            <p:grpSpPr bwMode="auto">
              <a:xfrm>
                <a:off x="5364088" y="2996952"/>
                <a:ext cx="2880320" cy="2584287"/>
                <a:chOff x="4427984" y="3429000"/>
                <a:chExt cx="2880320" cy="2584287"/>
              </a:xfrm>
              <a:grpFill/>
            </p:grpSpPr>
            <p:sp>
              <p:nvSpPr>
                <p:cNvPr id="150"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1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149" name="TextBox 23"/>
              <p:cNvSpPr txBox="1">
                <a:spLocks noChangeArrowheads="1"/>
              </p:cNvSpPr>
              <p:nvPr/>
            </p:nvSpPr>
            <p:spPr bwMode="auto">
              <a:xfrm>
                <a:off x="5933568" y="3238618"/>
                <a:ext cx="2208343" cy="975139"/>
              </a:xfrm>
              <a:prstGeom prst="rect">
                <a:avLst/>
              </a:prstGeom>
              <a:grpFill/>
              <a:ln w="9525">
                <a:noFill/>
                <a:miter lim="800000"/>
                <a:headEnd/>
                <a:tailEnd/>
              </a:ln>
            </p:spPr>
            <p:txBody>
              <a:bodyPr>
                <a:spAutoFit/>
              </a:bodyPr>
              <a:lstStyle/>
              <a:p>
                <a:pPr algn="ctr"/>
                <a:r>
                  <a:rPr lang="nl-BE" sz="1200" dirty="0"/>
                  <a:t> </a:t>
                </a:r>
                <a:r>
                  <a:rPr lang="nl-BE" sz="1200" dirty="0" err="1">
                    <a:latin typeface="+mn-lt"/>
                  </a:rPr>
                  <a:t>visibilité</a:t>
                </a:r>
                <a:r>
                  <a:rPr lang="nl-BE" sz="1200" dirty="0">
                    <a:latin typeface="+mn-lt"/>
                  </a:rPr>
                  <a:t> </a:t>
                </a:r>
              </a:p>
              <a:p>
                <a:pPr algn="ctr"/>
                <a:r>
                  <a:rPr lang="nl-BE" sz="1200" dirty="0" err="1">
                    <a:latin typeface="+mn-lt"/>
                  </a:rPr>
                  <a:t>réduite</a:t>
                </a:r>
                <a:endParaRPr lang="nl-BE" sz="1200" dirty="0">
                  <a:latin typeface="+mn-lt"/>
                </a:endParaRPr>
              </a:p>
            </p:txBody>
          </p:sp>
        </p:grpSp>
        <p:sp>
          <p:nvSpPr>
            <p:cNvPr id="146" name="TextBox 23"/>
            <p:cNvSpPr txBox="1">
              <a:spLocks noChangeArrowheads="1"/>
            </p:cNvSpPr>
            <p:nvPr/>
          </p:nvSpPr>
          <p:spPr bwMode="auto">
            <a:xfrm>
              <a:off x="7235230" y="5733950"/>
              <a:ext cx="1478899" cy="277106"/>
            </a:xfrm>
            <a:prstGeom prst="rect">
              <a:avLst/>
            </a:prstGeom>
            <a:grpFill/>
            <a:ln w="9525">
              <a:noFill/>
              <a:miter lim="800000"/>
              <a:headEnd/>
              <a:tailEnd/>
            </a:ln>
          </p:spPr>
          <p:txBody>
            <a:bodyPr>
              <a:spAutoFit/>
            </a:bodyPr>
            <a:lstStyle/>
            <a:p>
              <a:pPr algn="ctr"/>
              <a:r>
                <a:rPr lang="nl-BE" sz="1200" dirty="0" err="1">
                  <a:latin typeface="+mn-lt"/>
                </a:rPr>
                <a:t>audition</a:t>
              </a:r>
              <a:r>
                <a:rPr lang="nl-BE" sz="1200" dirty="0">
                  <a:latin typeface="+mn-lt"/>
                </a:rPr>
                <a:t> </a:t>
              </a:r>
              <a:r>
                <a:rPr lang="nl-BE" sz="1200" dirty="0" err="1">
                  <a:latin typeface="+mn-lt"/>
                </a:rPr>
                <a:t>suffisante</a:t>
              </a:r>
              <a:endParaRPr lang="nl-BE" sz="1200" dirty="0">
                <a:latin typeface="+mn-lt"/>
              </a:endParaRPr>
            </a:p>
          </p:txBody>
        </p:sp>
        <p:pic>
          <p:nvPicPr>
            <p:cNvPr id="147"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152" name="Afgeronde rechthoek 116"/>
          <p:cNvSpPr>
            <a:spLocks noChangeArrowheads="1"/>
          </p:cNvSpPr>
          <p:nvPr/>
        </p:nvSpPr>
        <p:spPr bwMode="auto">
          <a:xfrm>
            <a:off x="7624724" y="258667"/>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NOT OK</a:t>
            </a:r>
          </a:p>
        </p:txBody>
      </p:sp>
      <p:grpSp>
        <p:nvGrpSpPr>
          <p:cNvPr id="252" name="Group 251"/>
          <p:cNvGrpSpPr/>
          <p:nvPr/>
        </p:nvGrpSpPr>
        <p:grpSpPr>
          <a:xfrm>
            <a:off x="274508" y="935938"/>
            <a:ext cx="6577251" cy="5733423"/>
            <a:chOff x="286921" y="941900"/>
            <a:chExt cx="7265801" cy="5824457"/>
          </a:xfrm>
        </p:grpSpPr>
        <p:grpSp>
          <p:nvGrpSpPr>
            <p:cNvPr id="253" name="Group 252"/>
            <p:cNvGrpSpPr/>
            <p:nvPr/>
          </p:nvGrpSpPr>
          <p:grpSpPr>
            <a:xfrm>
              <a:off x="760089" y="1012947"/>
              <a:ext cx="6495599" cy="5542171"/>
              <a:chOff x="-5264365" y="2137671"/>
              <a:chExt cx="6495599" cy="5542171"/>
            </a:xfrm>
          </p:grpSpPr>
          <p:grpSp>
            <p:nvGrpSpPr>
              <p:cNvPr id="331" name="Group 330"/>
              <p:cNvGrpSpPr/>
              <p:nvPr/>
            </p:nvGrpSpPr>
            <p:grpSpPr>
              <a:xfrm>
                <a:off x="-5208535" y="2137671"/>
                <a:ext cx="6315265" cy="2473514"/>
                <a:chOff x="-5891084" y="2786109"/>
                <a:chExt cx="8602534" cy="3312369"/>
              </a:xfrm>
            </p:grpSpPr>
            <p:sp>
              <p:nvSpPr>
                <p:cNvPr id="336" name="Rectangle 137"/>
                <p:cNvSpPr/>
                <p:nvPr/>
              </p:nvSpPr>
              <p:spPr bwMode="auto">
                <a:xfrm rot="10800000">
                  <a:off x="-5891084" y="2786109"/>
                  <a:ext cx="8208912" cy="3312369"/>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337" name="TextBox 228"/>
                <p:cNvSpPr txBox="1">
                  <a:spLocks noChangeArrowheads="1"/>
                </p:cNvSpPr>
                <p:nvPr/>
              </p:nvSpPr>
              <p:spPr bwMode="auto">
                <a:xfrm>
                  <a:off x="2387600" y="3719513"/>
                  <a:ext cx="323850" cy="329723"/>
                </a:xfrm>
                <a:prstGeom prst="rect">
                  <a:avLst/>
                </a:prstGeom>
                <a:noFill/>
                <a:ln w="9525">
                  <a:noFill/>
                  <a:miter lim="800000"/>
                  <a:headEnd/>
                  <a:tailEnd/>
                </a:ln>
              </p:spPr>
              <p:txBody>
                <a:bodyPr>
                  <a:spAutoFit/>
                </a:bodyPr>
                <a:lstStyle/>
                <a:p>
                  <a:pPr algn="ctr"/>
                  <a:endParaRPr lang="en-US" sz="1000" dirty="0"/>
                </a:p>
              </p:txBody>
            </p:sp>
          </p:grpSp>
          <p:grpSp>
            <p:nvGrpSpPr>
              <p:cNvPr id="332" name="Group 331"/>
              <p:cNvGrpSpPr/>
              <p:nvPr/>
            </p:nvGrpSpPr>
            <p:grpSpPr>
              <a:xfrm>
                <a:off x="-5055953" y="4916865"/>
                <a:ext cx="6287187" cy="2762977"/>
                <a:chOff x="-6060165" y="2459374"/>
                <a:chExt cx="8771614" cy="3312368"/>
              </a:xfrm>
            </p:grpSpPr>
            <p:sp>
              <p:nvSpPr>
                <p:cNvPr id="334" name="Rectangle 137"/>
                <p:cNvSpPr/>
                <p:nvPr/>
              </p:nvSpPr>
              <p:spPr bwMode="auto">
                <a:xfrm rot="10800000">
                  <a:off x="-6060165" y="2459374"/>
                  <a:ext cx="8208913"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335" name="TextBox 228"/>
                <p:cNvSpPr txBox="1">
                  <a:spLocks noChangeArrowheads="1"/>
                </p:cNvSpPr>
                <p:nvPr/>
              </p:nvSpPr>
              <p:spPr bwMode="auto">
                <a:xfrm>
                  <a:off x="2387600" y="3359597"/>
                  <a:ext cx="323849" cy="295180"/>
                </a:xfrm>
                <a:prstGeom prst="rect">
                  <a:avLst/>
                </a:prstGeom>
                <a:noFill/>
                <a:ln w="9525">
                  <a:noFill/>
                  <a:miter lim="800000"/>
                  <a:headEnd/>
                  <a:tailEnd/>
                </a:ln>
              </p:spPr>
              <p:txBody>
                <a:bodyPr>
                  <a:spAutoFit/>
                </a:bodyPr>
                <a:lstStyle/>
                <a:p>
                  <a:pPr algn="ctr"/>
                  <a:endParaRPr lang="en-US" sz="1000" dirty="0"/>
                </a:p>
              </p:txBody>
            </p:sp>
          </p:grpSp>
          <p:sp>
            <p:nvSpPr>
              <p:cNvPr id="333" name="Rectangle 137"/>
              <p:cNvSpPr/>
              <p:nvPr/>
            </p:nvSpPr>
            <p:spPr bwMode="auto">
              <a:xfrm>
                <a:off x="-5264365" y="4929342"/>
                <a:ext cx="6110054"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sp>
          <p:nvSpPr>
            <p:cNvPr id="255" name="TextBox 370"/>
            <p:cNvSpPr txBox="1">
              <a:spLocks noChangeArrowheads="1"/>
            </p:cNvSpPr>
            <p:nvPr/>
          </p:nvSpPr>
          <p:spPr bwMode="auto">
            <a:xfrm>
              <a:off x="286921" y="6490132"/>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grpSp>
          <p:nvGrpSpPr>
            <p:cNvPr id="258" name="Group 257"/>
            <p:cNvGrpSpPr/>
            <p:nvPr/>
          </p:nvGrpSpPr>
          <p:grpSpPr>
            <a:xfrm>
              <a:off x="867416" y="1199579"/>
              <a:ext cx="6685306" cy="2155506"/>
              <a:chOff x="2279651" y="1678937"/>
              <a:chExt cx="7993062" cy="2686688"/>
            </a:xfrm>
          </p:grpSpPr>
          <p:pic>
            <p:nvPicPr>
              <p:cNvPr id="303"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19" y="2949714"/>
                <a:ext cx="239664" cy="238448"/>
              </a:xfrm>
              <a:prstGeom prst="rect">
                <a:avLst/>
              </a:prstGeom>
              <a:noFill/>
              <a:ln w="9525">
                <a:noFill/>
                <a:miter lim="800000"/>
                <a:headEnd/>
                <a:tailEnd/>
              </a:ln>
            </p:spPr>
          </p:pic>
          <p:pic>
            <p:nvPicPr>
              <p:cNvPr id="304"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150" y="2548306"/>
                <a:ext cx="239664" cy="238448"/>
              </a:xfrm>
              <a:prstGeom prst="rect">
                <a:avLst/>
              </a:prstGeom>
              <a:noFill/>
              <a:ln w="9525">
                <a:noFill/>
                <a:miter lim="800000"/>
                <a:headEnd/>
                <a:tailEnd/>
              </a:ln>
            </p:spPr>
          </p:pic>
          <p:cxnSp>
            <p:nvCxnSpPr>
              <p:cNvPr id="30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06"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30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0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1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312" name="Group 188"/>
              <p:cNvGrpSpPr>
                <a:grpSpLocks noChangeAspect="1"/>
              </p:cNvGrpSpPr>
              <p:nvPr/>
            </p:nvGrpSpPr>
            <p:grpSpPr bwMode="auto">
              <a:xfrm>
                <a:off x="5548939" y="3814765"/>
                <a:ext cx="107950" cy="73025"/>
                <a:chOff x="7956376" y="548680"/>
                <a:chExt cx="216024" cy="144016"/>
              </a:xfrm>
            </p:grpSpPr>
            <p:cxnSp>
              <p:nvCxnSpPr>
                <p:cNvPr id="32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13" name="Group 188"/>
              <p:cNvGrpSpPr>
                <a:grpSpLocks noChangeAspect="1"/>
              </p:cNvGrpSpPr>
              <p:nvPr/>
            </p:nvGrpSpPr>
            <p:grpSpPr bwMode="auto">
              <a:xfrm>
                <a:off x="7788053" y="3814764"/>
                <a:ext cx="107950" cy="73025"/>
                <a:chOff x="7956376" y="548680"/>
                <a:chExt cx="216024" cy="144016"/>
              </a:xfrm>
            </p:grpSpPr>
            <p:cxnSp>
              <p:nvCxnSpPr>
                <p:cNvPr id="32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14" name="TextBox 32"/>
              <p:cNvSpPr txBox="1">
                <a:spLocks noChangeArrowheads="1"/>
              </p:cNvSpPr>
              <p:nvPr/>
            </p:nvSpPr>
            <p:spPr bwMode="auto">
              <a:xfrm>
                <a:off x="2279651" y="3414715"/>
                <a:ext cx="792162" cy="292284"/>
              </a:xfrm>
              <a:prstGeom prst="rect">
                <a:avLst/>
              </a:prstGeom>
              <a:noFill/>
              <a:ln w="9525">
                <a:noFill/>
                <a:miter lim="800000"/>
                <a:headEnd/>
                <a:tailEnd/>
              </a:ln>
            </p:spPr>
            <p:txBody>
              <a:bodyPr>
                <a:spAutoFit/>
              </a:bodyPr>
              <a:lstStyle/>
              <a:p>
                <a:pPr algn="ctr"/>
                <a:r>
                  <a:rPr lang="en-US" sz="900" dirty="0"/>
                  <a:t>Namur</a:t>
                </a:r>
              </a:p>
            </p:txBody>
          </p:sp>
          <p:sp>
            <p:nvSpPr>
              <p:cNvPr id="315"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316" name="Rechthoek 35"/>
              <p:cNvSpPr>
                <a:spLocks noChangeArrowheads="1"/>
              </p:cNvSpPr>
              <p:nvPr/>
            </p:nvSpPr>
            <p:spPr bwMode="auto">
              <a:xfrm>
                <a:off x="4541074" y="1678937"/>
                <a:ext cx="1359845"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p>
            </p:txBody>
          </p:sp>
          <p:pic>
            <p:nvPicPr>
              <p:cNvPr id="317" name="Picture 316"/>
              <p:cNvPicPr>
                <a:picLocks noChangeAspect="1"/>
              </p:cNvPicPr>
              <p:nvPr/>
            </p:nvPicPr>
            <p:blipFill>
              <a:blip r:embed="rId7"/>
              <a:stretch>
                <a:fillRect/>
              </a:stretch>
            </p:blipFill>
            <p:spPr>
              <a:xfrm>
                <a:off x="6679266" y="2606780"/>
                <a:ext cx="651755" cy="529551"/>
              </a:xfrm>
              <a:prstGeom prst="rect">
                <a:avLst/>
              </a:prstGeom>
            </p:spPr>
          </p:pic>
          <p:pic>
            <p:nvPicPr>
              <p:cNvPr id="318" name="Picture 317"/>
              <p:cNvPicPr>
                <a:picLocks noChangeAspect="1"/>
              </p:cNvPicPr>
              <p:nvPr/>
            </p:nvPicPr>
            <p:blipFill>
              <a:blip r:embed="rId8"/>
              <a:stretch>
                <a:fillRect/>
              </a:stretch>
            </p:blipFill>
            <p:spPr>
              <a:xfrm>
                <a:off x="7371101" y="2576868"/>
                <a:ext cx="295396" cy="249950"/>
              </a:xfrm>
              <a:prstGeom prst="rect">
                <a:avLst/>
              </a:prstGeom>
            </p:spPr>
          </p:pic>
          <p:grpSp>
            <p:nvGrpSpPr>
              <p:cNvPr id="319" name="Groep 99"/>
              <p:cNvGrpSpPr>
                <a:grpSpLocks/>
              </p:cNvGrpSpPr>
              <p:nvPr/>
            </p:nvGrpSpPr>
            <p:grpSpPr bwMode="auto">
              <a:xfrm>
                <a:off x="7679531" y="3461521"/>
                <a:ext cx="865187" cy="388373"/>
                <a:chOff x="4427984" y="2636912"/>
                <a:chExt cx="864096" cy="432048"/>
              </a:xfrm>
            </p:grpSpPr>
            <p:cxnSp>
              <p:nvCxnSpPr>
                <p:cNvPr id="32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26" name="Tekstvak 104"/>
                <p:cNvSpPr txBox="1"/>
                <p:nvPr/>
              </p:nvSpPr>
              <p:spPr>
                <a:xfrm>
                  <a:off x="4427984" y="2708389"/>
                  <a:ext cx="864096" cy="346831"/>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32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321" name="Picture 320"/>
              <p:cNvPicPr>
                <a:picLocks noChangeAspect="1"/>
              </p:cNvPicPr>
              <p:nvPr/>
            </p:nvPicPr>
            <p:blipFill>
              <a:blip r:embed="rId9"/>
              <a:stretch>
                <a:fillRect/>
              </a:stretch>
            </p:blipFill>
            <p:spPr>
              <a:xfrm>
                <a:off x="4894191" y="2473885"/>
                <a:ext cx="280440" cy="682811"/>
              </a:xfrm>
              <a:prstGeom prst="rect">
                <a:avLst/>
              </a:prstGeom>
            </p:spPr>
          </p:pic>
          <p:cxnSp>
            <p:nvCxnSpPr>
              <p:cNvPr id="322"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2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32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259" name="Picture 258"/>
            <p:cNvPicPr>
              <a:picLocks noChangeAspect="1"/>
            </p:cNvPicPr>
            <p:nvPr/>
          </p:nvPicPr>
          <p:blipFill>
            <a:blip r:embed="rId10"/>
            <a:stretch>
              <a:fillRect/>
            </a:stretch>
          </p:blipFill>
          <p:spPr>
            <a:xfrm>
              <a:off x="4763192" y="1544622"/>
              <a:ext cx="128027" cy="292633"/>
            </a:xfrm>
            <a:prstGeom prst="rect">
              <a:avLst/>
            </a:prstGeom>
          </p:spPr>
        </p:pic>
        <p:pic>
          <p:nvPicPr>
            <p:cNvPr id="260" name="Picture 2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5687" y="1568528"/>
              <a:ext cx="124497" cy="291633"/>
            </a:xfrm>
            <a:prstGeom prst="rect">
              <a:avLst/>
            </a:prstGeom>
          </p:spPr>
        </p:pic>
        <p:cxnSp>
          <p:nvCxnSpPr>
            <p:cNvPr id="261" name="Straight Arrow Connector 287"/>
            <p:cNvCxnSpPr>
              <a:cxnSpLocks noChangeShapeType="1"/>
            </p:cNvCxnSpPr>
            <p:nvPr/>
          </p:nvCxnSpPr>
          <p:spPr bwMode="auto">
            <a:xfrm>
              <a:off x="3445710" y="1753252"/>
              <a:ext cx="1224006" cy="874"/>
            </a:xfrm>
            <a:prstGeom prst="straightConnector1">
              <a:avLst/>
            </a:prstGeom>
            <a:noFill/>
            <a:ln w="12700" algn="ctr">
              <a:solidFill>
                <a:schemeClr val="tx1"/>
              </a:solidFill>
              <a:prstDash val="dash"/>
              <a:round/>
              <a:headEnd/>
              <a:tailEnd type="arrow" w="med" len="med"/>
            </a:ln>
          </p:spPr>
        </p:cxnSp>
        <p:pic>
          <p:nvPicPr>
            <p:cNvPr id="262" name="Picture 261" descr="D:\Documents And Settings\GQR7802\Local Settings\Temporary Internet Files\Content.IE5\HNYX0581\MC900441310[1].png"/>
            <p:cNvPicPr/>
            <p:nvPr/>
          </p:nvPicPr>
          <p:blipFill>
            <a:blip r:embed="rId12" cstate="print"/>
            <a:srcRect/>
            <a:stretch>
              <a:fillRect/>
            </a:stretch>
          </p:blipFill>
          <p:spPr bwMode="auto">
            <a:xfrm>
              <a:off x="4026358" y="1601059"/>
              <a:ext cx="182665" cy="243362"/>
            </a:xfrm>
            <a:prstGeom prst="rect">
              <a:avLst/>
            </a:prstGeom>
            <a:noFill/>
          </p:spPr>
        </p:pic>
        <p:grpSp>
          <p:nvGrpSpPr>
            <p:cNvPr id="263" name="Group 262"/>
            <p:cNvGrpSpPr/>
            <p:nvPr/>
          </p:nvGrpSpPr>
          <p:grpSpPr>
            <a:xfrm>
              <a:off x="878588" y="4527872"/>
              <a:ext cx="6657572" cy="1762180"/>
              <a:chOff x="1260953" y="3409891"/>
              <a:chExt cx="7993062" cy="2326813"/>
            </a:xfrm>
          </p:grpSpPr>
          <p:cxnSp>
            <p:nvCxnSpPr>
              <p:cNvPr id="270" name="Straight Connector 16"/>
              <p:cNvCxnSpPr>
                <a:cxnSpLocks noChangeShapeType="1"/>
              </p:cNvCxnSpPr>
              <p:nvPr/>
            </p:nvCxnSpPr>
            <p:spPr bwMode="auto">
              <a:xfrm flipV="1">
                <a:off x="1621315" y="5246168"/>
                <a:ext cx="7632700" cy="3175"/>
              </a:xfrm>
              <a:prstGeom prst="line">
                <a:avLst/>
              </a:prstGeom>
              <a:noFill/>
              <a:ln w="31750" algn="ctr">
                <a:solidFill>
                  <a:schemeClr val="accent2"/>
                </a:solidFill>
                <a:round/>
                <a:headEnd/>
                <a:tailEnd/>
              </a:ln>
            </p:spPr>
          </p:cxnSp>
          <p:cxnSp>
            <p:nvCxnSpPr>
              <p:cNvPr id="271" name="Straight Connector 16"/>
              <p:cNvCxnSpPr>
                <a:cxnSpLocks noChangeShapeType="1"/>
              </p:cNvCxnSpPr>
              <p:nvPr/>
            </p:nvCxnSpPr>
            <p:spPr bwMode="auto">
              <a:xfrm flipV="1">
                <a:off x="1621315" y="5582718"/>
                <a:ext cx="7632700" cy="1587"/>
              </a:xfrm>
              <a:prstGeom prst="line">
                <a:avLst/>
              </a:prstGeom>
              <a:noFill/>
              <a:ln w="31750" algn="ctr">
                <a:solidFill>
                  <a:schemeClr val="accent2"/>
                </a:solidFill>
                <a:round/>
                <a:headEnd/>
                <a:tailEnd/>
              </a:ln>
            </p:spPr>
          </p:cxnSp>
          <p:sp>
            <p:nvSpPr>
              <p:cNvPr id="272" name="Chevron 29"/>
              <p:cNvSpPr>
                <a:spLocks noChangeArrowheads="1"/>
              </p:cNvSpPr>
              <p:nvPr/>
            </p:nvSpPr>
            <p:spPr bwMode="auto">
              <a:xfrm>
                <a:off x="1784828" y="516044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3" name="Chevron 30"/>
              <p:cNvSpPr>
                <a:spLocks noChangeAspect="1"/>
              </p:cNvSpPr>
              <p:nvPr/>
            </p:nvSpPr>
            <p:spPr bwMode="auto">
              <a:xfrm flipH="1">
                <a:off x="1784828" y="5520805"/>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4" name="TextBox 228"/>
              <p:cNvSpPr txBox="1">
                <a:spLocks noChangeArrowheads="1"/>
              </p:cNvSpPr>
              <p:nvPr/>
            </p:nvSpPr>
            <p:spPr bwMode="auto">
              <a:xfrm>
                <a:off x="1368902" y="5090592"/>
                <a:ext cx="323850" cy="246062"/>
              </a:xfrm>
              <a:prstGeom prst="rect">
                <a:avLst/>
              </a:prstGeom>
              <a:noFill/>
              <a:ln w="9525">
                <a:noFill/>
                <a:miter lim="800000"/>
                <a:headEnd/>
                <a:tailEnd/>
              </a:ln>
            </p:spPr>
            <p:txBody>
              <a:bodyPr>
                <a:spAutoFit/>
              </a:bodyPr>
              <a:lstStyle/>
              <a:p>
                <a:pPr algn="ctr"/>
                <a:r>
                  <a:rPr lang="en-US" sz="1000"/>
                  <a:t>A</a:t>
                </a:r>
              </a:p>
            </p:txBody>
          </p:sp>
          <p:sp>
            <p:nvSpPr>
              <p:cNvPr id="275" name="TextBox 229"/>
              <p:cNvSpPr txBox="1">
                <a:spLocks noChangeArrowheads="1"/>
              </p:cNvSpPr>
              <p:nvPr/>
            </p:nvSpPr>
            <p:spPr bwMode="auto">
              <a:xfrm>
                <a:off x="1368902" y="5490642"/>
                <a:ext cx="323850" cy="246062"/>
              </a:xfrm>
              <a:prstGeom prst="rect">
                <a:avLst/>
              </a:prstGeom>
              <a:noFill/>
              <a:ln w="9525">
                <a:noFill/>
                <a:miter lim="800000"/>
                <a:headEnd/>
                <a:tailEnd/>
              </a:ln>
            </p:spPr>
            <p:txBody>
              <a:bodyPr>
                <a:spAutoFit/>
              </a:bodyPr>
              <a:lstStyle/>
              <a:p>
                <a:pPr algn="ctr"/>
                <a:r>
                  <a:rPr lang="en-US" sz="1000"/>
                  <a:t>B</a:t>
                </a:r>
              </a:p>
            </p:txBody>
          </p:sp>
          <p:sp>
            <p:nvSpPr>
              <p:cNvPr id="276" name="Rectangle 20"/>
              <p:cNvSpPr>
                <a:spLocks noChangeArrowheads="1"/>
              </p:cNvSpPr>
              <p:nvPr/>
            </p:nvSpPr>
            <p:spPr bwMode="auto">
              <a:xfrm>
                <a:off x="4729455" y="4370151"/>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77" name="Group 188"/>
              <p:cNvGrpSpPr>
                <a:grpSpLocks noChangeAspect="1"/>
              </p:cNvGrpSpPr>
              <p:nvPr/>
            </p:nvGrpSpPr>
            <p:grpSpPr bwMode="auto">
              <a:xfrm>
                <a:off x="4608988" y="5209655"/>
                <a:ext cx="107950" cy="73025"/>
                <a:chOff x="7956376" y="548680"/>
                <a:chExt cx="216024" cy="144016"/>
              </a:xfrm>
            </p:grpSpPr>
            <p:cxnSp>
              <p:nvCxnSpPr>
                <p:cNvPr id="30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8" name="Group 188"/>
              <p:cNvGrpSpPr>
                <a:grpSpLocks noChangeAspect="1"/>
              </p:cNvGrpSpPr>
              <p:nvPr/>
            </p:nvGrpSpPr>
            <p:grpSpPr bwMode="auto">
              <a:xfrm>
                <a:off x="6458428" y="5220771"/>
                <a:ext cx="107950" cy="73025"/>
                <a:chOff x="7956376" y="548680"/>
                <a:chExt cx="216024" cy="144016"/>
              </a:xfrm>
            </p:grpSpPr>
            <p:cxnSp>
              <p:nvCxnSpPr>
                <p:cNvPr id="2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79" name="TextBox 32"/>
              <p:cNvSpPr txBox="1">
                <a:spLocks noChangeArrowheads="1"/>
              </p:cNvSpPr>
              <p:nvPr/>
            </p:nvSpPr>
            <p:spPr bwMode="auto">
              <a:xfrm>
                <a:off x="8075095" y="4941372"/>
                <a:ext cx="1136491" cy="309634"/>
              </a:xfrm>
              <a:prstGeom prst="rect">
                <a:avLst/>
              </a:prstGeom>
              <a:noFill/>
              <a:ln w="9525">
                <a:noFill/>
                <a:miter lim="800000"/>
                <a:headEnd/>
                <a:tailEnd/>
              </a:ln>
            </p:spPr>
            <p:txBody>
              <a:bodyPr wrap="square">
                <a:spAutoFit/>
              </a:bodyPr>
              <a:lstStyle/>
              <a:p>
                <a:pPr algn="ctr"/>
                <a:r>
                  <a:rPr lang="en-US" sz="900" dirty="0"/>
                  <a:t>Arlon</a:t>
                </a:r>
              </a:p>
            </p:txBody>
          </p:sp>
          <p:sp>
            <p:nvSpPr>
              <p:cNvPr id="280" name="TextBox 32"/>
              <p:cNvSpPr txBox="1">
                <a:spLocks noChangeArrowheads="1"/>
              </p:cNvSpPr>
              <p:nvPr/>
            </p:nvSpPr>
            <p:spPr bwMode="auto">
              <a:xfrm>
                <a:off x="1260953" y="4785793"/>
                <a:ext cx="792163" cy="309634"/>
              </a:xfrm>
              <a:prstGeom prst="rect">
                <a:avLst/>
              </a:prstGeom>
              <a:noFill/>
              <a:ln w="9525">
                <a:noFill/>
                <a:miter lim="800000"/>
                <a:headEnd/>
                <a:tailEnd/>
              </a:ln>
            </p:spPr>
            <p:txBody>
              <a:bodyPr>
                <a:spAutoFit/>
              </a:bodyPr>
              <a:lstStyle/>
              <a:p>
                <a:pPr algn="ctr"/>
                <a:r>
                  <a:rPr lang="en-US" sz="900" dirty="0"/>
                  <a:t>Namur</a:t>
                </a:r>
              </a:p>
            </p:txBody>
          </p:sp>
          <p:sp>
            <p:nvSpPr>
              <p:cNvPr id="281" name="Rectangle 20"/>
              <p:cNvSpPr>
                <a:spLocks noChangeArrowheads="1"/>
              </p:cNvSpPr>
              <p:nvPr/>
            </p:nvSpPr>
            <p:spPr bwMode="auto">
              <a:xfrm flipH="1">
                <a:off x="4681217" y="4929716"/>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82" name="Rectangular Callout 50"/>
              <p:cNvSpPr>
                <a:spLocks noChangeArrowheads="1"/>
              </p:cNvSpPr>
              <p:nvPr/>
            </p:nvSpPr>
            <p:spPr bwMode="auto">
              <a:xfrm>
                <a:off x="1937857" y="4009392"/>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283" name="Rechthoek 35"/>
              <p:cNvSpPr>
                <a:spLocks noChangeArrowheads="1"/>
              </p:cNvSpPr>
              <p:nvPr/>
            </p:nvSpPr>
            <p:spPr bwMode="auto">
              <a:xfrm>
                <a:off x="2885934" y="3409891"/>
                <a:ext cx="1090161"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pic>
            <p:nvPicPr>
              <p:cNvPr id="284" name="Picture 283"/>
              <p:cNvPicPr>
                <a:picLocks noChangeAspect="1"/>
              </p:cNvPicPr>
              <p:nvPr/>
            </p:nvPicPr>
            <p:blipFill>
              <a:blip r:embed="rId7"/>
              <a:stretch>
                <a:fillRect/>
              </a:stretch>
            </p:blipFill>
            <p:spPr>
              <a:xfrm>
                <a:off x="5859899" y="4102227"/>
                <a:ext cx="674509" cy="548039"/>
              </a:xfrm>
              <a:prstGeom prst="rect">
                <a:avLst/>
              </a:prstGeom>
            </p:spPr>
          </p:pic>
          <p:cxnSp>
            <p:nvCxnSpPr>
              <p:cNvPr id="285" name="Straight Arrow Connector 287"/>
              <p:cNvCxnSpPr>
                <a:cxnSpLocks noChangeShapeType="1"/>
              </p:cNvCxnSpPr>
              <p:nvPr/>
            </p:nvCxnSpPr>
            <p:spPr bwMode="auto">
              <a:xfrm>
                <a:off x="3823406" y="4065206"/>
                <a:ext cx="2049434" cy="346200"/>
              </a:xfrm>
              <a:prstGeom prst="straightConnector1">
                <a:avLst/>
              </a:prstGeom>
              <a:noFill/>
              <a:ln w="12700" algn="ctr">
                <a:solidFill>
                  <a:schemeClr val="tx1"/>
                </a:solidFill>
                <a:prstDash val="dash"/>
                <a:round/>
                <a:headEnd/>
                <a:tailEnd type="arrow" w="med" len="med"/>
              </a:ln>
            </p:spPr>
          </p:cxnSp>
          <p:grpSp>
            <p:nvGrpSpPr>
              <p:cNvPr id="286" name="Groep 99"/>
              <p:cNvGrpSpPr>
                <a:grpSpLocks/>
              </p:cNvGrpSpPr>
              <p:nvPr/>
            </p:nvGrpSpPr>
            <p:grpSpPr bwMode="auto">
              <a:xfrm>
                <a:off x="6651265" y="4929717"/>
                <a:ext cx="865187" cy="386467"/>
                <a:chOff x="4427984" y="2636912"/>
                <a:chExt cx="864096" cy="491621"/>
              </a:xfrm>
            </p:grpSpPr>
            <p:cxnSp>
              <p:nvCxnSpPr>
                <p:cNvPr id="29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98" name="Tekstvak 104"/>
                <p:cNvSpPr txBox="1"/>
                <p:nvPr/>
              </p:nvSpPr>
              <p:spPr>
                <a:xfrm>
                  <a:off x="4427984" y="2708390"/>
                  <a:ext cx="864096" cy="42014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287" name="Straight Connector 111"/>
              <p:cNvCxnSpPr/>
              <p:nvPr/>
            </p:nvCxnSpPr>
            <p:spPr bwMode="auto">
              <a:xfrm>
                <a:off x="3793257" y="4893771"/>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288" name="Picture 287"/>
              <p:cNvPicPr>
                <a:picLocks noChangeAspect="1"/>
              </p:cNvPicPr>
              <p:nvPr/>
            </p:nvPicPr>
            <p:blipFill>
              <a:blip r:embed="rId9"/>
              <a:stretch>
                <a:fillRect/>
              </a:stretch>
            </p:blipFill>
            <p:spPr>
              <a:xfrm>
                <a:off x="3604439" y="3934427"/>
                <a:ext cx="280440" cy="682811"/>
              </a:xfrm>
              <a:prstGeom prst="rect">
                <a:avLst/>
              </a:prstGeom>
            </p:spPr>
          </p:pic>
          <p:cxnSp>
            <p:nvCxnSpPr>
              <p:cNvPr id="289" name="Straight Connector 111"/>
              <p:cNvCxnSpPr/>
              <p:nvPr/>
            </p:nvCxnSpPr>
            <p:spPr bwMode="auto">
              <a:xfrm flipV="1">
                <a:off x="3421157" y="4784489"/>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90" name="Straight Arrow Connector 287"/>
              <p:cNvCxnSpPr>
                <a:cxnSpLocks noChangeShapeType="1"/>
              </p:cNvCxnSpPr>
              <p:nvPr/>
            </p:nvCxnSpPr>
            <p:spPr bwMode="auto">
              <a:xfrm>
                <a:off x="3777363" y="4159230"/>
                <a:ext cx="676408" cy="568390"/>
              </a:xfrm>
              <a:prstGeom prst="straightConnector1">
                <a:avLst/>
              </a:prstGeom>
              <a:noFill/>
              <a:ln w="12700" algn="ctr">
                <a:solidFill>
                  <a:schemeClr val="tx1"/>
                </a:solidFill>
                <a:prstDash val="dash"/>
                <a:round/>
                <a:headEnd/>
                <a:tailEnd type="arrow" w="med" len="med"/>
              </a:ln>
            </p:spPr>
          </p:cxnSp>
          <p:pic>
            <p:nvPicPr>
              <p:cNvPr id="291" name="Picture 290"/>
              <p:cNvPicPr>
                <a:picLocks noChangeAspect="1"/>
              </p:cNvPicPr>
              <p:nvPr/>
            </p:nvPicPr>
            <p:blipFill>
              <a:blip r:embed="rId10"/>
              <a:stretch>
                <a:fillRect/>
              </a:stretch>
            </p:blipFill>
            <p:spPr>
              <a:xfrm>
                <a:off x="6102177" y="3775412"/>
                <a:ext cx="128027" cy="292633"/>
              </a:xfrm>
              <a:prstGeom prst="rect">
                <a:avLst/>
              </a:prstGeom>
            </p:spPr>
          </p:pic>
          <p:pic>
            <p:nvPicPr>
              <p:cNvPr id="292" name="Picture 2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29059" y="3770661"/>
                <a:ext cx="124497" cy="291633"/>
              </a:xfrm>
              <a:prstGeom prst="rect">
                <a:avLst/>
              </a:prstGeom>
            </p:spPr>
          </p:pic>
          <p:cxnSp>
            <p:nvCxnSpPr>
              <p:cNvPr id="293" name="Straight Arrow Connector 287"/>
              <p:cNvCxnSpPr>
                <a:cxnSpLocks noChangeShapeType="1"/>
              </p:cNvCxnSpPr>
              <p:nvPr/>
            </p:nvCxnSpPr>
            <p:spPr bwMode="auto">
              <a:xfrm flipV="1">
                <a:off x="4202382" y="3971124"/>
                <a:ext cx="1819347" cy="22844"/>
              </a:xfrm>
              <a:prstGeom prst="straightConnector1">
                <a:avLst/>
              </a:prstGeom>
              <a:noFill/>
              <a:ln w="12700" algn="ctr">
                <a:solidFill>
                  <a:schemeClr val="tx1"/>
                </a:solidFill>
                <a:prstDash val="dash"/>
                <a:round/>
                <a:headEnd/>
                <a:tailEnd type="arrow" w="med" len="med"/>
              </a:ln>
            </p:spPr>
          </p:cxnSp>
          <p:pic>
            <p:nvPicPr>
              <p:cNvPr id="294" name="Picture 293" descr="D:\Documents And Settings\GQR7802\Local Settings\Temporary Internet Files\Content.IE5\HNYX0581\MC900441310[1].png"/>
              <p:cNvPicPr/>
              <p:nvPr/>
            </p:nvPicPr>
            <p:blipFill>
              <a:blip r:embed="rId12" cstate="print"/>
              <a:srcRect/>
              <a:stretch>
                <a:fillRect/>
              </a:stretch>
            </p:blipFill>
            <p:spPr bwMode="auto">
              <a:xfrm>
                <a:off x="5080672" y="3839740"/>
                <a:ext cx="182665" cy="243362"/>
              </a:xfrm>
              <a:prstGeom prst="rect">
                <a:avLst/>
              </a:prstGeom>
              <a:noFill/>
            </p:spPr>
          </p:pic>
          <p:pic>
            <p:nvPicPr>
              <p:cNvPr id="295"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1941" y="4318665"/>
                <a:ext cx="200452" cy="191305"/>
              </a:xfrm>
              <a:prstGeom prst="rect">
                <a:avLst/>
              </a:prstGeom>
              <a:noFill/>
              <a:ln w="9525">
                <a:noFill/>
                <a:miter lim="800000"/>
                <a:headEnd/>
                <a:tailEnd/>
              </a:ln>
            </p:spPr>
          </p:pic>
          <p:pic>
            <p:nvPicPr>
              <p:cNvPr id="296"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795" y="4077948"/>
                <a:ext cx="200452" cy="191305"/>
              </a:xfrm>
              <a:prstGeom prst="rect">
                <a:avLst/>
              </a:prstGeom>
              <a:noFill/>
              <a:ln w="9525">
                <a:noFill/>
                <a:miter lim="800000"/>
                <a:headEnd/>
                <a:tailEnd/>
              </a:ln>
            </p:spPr>
          </p:pic>
        </p:grpSp>
        <p:sp>
          <p:nvSpPr>
            <p:cNvPr id="264" name="Rectangular Callout 50"/>
            <p:cNvSpPr>
              <a:spLocks noChangeArrowheads="1"/>
            </p:cNvSpPr>
            <p:nvPr/>
          </p:nvSpPr>
          <p:spPr bwMode="auto">
            <a:xfrm>
              <a:off x="4393698" y="4391941"/>
              <a:ext cx="900459" cy="163509"/>
            </a:xfrm>
            <a:prstGeom prst="wedgeRectCallout">
              <a:avLst>
                <a:gd name="adj1" fmla="val 11005"/>
                <a:gd name="adj2" fmla="val 19437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265" name="Cloud Callout 264"/>
            <p:cNvSpPr/>
            <p:nvPr/>
          </p:nvSpPr>
          <p:spPr>
            <a:xfrm>
              <a:off x="5345775" y="4460850"/>
              <a:ext cx="992503" cy="254525"/>
            </a:xfrm>
            <a:prstGeom prst="cloudCallout">
              <a:avLst>
                <a:gd name="adj1" fmla="val -70689"/>
                <a:gd name="adj2" fmla="val 1572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n w="0"/>
                  <a:solidFill>
                    <a:schemeClr val="tx1"/>
                  </a:solidFill>
                  <a:effectLst>
                    <a:outerShdw blurRad="38100" dist="19050" dir="2700000" algn="tl" rotWithShape="0">
                      <a:schemeClr val="dk1">
                        <a:alpha val="40000"/>
                      </a:schemeClr>
                    </a:outerShdw>
                  </a:effectLst>
                </a:rPr>
                <a:t>ARRÊT</a:t>
              </a:r>
            </a:p>
          </p:txBody>
        </p:sp>
        <p:sp>
          <p:nvSpPr>
            <p:cNvPr id="267" name="Rectangle 137"/>
            <p:cNvSpPr/>
            <p:nvPr/>
          </p:nvSpPr>
          <p:spPr bwMode="auto">
            <a:xfrm>
              <a:off x="867416" y="3842080"/>
              <a:ext cx="6185908"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68" name="Rectangle 137"/>
            <p:cNvSpPr/>
            <p:nvPr/>
          </p:nvSpPr>
          <p:spPr bwMode="auto">
            <a:xfrm>
              <a:off x="912094" y="941900"/>
              <a:ext cx="6110054"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69" name="TextBox 32"/>
            <p:cNvSpPr txBox="1">
              <a:spLocks noChangeArrowheads="1"/>
            </p:cNvSpPr>
            <p:nvPr/>
          </p:nvSpPr>
          <p:spPr bwMode="auto">
            <a:xfrm>
              <a:off x="6580032" y="2743422"/>
              <a:ext cx="946605" cy="234497"/>
            </a:xfrm>
            <a:prstGeom prst="rect">
              <a:avLst/>
            </a:prstGeom>
            <a:noFill/>
            <a:ln w="9525">
              <a:noFill/>
              <a:miter lim="800000"/>
              <a:headEnd/>
              <a:tailEnd/>
            </a:ln>
          </p:spPr>
          <p:txBody>
            <a:bodyPr wrap="square">
              <a:spAutoFit/>
            </a:bodyPr>
            <a:lstStyle/>
            <a:p>
              <a:pPr algn="ctr"/>
              <a:r>
                <a:rPr lang="en-US" sz="900" dirty="0"/>
                <a:t>Arlon</a:t>
              </a:r>
            </a:p>
          </p:txBody>
        </p:sp>
      </p:gr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600" y="939004"/>
            <a:ext cx="1807343" cy="1072310"/>
          </a:xfrm>
          <a:prstGeom prst="rect">
            <a:avLst/>
          </a:prstGeom>
          <a:ln w="25400">
            <a:solidFill>
              <a:schemeClr val="accent1"/>
            </a:solidFill>
          </a:ln>
        </p:spPr>
      </p:pic>
    </p:spTree>
    <p:extLst>
      <p:ext uri="{BB962C8B-B14F-4D97-AF65-F5344CB8AC3E}">
        <p14:creationId xmlns:p14="http://schemas.microsoft.com/office/powerpoint/2010/main" val="1747836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err="1"/>
              <a:t>L’agent</a:t>
            </a:r>
            <a:r>
              <a:rPr lang="nl-BE" sz="1400" dirty="0"/>
              <a:t> garde-</a:t>
            </a:r>
            <a:r>
              <a:rPr lang="nl-BE" sz="1400" dirty="0" err="1"/>
              <a:t>frontière</a:t>
            </a:r>
            <a:r>
              <a:rPr lang="nl-BE" sz="1400" dirty="0"/>
              <a:t> </a:t>
            </a:r>
            <a:r>
              <a:rPr lang="nl-BE" sz="1400" dirty="0" err="1"/>
              <a:t>contacte</a:t>
            </a:r>
            <a:r>
              <a:rPr lang="nl-BE" sz="1400" dirty="0"/>
              <a:t> </a:t>
            </a:r>
            <a:r>
              <a:rPr lang="nl-BE" sz="1400" dirty="0" err="1"/>
              <a:t>le</a:t>
            </a:r>
            <a:r>
              <a:rPr lang="nl-BE" sz="1400" dirty="0"/>
              <a:t> RS Entrepreneur et sa LH pour </a:t>
            </a:r>
            <a:r>
              <a:rPr lang="nl-BE" sz="1400" dirty="0" err="1"/>
              <a:t>concertation</a:t>
            </a:r>
            <a:r>
              <a:rPr lang="nl-BE" sz="1400" dirty="0"/>
              <a:t>.</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t>concertation</a:t>
            </a:r>
            <a:r>
              <a:rPr lang="nl-BE" sz="800" dirty="0"/>
              <a:t> </a:t>
            </a:r>
            <a:r>
              <a:rPr lang="nl-BE" sz="800" dirty="0" err="1"/>
              <a:t>avec</a:t>
            </a:r>
            <a:r>
              <a:rPr lang="nl-BE" sz="800" dirty="0"/>
              <a:t> </a:t>
            </a:r>
            <a:r>
              <a:rPr lang="nl-BE" sz="800" dirty="0" err="1"/>
              <a:t>le</a:t>
            </a:r>
            <a:r>
              <a:rPr lang="nl-BE" sz="800" dirty="0"/>
              <a:t> RS et/</a:t>
            </a:r>
            <a:r>
              <a:rPr lang="nl-BE" sz="800" dirty="0" err="1"/>
              <a:t>ou</a:t>
            </a:r>
            <a:r>
              <a:rPr lang="nl-BE" sz="800" dirty="0"/>
              <a:t> la LH</a:t>
            </a:r>
            <a:endParaRPr lang="en-US" sz="800" dirty="0"/>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 name="Group 1"/>
          <p:cNvGrpSpPr/>
          <p:nvPr/>
        </p:nvGrpSpPr>
        <p:grpSpPr>
          <a:xfrm>
            <a:off x="3928831" y="2344539"/>
            <a:ext cx="4198310" cy="2653035"/>
            <a:chOff x="3928831" y="2344539"/>
            <a:chExt cx="4198310" cy="2653035"/>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4"/>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5"/>
            <a:stretch>
              <a:fillRect/>
            </a:stretch>
          </p:blipFill>
          <p:spPr>
            <a:xfrm>
              <a:off x="7208287" y="3176945"/>
              <a:ext cx="553941" cy="137064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
        <p:nvSpPr>
          <p:cNvPr id="27" name="Text Placeholder 1">
            <a:extLst>
              <a:ext uri="{FF2B5EF4-FFF2-40B4-BE49-F238E27FC236}">
                <a16:creationId xmlns:a16="http://schemas.microsoft.com/office/drawing/2014/main" id="{9D62B681-C32F-46FD-ABB3-8E572C18270C}"/>
              </a:ext>
            </a:extLst>
          </p:cNvPr>
          <p:cNvSpPr txBox="1">
            <a:spLocks/>
          </p:cNvSpPr>
          <p:nvPr/>
        </p:nvSpPr>
        <p:spPr>
          <a:xfrm>
            <a:off x="9912424" y="169388"/>
            <a:ext cx="1912823"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a:t>3. Incidents</a:t>
            </a:r>
          </a:p>
          <a:p>
            <a:pPr fontAlgn="auto">
              <a:spcAft>
                <a:spcPts val="0"/>
              </a:spcAft>
            </a:pPr>
            <a:r>
              <a:rPr lang="en-GB"/>
              <a:t>3.2 Visibilité réduite</a:t>
            </a:r>
            <a:endParaRPr lang="en-GB" dirty="0"/>
          </a:p>
        </p:txBody>
      </p:sp>
    </p:spTree>
    <p:extLst>
      <p:ext uri="{BB962C8B-B14F-4D97-AF65-F5344CB8AC3E}">
        <p14:creationId xmlns:p14="http://schemas.microsoft.com/office/powerpoint/2010/main" val="2289103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sa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a:t>
            </a:r>
            <a:r>
              <a:rPr lang="nl-BE" sz="1400" dirty="0" err="1"/>
              <a:t>travaux</a:t>
            </a:r>
            <a:r>
              <a:rPr lang="nl-BE" sz="1400" dirty="0"/>
              <a:t>.</a:t>
            </a:r>
          </a:p>
        </p:txBody>
      </p:sp>
      <p:pic>
        <p:nvPicPr>
          <p:cNvPr id="4" name="Picture 3">
            <a:extLst>
              <a:ext uri="{FF2B5EF4-FFF2-40B4-BE49-F238E27FC236}">
                <a16:creationId xmlns:a16="http://schemas.microsoft.com/office/drawing/2014/main" id="{B25B9F98-C613-46ED-A2BC-DBB73721B5AA}"/>
              </a:ext>
            </a:extLst>
          </p:cNvPr>
          <p:cNvPicPr>
            <a:picLocks noChangeAspect="1"/>
          </p:cNvPicPr>
          <p:nvPr/>
        </p:nvPicPr>
        <p:blipFill>
          <a:blip r:embed="rId3"/>
          <a:stretch>
            <a:fillRect/>
          </a:stretch>
        </p:blipFill>
        <p:spPr>
          <a:xfrm>
            <a:off x="1767465" y="1609125"/>
            <a:ext cx="8657070" cy="4608975"/>
          </a:xfrm>
          <a:prstGeom prst="rect">
            <a:avLst/>
          </a:prstGeom>
        </p:spPr>
      </p:pic>
      <p:sp>
        <p:nvSpPr>
          <p:cNvPr id="7" name="Text Placeholder 1">
            <a:extLst>
              <a:ext uri="{FF2B5EF4-FFF2-40B4-BE49-F238E27FC236}">
                <a16:creationId xmlns:a16="http://schemas.microsoft.com/office/drawing/2014/main" id="{16481B4E-E73E-42C3-B16E-F54F83EB7EE0}"/>
              </a:ext>
            </a:extLst>
          </p:cNvPr>
          <p:cNvSpPr>
            <a:spLocks noGrp="1"/>
          </p:cNvSpPr>
          <p:nvPr>
            <p:ph type="body" sz="quarter" idx="18"/>
          </p:nvPr>
        </p:nvSpPr>
        <p:spPr>
          <a:xfrm>
            <a:off x="9912424" y="169388"/>
            <a:ext cx="1912823" cy="360363"/>
          </a:xfrm>
        </p:spPr>
        <p:txBody>
          <a:bodyPr/>
          <a:lstStyle/>
          <a:p>
            <a:r>
              <a:rPr lang="en-GB" dirty="0"/>
              <a:t>3. Incidents</a:t>
            </a:r>
          </a:p>
          <a:p>
            <a:r>
              <a:rPr lang="en-GB" dirty="0"/>
              <a:t>3.2 </a:t>
            </a:r>
            <a:r>
              <a:rPr lang="en-GB" dirty="0" err="1"/>
              <a:t>Visibilité</a:t>
            </a:r>
            <a:r>
              <a:rPr lang="en-GB" dirty="0"/>
              <a:t> </a:t>
            </a:r>
            <a:r>
              <a:rPr lang="en-GB" dirty="0" err="1"/>
              <a:t>réduite</a:t>
            </a:r>
            <a:endParaRPr lang="en-GB" dirty="0"/>
          </a:p>
        </p:txBody>
      </p:sp>
    </p:spTree>
    <p:extLst>
      <p:ext uri="{BB962C8B-B14F-4D97-AF65-F5344CB8AC3E}">
        <p14:creationId xmlns:p14="http://schemas.microsoft.com/office/powerpoint/2010/main" val="355209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3. Incidents</a:t>
            </a:r>
          </a:p>
          <a:p>
            <a:r>
              <a:rPr lang="en-GB" dirty="0"/>
              <a:t>3.3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3.3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40" name="Group 39"/>
          <p:cNvGrpSpPr/>
          <p:nvPr/>
        </p:nvGrpSpPr>
        <p:grpSpPr>
          <a:xfrm>
            <a:off x="1533526" y="1059826"/>
            <a:ext cx="8955088" cy="5237788"/>
            <a:chOff x="1533526" y="1059826"/>
            <a:chExt cx="8955088" cy="5237788"/>
          </a:xfrm>
        </p:grpSpPr>
        <p:cxnSp>
          <p:nvCxnSpPr>
            <p:cNvPr id="41"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p:txBody>
        </p:sp>
        <p:pic>
          <p:nvPicPr>
            <p:cNvPr id="47" name="Picture 46"/>
            <p:cNvPicPr>
              <a:picLocks noChangeAspect="1"/>
            </p:cNvPicPr>
            <p:nvPr/>
          </p:nvPicPr>
          <p:blipFill>
            <a:blip r:embed="rId3"/>
            <a:stretch>
              <a:fillRect/>
            </a:stretch>
          </p:blipFill>
          <p:spPr>
            <a:xfrm>
              <a:off x="2172768" y="1059826"/>
              <a:ext cx="1005927" cy="963251"/>
            </a:xfrm>
            <a:prstGeom prst="rect">
              <a:avLst/>
            </a:prstGeom>
          </p:spPr>
        </p:pic>
        <p:cxnSp>
          <p:nvCxnSpPr>
            <p:cNvPr id="4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9"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5" name="Group 188"/>
            <p:cNvGrpSpPr>
              <a:grpSpLocks noChangeAspect="1"/>
            </p:cNvGrpSpPr>
            <p:nvPr/>
          </p:nvGrpSpPr>
          <p:grpSpPr bwMode="auto">
            <a:xfrm>
              <a:off x="5548939" y="3814765"/>
              <a:ext cx="107950" cy="73025"/>
              <a:chOff x="7956376" y="548680"/>
              <a:chExt cx="216024" cy="144016"/>
            </a:xfrm>
          </p:grpSpPr>
          <p:cxnSp>
            <p:nvCxnSpPr>
              <p:cNvPr id="8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8" name="Group 188"/>
            <p:cNvGrpSpPr>
              <a:grpSpLocks noChangeAspect="1"/>
            </p:cNvGrpSpPr>
            <p:nvPr/>
          </p:nvGrpSpPr>
          <p:grpSpPr bwMode="auto">
            <a:xfrm>
              <a:off x="7788053" y="3814764"/>
              <a:ext cx="107950" cy="73025"/>
              <a:chOff x="7956376" y="548680"/>
              <a:chExt cx="216024" cy="144016"/>
            </a:xfrm>
          </p:grpSpPr>
          <p:cxnSp>
            <p:nvCxnSpPr>
              <p:cNvPr id="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0"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1"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2"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3"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64" name="Picture 63"/>
            <p:cNvPicPr>
              <a:picLocks noChangeAspect="1"/>
            </p:cNvPicPr>
            <p:nvPr/>
          </p:nvPicPr>
          <p:blipFill>
            <a:blip r:embed="rId4"/>
            <a:stretch>
              <a:fillRect/>
            </a:stretch>
          </p:blipFill>
          <p:spPr>
            <a:xfrm>
              <a:off x="6679266" y="2606780"/>
              <a:ext cx="651755" cy="529551"/>
            </a:xfrm>
            <a:prstGeom prst="rect">
              <a:avLst/>
            </a:prstGeom>
          </p:spPr>
        </p:pic>
        <p:pic>
          <p:nvPicPr>
            <p:cNvPr id="65" name="Picture 64"/>
            <p:cNvPicPr>
              <a:picLocks noChangeAspect="1"/>
            </p:cNvPicPr>
            <p:nvPr/>
          </p:nvPicPr>
          <p:blipFill>
            <a:blip r:embed="rId5"/>
            <a:stretch>
              <a:fillRect/>
            </a:stretch>
          </p:blipFill>
          <p:spPr>
            <a:xfrm>
              <a:off x="7060305" y="2296076"/>
              <a:ext cx="295396" cy="249951"/>
            </a:xfrm>
            <a:prstGeom prst="rect">
              <a:avLst/>
            </a:prstGeom>
          </p:spPr>
        </p:pic>
        <p:pic>
          <p:nvPicPr>
            <p:cNvPr id="66" name="Picture 65" descr="D:\Documents And Settings\GQR7802\Local Settings\Temporary Internet Files\Content.IE5\HNYX0581\MC900441310[1].png"/>
            <p:cNvPicPr/>
            <p:nvPr/>
          </p:nvPicPr>
          <p:blipFill>
            <a:blip r:embed="rId6" cstate="print"/>
            <a:srcRect/>
            <a:stretch>
              <a:fillRect/>
            </a:stretch>
          </p:blipFill>
          <p:spPr bwMode="auto">
            <a:xfrm>
              <a:off x="5110916" y="3077368"/>
              <a:ext cx="182665" cy="243362"/>
            </a:xfrm>
            <a:prstGeom prst="rect">
              <a:avLst/>
            </a:prstGeom>
            <a:noFill/>
          </p:spPr>
        </p:pic>
        <p:pic>
          <p:nvPicPr>
            <p:cNvPr id="67" name="Picture 66" descr="D:\Documents And Settings\GQR7802\Local Settings\Temporary Internet Files\Content.IE5\HNYX0581\MC900441310[1].png"/>
            <p:cNvPicPr/>
            <p:nvPr/>
          </p:nvPicPr>
          <p:blipFill>
            <a:blip r:embed="rId6" cstate="print"/>
            <a:srcRect/>
            <a:stretch>
              <a:fillRect/>
            </a:stretch>
          </p:blipFill>
          <p:spPr bwMode="auto">
            <a:xfrm>
              <a:off x="5877413" y="2568160"/>
              <a:ext cx="182665" cy="243362"/>
            </a:xfrm>
            <a:prstGeom prst="rect">
              <a:avLst/>
            </a:prstGeom>
            <a:noFill/>
          </p:spPr>
        </p:pic>
        <p:grpSp>
          <p:nvGrpSpPr>
            <p:cNvPr id="68" name="Groep 99"/>
            <p:cNvGrpSpPr>
              <a:grpSpLocks/>
            </p:cNvGrpSpPr>
            <p:nvPr/>
          </p:nvGrpSpPr>
          <p:grpSpPr bwMode="auto">
            <a:xfrm>
              <a:off x="7679531" y="3461521"/>
              <a:ext cx="865187" cy="388373"/>
              <a:chOff x="4427984" y="2636912"/>
              <a:chExt cx="864096" cy="432048"/>
            </a:xfrm>
          </p:grpSpPr>
          <p:cxnSp>
            <p:nvCxnSpPr>
              <p:cNvPr id="8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4"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9"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0" name="Picture 69"/>
            <p:cNvPicPr>
              <a:picLocks noChangeAspect="1"/>
            </p:cNvPicPr>
            <p:nvPr/>
          </p:nvPicPr>
          <p:blipFill>
            <a:blip r:embed="rId7"/>
            <a:stretch>
              <a:fillRect/>
            </a:stretch>
          </p:blipFill>
          <p:spPr>
            <a:xfrm>
              <a:off x="4894191" y="2473885"/>
              <a:ext cx="280440" cy="682811"/>
            </a:xfrm>
            <a:prstGeom prst="rect">
              <a:avLst/>
            </a:prstGeom>
          </p:spPr>
        </p:pic>
        <p:cxnSp>
          <p:nvCxnSpPr>
            <p:cNvPr id="71"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5" name="Picture 74"/>
            <p:cNvPicPr>
              <a:picLocks noChangeAspect="1"/>
            </p:cNvPicPr>
            <p:nvPr/>
          </p:nvPicPr>
          <p:blipFill>
            <a:blip r:embed="rId8"/>
            <a:stretch>
              <a:fillRect/>
            </a:stretch>
          </p:blipFill>
          <p:spPr>
            <a:xfrm>
              <a:off x="6742453" y="2306213"/>
              <a:ext cx="128027" cy="292633"/>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77"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2" name="Picture 81" descr="D:\Documents And Settings\GQR7802\Local Settings\Temporary Internet Files\Content.IE5\HNYX0581\MC900441310[1].png"/>
            <p:cNvPicPr/>
            <p:nvPr/>
          </p:nvPicPr>
          <p:blipFill>
            <a:blip r:embed="rId6" cstate="print"/>
            <a:srcRect/>
            <a:stretch>
              <a:fillRect/>
            </a:stretch>
          </p:blipFill>
          <p:spPr bwMode="auto">
            <a:xfrm>
              <a:off x="6010667" y="2359167"/>
              <a:ext cx="182665" cy="243362"/>
            </a:xfrm>
            <a:prstGeom prst="rect">
              <a:avLst/>
            </a:prstGeom>
            <a:noFill/>
          </p:spPr>
        </p:pic>
      </p:grpSp>
    </p:spTree>
    <p:extLst>
      <p:ext uri="{BB962C8B-B14F-4D97-AF65-F5344CB8AC3E}">
        <p14:creationId xmlns:p14="http://schemas.microsoft.com/office/powerpoint/2010/main" val="4053385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3. Incidents</a:t>
            </a:r>
          </a:p>
          <a:p>
            <a:r>
              <a:rPr lang="en-GB" dirty="0"/>
              <a:t>3.3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3.3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55" name="Group 54"/>
          <p:cNvGrpSpPr/>
          <p:nvPr/>
        </p:nvGrpSpPr>
        <p:grpSpPr>
          <a:xfrm>
            <a:off x="1274168" y="980728"/>
            <a:ext cx="8955088" cy="5242355"/>
            <a:chOff x="1533526" y="1055259"/>
            <a:chExt cx="8955088" cy="5242355"/>
          </a:xfrm>
        </p:grpSpPr>
        <p:cxnSp>
          <p:nvCxnSpPr>
            <p:cNvPr id="5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nuisances</a:t>
              </a:r>
              <a:endParaRPr lang="nl-BE" sz="800" dirty="0"/>
            </a:p>
            <a:p>
              <a:pPr algn="ctr"/>
              <a:r>
                <a:rPr lang="nl-BE" sz="800" dirty="0" err="1"/>
                <a:t>sonores</a:t>
              </a:r>
              <a:endParaRPr lang="nl-BE" sz="800" dirty="0"/>
            </a:p>
          </p:txBody>
        </p:sp>
        <p:cxnSp>
          <p:nvCxnSpPr>
            <p:cNvPr id="6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3"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6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9" name="Group 188"/>
            <p:cNvGrpSpPr>
              <a:grpSpLocks noChangeAspect="1"/>
            </p:cNvGrpSpPr>
            <p:nvPr/>
          </p:nvGrpSpPr>
          <p:grpSpPr bwMode="auto">
            <a:xfrm>
              <a:off x="5548939" y="3814765"/>
              <a:ext cx="107950" cy="73025"/>
              <a:chOff x="7956376" y="548680"/>
              <a:chExt cx="216024" cy="144016"/>
            </a:xfrm>
          </p:grpSpPr>
          <p:cxnSp>
            <p:nvCxnSpPr>
              <p:cNvPr id="1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0" name="Group 188"/>
            <p:cNvGrpSpPr>
              <a:grpSpLocks noChangeAspect="1"/>
            </p:cNvGrpSpPr>
            <p:nvPr/>
          </p:nvGrpSpPr>
          <p:grpSpPr bwMode="auto">
            <a:xfrm>
              <a:off x="7788053" y="3814764"/>
              <a:ext cx="107950" cy="73025"/>
              <a:chOff x="7956376" y="548680"/>
              <a:chExt cx="216024" cy="144016"/>
            </a:xfrm>
          </p:grpSpPr>
          <p:cxnSp>
            <p:nvCxnSpPr>
              <p:cNvPr id="1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7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74"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5"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6" name="Picture 75"/>
            <p:cNvPicPr>
              <a:picLocks noChangeAspect="1"/>
            </p:cNvPicPr>
            <p:nvPr/>
          </p:nvPicPr>
          <p:blipFill>
            <a:blip r:embed="rId3"/>
            <a:stretch>
              <a:fillRect/>
            </a:stretch>
          </p:blipFill>
          <p:spPr>
            <a:xfrm>
              <a:off x="6679266" y="2606780"/>
              <a:ext cx="651755" cy="529551"/>
            </a:xfrm>
            <a:prstGeom prst="rect">
              <a:avLst/>
            </a:prstGeom>
          </p:spPr>
        </p:pic>
        <p:pic>
          <p:nvPicPr>
            <p:cNvPr id="77" name="Picture 76"/>
            <p:cNvPicPr>
              <a:picLocks noChangeAspect="1"/>
            </p:cNvPicPr>
            <p:nvPr/>
          </p:nvPicPr>
          <p:blipFill>
            <a:blip r:embed="rId4"/>
            <a:stretch>
              <a:fillRect/>
            </a:stretch>
          </p:blipFill>
          <p:spPr>
            <a:xfrm>
              <a:off x="7060305" y="2296076"/>
              <a:ext cx="295396" cy="249951"/>
            </a:xfrm>
            <a:prstGeom prst="rect">
              <a:avLst/>
            </a:prstGeom>
          </p:spPr>
        </p:pic>
        <p:pic>
          <p:nvPicPr>
            <p:cNvPr id="82" name="Picture 81"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83" name="Picture 82"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84" name="Groep 99"/>
            <p:cNvGrpSpPr>
              <a:grpSpLocks/>
            </p:cNvGrpSpPr>
            <p:nvPr/>
          </p:nvGrpSpPr>
          <p:grpSpPr bwMode="auto">
            <a:xfrm>
              <a:off x="7679531" y="3461521"/>
              <a:ext cx="865187" cy="388373"/>
              <a:chOff x="4427984" y="2636912"/>
              <a:chExt cx="864096" cy="432048"/>
            </a:xfrm>
          </p:grpSpPr>
          <p:cxnSp>
            <p:nvCxnSpPr>
              <p:cNvPr id="9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9"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6" name="Picture 85"/>
            <p:cNvPicPr>
              <a:picLocks noChangeAspect="1"/>
            </p:cNvPicPr>
            <p:nvPr/>
          </p:nvPicPr>
          <p:blipFill>
            <a:blip r:embed="rId6"/>
            <a:stretch>
              <a:fillRect/>
            </a:stretch>
          </p:blipFill>
          <p:spPr>
            <a:xfrm>
              <a:off x="4894191" y="2473885"/>
              <a:ext cx="280440" cy="682811"/>
            </a:xfrm>
            <a:prstGeom prst="rect">
              <a:avLst/>
            </a:prstGeom>
          </p:spPr>
        </p:pic>
        <p:cxnSp>
          <p:nvCxnSpPr>
            <p:cNvPr id="8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90" name="Picture 89"/>
            <p:cNvPicPr>
              <a:picLocks noChangeAspect="1"/>
            </p:cNvPicPr>
            <p:nvPr/>
          </p:nvPicPr>
          <p:blipFill>
            <a:blip r:embed="rId7"/>
            <a:stretch>
              <a:fillRect/>
            </a:stretch>
          </p:blipFill>
          <p:spPr>
            <a:xfrm>
              <a:off x="6742453" y="2306213"/>
              <a:ext cx="128027" cy="292633"/>
            </a:xfrm>
            <a:prstGeom prst="rect">
              <a:avLst/>
            </a:prstGeom>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9818" y="2328068"/>
              <a:ext cx="124497" cy="291633"/>
            </a:xfrm>
            <a:prstGeom prst="rect">
              <a:avLst/>
            </a:prstGeom>
          </p:spPr>
        </p:pic>
        <p:cxnSp>
          <p:nvCxnSpPr>
            <p:cNvPr id="9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93" name="Picture 92"/>
            <p:cNvPicPr>
              <a:picLocks noChangeAspect="1"/>
            </p:cNvPicPr>
            <p:nvPr/>
          </p:nvPicPr>
          <p:blipFill>
            <a:blip r:embed="rId9"/>
            <a:stretch>
              <a:fillRect/>
            </a:stretch>
          </p:blipFill>
          <p:spPr>
            <a:xfrm>
              <a:off x="2184961" y="1149306"/>
              <a:ext cx="981541" cy="951058"/>
            </a:xfrm>
            <a:prstGeom prst="rect">
              <a:avLst/>
            </a:prstGeom>
          </p:spPr>
        </p:pic>
        <p:pic>
          <p:nvPicPr>
            <p:cNvPr id="94" name="Picture 93"/>
            <p:cNvPicPr>
              <a:picLocks noChangeAspect="1"/>
            </p:cNvPicPr>
            <p:nvPr/>
          </p:nvPicPr>
          <p:blipFill>
            <a:blip r:embed="rId10"/>
            <a:stretch>
              <a:fillRect/>
            </a:stretch>
          </p:blipFill>
          <p:spPr>
            <a:xfrm>
              <a:off x="3401645" y="1055259"/>
              <a:ext cx="5718544" cy="774259"/>
            </a:xfrm>
            <a:prstGeom prst="rect">
              <a:avLst/>
            </a:prstGeom>
          </p:spPr>
        </p:pic>
        <p:pic>
          <p:nvPicPr>
            <p:cNvPr id="95" name="Picture 94"/>
            <p:cNvPicPr>
              <a:picLocks noChangeAspect="1"/>
            </p:cNvPicPr>
            <p:nvPr/>
          </p:nvPicPr>
          <p:blipFill>
            <a:blip r:embed="rId11"/>
            <a:stretch>
              <a:fillRect/>
            </a:stretch>
          </p:blipFill>
          <p:spPr>
            <a:xfrm>
              <a:off x="6026431" y="2312605"/>
              <a:ext cx="237765" cy="237765"/>
            </a:xfrm>
            <a:prstGeom prst="rect">
              <a:avLst/>
            </a:prstGeom>
          </p:spPr>
        </p:pic>
        <p:pic>
          <p:nvPicPr>
            <p:cNvPr id="96" name="Picture 95"/>
            <p:cNvPicPr>
              <a:picLocks noChangeAspect="1"/>
            </p:cNvPicPr>
            <p:nvPr/>
          </p:nvPicPr>
          <p:blipFill>
            <a:blip r:embed="rId12"/>
            <a:stretch>
              <a:fillRect/>
            </a:stretch>
          </p:blipFill>
          <p:spPr>
            <a:xfrm>
              <a:off x="5958358" y="1750994"/>
              <a:ext cx="688908" cy="640135"/>
            </a:xfrm>
            <a:prstGeom prst="rect">
              <a:avLst/>
            </a:prstGeom>
          </p:spPr>
        </p:pic>
      </p:grpSp>
      <p:grpSp>
        <p:nvGrpSpPr>
          <p:cNvPr id="104" name="Group 103"/>
          <p:cNvGrpSpPr/>
          <p:nvPr/>
        </p:nvGrpSpPr>
        <p:grpSpPr>
          <a:xfrm>
            <a:off x="8040787" y="4715799"/>
            <a:ext cx="2447727" cy="1368423"/>
            <a:chOff x="8040787" y="4715799"/>
            <a:chExt cx="2447727" cy="1368423"/>
          </a:xfrm>
        </p:grpSpPr>
        <p:grpSp>
          <p:nvGrpSpPr>
            <p:cNvPr id="105" name="Groep 120"/>
            <p:cNvGrpSpPr>
              <a:grpSpLocks/>
            </p:cNvGrpSpPr>
            <p:nvPr/>
          </p:nvGrpSpPr>
          <p:grpSpPr bwMode="auto">
            <a:xfrm>
              <a:off x="8472587" y="4860730"/>
              <a:ext cx="2015927" cy="1223492"/>
              <a:chOff x="6803182" y="5085878"/>
              <a:chExt cx="2016125" cy="1223963"/>
            </a:xfrm>
            <a:solidFill>
              <a:schemeClr val="bg1"/>
            </a:solidFill>
          </p:grpSpPr>
          <p:grpSp>
            <p:nvGrpSpPr>
              <p:cNvPr id="107" name="Group 26"/>
              <p:cNvGrpSpPr>
                <a:grpSpLocks/>
              </p:cNvGrpSpPr>
              <p:nvPr/>
            </p:nvGrpSpPr>
            <p:grpSpPr bwMode="auto">
              <a:xfrm>
                <a:off x="6803182" y="5085878"/>
                <a:ext cx="2016125" cy="1223963"/>
                <a:chOff x="5364088" y="2996952"/>
                <a:chExt cx="2880320" cy="2584287"/>
              </a:xfrm>
              <a:grpFill/>
            </p:grpSpPr>
            <p:grpSp>
              <p:nvGrpSpPr>
                <p:cNvPr id="110" name="Group 22"/>
                <p:cNvGrpSpPr>
                  <a:grpSpLocks/>
                </p:cNvGrpSpPr>
                <p:nvPr/>
              </p:nvGrpSpPr>
              <p:grpSpPr bwMode="auto">
                <a:xfrm>
                  <a:off x="5364088" y="2996952"/>
                  <a:ext cx="2880320" cy="2584287"/>
                  <a:chOff x="4427984" y="3429000"/>
                  <a:chExt cx="2880320" cy="2584287"/>
                </a:xfrm>
                <a:grpFill/>
              </p:grpSpPr>
              <p:sp>
                <p:nvSpPr>
                  <p:cNvPr id="112"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113" name="Picture 11" descr="D:\Documents And Settings\GQR7802\Local Settings\Temporary Internet Files\Content.IE5\HNYX0581\MC90044131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9348" y="3853861"/>
                    <a:ext cx="431799" cy="518460"/>
                  </a:xfrm>
                  <a:prstGeom prst="rect">
                    <a:avLst/>
                  </a:prstGeom>
                  <a:grpFill/>
                  <a:ln w="9525">
                    <a:noFill/>
                    <a:miter lim="800000"/>
                    <a:headEnd/>
                    <a:tailEnd/>
                  </a:ln>
                </p:spPr>
              </p:pic>
            </p:grpSp>
            <p:sp>
              <p:nvSpPr>
                <p:cNvPr id="111" name="TextBox 23"/>
                <p:cNvSpPr txBox="1">
                  <a:spLocks noChangeArrowheads="1"/>
                </p:cNvSpPr>
                <p:nvPr/>
              </p:nvSpPr>
              <p:spPr bwMode="auto">
                <a:xfrm>
                  <a:off x="6038996" y="3075520"/>
                  <a:ext cx="2082300" cy="975139"/>
                </a:xfrm>
                <a:prstGeom prst="rect">
                  <a:avLst/>
                </a:prstGeom>
                <a:grpFill/>
                <a:ln w="9525">
                  <a:noFill/>
                  <a:miter lim="800000"/>
                  <a:headEnd/>
                  <a:tailEnd/>
                </a:ln>
              </p:spPr>
              <p:txBody>
                <a:bodyPr wrap="square">
                  <a:spAutoFit/>
                </a:bodyPr>
                <a:lstStyle/>
                <a:p>
                  <a:pPr algn="ctr"/>
                  <a:r>
                    <a:rPr lang="nl-BE" sz="1200" dirty="0" err="1"/>
                    <a:t>bonne</a:t>
                  </a:r>
                  <a:r>
                    <a:rPr lang="nl-BE" sz="1200" dirty="0"/>
                    <a:t> </a:t>
                  </a:r>
                </a:p>
                <a:p>
                  <a:pPr algn="ctr"/>
                  <a:r>
                    <a:rPr lang="nl-BE" sz="1200" dirty="0" err="1"/>
                    <a:t>visibilité</a:t>
                  </a:r>
                  <a:endParaRPr lang="nl-BE" sz="1200" dirty="0">
                    <a:latin typeface="+mn-lt"/>
                  </a:endParaRPr>
                </a:p>
              </p:txBody>
            </p:sp>
          </p:grpSp>
          <p:sp>
            <p:nvSpPr>
              <p:cNvPr id="108" name="TextBox 23"/>
              <p:cNvSpPr txBox="1">
                <a:spLocks noChangeArrowheads="1"/>
              </p:cNvSpPr>
              <p:nvPr/>
            </p:nvSpPr>
            <p:spPr bwMode="auto">
              <a:xfrm>
                <a:off x="7235230" y="5733950"/>
                <a:ext cx="1478899" cy="461843"/>
              </a:xfrm>
              <a:prstGeom prst="rect">
                <a:avLst/>
              </a:prstGeom>
              <a:grpFill/>
              <a:ln w="9525">
                <a:noFill/>
                <a:miter lim="800000"/>
                <a:headEnd/>
                <a:tailEnd/>
              </a:ln>
            </p:spPr>
            <p:txBody>
              <a:bodyPr>
                <a:spAutoFit/>
              </a:bodyPr>
              <a:lstStyle/>
              <a:p>
                <a:pPr algn="ctr"/>
                <a:r>
                  <a:rPr lang="nl-BE" sz="1200" dirty="0" err="1">
                    <a:latin typeface="+mn-lt"/>
                  </a:rPr>
                  <a:t>audition</a:t>
                </a:r>
                <a:endParaRPr lang="nl-BE" sz="1200" dirty="0">
                  <a:latin typeface="+mn-lt"/>
                </a:endParaRPr>
              </a:p>
              <a:p>
                <a:pPr algn="ctr"/>
                <a:r>
                  <a:rPr lang="nl-BE" sz="1200" dirty="0" err="1">
                    <a:latin typeface="+mn-lt"/>
                  </a:rPr>
                  <a:t>insuffisante</a:t>
                </a:r>
                <a:endParaRPr lang="nl-BE" sz="1200" dirty="0">
                  <a:latin typeface="+mn-lt"/>
                </a:endParaRPr>
              </a:p>
            </p:txBody>
          </p:sp>
          <p:pic>
            <p:nvPicPr>
              <p:cNvPr id="109"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837" y="5831802"/>
                <a:ext cx="239664" cy="238448"/>
              </a:xfrm>
              <a:prstGeom prst="rect">
                <a:avLst/>
              </a:prstGeom>
              <a:grpFill/>
              <a:ln w="9525">
                <a:noFill/>
                <a:miter lim="800000"/>
                <a:headEnd/>
                <a:tailEnd/>
              </a:ln>
            </p:spPr>
          </p:pic>
        </p:grpSp>
        <p:sp>
          <p:nvSpPr>
            <p:cNvPr id="106" name="Afgeronde rechthoek 116"/>
            <p:cNvSpPr>
              <a:spLocks noChangeArrowheads="1"/>
            </p:cNvSpPr>
            <p:nvPr/>
          </p:nvSpPr>
          <p:spPr bwMode="auto">
            <a:xfrm>
              <a:off x="8040787" y="4715799"/>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NON OK</a:t>
              </a:r>
            </a:p>
          </p:txBody>
        </p:sp>
      </p:grpSp>
    </p:spTree>
    <p:extLst>
      <p:ext uri="{BB962C8B-B14F-4D97-AF65-F5344CB8AC3E}">
        <p14:creationId xmlns:p14="http://schemas.microsoft.com/office/powerpoint/2010/main" val="1574026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3. Incidents</a:t>
            </a:r>
          </a:p>
          <a:p>
            <a:r>
              <a:rPr lang="en-GB" dirty="0"/>
              <a:t>3.3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47" name="Group 46"/>
          <p:cNvGrpSpPr/>
          <p:nvPr/>
        </p:nvGrpSpPr>
        <p:grpSpPr>
          <a:xfrm>
            <a:off x="1533526" y="1055259"/>
            <a:ext cx="8955088" cy="5242355"/>
            <a:chOff x="1533526" y="1055259"/>
            <a:chExt cx="8955088" cy="5242355"/>
          </a:xfrm>
        </p:grpSpPr>
        <p:cxnSp>
          <p:nvCxnSpPr>
            <p:cNvPr id="4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0"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alarme</a:t>
              </a:r>
              <a:endParaRPr lang="nl-BE" sz="800" dirty="0"/>
            </a:p>
            <a:p>
              <a:pPr algn="ctr"/>
              <a:r>
                <a:rPr lang="nl-BE" sz="800" dirty="0" err="1"/>
                <a:t>audition</a:t>
              </a:r>
              <a:r>
                <a:rPr lang="nl-BE" sz="800" dirty="0"/>
                <a:t> </a:t>
              </a:r>
              <a:r>
                <a:rPr lang="nl-BE" sz="800" dirty="0" err="1"/>
                <a:t>insuffisante</a:t>
              </a:r>
              <a:endParaRPr lang="nl-BE" sz="800" dirty="0"/>
            </a:p>
          </p:txBody>
        </p:sp>
        <p:cxnSp>
          <p:nvCxnSpPr>
            <p:cNvPr id="5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4" name="Group 188"/>
            <p:cNvGrpSpPr>
              <a:grpSpLocks noChangeAspect="1"/>
            </p:cNvGrpSpPr>
            <p:nvPr/>
          </p:nvGrpSpPr>
          <p:grpSpPr bwMode="auto">
            <a:xfrm>
              <a:off x="5548939" y="3814765"/>
              <a:ext cx="107950" cy="73025"/>
              <a:chOff x="7956376" y="548680"/>
              <a:chExt cx="216024" cy="144016"/>
            </a:xfrm>
          </p:grpSpPr>
          <p:cxnSp>
            <p:nvCxnSpPr>
              <p:cNvPr id="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5" name="Group 188"/>
            <p:cNvGrpSpPr>
              <a:grpSpLocks noChangeAspect="1"/>
            </p:cNvGrpSpPr>
            <p:nvPr/>
          </p:nvGrpSpPr>
          <p:grpSpPr bwMode="auto">
            <a:xfrm>
              <a:off x="7788053" y="3814764"/>
              <a:ext cx="107950" cy="73025"/>
              <a:chOff x="7956376" y="548680"/>
              <a:chExt cx="216024" cy="144016"/>
            </a:xfrm>
          </p:grpSpPr>
          <p:cxnSp>
            <p:nvCxnSpPr>
              <p:cNvPr id="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8"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9"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0" name="Picture 69"/>
            <p:cNvPicPr>
              <a:picLocks noChangeAspect="1"/>
            </p:cNvPicPr>
            <p:nvPr/>
          </p:nvPicPr>
          <p:blipFill>
            <a:blip r:embed="rId3"/>
            <a:stretch>
              <a:fillRect/>
            </a:stretch>
          </p:blipFill>
          <p:spPr>
            <a:xfrm>
              <a:off x="6679266" y="2606780"/>
              <a:ext cx="651755" cy="529551"/>
            </a:xfrm>
            <a:prstGeom prst="rect">
              <a:avLst/>
            </a:prstGeom>
          </p:spPr>
        </p:pic>
        <p:pic>
          <p:nvPicPr>
            <p:cNvPr id="71" name="Picture 70"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73" name="Picture 72"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74" name="Groep 99"/>
            <p:cNvGrpSpPr>
              <a:grpSpLocks/>
            </p:cNvGrpSpPr>
            <p:nvPr/>
          </p:nvGrpSpPr>
          <p:grpSpPr bwMode="auto">
            <a:xfrm>
              <a:off x="7679531" y="3461521"/>
              <a:ext cx="865187" cy="388373"/>
              <a:chOff x="4427984" y="2636912"/>
              <a:chExt cx="864096" cy="432048"/>
            </a:xfrm>
          </p:grpSpPr>
          <p:cxnSp>
            <p:nvCxnSpPr>
              <p:cNvPr id="9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6"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5"/>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4" name="Picture 83"/>
            <p:cNvPicPr>
              <a:picLocks noChangeAspect="1"/>
            </p:cNvPicPr>
            <p:nvPr/>
          </p:nvPicPr>
          <p:blipFill>
            <a:blip r:embed="rId6"/>
            <a:stretch>
              <a:fillRect/>
            </a:stretch>
          </p:blipFill>
          <p:spPr>
            <a:xfrm>
              <a:off x="6742453" y="2306213"/>
              <a:ext cx="128027" cy="292633"/>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6"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7" name="Picture 86"/>
            <p:cNvPicPr>
              <a:picLocks noChangeAspect="1"/>
            </p:cNvPicPr>
            <p:nvPr/>
          </p:nvPicPr>
          <p:blipFill>
            <a:blip r:embed="rId8"/>
            <a:stretch>
              <a:fillRect/>
            </a:stretch>
          </p:blipFill>
          <p:spPr>
            <a:xfrm>
              <a:off x="2184961" y="1149306"/>
              <a:ext cx="981541" cy="951058"/>
            </a:xfrm>
            <a:prstGeom prst="rect">
              <a:avLst/>
            </a:prstGeom>
          </p:spPr>
        </p:pic>
        <p:pic>
          <p:nvPicPr>
            <p:cNvPr id="88" name="Picture 87"/>
            <p:cNvPicPr>
              <a:picLocks noChangeAspect="1"/>
            </p:cNvPicPr>
            <p:nvPr/>
          </p:nvPicPr>
          <p:blipFill>
            <a:blip r:embed="rId9"/>
            <a:stretch>
              <a:fillRect/>
            </a:stretch>
          </p:blipFill>
          <p:spPr>
            <a:xfrm>
              <a:off x="3401645" y="1055259"/>
              <a:ext cx="5718544" cy="774259"/>
            </a:xfrm>
            <a:prstGeom prst="rect">
              <a:avLst/>
            </a:prstGeom>
          </p:spPr>
        </p:pic>
        <p:pic>
          <p:nvPicPr>
            <p:cNvPr id="89" name="Picture 88"/>
            <p:cNvPicPr>
              <a:picLocks noChangeAspect="1"/>
            </p:cNvPicPr>
            <p:nvPr/>
          </p:nvPicPr>
          <p:blipFill>
            <a:blip r:embed="rId10"/>
            <a:stretch>
              <a:fillRect/>
            </a:stretch>
          </p:blipFill>
          <p:spPr>
            <a:xfrm>
              <a:off x="6026431" y="2312605"/>
              <a:ext cx="237765" cy="237765"/>
            </a:xfrm>
            <a:prstGeom prst="rect">
              <a:avLst/>
            </a:prstGeom>
          </p:spPr>
        </p:pic>
        <p:pic>
          <p:nvPicPr>
            <p:cNvPr id="90" name="Picture 89"/>
            <p:cNvPicPr>
              <a:picLocks noChangeAspect="1"/>
            </p:cNvPicPr>
            <p:nvPr/>
          </p:nvPicPr>
          <p:blipFill>
            <a:blip r:embed="rId11"/>
            <a:stretch>
              <a:fillRect/>
            </a:stretch>
          </p:blipFill>
          <p:spPr>
            <a:xfrm>
              <a:off x="5958358" y="1750994"/>
              <a:ext cx="688908" cy="640135"/>
            </a:xfrm>
            <a:prstGeom prst="rect">
              <a:avLst/>
            </a:prstGeom>
          </p:spPr>
        </p:pic>
        <p:sp>
          <p:nvSpPr>
            <p:cNvPr id="91" name="Rectangular Callout 50"/>
            <p:cNvSpPr>
              <a:spLocks noChangeArrowheads="1"/>
            </p:cNvSpPr>
            <p:nvPr/>
          </p:nvSpPr>
          <p:spPr bwMode="auto">
            <a:xfrm>
              <a:off x="3908266" y="2296076"/>
              <a:ext cx="663838" cy="215900"/>
            </a:xfrm>
            <a:prstGeom prst="wedgeRectCallout">
              <a:avLst>
                <a:gd name="adj1" fmla="val 90348"/>
                <a:gd name="adj2" fmla="val 106545"/>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a:t>
              </a:r>
              <a:endParaRPr lang="nl-BE" sz="1200" b="1" dirty="0">
                <a:solidFill>
                  <a:schemeClr val="bg1"/>
                </a:solidFill>
              </a:endParaRPr>
            </a:p>
          </p:txBody>
        </p:sp>
        <p:sp>
          <p:nvSpPr>
            <p:cNvPr id="92" name="Rectangular Callout 50"/>
            <p:cNvSpPr>
              <a:spLocks noChangeArrowheads="1"/>
            </p:cNvSpPr>
            <p:nvPr/>
          </p:nvSpPr>
          <p:spPr bwMode="auto">
            <a:xfrm>
              <a:off x="2296389" y="2871555"/>
              <a:ext cx="2111716" cy="215900"/>
            </a:xfrm>
            <a:prstGeom prst="wedgeRectCallout">
              <a:avLst>
                <a:gd name="adj1" fmla="val 65919"/>
                <a:gd name="adj2" fmla="val -12186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ARRÊTER LES TRAVAUX!</a:t>
              </a:r>
              <a:endParaRPr lang="nl-BE" sz="1200" b="1" dirty="0">
                <a:solidFill>
                  <a:schemeClr val="bg1"/>
                </a:solidFill>
              </a:endParaRPr>
            </a:p>
          </p:txBody>
        </p:sp>
        <p:pic>
          <p:nvPicPr>
            <p:cNvPr id="93" name="Picture 92"/>
            <p:cNvPicPr>
              <a:picLocks noChangeAspect="1"/>
            </p:cNvPicPr>
            <p:nvPr/>
          </p:nvPicPr>
          <p:blipFill>
            <a:blip r:embed="rId12"/>
            <a:stretch>
              <a:fillRect/>
            </a:stretch>
          </p:blipFill>
          <p:spPr>
            <a:xfrm>
              <a:off x="7371618" y="2373882"/>
              <a:ext cx="341406" cy="359695"/>
            </a:xfrm>
            <a:prstGeom prst="rect">
              <a:avLst/>
            </a:prstGeom>
          </p:spPr>
        </p:pic>
        <p:sp>
          <p:nvSpPr>
            <p:cNvPr id="94" name="TextBox 93"/>
            <p:cNvSpPr txBox="1"/>
            <p:nvPr/>
          </p:nvSpPr>
          <p:spPr>
            <a:xfrm>
              <a:off x="3269602" y="4801394"/>
              <a:ext cx="6843148" cy="340519"/>
            </a:xfrm>
            <a:prstGeom prst="roundRect">
              <a:avLst/>
            </a:prstGeom>
            <a:noFill/>
            <a:ln w="12700">
              <a:solidFill>
                <a:srgbClr val="C00000"/>
              </a:solidFill>
              <a:prstDash val="dash"/>
            </a:ln>
          </p:spPr>
          <p:txBody>
            <a:bodyPr wrap="square" rtlCol="0">
              <a:spAutoFit/>
            </a:bodyPr>
            <a:lstStyle/>
            <a:p>
              <a:pPr algn="ctr"/>
              <a:r>
                <a:rPr lang="nl-BE" sz="1400" dirty="0">
                  <a:latin typeface="+mn-lt"/>
                </a:rPr>
                <a:t>En </a:t>
              </a:r>
              <a:r>
                <a:rPr lang="nl-BE" sz="1400" dirty="0" err="1">
                  <a:latin typeface="+mn-lt"/>
                </a:rPr>
                <a:t>cas</a:t>
              </a:r>
              <a:r>
                <a:rPr lang="nl-BE" sz="1400" dirty="0">
                  <a:latin typeface="+mn-lt"/>
                </a:rPr>
                <a:t> de </a:t>
              </a:r>
              <a:r>
                <a:rPr lang="nl-BE" sz="1400" dirty="0" err="1">
                  <a:latin typeface="+mn-lt"/>
                </a:rPr>
                <a:t>doute</a:t>
              </a:r>
              <a:r>
                <a:rPr lang="nl-BE" sz="1400" dirty="0">
                  <a:latin typeface="+mn-lt"/>
                </a:rPr>
                <a:t> </a:t>
              </a:r>
              <a:r>
                <a:rPr lang="nl-BE" sz="1400" dirty="0" err="1">
                  <a:latin typeface="+mn-lt"/>
                </a:rPr>
                <a:t>sur</a:t>
              </a:r>
              <a:r>
                <a:rPr lang="nl-BE" sz="1400" dirty="0">
                  <a:latin typeface="+mn-lt"/>
                </a:rPr>
                <a:t> </a:t>
              </a:r>
              <a:r>
                <a:rPr lang="nl-BE" sz="1400" dirty="0" err="1">
                  <a:latin typeface="+mn-lt"/>
                </a:rPr>
                <a:t>l’audition</a:t>
              </a:r>
              <a:r>
                <a:rPr lang="nl-BE" sz="1400" dirty="0">
                  <a:latin typeface="+mn-lt"/>
                </a:rPr>
                <a:t>,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arrête</a:t>
              </a:r>
              <a:r>
                <a:rPr lang="nl-BE" sz="1400" dirty="0">
                  <a:latin typeface="+mn-lt"/>
                </a:rPr>
                <a:t> </a:t>
              </a:r>
              <a:r>
                <a:rPr lang="nl-BE" sz="1400" dirty="0" err="1">
                  <a:latin typeface="+mn-lt"/>
                </a:rPr>
                <a:t>toutes</a:t>
              </a:r>
              <a:r>
                <a:rPr lang="nl-BE" sz="1400" dirty="0">
                  <a:latin typeface="+mn-lt"/>
                </a:rPr>
                <a:t> les </a:t>
              </a:r>
              <a:r>
                <a:rPr lang="nl-BE" sz="1400" dirty="0" err="1">
                  <a:latin typeface="+mn-lt"/>
                </a:rPr>
                <a:t>activités</a:t>
              </a:r>
              <a:r>
                <a:rPr lang="nl-BE" sz="1400" dirty="0">
                  <a:latin typeface="+mn-lt"/>
                </a:rPr>
                <a:t>.</a:t>
              </a:r>
              <a:endParaRPr lang="nl-BE" sz="1400" dirty="0">
                <a:solidFill>
                  <a:schemeClr val="accent2"/>
                </a:solidFill>
                <a:latin typeface="+mn-lt"/>
              </a:endParaRPr>
            </a:p>
          </p:txBody>
        </p:sp>
      </p:grpSp>
    </p:spTree>
    <p:extLst>
      <p:ext uri="{BB962C8B-B14F-4D97-AF65-F5344CB8AC3E}">
        <p14:creationId xmlns:p14="http://schemas.microsoft.com/office/powerpoint/2010/main" val="874613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 name="Text Placeholder 1"/>
          <p:cNvSpPr>
            <a:spLocks noGrp="1"/>
          </p:cNvSpPr>
          <p:nvPr>
            <p:ph type="body" sz="quarter" idx="18"/>
          </p:nvPr>
        </p:nvSpPr>
        <p:spPr>
          <a:xfrm>
            <a:off x="9120189" y="154526"/>
            <a:ext cx="2790605" cy="360363"/>
          </a:xfrm>
        </p:spPr>
        <p:txBody>
          <a:bodyPr/>
          <a:lstStyle/>
          <a:p>
            <a:r>
              <a:rPr lang="en-GB" dirty="0"/>
              <a:t>3. Incidents</a:t>
            </a:r>
          </a:p>
          <a:p>
            <a:r>
              <a:rPr lang="en-GB" dirty="0"/>
              <a:t>3.3 Audition </a:t>
            </a:r>
            <a:r>
              <a:rPr lang="en-GB" dirty="0" err="1"/>
              <a:t>insuffisante</a:t>
            </a:r>
            <a:endParaRPr lang="en-GB" dirty="0"/>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err="1"/>
              <a:t>L’agent</a:t>
            </a:r>
            <a:r>
              <a:rPr lang="nl-BE" sz="1400" dirty="0"/>
              <a:t> garde-</a:t>
            </a:r>
            <a:r>
              <a:rPr lang="nl-BE" sz="1400" dirty="0" err="1"/>
              <a:t>frontière</a:t>
            </a:r>
            <a:r>
              <a:rPr lang="nl-BE" sz="1400" dirty="0"/>
              <a:t> </a:t>
            </a:r>
            <a:r>
              <a:rPr lang="nl-BE" sz="1400" dirty="0" err="1"/>
              <a:t>contacte</a:t>
            </a:r>
            <a:r>
              <a:rPr lang="nl-BE" sz="1400" dirty="0"/>
              <a:t> </a:t>
            </a:r>
            <a:r>
              <a:rPr lang="nl-BE" sz="1400" dirty="0" err="1"/>
              <a:t>le</a:t>
            </a:r>
            <a:r>
              <a:rPr lang="nl-BE" sz="1400" dirty="0"/>
              <a:t> RS entrepreneur et sa LH pour </a:t>
            </a:r>
            <a:r>
              <a:rPr lang="nl-BE" sz="1400" dirty="0" err="1"/>
              <a:t>concertation</a:t>
            </a:r>
            <a:r>
              <a:rPr lang="nl-BE" sz="1400" dirty="0"/>
              <a:t>.</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t>concertation</a:t>
            </a:r>
            <a:r>
              <a:rPr lang="nl-BE" sz="800" dirty="0"/>
              <a:t> </a:t>
            </a:r>
            <a:r>
              <a:rPr lang="nl-BE" sz="800" dirty="0" err="1"/>
              <a:t>avec</a:t>
            </a:r>
            <a:r>
              <a:rPr lang="nl-BE" sz="800" dirty="0"/>
              <a:t> </a:t>
            </a:r>
            <a:r>
              <a:rPr lang="nl-BE" sz="800" dirty="0" err="1"/>
              <a:t>le</a:t>
            </a:r>
            <a:r>
              <a:rPr lang="nl-BE" sz="800" dirty="0"/>
              <a:t> RS et/</a:t>
            </a:r>
            <a:r>
              <a:rPr lang="nl-BE" sz="800" dirty="0" err="1"/>
              <a:t>ou</a:t>
            </a:r>
            <a:r>
              <a:rPr lang="nl-BE" sz="800" dirty="0"/>
              <a:t> la LH</a:t>
            </a:r>
            <a:endParaRPr lang="en-US" sz="800" dirty="0"/>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1" name="Group 20"/>
          <p:cNvGrpSpPr/>
          <p:nvPr/>
        </p:nvGrpSpPr>
        <p:grpSpPr>
          <a:xfrm>
            <a:off x="3935760" y="2491421"/>
            <a:ext cx="4198310" cy="2653035"/>
            <a:chOff x="3928831" y="2344539"/>
            <a:chExt cx="4198310" cy="2653035"/>
          </a:xfrm>
        </p:grpSpPr>
        <p:sp>
          <p:nvSpPr>
            <p:cNvPr id="27"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8"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1"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sp>
          <p:nvSpPr>
            <p:cNvPr id="32"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33"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4" name="TextBox 33"/>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35"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36" name="Picture 35"/>
            <p:cNvPicPr>
              <a:picLocks noChangeAspect="1"/>
            </p:cNvPicPr>
            <p:nvPr/>
          </p:nvPicPr>
          <p:blipFill>
            <a:blip r:embed="rId4"/>
            <a:stretch>
              <a:fillRect/>
            </a:stretch>
          </p:blipFill>
          <p:spPr>
            <a:xfrm>
              <a:off x="5889993" y="3176945"/>
              <a:ext cx="416778" cy="1407782"/>
            </a:xfrm>
            <a:prstGeom prst="rect">
              <a:avLst/>
            </a:prstGeom>
          </p:spPr>
        </p:pic>
        <p:sp>
          <p:nvSpPr>
            <p:cNvPr id="37"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38" name="Picture 37"/>
            <p:cNvPicPr>
              <a:picLocks noChangeAspect="1"/>
            </p:cNvPicPr>
            <p:nvPr/>
          </p:nvPicPr>
          <p:blipFill>
            <a:blip r:embed="rId5"/>
            <a:stretch>
              <a:fillRect/>
            </a:stretch>
          </p:blipFill>
          <p:spPr>
            <a:xfrm>
              <a:off x="7208287" y="3176945"/>
              <a:ext cx="553941" cy="1370648"/>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Tree>
    <p:extLst>
      <p:ext uri="{BB962C8B-B14F-4D97-AF65-F5344CB8AC3E}">
        <p14:creationId xmlns:p14="http://schemas.microsoft.com/office/powerpoint/2010/main" val="2816879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
          <p:cNvSpPr>
            <a:spLocks noGrp="1"/>
          </p:cNvSpPr>
          <p:nvPr>
            <p:ph type="body" sz="quarter" idx="18"/>
          </p:nvPr>
        </p:nvSpPr>
        <p:spPr>
          <a:xfrm>
            <a:off x="9120189" y="154526"/>
            <a:ext cx="2790605" cy="360363"/>
          </a:xfrm>
        </p:spPr>
        <p:txBody>
          <a:bodyPr/>
          <a:lstStyle/>
          <a:p>
            <a:r>
              <a:rPr lang="en-GB" dirty="0"/>
              <a:t>3. Incidents</a:t>
            </a:r>
          </a:p>
          <a:p>
            <a:r>
              <a:rPr lang="en-GB" dirty="0"/>
              <a:t>3.3 Audition </a:t>
            </a:r>
            <a:r>
              <a:rPr lang="en-GB" dirty="0" err="1"/>
              <a:t>insuffisante</a:t>
            </a:r>
            <a:endParaRPr lang="en-GB" dirty="0"/>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sa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a:t>
            </a:r>
            <a:r>
              <a:rPr lang="nl-BE" sz="1400" dirty="0" err="1"/>
              <a:t>travaux</a:t>
            </a:r>
            <a:r>
              <a:rPr lang="nl-BE" sz="1400" dirty="0"/>
              <a:t>.</a:t>
            </a:r>
          </a:p>
        </p:txBody>
      </p:sp>
      <p:grpSp>
        <p:nvGrpSpPr>
          <p:cNvPr id="61" name="Group 60"/>
          <p:cNvGrpSpPr/>
          <p:nvPr/>
        </p:nvGrpSpPr>
        <p:grpSpPr>
          <a:xfrm>
            <a:off x="1991544" y="1605732"/>
            <a:ext cx="8658928" cy="4608512"/>
            <a:chOff x="1991544" y="1605732"/>
            <a:chExt cx="8658928" cy="4608512"/>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605732"/>
              <a:ext cx="8658928" cy="4608512"/>
            </a:xfrm>
            <a:prstGeom prst="rect">
              <a:avLst/>
            </a:prstGeom>
          </p:spPr>
        </p:pic>
        <p:sp>
          <p:nvSpPr>
            <p:cNvPr id="70" name="Rechthoek 35"/>
            <p:cNvSpPr>
              <a:spLocks noChangeArrowheads="1"/>
            </p:cNvSpPr>
            <p:nvPr/>
          </p:nvSpPr>
          <p:spPr bwMode="auto">
            <a:xfrm>
              <a:off x="2639616" y="3950561"/>
              <a:ext cx="1080120" cy="390788"/>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2928158"/>
            <a:ext cx="457223" cy="1022403"/>
          </a:xfrm>
          <a:prstGeom prst="rect">
            <a:avLst/>
          </a:prstGeom>
        </p:spPr>
      </p:pic>
    </p:spTree>
    <p:extLst>
      <p:ext uri="{BB962C8B-B14F-4D97-AF65-F5344CB8AC3E}">
        <p14:creationId xmlns:p14="http://schemas.microsoft.com/office/powerpoint/2010/main" val="4011566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rPr>
              <a:t>Travaux particulier </a:t>
            </a:r>
            <a:r>
              <a:rPr lang="en-US" b="1" kern="0" dirty="0" err="1">
                <a:solidFill>
                  <a:srgbClr val="0070C0"/>
                </a:solidFill>
              </a:rPr>
              <a:t>bruyants</a:t>
            </a:r>
            <a:endParaRPr lang="en-US" b="1" kern="0" dirty="0">
              <a:solidFill>
                <a:srgbClr val="0070C0"/>
              </a:solidFill>
              <a:latin typeface="+mj-lt"/>
              <a:ea typeface="+mj-ea"/>
              <a:cs typeface="+mj-cs"/>
            </a:endParaRPr>
          </a:p>
        </p:txBody>
      </p:sp>
      <p:sp>
        <p:nvSpPr>
          <p:cNvPr id="23" name="Rectangle 245"/>
          <p:cNvSpPr>
            <a:spLocks noChangeArrowheads="1"/>
          </p:cNvSpPr>
          <p:nvPr/>
        </p:nvSpPr>
        <p:spPr bwMode="auto">
          <a:xfrm>
            <a:off x="1427103" y="5517548"/>
            <a:ext cx="9428888" cy="108012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Pour les </a:t>
            </a:r>
            <a:r>
              <a:rPr lang="nl-BE" sz="1400" dirty="0" err="1">
                <a:latin typeface="+mn-lt"/>
              </a:rPr>
              <a:t>activités</a:t>
            </a:r>
            <a:r>
              <a:rPr lang="nl-BE" sz="1400" dirty="0">
                <a:latin typeface="+mn-lt"/>
              </a:rPr>
              <a:t> de </a:t>
            </a:r>
            <a:r>
              <a:rPr lang="nl-BE" sz="1400" b="1" dirty="0" err="1">
                <a:solidFill>
                  <a:srgbClr val="FF0000"/>
                </a:solidFill>
                <a:latin typeface="+mn-lt"/>
              </a:rPr>
              <a:t>courte</a:t>
            </a:r>
            <a:r>
              <a:rPr lang="nl-BE" sz="1400" b="1" dirty="0">
                <a:solidFill>
                  <a:srgbClr val="FF0000"/>
                </a:solidFill>
                <a:latin typeface="+mn-lt"/>
              </a:rPr>
              <a:t> </a:t>
            </a:r>
            <a:r>
              <a:rPr lang="nl-BE" sz="1400" b="1" dirty="0" err="1">
                <a:solidFill>
                  <a:srgbClr val="FF0000"/>
                </a:solidFill>
                <a:latin typeface="+mn-lt"/>
              </a:rPr>
              <a:t>durée</a:t>
            </a:r>
            <a:r>
              <a:rPr lang="nl-BE" sz="1400" b="1" dirty="0">
                <a:solidFill>
                  <a:srgbClr val="FF0000"/>
                </a:solidFill>
                <a:latin typeface="+mn-lt"/>
              </a:rPr>
              <a:t> </a:t>
            </a:r>
            <a:r>
              <a:rPr lang="nl-BE" sz="1400" dirty="0" err="1">
                <a:latin typeface="+mn-lt"/>
              </a:rPr>
              <a:t>pouvant</a:t>
            </a:r>
            <a:r>
              <a:rPr lang="nl-BE" sz="1400" dirty="0">
                <a:latin typeface="+mn-lt"/>
              </a:rPr>
              <a:t> </a:t>
            </a:r>
            <a:r>
              <a:rPr lang="nl-BE" sz="1400" dirty="0" err="1">
                <a:latin typeface="+mn-lt"/>
              </a:rPr>
              <a:t>accasioner</a:t>
            </a:r>
            <a:r>
              <a:rPr lang="nl-BE" sz="1400" dirty="0">
                <a:latin typeface="+mn-lt"/>
              </a:rPr>
              <a:t> </a:t>
            </a:r>
            <a:r>
              <a:rPr lang="nl-BE" sz="1400" dirty="0" err="1">
                <a:latin typeface="+mn-lt"/>
              </a:rPr>
              <a:t>un</a:t>
            </a:r>
            <a:r>
              <a:rPr lang="nl-BE" sz="1400" dirty="0">
                <a:latin typeface="+mn-lt"/>
              </a:rPr>
              <a:t> </a:t>
            </a:r>
            <a:r>
              <a:rPr lang="nl-BE" sz="1400" dirty="0" err="1">
                <a:latin typeface="+mn-lt"/>
              </a:rPr>
              <a:t>empiètement</a:t>
            </a:r>
            <a:r>
              <a:rPr lang="nl-BE" sz="1400" dirty="0">
                <a:latin typeface="+mn-lt"/>
              </a:rPr>
              <a:t> de </a:t>
            </a:r>
            <a:r>
              <a:rPr lang="nl-BE" sz="1400" b="1" dirty="0">
                <a:solidFill>
                  <a:srgbClr val="FF0000"/>
                </a:solidFill>
                <a:latin typeface="+mn-lt"/>
              </a:rPr>
              <a:t>type I </a:t>
            </a:r>
            <a:r>
              <a:rPr lang="nl-BE" sz="1400" dirty="0">
                <a:latin typeface="+mn-lt"/>
              </a:rPr>
              <a:t>(</a:t>
            </a:r>
            <a:r>
              <a:rPr lang="nl-BE" sz="1400" dirty="0" err="1">
                <a:latin typeface="+mn-lt"/>
              </a:rPr>
              <a:t>empiètement</a:t>
            </a:r>
            <a:r>
              <a:rPr lang="nl-BE" sz="1400" dirty="0">
                <a:latin typeface="+mn-lt"/>
              </a:rPr>
              <a:t> non </a:t>
            </a:r>
            <a:r>
              <a:rPr lang="nl-BE" sz="1400" dirty="0" err="1">
                <a:latin typeface="+mn-lt"/>
              </a:rPr>
              <a:t>prévu</a:t>
            </a:r>
            <a:r>
              <a:rPr lang="nl-BE" sz="1400" dirty="0">
                <a:latin typeface="+mn-lt"/>
              </a:rPr>
              <a:t>) :</a:t>
            </a:r>
          </a:p>
          <a:p>
            <a:pPr algn="just"/>
            <a:endParaRPr lang="nl-BE" sz="1400" dirty="0">
              <a:latin typeface="+mn-lt"/>
            </a:endParaRPr>
          </a:p>
          <a:p>
            <a:pPr algn="just"/>
            <a:r>
              <a:rPr lang="nl-BE" sz="1400" dirty="0" err="1"/>
              <a:t>L’agent</a:t>
            </a:r>
            <a:r>
              <a:rPr lang="nl-BE" sz="1400" dirty="0"/>
              <a:t> garde-</a:t>
            </a:r>
            <a:r>
              <a:rPr lang="nl-BE" sz="1400" dirty="0" err="1"/>
              <a:t>frontière</a:t>
            </a:r>
            <a:r>
              <a:rPr lang="nl-BE" sz="1400" dirty="0"/>
              <a:t> peut </a:t>
            </a:r>
            <a:r>
              <a:rPr lang="nl-BE" sz="1400" dirty="0" err="1"/>
              <a:t>tirer</a:t>
            </a:r>
            <a:r>
              <a:rPr lang="nl-BE" sz="1400" dirty="0"/>
              <a:t> </a:t>
            </a:r>
            <a:r>
              <a:rPr lang="nl-BE" sz="1400" dirty="0" err="1"/>
              <a:t>l’agent</a:t>
            </a:r>
            <a:r>
              <a:rPr lang="nl-BE" sz="1400" dirty="0"/>
              <a:t> par </a:t>
            </a:r>
            <a:r>
              <a:rPr lang="nl-BE" sz="1400" dirty="0" err="1"/>
              <a:t>le</a:t>
            </a:r>
            <a:r>
              <a:rPr lang="nl-BE" sz="1400" dirty="0"/>
              <a:t> bras </a:t>
            </a:r>
            <a:r>
              <a:rPr lang="nl-BE" sz="1400" dirty="0" err="1"/>
              <a:t>ou</a:t>
            </a:r>
            <a:r>
              <a:rPr lang="nl-BE" sz="1400" dirty="0"/>
              <a:t> tapper </a:t>
            </a:r>
            <a:r>
              <a:rPr lang="nl-BE" sz="1400" dirty="0" err="1"/>
              <a:t>sur</a:t>
            </a:r>
            <a:r>
              <a:rPr lang="nl-BE" sz="1400" dirty="0"/>
              <a:t> </a:t>
            </a:r>
            <a:r>
              <a:rPr lang="nl-BE" sz="1400" dirty="0" err="1"/>
              <a:t>l’épaule</a:t>
            </a:r>
            <a:r>
              <a:rPr lang="nl-BE" sz="1400" dirty="0"/>
              <a:t> pour </a:t>
            </a:r>
            <a:r>
              <a:rPr lang="nl-BE" sz="1400" dirty="0" err="1"/>
              <a:t>communique</a:t>
            </a:r>
            <a:r>
              <a:rPr lang="nl-BE" sz="1400" dirty="0"/>
              <a:t> </a:t>
            </a:r>
            <a:r>
              <a:rPr lang="nl-BE" sz="1400" dirty="0" err="1"/>
              <a:t>l’alerte</a:t>
            </a:r>
            <a:r>
              <a:rPr lang="nl-BE" sz="1400" dirty="0"/>
              <a:t> </a:t>
            </a:r>
            <a:r>
              <a:rPr lang="nl-BE" sz="1400" dirty="0" err="1"/>
              <a:t>aux</a:t>
            </a:r>
            <a:r>
              <a:rPr lang="nl-BE" sz="1400" dirty="0"/>
              <a:t> </a:t>
            </a:r>
            <a:r>
              <a:rPr lang="nl-BE" sz="1400" dirty="0" err="1"/>
              <a:t>agents</a:t>
            </a:r>
            <a:r>
              <a:rPr lang="nl-BE" sz="1400" dirty="0"/>
              <a:t> au </a:t>
            </a:r>
            <a:r>
              <a:rPr lang="nl-BE" sz="1400" dirty="0" err="1"/>
              <a:t>travail</a:t>
            </a:r>
            <a:r>
              <a:rPr lang="nl-BE" sz="1400" dirty="0"/>
              <a:t>. </a:t>
            </a:r>
          </a:p>
          <a:p>
            <a:pPr algn="just"/>
            <a:r>
              <a:rPr lang="nl-BE" sz="1400" dirty="0" err="1"/>
              <a:t>Il</a:t>
            </a:r>
            <a:r>
              <a:rPr lang="nl-BE" sz="1400" dirty="0"/>
              <a:t> fait attention de ne pas se </a:t>
            </a:r>
            <a:r>
              <a:rPr lang="nl-BE" sz="1400" dirty="0" err="1"/>
              <a:t>mettre</a:t>
            </a:r>
            <a:r>
              <a:rPr lang="nl-BE" sz="1400" dirty="0"/>
              <a:t> en </a:t>
            </a:r>
            <a:r>
              <a:rPr lang="nl-BE" sz="1400" dirty="0" err="1"/>
              <a:t>danger</a:t>
            </a:r>
            <a:r>
              <a:rPr lang="nl-BE" sz="1400" dirty="0"/>
              <a:t> en </a:t>
            </a:r>
            <a:r>
              <a:rPr lang="nl-BE" sz="1400" dirty="0" err="1"/>
              <a:t>faisant</a:t>
            </a:r>
            <a:r>
              <a:rPr lang="nl-BE" sz="1400" dirty="0"/>
              <a:t> </a:t>
            </a:r>
            <a:r>
              <a:rPr lang="nl-BE" sz="1400" dirty="0" err="1"/>
              <a:t>ceci</a:t>
            </a:r>
            <a:r>
              <a:rPr lang="nl-BE" sz="1400" dirty="0"/>
              <a:t>. </a:t>
            </a:r>
          </a:p>
        </p:txBody>
      </p:sp>
      <p:cxnSp>
        <p:nvCxnSpPr>
          <p:cNvPr id="26" name="Straight Connector 25"/>
          <p:cNvCxnSpPr>
            <a:cxnSpLocks/>
          </p:cNvCxnSpPr>
          <p:nvPr/>
        </p:nvCxnSpPr>
        <p:spPr bwMode="auto">
          <a:xfrm>
            <a:off x="1569197" y="1628800"/>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569197" y="3231884"/>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641205" y="3330577"/>
            <a:ext cx="144016" cy="276999"/>
          </a:xfrm>
          <a:prstGeom prst="rect">
            <a:avLst/>
          </a:prstGeom>
          <a:noFill/>
        </p:spPr>
        <p:txBody>
          <a:bodyPr wrap="square" rtlCol="0">
            <a:spAutoFit/>
          </a:bodyPr>
          <a:lstStyle/>
          <a:p>
            <a:r>
              <a:rPr lang="en-GB" sz="120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57596" y="4151844"/>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dirty="0" err="1">
                <a:latin typeface="Calibri" panose="020F0502020204030204" pitchFamily="34" charset="0"/>
                <a:cs typeface="Calibri" panose="020F0502020204030204" pitchFamily="34" charset="0"/>
              </a:rPr>
              <a:t>Lors</a:t>
            </a:r>
            <a:r>
              <a:rPr lang="nl-BE" sz="1600" dirty="0">
                <a:latin typeface="Calibri" panose="020F0502020204030204" pitchFamily="34" charset="0"/>
                <a:cs typeface="Calibri" panose="020F0502020204030204" pitchFamily="34" charset="0"/>
              </a:rPr>
              <a:t> de la </a:t>
            </a:r>
            <a:r>
              <a:rPr lang="nl-BE" sz="1600" dirty="0" err="1">
                <a:latin typeface="Calibri" panose="020F0502020204030204" pitchFamily="34" charset="0"/>
                <a:cs typeface="Calibri" panose="020F0502020204030204" pitchFamily="34" charset="0"/>
              </a:rPr>
              <a:t>plannification</a:t>
            </a:r>
            <a:r>
              <a:rPr lang="nl-BE" sz="1600" dirty="0">
                <a:latin typeface="Calibri" panose="020F0502020204030204" pitchFamily="34" charset="0"/>
                <a:cs typeface="Calibri" panose="020F0502020204030204" pitchFamily="34" charset="0"/>
              </a:rPr>
              <a:t> de </a:t>
            </a:r>
            <a:r>
              <a:rPr lang="nl-BE" sz="1600" dirty="0" err="1">
                <a:latin typeface="Calibri" panose="020F0502020204030204" pitchFamily="34" charset="0"/>
                <a:cs typeface="Calibri" panose="020F0502020204030204" pitchFamily="34" charset="0"/>
              </a:rPr>
              <a:t>travaux</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particulièrement</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bruyants</a:t>
            </a:r>
            <a:r>
              <a:rPr lang="nl-BE" sz="1600" dirty="0">
                <a:latin typeface="Calibri" panose="020F0502020204030204" pitchFamily="34" charset="0"/>
                <a:cs typeface="Calibri" panose="020F0502020204030204" pitchFamily="34" charset="0"/>
              </a:rPr>
              <a:t>, la </a:t>
            </a:r>
            <a:r>
              <a:rPr lang="nl-BE" sz="1600" dirty="0" err="1">
                <a:latin typeface="Calibri" panose="020F0502020204030204" pitchFamily="34" charset="0"/>
                <a:cs typeface="Calibri" panose="020F0502020204030204" pitchFamily="34" charset="0"/>
              </a:rPr>
              <a:t>ligne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hiërarchique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veillera</a:t>
            </a:r>
            <a:r>
              <a:rPr lang="nl-BE" sz="1600" dirty="0">
                <a:latin typeface="Calibri" panose="020F0502020204030204" pitchFamily="34" charset="0"/>
                <a:cs typeface="Calibri" panose="020F0502020204030204" pitchFamily="34" charset="0"/>
              </a:rPr>
              <a:t> à </a:t>
            </a:r>
            <a:r>
              <a:rPr lang="nl-BE" sz="1600" dirty="0" err="1">
                <a:latin typeface="Calibri" panose="020F0502020204030204" pitchFamily="34" charset="0"/>
                <a:cs typeface="Calibri" panose="020F0502020204030204" pitchFamily="34" charset="0"/>
              </a:rPr>
              <a:t>opter</a:t>
            </a:r>
            <a:r>
              <a:rPr lang="nl-BE" sz="1600" dirty="0">
                <a:latin typeface="Calibri" panose="020F0502020204030204" pitchFamily="34" charset="0"/>
                <a:cs typeface="Calibri" panose="020F0502020204030204" pitchFamily="34" charset="0"/>
              </a:rPr>
              <a:t> pour </a:t>
            </a:r>
            <a:r>
              <a:rPr lang="nl-BE" sz="1600" dirty="0" err="1">
                <a:latin typeface="Calibri" panose="020F0502020204030204" pitchFamily="34" charset="0"/>
                <a:cs typeface="Calibri" panose="020F0502020204030204" pitchFamily="34" charset="0"/>
              </a:rPr>
              <a:t>une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autre</a:t>
            </a:r>
            <a:r>
              <a:rPr lang="nl-BE" sz="1600" dirty="0">
                <a:latin typeface="Calibri" panose="020F0502020204030204" pitchFamily="34" charset="0"/>
                <a:cs typeface="Calibri" panose="020F0502020204030204" pitchFamily="34" charset="0"/>
              </a:rPr>
              <a:t> méthode de </a:t>
            </a:r>
            <a:r>
              <a:rPr lang="nl-BE" sz="1600" dirty="0" err="1">
                <a:latin typeface="Calibri" panose="020F0502020204030204" pitchFamily="34" charset="0"/>
                <a:cs typeface="Calibri" panose="020F0502020204030204" pitchFamily="34" charset="0"/>
              </a:rPr>
              <a:t>protection</a:t>
            </a:r>
            <a:r>
              <a:rPr lang="nl-BE" sz="1600" dirty="0">
                <a:latin typeface="Calibri" panose="020F0502020204030204" pitchFamily="34" charset="0"/>
                <a:cs typeface="Calibri" panose="020F0502020204030204" pitchFamily="34" charset="0"/>
              </a:rPr>
              <a:t> (mise hors </a:t>
            </a:r>
            <a:r>
              <a:rPr lang="nl-BE" sz="1600" dirty="0" err="1">
                <a:latin typeface="Calibri" panose="020F0502020204030204" pitchFamily="34" charset="0"/>
                <a:cs typeface="Calibri" panose="020F0502020204030204" pitchFamily="34" charset="0"/>
              </a:rPr>
              <a:t>servie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ou</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application</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d’un</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bloccage</a:t>
            </a:r>
            <a:r>
              <a:rPr lang="nl-BE" sz="1600" dirty="0">
                <a:latin typeface="Calibri" panose="020F0502020204030204" pitchFamily="34" charset="0"/>
                <a:cs typeface="Calibri" panose="020F0502020204030204" pitchFamily="34" charset="0"/>
              </a:rPr>
              <a:t> de mouvement)</a:t>
            </a:r>
          </a:p>
        </p:txBody>
      </p:sp>
      <p:sp>
        <p:nvSpPr>
          <p:cNvPr id="69" name="Rounded Rectangle 75">
            <a:extLst>
              <a:ext uri="{FF2B5EF4-FFF2-40B4-BE49-F238E27FC236}">
                <a16:creationId xmlns:a16="http://schemas.microsoft.com/office/drawing/2014/main" id="{4E63740C-3C08-41DC-A6DE-13D4A08357FB}"/>
              </a:ext>
            </a:extLst>
          </p:cNvPr>
          <p:cNvSpPr/>
          <p:nvPr/>
        </p:nvSpPr>
        <p:spPr>
          <a:xfrm>
            <a:off x="1051896" y="2384019"/>
            <a:ext cx="867640" cy="48583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800" dirty="0" err="1">
                <a:solidFill>
                  <a:schemeClr val="tx1"/>
                </a:solidFill>
              </a:rPr>
              <a:t>Travailler</a:t>
            </a:r>
            <a:r>
              <a:rPr lang="en-GB" sz="800" dirty="0">
                <a:solidFill>
                  <a:schemeClr val="tx1"/>
                </a:solidFill>
              </a:rPr>
              <a:t>?</a:t>
            </a:r>
          </a:p>
        </p:txBody>
      </p:sp>
      <p:sp>
        <p:nvSpPr>
          <p:cNvPr id="63" name="Text Placeholder 1">
            <a:extLst>
              <a:ext uri="{FF2B5EF4-FFF2-40B4-BE49-F238E27FC236}">
                <a16:creationId xmlns:a16="http://schemas.microsoft.com/office/drawing/2014/main" id="{AD9F2413-EF6E-4974-B2DD-0E4B5C49F999}"/>
              </a:ext>
            </a:extLst>
          </p:cNvPr>
          <p:cNvSpPr>
            <a:spLocks noGrp="1"/>
          </p:cNvSpPr>
          <p:nvPr>
            <p:ph type="body" sz="quarter" idx="18"/>
          </p:nvPr>
        </p:nvSpPr>
        <p:spPr>
          <a:xfrm>
            <a:off x="9912424" y="260648"/>
            <a:ext cx="1912823" cy="360363"/>
          </a:xfrm>
        </p:spPr>
        <p:txBody>
          <a:bodyPr/>
          <a:lstStyle/>
          <a:p>
            <a:r>
              <a:rPr lang="en-GB" dirty="0"/>
              <a:t>3. Incidents</a:t>
            </a:r>
          </a:p>
          <a:p>
            <a:r>
              <a:rPr lang="en-GB" dirty="0"/>
              <a:t>3.3 Audition </a:t>
            </a:r>
            <a:r>
              <a:rPr lang="en-GB" dirty="0" err="1"/>
              <a:t>insuffisante</a:t>
            </a:r>
            <a:endParaRPr lang="en-GB" dirty="0"/>
          </a:p>
        </p:txBody>
      </p:sp>
      <p:grpSp>
        <p:nvGrpSpPr>
          <p:cNvPr id="41" name="Group 40">
            <a:extLst>
              <a:ext uri="{FF2B5EF4-FFF2-40B4-BE49-F238E27FC236}">
                <a16:creationId xmlns:a16="http://schemas.microsoft.com/office/drawing/2014/main" id="{D2FEB287-5D08-4E3C-836C-6A54F30CA615}"/>
              </a:ext>
            </a:extLst>
          </p:cNvPr>
          <p:cNvGrpSpPr/>
          <p:nvPr/>
        </p:nvGrpSpPr>
        <p:grpSpPr>
          <a:xfrm>
            <a:off x="2135560" y="747792"/>
            <a:ext cx="8303653" cy="3310366"/>
            <a:chOff x="2184961" y="1055259"/>
            <a:chExt cx="8303653" cy="3310366"/>
          </a:xfrm>
        </p:grpSpPr>
        <p:cxnSp>
          <p:nvCxnSpPr>
            <p:cNvPr id="45" name="Straight Connector 16">
              <a:extLst>
                <a:ext uri="{FF2B5EF4-FFF2-40B4-BE49-F238E27FC236}">
                  <a16:creationId xmlns:a16="http://schemas.microsoft.com/office/drawing/2014/main" id="{9D82380A-B25D-41CE-A9D8-CF1982948AD1}"/>
                </a:ext>
              </a:extLst>
            </p:cNvPr>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6" name="Rectangle 20">
              <a:extLst>
                <a:ext uri="{FF2B5EF4-FFF2-40B4-BE49-F238E27FC236}">
                  <a16:creationId xmlns:a16="http://schemas.microsoft.com/office/drawing/2014/main" id="{04B093A2-BC9D-4F92-A5E9-8D3777E046B8}"/>
                </a:ext>
              </a:extLst>
            </p:cNvPr>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3" name="Straight Connector 16">
              <a:extLst>
                <a:ext uri="{FF2B5EF4-FFF2-40B4-BE49-F238E27FC236}">
                  <a16:creationId xmlns:a16="http://schemas.microsoft.com/office/drawing/2014/main" id="{CF40AD20-FAC1-4674-A3FB-07D212102592}"/>
                </a:ext>
              </a:extLst>
            </p:cNvPr>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5" name="Chevron 29">
              <a:extLst>
                <a:ext uri="{FF2B5EF4-FFF2-40B4-BE49-F238E27FC236}">
                  <a16:creationId xmlns:a16="http://schemas.microsoft.com/office/drawing/2014/main" id="{00E51890-2A27-478B-98F8-F1F50E9064AB}"/>
                </a:ext>
              </a:extLst>
            </p:cNvPr>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 name="Chevron 30">
              <a:extLst>
                <a:ext uri="{FF2B5EF4-FFF2-40B4-BE49-F238E27FC236}">
                  <a16:creationId xmlns:a16="http://schemas.microsoft.com/office/drawing/2014/main" id="{CF395BF8-85EE-473B-9EB3-B84BFE8A7947}"/>
                </a:ext>
              </a:extLst>
            </p:cNvPr>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9" name="TextBox 228">
              <a:extLst>
                <a:ext uri="{FF2B5EF4-FFF2-40B4-BE49-F238E27FC236}">
                  <a16:creationId xmlns:a16="http://schemas.microsoft.com/office/drawing/2014/main" id="{E24CFA63-0A36-4DD1-8CB1-B65A35B65BCB}"/>
                </a:ext>
              </a:extLst>
            </p:cNvPr>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0" name="TextBox 229">
              <a:extLst>
                <a:ext uri="{FF2B5EF4-FFF2-40B4-BE49-F238E27FC236}">
                  <a16:creationId xmlns:a16="http://schemas.microsoft.com/office/drawing/2014/main" id="{28D0F3B9-9AD1-4147-8129-3E0D3B1C51EB}"/>
                </a:ext>
              </a:extLst>
            </p:cNvPr>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70" name="Group 188">
              <a:extLst>
                <a:ext uri="{FF2B5EF4-FFF2-40B4-BE49-F238E27FC236}">
                  <a16:creationId xmlns:a16="http://schemas.microsoft.com/office/drawing/2014/main" id="{5A8B1DBE-C1BA-4EF0-AC90-36BE13B56032}"/>
                </a:ext>
              </a:extLst>
            </p:cNvPr>
            <p:cNvGrpSpPr>
              <a:grpSpLocks noChangeAspect="1"/>
            </p:cNvGrpSpPr>
            <p:nvPr/>
          </p:nvGrpSpPr>
          <p:grpSpPr bwMode="auto">
            <a:xfrm>
              <a:off x="5548939" y="3814765"/>
              <a:ext cx="107950" cy="73025"/>
              <a:chOff x="7956376" y="548680"/>
              <a:chExt cx="216024" cy="144016"/>
            </a:xfrm>
          </p:grpSpPr>
          <p:cxnSp>
            <p:nvCxnSpPr>
              <p:cNvPr id="100" name="Straight Connector 189">
                <a:extLst>
                  <a:ext uri="{FF2B5EF4-FFF2-40B4-BE49-F238E27FC236}">
                    <a16:creationId xmlns:a16="http://schemas.microsoft.com/office/drawing/2014/main" id="{B911F473-3AD9-4CCD-B1D0-426963EBDA3A}"/>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a:extLst>
                  <a:ext uri="{FF2B5EF4-FFF2-40B4-BE49-F238E27FC236}">
                    <a16:creationId xmlns:a16="http://schemas.microsoft.com/office/drawing/2014/main" id="{19034849-89CC-4E5B-B640-A69C26CC5ADC}"/>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1" name="Group 188">
              <a:extLst>
                <a:ext uri="{FF2B5EF4-FFF2-40B4-BE49-F238E27FC236}">
                  <a16:creationId xmlns:a16="http://schemas.microsoft.com/office/drawing/2014/main" id="{947A4182-7B3A-4D58-A1DC-D5471D4A620A}"/>
                </a:ext>
              </a:extLst>
            </p:cNvPr>
            <p:cNvGrpSpPr>
              <a:grpSpLocks noChangeAspect="1"/>
            </p:cNvGrpSpPr>
            <p:nvPr/>
          </p:nvGrpSpPr>
          <p:grpSpPr bwMode="auto">
            <a:xfrm>
              <a:off x="7788053" y="3814764"/>
              <a:ext cx="107950" cy="73025"/>
              <a:chOff x="7956376" y="548680"/>
              <a:chExt cx="216024" cy="144016"/>
            </a:xfrm>
          </p:grpSpPr>
          <p:cxnSp>
            <p:nvCxnSpPr>
              <p:cNvPr id="98" name="Straight Connector 189">
                <a:extLst>
                  <a:ext uri="{FF2B5EF4-FFF2-40B4-BE49-F238E27FC236}">
                    <a16:creationId xmlns:a16="http://schemas.microsoft.com/office/drawing/2014/main" id="{9F97CE02-0EFB-4EA0-89A7-93F1FB9FF727}"/>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9" name="Straight Connector 190">
                <a:extLst>
                  <a:ext uri="{FF2B5EF4-FFF2-40B4-BE49-F238E27FC236}">
                    <a16:creationId xmlns:a16="http://schemas.microsoft.com/office/drawing/2014/main" id="{49ABB9B3-6E4E-4FFE-B213-EDC6E69ADA96}"/>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2" name="TextBox 32">
              <a:extLst>
                <a:ext uri="{FF2B5EF4-FFF2-40B4-BE49-F238E27FC236}">
                  <a16:creationId xmlns:a16="http://schemas.microsoft.com/office/drawing/2014/main" id="{6928C96E-DD5D-4FE2-BBA6-DA95516BE9E5}"/>
                </a:ext>
              </a:extLst>
            </p:cNvPr>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73" name="TextBox 32">
              <a:extLst>
                <a:ext uri="{FF2B5EF4-FFF2-40B4-BE49-F238E27FC236}">
                  <a16:creationId xmlns:a16="http://schemas.microsoft.com/office/drawing/2014/main" id="{4D41C2B5-0C97-476E-B527-30089CF80568}"/>
                </a:ext>
              </a:extLst>
            </p:cNvPr>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74" name="Rectangle 20">
              <a:extLst>
                <a:ext uri="{FF2B5EF4-FFF2-40B4-BE49-F238E27FC236}">
                  <a16:creationId xmlns:a16="http://schemas.microsoft.com/office/drawing/2014/main" id="{2DFC3A85-96F3-4F6A-B980-937C4BB9914C}"/>
                </a:ext>
              </a:extLst>
            </p:cNvPr>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5" name="Rechthoek 35">
              <a:extLst>
                <a:ext uri="{FF2B5EF4-FFF2-40B4-BE49-F238E27FC236}">
                  <a16:creationId xmlns:a16="http://schemas.microsoft.com/office/drawing/2014/main" id="{3961022D-0A91-4ED0-B355-084B49E2AAA6}"/>
                </a:ext>
              </a:extLst>
            </p:cNvPr>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6" name="Picture 75">
              <a:extLst>
                <a:ext uri="{FF2B5EF4-FFF2-40B4-BE49-F238E27FC236}">
                  <a16:creationId xmlns:a16="http://schemas.microsoft.com/office/drawing/2014/main" id="{F9E92C64-A426-4027-BA0E-A12BA07855C7}"/>
                </a:ext>
              </a:extLst>
            </p:cNvPr>
            <p:cNvPicPr>
              <a:picLocks noChangeAspect="1"/>
            </p:cNvPicPr>
            <p:nvPr/>
          </p:nvPicPr>
          <p:blipFill>
            <a:blip r:embed="rId3"/>
            <a:stretch>
              <a:fillRect/>
            </a:stretch>
          </p:blipFill>
          <p:spPr>
            <a:xfrm>
              <a:off x="6679266" y="2606780"/>
              <a:ext cx="651755" cy="529551"/>
            </a:xfrm>
            <a:prstGeom prst="rect">
              <a:avLst/>
            </a:prstGeom>
          </p:spPr>
        </p:pic>
        <p:pic>
          <p:nvPicPr>
            <p:cNvPr id="77" name="Picture 76" descr="D:\Documents And Settings\GQR7802\Local Settings\Temporary Internet Files\Content.IE5\HNYX0581\MC900441310[1].png">
              <a:extLst>
                <a:ext uri="{FF2B5EF4-FFF2-40B4-BE49-F238E27FC236}">
                  <a16:creationId xmlns:a16="http://schemas.microsoft.com/office/drawing/2014/main" id="{C7F6D7F2-12F4-4EB7-9D49-ABE35163BF6B}"/>
                </a:ext>
              </a:extLst>
            </p:cNvPr>
            <p:cNvPicPr/>
            <p:nvPr/>
          </p:nvPicPr>
          <p:blipFill>
            <a:blip r:embed="rId4" cstate="print"/>
            <a:srcRect/>
            <a:stretch>
              <a:fillRect/>
            </a:stretch>
          </p:blipFill>
          <p:spPr bwMode="auto">
            <a:xfrm>
              <a:off x="5110916" y="3077368"/>
              <a:ext cx="182665" cy="243362"/>
            </a:xfrm>
            <a:prstGeom prst="rect">
              <a:avLst/>
            </a:prstGeom>
            <a:noFill/>
          </p:spPr>
        </p:pic>
        <p:pic>
          <p:nvPicPr>
            <p:cNvPr id="78" name="Picture 77" descr="D:\Documents And Settings\GQR7802\Local Settings\Temporary Internet Files\Content.IE5\HNYX0581\MC900441310[1].png">
              <a:extLst>
                <a:ext uri="{FF2B5EF4-FFF2-40B4-BE49-F238E27FC236}">
                  <a16:creationId xmlns:a16="http://schemas.microsoft.com/office/drawing/2014/main" id="{B49C3944-E4BA-46BE-ADAF-CF03CF51DA2A}"/>
                </a:ext>
              </a:extLst>
            </p:cNvPr>
            <p:cNvPicPr/>
            <p:nvPr/>
          </p:nvPicPr>
          <p:blipFill>
            <a:blip r:embed="rId4" cstate="print"/>
            <a:srcRect/>
            <a:stretch>
              <a:fillRect/>
            </a:stretch>
          </p:blipFill>
          <p:spPr bwMode="auto">
            <a:xfrm>
              <a:off x="5877413" y="2568160"/>
              <a:ext cx="182665" cy="243362"/>
            </a:xfrm>
            <a:prstGeom prst="rect">
              <a:avLst/>
            </a:prstGeom>
            <a:noFill/>
          </p:spPr>
        </p:pic>
        <p:grpSp>
          <p:nvGrpSpPr>
            <p:cNvPr id="79" name="Groep 99">
              <a:extLst>
                <a:ext uri="{FF2B5EF4-FFF2-40B4-BE49-F238E27FC236}">
                  <a16:creationId xmlns:a16="http://schemas.microsoft.com/office/drawing/2014/main" id="{6876FE12-BE4E-484E-9FE7-5FE72014F2D7}"/>
                </a:ext>
              </a:extLst>
            </p:cNvPr>
            <p:cNvGrpSpPr>
              <a:grpSpLocks/>
            </p:cNvGrpSpPr>
            <p:nvPr/>
          </p:nvGrpSpPr>
          <p:grpSpPr bwMode="auto">
            <a:xfrm>
              <a:off x="7679531" y="3461521"/>
              <a:ext cx="865187" cy="388373"/>
              <a:chOff x="4427984" y="2636912"/>
              <a:chExt cx="864096" cy="432048"/>
            </a:xfrm>
          </p:grpSpPr>
          <p:cxnSp>
            <p:nvCxnSpPr>
              <p:cNvPr id="96" name="Rechte verbindingslijn met pijl 102">
                <a:extLst>
                  <a:ext uri="{FF2B5EF4-FFF2-40B4-BE49-F238E27FC236}">
                    <a16:creationId xmlns:a16="http://schemas.microsoft.com/office/drawing/2014/main" id="{CFEF5DEC-43BA-48C1-9A34-258F2F5A6FE2}"/>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7" name="Tekstvak 104">
                <a:extLst>
                  <a:ext uri="{FF2B5EF4-FFF2-40B4-BE49-F238E27FC236}">
                    <a16:creationId xmlns:a16="http://schemas.microsoft.com/office/drawing/2014/main" id="{FC3FF562-3478-4952-99CC-86EC055C24D9}"/>
                  </a:ext>
                </a:extLst>
              </p:cNvPr>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0" name="Straight Connector 111">
              <a:extLst>
                <a:ext uri="{FF2B5EF4-FFF2-40B4-BE49-F238E27FC236}">
                  <a16:creationId xmlns:a16="http://schemas.microsoft.com/office/drawing/2014/main" id="{AB640056-F70A-465C-9FD5-359750B79638}"/>
                </a:ext>
              </a:extLst>
            </p:cNvPr>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1" name="Picture 80">
              <a:extLst>
                <a:ext uri="{FF2B5EF4-FFF2-40B4-BE49-F238E27FC236}">
                  <a16:creationId xmlns:a16="http://schemas.microsoft.com/office/drawing/2014/main" id="{4EF0B408-E317-4364-B253-76DC60FB5F7A}"/>
                </a:ext>
              </a:extLst>
            </p:cNvPr>
            <p:cNvPicPr>
              <a:picLocks noChangeAspect="1"/>
            </p:cNvPicPr>
            <p:nvPr/>
          </p:nvPicPr>
          <p:blipFill>
            <a:blip r:embed="rId5"/>
            <a:stretch>
              <a:fillRect/>
            </a:stretch>
          </p:blipFill>
          <p:spPr>
            <a:xfrm>
              <a:off x="4894191" y="2473885"/>
              <a:ext cx="280440" cy="682811"/>
            </a:xfrm>
            <a:prstGeom prst="rect">
              <a:avLst/>
            </a:prstGeom>
          </p:spPr>
        </p:pic>
        <p:cxnSp>
          <p:nvCxnSpPr>
            <p:cNvPr id="82" name="Straight Connector 111">
              <a:extLst>
                <a:ext uri="{FF2B5EF4-FFF2-40B4-BE49-F238E27FC236}">
                  <a16:creationId xmlns:a16="http://schemas.microsoft.com/office/drawing/2014/main" id="{767F105A-530B-43EF-A1D7-2C76DF03947A}"/>
                </a:ext>
              </a:extLst>
            </p:cNvPr>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3" name="Straight Arrow Connector 287">
              <a:extLst>
                <a:ext uri="{FF2B5EF4-FFF2-40B4-BE49-F238E27FC236}">
                  <a16:creationId xmlns:a16="http://schemas.microsoft.com/office/drawing/2014/main" id="{2D0E7D6D-DCB1-4654-AAE4-FDD582181D88}"/>
                </a:ext>
              </a:extLst>
            </p:cNvPr>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4" name="Straight Arrow Connector 287">
              <a:extLst>
                <a:ext uri="{FF2B5EF4-FFF2-40B4-BE49-F238E27FC236}">
                  <a16:creationId xmlns:a16="http://schemas.microsoft.com/office/drawing/2014/main" id="{3793463E-0FB8-4612-A145-3C18A471588B}"/>
                </a:ext>
              </a:extLst>
            </p:cNvPr>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5" name="Picture 84">
              <a:extLst>
                <a:ext uri="{FF2B5EF4-FFF2-40B4-BE49-F238E27FC236}">
                  <a16:creationId xmlns:a16="http://schemas.microsoft.com/office/drawing/2014/main" id="{F2AF10A3-D5DE-4A22-BF01-B9E4B7BD92C8}"/>
                </a:ext>
              </a:extLst>
            </p:cNvPr>
            <p:cNvPicPr>
              <a:picLocks noChangeAspect="1"/>
            </p:cNvPicPr>
            <p:nvPr/>
          </p:nvPicPr>
          <p:blipFill>
            <a:blip r:embed="rId6"/>
            <a:stretch>
              <a:fillRect/>
            </a:stretch>
          </p:blipFill>
          <p:spPr>
            <a:xfrm>
              <a:off x="6742453" y="2306213"/>
              <a:ext cx="128027" cy="292633"/>
            </a:xfrm>
            <a:prstGeom prst="rect">
              <a:avLst/>
            </a:prstGeom>
          </p:spPr>
        </p:pic>
        <p:pic>
          <p:nvPicPr>
            <p:cNvPr id="86" name="Picture 85">
              <a:extLst>
                <a:ext uri="{FF2B5EF4-FFF2-40B4-BE49-F238E27FC236}">
                  <a16:creationId xmlns:a16="http://schemas.microsoft.com/office/drawing/2014/main" id="{88308D24-6127-43F3-B974-84DC101DDD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7" name="Straight Arrow Connector 287">
              <a:extLst>
                <a:ext uri="{FF2B5EF4-FFF2-40B4-BE49-F238E27FC236}">
                  <a16:creationId xmlns:a16="http://schemas.microsoft.com/office/drawing/2014/main" id="{34FE00CD-41F1-473F-B8B5-4E84B947E061}"/>
                </a:ext>
              </a:extLst>
            </p:cNvPr>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8" name="Picture 87">
              <a:extLst>
                <a:ext uri="{FF2B5EF4-FFF2-40B4-BE49-F238E27FC236}">
                  <a16:creationId xmlns:a16="http://schemas.microsoft.com/office/drawing/2014/main" id="{73FB9F37-EA9E-42AE-B450-BB0647ACF827}"/>
                </a:ext>
              </a:extLst>
            </p:cNvPr>
            <p:cNvPicPr>
              <a:picLocks noChangeAspect="1"/>
            </p:cNvPicPr>
            <p:nvPr/>
          </p:nvPicPr>
          <p:blipFill>
            <a:blip r:embed="rId8"/>
            <a:stretch>
              <a:fillRect/>
            </a:stretch>
          </p:blipFill>
          <p:spPr>
            <a:xfrm>
              <a:off x="2184961" y="1149306"/>
              <a:ext cx="981541" cy="951058"/>
            </a:xfrm>
            <a:prstGeom prst="rect">
              <a:avLst/>
            </a:prstGeom>
          </p:spPr>
        </p:pic>
        <p:pic>
          <p:nvPicPr>
            <p:cNvPr id="89" name="Picture 88">
              <a:extLst>
                <a:ext uri="{FF2B5EF4-FFF2-40B4-BE49-F238E27FC236}">
                  <a16:creationId xmlns:a16="http://schemas.microsoft.com/office/drawing/2014/main" id="{E2FF662B-ACF8-4E5C-B0A9-086CC6E40481}"/>
                </a:ext>
              </a:extLst>
            </p:cNvPr>
            <p:cNvPicPr>
              <a:picLocks noChangeAspect="1"/>
            </p:cNvPicPr>
            <p:nvPr/>
          </p:nvPicPr>
          <p:blipFill>
            <a:blip r:embed="rId9"/>
            <a:stretch>
              <a:fillRect/>
            </a:stretch>
          </p:blipFill>
          <p:spPr>
            <a:xfrm>
              <a:off x="3401645" y="1055259"/>
              <a:ext cx="5718544" cy="774259"/>
            </a:xfrm>
            <a:prstGeom prst="rect">
              <a:avLst/>
            </a:prstGeom>
          </p:spPr>
        </p:pic>
        <p:pic>
          <p:nvPicPr>
            <p:cNvPr id="90" name="Picture 89">
              <a:extLst>
                <a:ext uri="{FF2B5EF4-FFF2-40B4-BE49-F238E27FC236}">
                  <a16:creationId xmlns:a16="http://schemas.microsoft.com/office/drawing/2014/main" id="{ABCD04A3-5250-4ECA-A84E-E9FFE7546D70}"/>
                </a:ext>
              </a:extLst>
            </p:cNvPr>
            <p:cNvPicPr>
              <a:picLocks noChangeAspect="1"/>
            </p:cNvPicPr>
            <p:nvPr/>
          </p:nvPicPr>
          <p:blipFill>
            <a:blip r:embed="rId10"/>
            <a:stretch>
              <a:fillRect/>
            </a:stretch>
          </p:blipFill>
          <p:spPr>
            <a:xfrm>
              <a:off x="6026431" y="2312605"/>
              <a:ext cx="237765" cy="237765"/>
            </a:xfrm>
            <a:prstGeom prst="rect">
              <a:avLst/>
            </a:prstGeom>
          </p:spPr>
        </p:pic>
        <p:pic>
          <p:nvPicPr>
            <p:cNvPr id="91" name="Picture 90">
              <a:extLst>
                <a:ext uri="{FF2B5EF4-FFF2-40B4-BE49-F238E27FC236}">
                  <a16:creationId xmlns:a16="http://schemas.microsoft.com/office/drawing/2014/main" id="{B778F0CA-6AB4-4D78-AB9C-0F2347E8CCB0}"/>
                </a:ext>
              </a:extLst>
            </p:cNvPr>
            <p:cNvPicPr>
              <a:picLocks noChangeAspect="1"/>
            </p:cNvPicPr>
            <p:nvPr/>
          </p:nvPicPr>
          <p:blipFill>
            <a:blip r:embed="rId11"/>
            <a:stretch>
              <a:fillRect/>
            </a:stretch>
          </p:blipFill>
          <p:spPr>
            <a:xfrm>
              <a:off x="5958358" y="1750994"/>
              <a:ext cx="688908" cy="640135"/>
            </a:xfrm>
            <a:prstGeom prst="rect">
              <a:avLst/>
            </a:prstGeom>
          </p:spPr>
        </p:pic>
        <p:pic>
          <p:nvPicPr>
            <p:cNvPr id="94" name="Picture 93">
              <a:extLst>
                <a:ext uri="{FF2B5EF4-FFF2-40B4-BE49-F238E27FC236}">
                  <a16:creationId xmlns:a16="http://schemas.microsoft.com/office/drawing/2014/main" id="{F4EE14BA-5C3C-40B2-B412-79A60CD4F8B6}"/>
                </a:ext>
              </a:extLst>
            </p:cNvPr>
            <p:cNvPicPr>
              <a:picLocks noChangeAspect="1"/>
            </p:cNvPicPr>
            <p:nvPr/>
          </p:nvPicPr>
          <p:blipFill>
            <a:blip r:embed="rId12"/>
            <a:stretch>
              <a:fillRect/>
            </a:stretch>
          </p:blipFill>
          <p:spPr>
            <a:xfrm>
              <a:off x="7371618" y="2373882"/>
              <a:ext cx="341406" cy="359695"/>
            </a:xfrm>
            <a:prstGeom prst="rect">
              <a:avLst/>
            </a:prstGeom>
          </p:spPr>
        </p:pic>
      </p:grpSp>
    </p:spTree>
    <p:extLst>
      <p:ext uri="{BB962C8B-B14F-4D97-AF65-F5344CB8AC3E}">
        <p14:creationId xmlns:p14="http://schemas.microsoft.com/office/powerpoint/2010/main" val="521859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GB"/>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a:t>
            </a:r>
            <a:endParaRPr lang="en-US" sz="6600" dirty="0">
              <a:solidFill>
                <a:srgbClr val="1660A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t>0. </a:t>
            </a:r>
            <a:r>
              <a:rPr lang="nl-BE" sz="2000" b="1" dirty="0" err="1"/>
              <a:t>Introduction</a:t>
            </a:r>
            <a:br>
              <a:rPr lang="nl-BE" sz="2000" b="1" dirty="0"/>
            </a:br>
            <a:endParaRPr lang="nl-BE" sz="2000" b="1" dirty="0"/>
          </a:p>
          <a:p>
            <a:r>
              <a:rPr lang="nl-BE" sz="2000" b="1" dirty="0">
                <a:solidFill>
                  <a:schemeClr val="tx1"/>
                </a:solidFill>
              </a:rPr>
              <a:t>1.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délimitation</a:t>
            </a:r>
            <a:r>
              <a:rPr lang="nl-BE" sz="2000" b="1" dirty="0">
                <a:solidFill>
                  <a:schemeClr val="tx1"/>
                </a:solidFill>
              </a:rPr>
              <a:t> </a:t>
            </a:r>
            <a:r>
              <a:rPr lang="nl-BE" sz="2000" b="1" dirty="0" err="1">
                <a:solidFill>
                  <a:schemeClr val="tx1"/>
                </a:solidFill>
              </a:rPr>
              <a:t>matérielle</a:t>
            </a:r>
            <a:r>
              <a:rPr lang="nl-BE" sz="2000" b="1" dirty="0">
                <a:solidFill>
                  <a:schemeClr val="tx1"/>
                </a:solidFill>
              </a:rPr>
              <a:t> </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Délimitation</a:t>
            </a:r>
            <a:r>
              <a:rPr lang="nl-BE" sz="2000" b="1" dirty="0">
                <a:solidFill>
                  <a:schemeClr val="tx1"/>
                </a:solidFill>
              </a:rPr>
              <a:t> de la zone de </a:t>
            </a:r>
            <a:r>
              <a:rPr lang="nl-BE" sz="2000" b="1" dirty="0" err="1">
                <a:solidFill>
                  <a:schemeClr val="tx1"/>
                </a:solidFill>
              </a:rPr>
              <a:t>chantier</a:t>
            </a:r>
            <a:r>
              <a:rPr lang="nl-BE" sz="2000" b="1" dirty="0">
                <a:solidFill>
                  <a:schemeClr val="tx1"/>
                </a:solidFill>
              </a:rPr>
              <a:t>: </a:t>
            </a:r>
            <a:r>
              <a:rPr lang="nl-BE" sz="2000" b="1" dirty="0" err="1">
                <a:solidFill>
                  <a:schemeClr val="tx1"/>
                </a:solidFill>
              </a:rPr>
              <a:t>supervision</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 agent garde-</a:t>
            </a:r>
            <a:r>
              <a:rPr lang="nl-BE" sz="2000" b="1" dirty="0" err="1">
                <a:solidFill>
                  <a:schemeClr val="tx1"/>
                </a:solidFill>
              </a:rPr>
              <a:t>frontière</a:t>
            </a:r>
            <a:endParaRPr lang="nl-BE" sz="2000" b="1" dirty="0">
              <a:solidFill>
                <a:schemeClr val="tx1"/>
              </a:solidFill>
            </a:endParaRPr>
          </a:p>
          <a:p>
            <a:endParaRPr lang="nl-BE" sz="2000" b="1" dirty="0">
              <a:solidFill>
                <a:schemeClr val="tx1"/>
              </a:solidFill>
            </a:endParaRPr>
          </a:p>
          <a:p>
            <a:r>
              <a:rPr lang="nl-BE" sz="2000" b="1" dirty="0">
                <a:solidFill>
                  <a:schemeClr val="tx1"/>
                </a:solidFill>
              </a:rPr>
              <a:t>3. </a:t>
            </a:r>
            <a:r>
              <a:rPr lang="nl-BE" sz="2000" b="1" dirty="0" err="1">
                <a:solidFill>
                  <a:schemeClr val="tx1"/>
                </a:solidFill>
              </a:rPr>
              <a:t>Incidents</a:t>
            </a:r>
            <a:r>
              <a:rPr lang="nl-BE" sz="2000" b="1" dirty="0">
                <a:solidFill>
                  <a:schemeClr val="tx1"/>
                </a:solidFill>
              </a:rPr>
              <a:t>	</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38752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155361"/>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Mise Hors Service de la voie</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Matérialisé</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non Matérialisé</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64055" y="4882339"/>
            <a:ext cx="2314565" cy="592553"/>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0" lvl="1" defTabSz="355600">
              <a:lnSpc>
                <a:spcPct val="90000"/>
              </a:lnSpc>
              <a:spcAft>
                <a:spcPct val="15000"/>
              </a:spcAft>
            </a:pPr>
            <a:endParaRPr lang="fr-FR" sz="900" dirty="0"/>
          </a:p>
        </p:txBody>
      </p:sp>
      <p:sp>
        <p:nvSpPr>
          <p:cNvPr id="56" name="Forme libre 38"/>
          <p:cNvSpPr/>
          <p:nvPr/>
        </p:nvSpPr>
        <p:spPr>
          <a:xfrm>
            <a:off x="2063840" y="482957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Séparation physique ou technique</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4869160"/>
            <a:ext cx="770400" cy="572400"/>
          </a:xfrm>
          <a:prstGeom prst="rect">
            <a:avLst/>
          </a:prstGeom>
          <a:ln w="76200">
            <a:solidFill>
              <a:srgbClr val="FF9900"/>
            </a:solidFill>
          </a:ln>
        </p:spPr>
      </p:pic>
      <p:cxnSp>
        <p:nvCxnSpPr>
          <p:cNvPr id="61" name="Connecteur droit 42"/>
          <p:cNvCxnSpPr/>
          <p:nvPr/>
        </p:nvCxnSpPr>
        <p:spPr bwMode="auto">
          <a:xfrm flipH="1" flipV="1">
            <a:off x="6741152" y="6050142"/>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815081"/>
            <a:ext cx="2314565" cy="53969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a:t>délimitation matérielle</a:t>
            </a:r>
            <a:endParaRPr lang="fr-BE" sz="900" dirty="0"/>
          </a:p>
          <a:p>
            <a:pPr marL="57150" lvl="1" indent="-57150" defTabSz="355600">
              <a:lnSpc>
                <a:spcPct val="90000"/>
              </a:lnSpc>
              <a:spcAft>
                <a:spcPct val="15000"/>
              </a:spcAft>
              <a:buChar char="••"/>
            </a:pPr>
            <a:r>
              <a:rPr lang="fr-FR" sz="900" dirty="0"/>
              <a:t>2) délimitation immatérielle</a:t>
            </a:r>
            <a:endParaRPr lang="fr-BE" sz="900" dirty="0"/>
          </a:p>
          <a:p>
            <a:pPr marL="57150" lvl="1" indent="-57150" defTabSz="355600">
              <a:lnSpc>
                <a:spcPct val="90000"/>
              </a:lnSpc>
              <a:spcAft>
                <a:spcPct val="15000"/>
              </a:spcAft>
              <a:buChar char="••"/>
            </a:pPr>
            <a:r>
              <a:rPr lang="fr-FR" sz="900" dirty="0"/>
              <a:t>3) supervision par une personne – </a:t>
            </a:r>
          </a:p>
          <a:p>
            <a:pPr marL="57150" lvl="1" indent="-57150" defTabSz="355600">
              <a:lnSpc>
                <a:spcPct val="90000"/>
              </a:lnSpc>
              <a:spcAft>
                <a:spcPct val="15000"/>
              </a:spcAft>
              <a:buChar char="••"/>
            </a:pPr>
            <a:r>
              <a:rPr lang="fr-FR" sz="900" dirty="0"/>
              <a:t>Agent garde-frontière</a:t>
            </a:r>
          </a:p>
        </p:txBody>
      </p:sp>
      <p:sp>
        <p:nvSpPr>
          <p:cNvPr id="63" name="Forme libre 44"/>
          <p:cNvSpPr/>
          <p:nvPr/>
        </p:nvSpPr>
        <p:spPr>
          <a:xfrm>
            <a:off x="2087060" y="573325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schemeClr val="bg1"/>
                </a:solidFill>
                <a:latin typeface="+mn-lt"/>
                <a:cs typeface="Arial"/>
              </a:rPr>
              <a:t>Dispositifs de délimitation de la zone de chantier</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782189"/>
            <a:ext cx="770400" cy="566658"/>
          </a:xfrm>
          <a:prstGeom prst="rect">
            <a:avLst/>
          </a:prstGeom>
          <a:ln w="76200">
            <a:solidFill>
              <a:srgbClr val="CC6600"/>
            </a:solidFill>
          </a:ln>
        </p:spPr>
      </p:pic>
      <p:sp>
        <p:nvSpPr>
          <p:cNvPr id="73" name="Title 1"/>
          <p:cNvSpPr txBox="1">
            <a:spLocks/>
          </p:cNvSpPr>
          <p:nvPr/>
        </p:nvSpPr>
        <p:spPr bwMode="auto">
          <a:xfrm>
            <a:off x="2108689" y="406242"/>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0.1 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54" name="Text Placeholder 2"/>
          <p:cNvSpPr>
            <a:spLocks noGrp="1"/>
          </p:cNvSpPr>
          <p:nvPr>
            <p:ph type="body" sz="quarter" idx="18"/>
          </p:nvPr>
        </p:nvSpPr>
        <p:spPr>
          <a:xfrm>
            <a:off x="10378981" y="92277"/>
            <a:ext cx="1677881" cy="360363"/>
          </a:xfrm>
        </p:spPr>
        <p:txBody>
          <a:bodyPr/>
          <a:lstStyle/>
          <a:p>
            <a:r>
              <a:rPr lang="en-GB" dirty="0"/>
              <a:t>0. Introduction</a:t>
            </a:r>
          </a:p>
        </p:txBody>
      </p:sp>
      <p:sp>
        <p:nvSpPr>
          <p:cNvPr id="65" name="Rectangle 64"/>
          <p:cNvSpPr/>
          <p:nvPr/>
        </p:nvSpPr>
        <p:spPr>
          <a:xfrm rot="5400000">
            <a:off x="6423968" y="2338679"/>
            <a:ext cx="5374520" cy="2871084"/>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nieuwe Infrabel template_v4">
  <a:themeElements>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Chef de Travail  - Responsable de Sécurité - Système de protection par délimitation de la zone de chantier - Agent Garde-Frontière</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Props1.xml><?xml version="1.0" encoding="utf-8"?>
<ds:datastoreItem xmlns:ds="http://schemas.openxmlformats.org/officeDocument/2006/customXml" ds:itemID="{9377B023-B156-484B-8F22-3030DF963A1F}"/>
</file>

<file path=customXml/itemProps2.xml><?xml version="1.0" encoding="utf-8"?>
<ds:datastoreItem xmlns:ds="http://schemas.openxmlformats.org/officeDocument/2006/customXml" ds:itemID="{A9B9E7D3-1452-4033-9809-97E7C599E354}">
  <ds:schemaRefs>
    <ds:schemaRef ds:uri="http://schemas.microsoft.com/sharepoint/v3/contenttype/forms"/>
  </ds:schemaRefs>
</ds:datastoreItem>
</file>

<file path=customXml/itemProps3.xml><?xml version="1.0" encoding="utf-8"?>
<ds:datastoreItem xmlns:ds="http://schemas.openxmlformats.org/officeDocument/2006/customXml" ds:itemID="{C68111D0-A839-4A02-A971-10D600E49531}">
  <ds:schemaRefs>
    <ds:schemaRef ds:uri="cd80e9e3-add3-4dfe-a89d-13996849c1a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7893</Words>
  <Application>Microsoft Office PowerPoint</Application>
  <PresentationFormat>Grand écran</PresentationFormat>
  <Paragraphs>1461</Paragraphs>
  <Slides>79</Slides>
  <Notes>20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79</vt:i4>
      </vt:variant>
    </vt:vector>
  </HeadingPairs>
  <TitlesOfParts>
    <vt:vector size="88" baseType="lpstr">
      <vt:lpstr>Arial</vt:lpstr>
      <vt:lpstr>Calibri</vt:lpstr>
      <vt:lpstr>Calibri Light</vt:lpstr>
      <vt:lpstr>Courier New</vt:lpstr>
      <vt:lpstr>Wingdings</vt:lpstr>
      <vt:lpstr>nieuwe Infrabel template_v4</vt:lpstr>
      <vt:lpstr>Presentation Cover Slides</vt:lpstr>
      <vt:lpstr>Content Slides</vt:lpstr>
      <vt:lpstr>Closing Slide Light Blue</vt:lpstr>
      <vt:lpstr>  Direction Asset Management  Unité 67 (version entrepreneur)   Chef de Travail  - Responsable de Sécurité  Système de protection par délimitation de la zone de chantier - Agent Garde-Frontière Empiètement type I et II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Contrôle de la visibilité des limites et des postes de travail par l’agent garde-frontière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Campet Simon</cp:lastModifiedBy>
  <cp:revision>2016</cp:revision>
  <cp:lastPrinted>2021-07-23T13:28:35Z</cp:lastPrinted>
  <dcterms:created xsi:type="dcterms:W3CDTF">2011-12-13T08:10:21Z</dcterms:created>
  <dcterms:modified xsi:type="dcterms:W3CDTF">2022-01-21T10:38:54Z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