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  <p:sldMasterId id="2147483733" r:id="rId5"/>
    <p:sldMasterId id="2147483735" r:id="rId6"/>
    <p:sldMasterId id="2147483742" r:id="rId7"/>
  </p:sldMasterIdLst>
  <p:notesMasterIdLst>
    <p:notesMasterId r:id="rId64"/>
  </p:notesMasterIdLst>
  <p:handoutMasterIdLst>
    <p:handoutMasterId r:id="rId65"/>
  </p:handoutMasterIdLst>
  <p:sldIdLst>
    <p:sldId id="277" r:id="rId8"/>
    <p:sldId id="525" r:id="rId9"/>
    <p:sldId id="527" r:id="rId10"/>
    <p:sldId id="528" r:id="rId11"/>
    <p:sldId id="366" r:id="rId12"/>
    <p:sldId id="536" r:id="rId13"/>
    <p:sldId id="413" r:id="rId14"/>
    <p:sldId id="529" r:id="rId15"/>
    <p:sldId id="530" r:id="rId16"/>
    <p:sldId id="531" r:id="rId17"/>
    <p:sldId id="540" r:id="rId18"/>
    <p:sldId id="436" r:id="rId19"/>
    <p:sldId id="532" r:id="rId20"/>
    <p:sldId id="541" r:id="rId21"/>
    <p:sldId id="533" r:id="rId22"/>
    <p:sldId id="783" r:id="rId23"/>
    <p:sldId id="534" r:id="rId24"/>
    <p:sldId id="510" r:id="rId25"/>
    <p:sldId id="522" r:id="rId26"/>
    <p:sldId id="480" r:id="rId27"/>
    <p:sldId id="419" r:id="rId28"/>
    <p:sldId id="511" r:id="rId29"/>
    <p:sldId id="523" r:id="rId30"/>
    <p:sldId id="524" r:id="rId31"/>
    <p:sldId id="520" r:id="rId32"/>
    <p:sldId id="437" r:id="rId33"/>
    <p:sldId id="420" r:id="rId34"/>
    <p:sldId id="421" r:id="rId35"/>
    <p:sldId id="439" r:id="rId36"/>
    <p:sldId id="440" r:id="rId37"/>
    <p:sldId id="464" r:id="rId38"/>
    <p:sldId id="465" r:id="rId39"/>
    <p:sldId id="424" r:id="rId40"/>
    <p:sldId id="443" r:id="rId41"/>
    <p:sldId id="442" r:id="rId42"/>
    <p:sldId id="537" r:id="rId43"/>
    <p:sldId id="542" r:id="rId44"/>
    <p:sldId id="543" r:id="rId45"/>
    <p:sldId id="544" r:id="rId46"/>
    <p:sldId id="487" r:id="rId47"/>
    <p:sldId id="547" r:id="rId48"/>
    <p:sldId id="551" r:id="rId49"/>
    <p:sldId id="552" r:id="rId50"/>
    <p:sldId id="555" r:id="rId51"/>
    <p:sldId id="546" r:id="rId52"/>
    <p:sldId id="483" r:id="rId53"/>
    <p:sldId id="538" r:id="rId54"/>
    <p:sldId id="457" r:id="rId55"/>
    <p:sldId id="548" r:id="rId56"/>
    <p:sldId id="549" r:id="rId57"/>
    <p:sldId id="550" r:id="rId58"/>
    <p:sldId id="455" r:id="rId59"/>
    <p:sldId id="539" r:id="rId60"/>
    <p:sldId id="554" r:id="rId61"/>
    <p:sldId id="502" r:id="rId62"/>
    <p:sldId id="484" r:id="rId63"/>
  </p:sldIdLst>
  <p:sldSz cx="12192000" cy="6858000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Qjzu7NsA664KcBkQIz2oRA==" hashData="8GStU7KXResotXAVVefLTOznO+EQaaQ2Rz4owdsOrhe8Mo1FRkiipmgfYGQciwK6jKu11BBKCQOSk1QUatZFA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53" userDrawn="1">
          <p15:clr>
            <a:srgbClr val="A4A3A4"/>
          </p15:clr>
        </p15:guide>
        <p15:guide id="7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stjens Ilse" initials="FI" lastIdx="22" clrIdx="0">
    <p:extLst>
      <p:ext uri="{19B8F6BF-5375-455C-9EA6-DF929625EA0E}">
        <p15:presenceInfo xmlns:p15="http://schemas.microsoft.com/office/powerpoint/2012/main" userId="S-1-5-21-3675852479-2980802970-892884109-284260" providerId="AD"/>
      </p:ext>
    </p:extLst>
  </p:cmAuthor>
  <p:cmAuthor id="2" name="Laurent Alexis" initials="LA" lastIdx="25" clrIdx="1">
    <p:extLst>
      <p:ext uri="{19B8F6BF-5375-455C-9EA6-DF929625EA0E}">
        <p15:presenceInfo xmlns:p15="http://schemas.microsoft.com/office/powerpoint/2012/main" userId="S-1-5-21-3675852479-2980802970-892884109-7083387" providerId="AD"/>
      </p:ext>
    </p:extLst>
  </p:cmAuthor>
  <p:cmAuthor id="3" name="Campet Simon" initials="CS" lastIdx="1" clrIdx="2">
    <p:extLst>
      <p:ext uri="{19B8F6BF-5375-455C-9EA6-DF929625EA0E}">
        <p15:presenceInfo xmlns:p15="http://schemas.microsoft.com/office/powerpoint/2012/main" userId="S::simon.campet@infrabel.be::5f4507e4-a304-492b-a660-ef8bdaf71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  <a:srgbClr val="EBE600"/>
    <a:srgbClr val="FCEA04"/>
    <a:srgbClr val="FFCC66"/>
    <a:srgbClr val="FF9797"/>
    <a:srgbClr val="EEA512"/>
    <a:srgbClr val="E2F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D6046-CCDD-4139-A345-49D821F8860F}" v="50" dt="2021-07-16T10:22:06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78"/>
      </p:cViewPr>
      <p:guideLst>
        <p:guide orient="horz" pos="2160"/>
        <p:guide orient="horz" pos="1207"/>
        <p:guide orient="horz" pos="3838"/>
        <p:guide orient="horz" pos="618"/>
        <p:guide pos="3840"/>
        <p:guide pos="453"/>
        <p:guide pos="72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stjens Ilse" userId="814ed69a-9136-4fbe-b9cf-b25332840f6b" providerId="ADAL" clId="{A58613EE-B3A8-4A51-AAC3-A280F52AC5AB}"/>
    <pc:docChg chg="custSel addSld delSld modSld">
      <pc:chgData name="Festjens Ilse" userId="814ed69a-9136-4fbe-b9cf-b25332840f6b" providerId="ADAL" clId="{A58613EE-B3A8-4A51-AAC3-A280F52AC5AB}" dt="2021-09-10T11:42:16.302" v="14" actId="20577"/>
      <pc:docMkLst>
        <pc:docMk/>
      </pc:docMkLst>
      <pc:sldChg chg="modSp">
        <pc:chgData name="Festjens Ilse" userId="814ed69a-9136-4fbe-b9cf-b25332840f6b" providerId="ADAL" clId="{A58613EE-B3A8-4A51-AAC3-A280F52AC5AB}" dt="2021-09-10T11:42:16.302" v="14" actId="20577"/>
        <pc:sldMkLst>
          <pc:docMk/>
          <pc:sldMk cId="3219254142" sldId="520"/>
        </pc:sldMkLst>
        <pc:spChg chg="mod">
          <ac:chgData name="Festjens Ilse" userId="814ed69a-9136-4fbe-b9cf-b25332840f6b" providerId="ADAL" clId="{A58613EE-B3A8-4A51-AAC3-A280F52AC5AB}" dt="2021-09-10T11:42:16.302" v="14" actId="20577"/>
          <ac:spMkLst>
            <pc:docMk/>
            <pc:sldMk cId="3219254142" sldId="520"/>
            <ac:spMk id="23" creationId="{00000000-0000-0000-0000-000000000000}"/>
          </ac:spMkLst>
        </pc:spChg>
      </pc:sldChg>
      <pc:sldChg chg="delSp add del">
        <pc:chgData name="Festjens Ilse" userId="814ed69a-9136-4fbe-b9cf-b25332840f6b" providerId="ADAL" clId="{A58613EE-B3A8-4A51-AAC3-A280F52AC5AB}" dt="2021-09-10T11:35:38.286" v="3" actId="2696"/>
        <pc:sldMkLst>
          <pc:docMk/>
          <pc:sldMk cId="3387413733" sldId="784"/>
        </pc:sldMkLst>
        <pc:spChg chg="del">
          <ac:chgData name="Festjens Ilse" userId="814ed69a-9136-4fbe-b9cf-b25332840f6b" providerId="ADAL" clId="{A58613EE-B3A8-4A51-AAC3-A280F52AC5AB}" dt="2021-09-10T11:34:55" v="1" actId="478"/>
          <ac:spMkLst>
            <pc:docMk/>
            <pc:sldMk cId="3387413733" sldId="784"/>
            <ac:spMk id="21542" creationId="{00000000-0000-0000-0000-000000000000}"/>
          </ac:spMkLst>
        </pc:spChg>
        <pc:picChg chg="del">
          <ac:chgData name="Festjens Ilse" userId="814ed69a-9136-4fbe-b9cf-b25332840f6b" providerId="ADAL" clId="{A58613EE-B3A8-4A51-AAC3-A280F52AC5AB}" dt="2021-09-10T11:34:56.721" v="2" actId="478"/>
          <ac:picMkLst>
            <pc:docMk/>
            <pc:sldMk cId="3387413733" sldId="784"/>
            <ac:picMk id="5" creationId="{00000000-0000-0000-0000-000000000000}"/>
          </ac:picMkLst>
        </pc:picChg>
      </pc:sldChg>
    </pc:docChg>
  </pc:docChgLst>
  <pc:docChgLst>
    <pc:chgData name="Festjens Ilse" userId="814ed69a-9136-4fbe-b9cf-b25332840f6b" providerId="ADAL" clId="{D45D6046-CCDD-4139-A345-49D821F8860F}"/>
    <pc:docChg chg="custSel modSld">
      <pc:chgData name="Festjens Ilse" userId="814ed69a-9136-4fbe-b9cf-b25332840f6b" providerId="ADAL" clId="{D45D6046-CCDD-4139-A345-49D821F8860F}" dt="2021-07-19T09:49:10.256" v="425" actId="1036"/>
      <pc:docMkLst>
        <pc:docMk/>
      </pc:docMkLst>
      <pc:sldChg chg="addSp delSp modSp">
        <pc:chgData name="Festjens Ilse" userId="814ed69a-9136-4fbe-b9cf-b25332840f6b" providerId="ADAL" clId="{D45D6046-CCDD-4139-A345-49D821F8860F}" dt="2021-07-19T09:42:46.154" v="210" actId="14100"/>
        <pc:sldMkLst>
          <pc:docMk/>
          <pc:sldMk cId="0" sldId="436"/>
        </pc:sldMkLst>
        <pc:spChg chg="add mod">
          <ac:chgData name="Festjens Ilse" userId="814ed69a-9136-4fbe-b9cf-b25332840f6b" providerId="ADAL" clId="{D45D6046-CCDD-4139-A345-49D821F8860F}" dt="2021-07-19T09:42:46.154" v="210" actId="14100"/>
          <ac:spMkLst>
            <pc:docMk/>
            <pc:sldMk cId="0" sldId="436"/>
            <ac:spMk id="11" creationId="{A0302D2B-497D-49C6-B6DD-768D7D918C6C}"/>
          </ac:spMkLst>
        </pc:spChg>
        <pc:spChg chg="mod">
          <ac:chgData name="Festjens Ilse" userId="814ed69a-9136-4fbe-b9cf-b25332840f6b" providerId="ADAL" clId="{D45D6046-CCDD-4139-A345-49D821F8860F}" dt="2021-07-19T09:42:34.723" v="208" actId="1035"/>
          <ac:spMkLst>
            <pc:docMk/>
            <pc:sldMk cId="0" sldId="436"/>
            <ac:spMk id="12" creationId="{00000000-0000-0000-0000-000000000000}"/>
          </ac:spMkLst>
        </pc:spChg>
        <pc:spChg chg="del">
          <ac:chgData name="Festjens Ilse" userId="814ed69a-9136-4fbe-b9cf-b25332840f6b" providerId="ADAL" clId="{D45D6046-CCDD-4139-A345-49D821F8860F}" dt="2021-07-19T09:42:19.079" v="190" actId="478"/>
          <ac:spMkLst>
            <pc:docMk/>
            <pc:sldMk cId="0" sldId="436"/>
            <ac:spMk id="14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2:34.723" v="208" actId="1035"/>
          <ac:spMkLst>
            <pc:docMk/>
            <pc:sldMk cId="0" sldId="436"/>
            <ac:spMk id="15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2:38.100" v="209" actId="1076"/>
          <ac:spMkLst>
            <pc:docMk/>
            <pc:sldMk cId="0" sldId="436"/>
            <ac:spMk id="17" creationId="{00000000-0000-0000-0000-000000000000}"/>
          </ac:spMkLst>
        </pc:spChg>
        <pc:picChg chg="mod">
          <ac:chgData name="Festjens Ilse" userId="814ed69a-9136-4fbe-b9cf-b25332840f6b" providerId="ADAL" clId="{D45D6046-CCDD-4139-A345-49D821F8860F}" dt="2021-07-19T09:42:34.723" v="208" actId="1035"/>
          <ac:picMkLst>
            <pc:docMk/>
            <pc:sldMk cId="0" sldId="436"/>
            <ac:picMk id="16" creationId="{00000000-0000-0000-0000-000000000000}"/>
          </ac:picMkLst>
        </pc:picChg>
      </pc:sldChg>
      <pc:sldChg chg="modSp">
        <pc:chgData name="Festjens Ilse" userId="814ed69a-9136-4fbe-b9cf-b25332840f6b" providerId="ADAL" clId="{D45D6046-CCDD-4139-A345-49D821F8860F}" dt="2021-07-19T09:43:36.225" v="231" actId="207"/>
        <pc:sldMkLst>
          <pc:docMk/>
          <pc:sldMk cId="2640240637" sldId="532"/>
        </pc:sldMkLst>
        <pc:spChg chg="mod">
          <ac:chgData name="Festjens Ilse" userId="814ed69a-9136-4fbe-b9cf-b25332840f6b" providerId="ADAL" clId="{D45D6046-CCDD-4139-A345-49D821F8860F}" dt="2021-07-19T09:43:36.225" v="231" actId="207"/>
          <ac:spMkLst>
            <pc:docMk/>
            <pc:sldMk cId="2640240637" sldId="532"/>
            <ac:spMk id="12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3:30.038" v="230" actId="207"/>
          <ac:spMkLst>
            <pc:docMk/>
            <pc:sldMk cId="2640240637" sldId="532"/>
            <ac:spMk id="14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3:25.546" v="229" actId="1076"/>
          <ac:spMkLst>
            <pc:docMk/>
            <pc:sldMk cId="2640240637" sldId="532"/>
            <ac:spMk id="17" creationId="{00000000-0000-0000-0000-000000000000}"/>
          </ac:spMkLst>
        </pc:spChg>
      </pc:sldChg>
      <pc:sldChg chg="addSp delSp modSp">
        <pc:chgData name="Festjens Ilse" userId="814ed69a-9136-4fbe-b9cf-b25332840f6b" providerId="ADAL" clId="{D45D6046-CCDD-4139-A345-49D821F8860F}" dt="2021-07-19T09:42:08.078" v="189" actId="1076"/>
        <pc:sldMkLst>
          <pc:docMk/>
          <pc:sldMk cId="3786675129" sldId="540"/>
        </pc:sldMkLst>
        <pc:spChg chg="mod">
          <ac:chgData name="Festjens Ilse" userId="814ed69a-9136-4fbe-b9cf-b25332840f6b" providerId="ADAL" clId="{D45D6046-CCDD-4139-A345-49D821F8860F}" dt="2021-07-19T09:41:06.563" v="159" actId="1037"/>
          <ac:spMkLst>
            <pc:docMk/>
            <pc:sldMk cId="3786675129" sldId="540"/>
            <ac:spMk id="16" creationId="{00000000-0000-0000-0000-000000000000}"/>
          </ac:spMkLst>
        </pc:spChg>
        <pc:spChg chg="add del">
          <ac:chgData name="Festjens Ilse" userId="814ed69a-9136-4fbe-b9cf-b25332840f6b" providerId="ADAL" clId="{D45D6046-CCDD-4139-A345-49D821F8860F}" dt="2021-07-19T09:39:47.593" v="3"/>
          <ac:spMkLst>
            <pc:docMk/>
            <pc:sldMk cId="3786675129" sldId="540"/>
            <ac:spMk id="17" creationId="{FF4AA02A-2B13-481E-80D0-8E6E2B82A7BD}"/>
          </ac:spMkLst>
        </pc:spChg>
        <pc:spChg chg="del">
          <ac:chgData name="Festjens Ilse" userId="814ed69a-9136-4fbe-b9cf-b25332840f6b" providerId="ADAL" clId="{D45D6046-CCDD-4139-A345-49D821F8860F}" dt="2021-07-19T09:39:41.462" v="1" actId="478"/>
          <ac:spMkLst>
            <pc:docMk/>
            <pc:sldMk cId="3786675129" sldId="540"/>
            <ac:spMk id="18" creationId="{00000000-0000-0000-0000-000000000000}"/>
          </ac:spMkLst>
        </pc:spChg>
        <pc:spChg chg="del">
          <ac:chgData name="Festjens Ilse" userId="814ed69a-9136-4fbe-b9cf-b25332840f6b" providerId="ADAL" clId="{D45D6046-CCDD-4139-A345-49D821F8860F}" dt="2021-07-19T09:39:38.752" v="0" actId="478"/>
          <ac:spMkLst>
            <pc:docMk/>
            <pc:sldMk cId="3786675129" sldId="540"/>
            <ac:spMk id="19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2:00.918" v="187" actId="1036"/>
          <ac:spMkLst>
            <pc:docMk/>
            <pc:sldMk cId="3786675129" sldId="540"/>
            <ac:spMk id="20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2:00.918" v="187" actId="1036"/>
          <ac:spMkLst>
            <pc:docMk/>
            <pc:sldMk cId="3786675129" sldId="540"/>
            <ac:spMk id="21" creationId="{00000000-0000-0000-0000-000000000000}"/>
          </ac:spMkLst>
        </pc:spChg>
        <pc:spChg chg="add mod">
          <ac:chgData name="Festjens Ilse" userId="814ed69a-9136-4fbe-b9cf-b25332840f6b" providerId="ADAL" clId="{D45D6046-CCDD-4139-A345-49D821F8860F}" dt="2021-07-19T09:41:22.662" v="164" actId="14100"/>
          <ac:spMkLst>
            <pc:docMk/>
            <pc:sldMk cId="3786675129" sldId="540"/>
            <ac:spMk id="22" creationId="{197A544A-AEF9-4DC1-AB91-CD514AF4A65C}"/>
          </ac:spMkLst>
        </pc:spChg>
        <pc:spChg chg="mod">
          <ac:chgData name="Festjens Ilse" userId="814ed69a-9136-4fbe-b9cf-b25332840f6b" providerId="ADAL" clId="{D45D6046-CCDD-4139-A345-49D821F8860F}" dt="2021-07-19T09:40:34.018" v="77" actId="1076"/>
          <ac:spMkLst>
            <pc:docMk/>
            <pc:sldMk cId="3786675129" sldId="540"/>
            <ac:spMk id="23" creationId="{528C7681-7834-4DC3-9020-167DE9D580CC}"/>
          </ac:spMkLst>
        </pc:spChg>
        <pc:spChg chg="add mod">
          <ac:chgData name="Festjens Ilse" userId="814ed69a-9136-4fbe-b9cf-b25332840f6b" providerId="ADAL" clId="{D45D6046-CCDD-4139-A345-49D821F8860F}" dt="2021-07-19T09:41:20.373" v="163" actId="14100"/>
          <ac:spMkLst>
            <pc:docMk/>
            <pc:sldMk cId="3786675129" sldId="540"/>
            <ac:spMk id="24" creationId="{B165D8D2-754D-4A9A-A3B8-74606AF9B888}"/>
          </ac:spMkLst>
        </pc:spChg>
        <pc:spChg chg="mod">
          <ac:chgData name="Festjens Ilse" userId="814ed69a-9136-4fbe-b9cf-b25332840f6b" providerId="ADAL" clId="{D45D6046-CCDD-4139-A345-49D821F8860F}" dt="2021-07-19T09:40:30.783" v="76" actId="1038"/>
          <ac:spMkLst>
            <pc:docMk/>
            <pc:sldMk cId="3786675129" sldId="540"/>
            <ac:spMk id="65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0:30.783" v="76" actId="1038"/>
          <ac:spMkLst>
            <pc:docMk/>
            <pc:sldMk cId="3786675129" sldId="540"/>
            <ac:spMk id="66" creationId="{00000000-0000-0000-0000-000000000000}"/>
          </ac:spMkLst>
        </pc:spChg>
        <pc:picChg chg="mod">
          <ac:chgData name="Festjens Ilse" userId="814ed69a-9136-4fbe-b9cf-b25332840f6b" providerId="ADAL" clId="{D45D6046-CCDD-4139-A345-49D821F8860F}" dt="2021-07-19T09:40:30.783" v="76" actId="1038"/>
          <ac:picMkLst>
            <pc:docMk/>
            <pc:sldMk cId="3786675129" sldId="540"/>
            <ac:picMk id="2" creationId="{1A2B509D-E3E4-47CA-BE17-B9723017905E}"/>
          </ac:picMkLst>
        </pc:picChg>
        <pc:picChg chg="add mod">
          <ac:chgData name="Festjens Ilse" userId="814ed69a-9136-4fbe-b9cf-b25332840f6b" providerId="ADAL" clId="{D45D6046-CCDD-4139-A345-49D821F8860F}" dt="2021-07-19T09:42:05.269" v="188" actId="1076"/>
          <ac:picMkLst>
            <pc:docMk/>
            <pc:sldMk cId="3786675129" sldId="540"/>
            <ac:picMk id="4" creationId="{FD98C8BC-9D24-4054-9F00-BEAA086A8BE7}"/>
          </ac:picMkLst>
        </pc:picChg>
        <pc:picChg chg="mod">
          <ac:chgData name="Festjens Ilse" userId="814ed69a-9136-4fbe-b9cf-b25332840f6b" providerId="ADAL" clId="{D45D6046-CCDD-4139-A345-49D821F8860F}" dt="2021-07-19T09:42:00.918" v="187" actId="1036"/>
          <ac:picMkLst>
            <pc:docMk/>
            <pc:sldMk cId="3786675129" sldId="540"/>
            <ac:picMk id="5" creationId="{00000000-0000-0000-0000-000000000000}"/>
          </ac:picMkLst>
        </pc:picChg>
        <pc:picChg chg="add mod">
          <ac:chgData name="Festjens Ilse" userId="814ed69a-9136-4fbe-b9cf-b25332840f6b" providerId="ADAL" clId="{D45D6046-CCDD-4139-A345-49D821F8860F}" dt="2021-07-19T09:42:08.078" v="189" actId="1076"/>
          <ac:picMkLst>
            <pc:docMk/>
            <pc:sldMk cId="3786675129" sldId="540"/>
            <ac:picMk id="6" creationId="{E9AA47ED-FF96-4730-A6C2-E42750A680A3}"/>
          </ac:picMkLst>
        </pc:picChg>
        <pc:picChg chg="mod">
          <ac:chgData name="Festjens Ilse" userId="814ed69a-9136-4fbe-b9cf-b25332840f6b" providerId="ADAL" clId="{D45D6046-CCDD-4139-A345-49D821F8860F}" dt="2021-07-19T09:41:10.985" v="160" actId="1076"/>
          <ac:picMkLst>
            <pc:docMk/>
            <pc:sldMk cId="3786675129" sldId="540"/>
            <ac:picMk id="14" creationId="{00000000-0000-0000-0000-000000000000}"/>
          </ac:picMkLst>
        </pc:picChg>
        <pc:picChg chg="mod">
          <ac:chgData name="Festjens Ilse" userId="814ed69a-9136-4fbe-b9cf-b25332840f6b" providerId="ADAL" clId="{D45D6046-CCDD-4139-A345-49D821F8860F}" dt="2021-07-19T09:41:06.563" v="159" actId="1037"/>
          <ac:picMkLst>
            <pc:docMk/>
            <pc:sldMk cId="3786675129" sldId="540"/>
            <ac:picMk id="15" creationId="{00000000-0000-0000-0000-000000000000}"/>
          </ac:picMkLst>
        </pc:picChg>
      </pc:sldChg>
      <pc:sldChg chg="modSp">
        <pc:chgData name="Festjens Ilse" userId="814ed69a-9136-4fbe-b9cf-b25332840f6b" providerId="ADAL" clId="{D45D6046-CCDD-4139-A345-49D821F8860F}" dt="2021-07-19T09:43:50.574" v="233" actId="113"/>
        <pc:sldMkLst>
          <pc:docMk/>
          <pc:sldMk cId="2330946240" sldId="541"/>
        </pc:sldMkLst>
        <pc:spChg chg="mod">
          <ac:chgData name="Festjens Ilse" userId="814ed69a-9136-4fbe-b9cf-b25332840f6b" providerId="ADAL" clId="{D45D6046-CCDD-4139-A345-49D821F8860F}" dt="2021-07-19T09:43:50.574" v="233" actId="113"/>
          <ac:spMkLst>
            <pc:docMk/>
            <pc:sldMk cId="2330946240" sldId="541"/>
            <ac:spMk id="12" creationId="{00000000-0000-0000-0000-000000000000}"/>
          </ac:spMkLst>
        </pc:spChg>
      </pc:sldChg>
      <pc:sldChg chg="addSp delSp modSp">
        <pc:chgData name="Festjens Ilse" userId="814ed69a-9136-4fbe-b9cf-b25332840f6b" providerId="ADAL" clId="{D45D6046-CCDD-4139-A345-49D821F8860F}" dt="2021-07-19T09:49:10.256" v="425" actId="1036"/>
        <pc:sldMkLst>
          <pc:docMk/>
          <pc:sldMk cId="4043183624" sldId="554"/>
        </pc:sldMkLst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43" creationId="{00000000-0000-0000-0000-000000000000}"/>
          </ac:spMkLst>
        </pc:spChg>
        <pc:spChg chg="add mod">
          <ac:chgData name="Festjens Ilse" userId="814ed69a-9136-4fbe-b9cf-b25332840f6b" providerId="ADAL" clId="{D45D6046-CCDD-4139-A345-49D821F8860F}" dt="2021-07-19T09:45:08.240" v="295" actId="6549"/>
          <ac:spMkLst>
            <pc:docMk/>
            <pc:sldMk cId="4043183624" sldId="554"/>
            <ac:spMk id="44" creationId="{80A7C699-4293-4082-8159-5558ECA01DBB}"/>
          </ac:spMkLst>
        </pc:spChg>
        <pc:spChg chg="mod">
          <ac:chgData name="Festjens Ilse" userId="814ed69a-9136-4fbe-b9cf-b25332840f6b" providerId="ADAL" clId="{D45D6046-CCDD-4139-A345-49D821F8860F}" dt="2021-07-19T09:45:43.273" v="372" actId="6549"/>
          <ac:spMkLst>
            <pc:docMk/>
            <pc:sldMk cId="4043183624" sldId="554"/>
            <ac:spMk id="45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51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52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56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57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58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59" creationId="{00000000-0000-0000-0000-000000000000}"/>
          </ac:spMkLst>
        </pc:spChg>
        <pc:spChg chg="del">
          <ac:chgData name="Festjens Ilse" userId="814ed69a-9136-4fbe-b9cf-b25332840f6b" providerId="ADAL" clId="{D45D6046-CCDD-4139-A345-49D821F8860F}" dt="2021-07-19T09:46:15.824" v="377" actId="478"/>
          <ac:spMkLst>
            <pc:docMk/>
            <pc:sldMk cId="4043183624" sldId="554"/>
            <ac:spMk id="61460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63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9:10.256" v="425" actId="1036"/>
          <ac:spMkLst>
            <pc:docMk/>
            <pc:sldMk cId="4043183624" sldId="554"/>
            <ac:spMk id="61464" creationId="{00000000-0000-0000-0000-000000000000}"/>
          </ac:spMkLst>
        </pc:spChg>
        <pc:spChg chg="mod">
          <ac:chgData name="Festjens Ilse" userId="814ed69a-9136-4fbe-b9cf-b25332840f6b" providerId="ADAL" clId="{D45D6046-CCDD-4139-A345-49D821F8860F}" dt="2021-07-19T09:48:05.935" v="399"/>
          <ac:spMkLst>
            <pc:docMk/>
            <pc:sldMk cId="4043183624" sldId="554"/>
            <ac:spMk id="61476" creationId="{00000000-0000-0000-0000-000000000000}"/>
          </ac:spMkLst>
        </pc:spChg>
        <pc:spChg chg="del">
          <ac:chgData name="Festjens Ilse" userId="814ed69a-9136-4fbe-b9cf-b25332840f6b" providerId="ADAL" clId="{D45D6046-CCDD-4139-A345-49D821F8860F}" dt="2021-07-19T09:46:10.247" v="374" actId="478"/>
          <ac:spMkLst>
            <pc:docMk/>
            <pc:sldMk cId="4043183624" sldId="554"/>
            <ac:spMk id="61477" creationId="{00000000-0000-0000-0000-000000000000}"/>
          </ac:spMkLst>
        </pc:spChg>
        <pc:grpChg chg="mod">
          <ac:chgData name="Festjens Ilse" userId="814ed69a-9136-4fbe-b9cf-b25332840f6b" providerId="ADAL" clId="{D45D6046-CCDD-4139-A345-49D821F8860F}" dt="2021-07-19T09:49:10.256" v="425" actId="1036"/>
          <ac:grpSpMkLst>
            <pc:docMk/>
            <pc:sldMk cId="4043183624" sldId="554"/>
            <ac:grpSpMk id="56" creationId="{00000000-0000-0000-0000-000000000000}"/>
          </ac:grpSpMkLst>
        </pc:grpChg>
        <pc:grpChg chg="del">
          <ac:chgData name="Festjens Ilse" userId="814ed69a-9136-4fbe-b9cf-b25332840f6b" providerId="ADAL" clId="{D45D6046-CCDD-4139-A345-49D821F8860F}" dt="2021-07-19T09:46:13" v="375" actId="478"/>
          <ac:grpSpMkLst>
            <pc:docMk/>
            <pc:sldMk cId="4043183624" sldId="554"/>
            <ac:grpSpMk id="61461" creationId="{00000000-0000-0000-0000-000000000000}"/>
          </ac:grpSpMkLst>
        </pc:grpChg>
        <pc:grpChg chg="del">
          <ac:chgData name="Festjens Ilse" userId="814ed69a-9136-4fbe-b9cf-b25332840f6b" providerId="ADAL" clId="{D45D6046-CCDD-4139-A345-49D821F8860F}" dt="2021-07-19T09:46:14.361" v="376" actId="478"/>
          <ac:grpSpMkLst>
            <pc:docMk/>
            <pc:sldMk cId="4043183624" sldId="554"/>
            <ac:grpSpMk id="61462" creationId="{00000000-0000-0000-0000-000000000000}"/>
          </ac:grpSpMkLst>
        </pc:grpChg>
        <pc:picChg chg="del">
          <ac:chgData name="Festjens Ilse" userId="814ed69a-9136-4fbe-b9cf-b25332840f6b" providerId="ADAL" clId="{D45D6046-CCDD-4139-A345-49D821F8860F}" dt="2021-07-19T09:46:20.914" v="378" actId="478"/>
          <ac:picMkLst>
            <pc:docMk/>
            <pc:sldMk cId="4043183624" sldId="554"/>
            <ac:picMk id="2" creationId="{00000000-0000-0000-0000-000000000000}"/>
          </ac:picMkLst>
        </pc:picChg>
        <pc:picChg chg="del">
          <ac:chgData name="Festjens Ilse" userId="814ed69a-9136-4fbe-b9cf-b25332840f6b" providerId="ADAL" clId="{D45D6046-CCDD-4139-A345-49D821F8860F}" dt="2021-07-19T09:45:13.139" v="296" actId="478"/>
          <ac:picMkLst>
            <pc:docMk/>
            <pc:sldMk cId="4043183624" sldId="554"/>
            <ac:picMk id="3" creationId="{00000000-0000-0000-0000-000000000000}"/>
          </ac:picMkLst>
        </pc:picChg>
        <pc:picChg chg="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4" creationId="{00000000-0000-0000-0000-000000000000}"/>
          </ac:picMkLst>
        </pc:picChg>
        <pc:picChg chg="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5" creationId="{00000000-0000-0000-0000-000000000000}"/>
          </ac:picMkLst>
        </pc:picChg>
        <pc:picChg chg="del">
          <ac:chgData name="Festjens Ilse" userId="814ed69a-9136-4fbe-b9cf-b25332840f6b" providerId="ADAL" clId="{D45D6046-CCDD-4139-A345-49D821F8860F}" dt="2021-07-19T09:46:08.005" v="373" actId="478"/>
          <ac:picMkLst>
            <pc:docMk/>
            <pc:sldMk cId="4043183624" sldId="554"/>
            <ac:picMk id="6" creationId="{00000000-0000-0000-0000-000000000000}"/>
          </ac:picMkLst>
        </pc:picChg>
        <pc:picChg chg="add 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7" creationId="{92D310F5-0F78-4746-96F1-436E18CD6BA5}"/>
          </ac:picMkLst>
        </pc:picChg>
        <pc:picChg chg="add del">
          <ac:chgData name="Festjens Ilse" userId="814ed69a-9136-4fbe-b9cf-b25332840f6b" providerId="ADAL" clId="{D45D6046-CCDD-4139-A345-49D821F8860F}" dt="2021-07-19T09:46:55.871" v="382"/>
          <ac:picMkLst>
            <pc:docMk/>
            <pc:sldMk cId="4043183624" sldId="554"/>
            <ac:picMk id="8" creationId="{06C84B50-A19B-45FC-AFED-6D4E61A67010}"/>
          </ac:picMkLst>
        </pc:picChg>
        <pc:picChg chg="del">
          <ac:chgData name="Festjens Ilse" userId="814ed69a-9136-4fbe-b9cf-b25332840f6b" providerId="ADAL" clId="{D45D6046-CCDD-4139-A345-49D821F8860F}" dt="2021-07-19T09:48:20.148" v="400" actId="478"/>
          <ac:picMkLst>
            <pc:docMk/>
            <pc:sldMk cId="4043183624" sldId="554"/>
            <ac:picMk id="9" creationId="{00000000-0000-0000-0000-000000000000}"/>
          </ac:picMkLst>
        </pc:picChg>
        <pc:picChg chg="add 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12" creationId="{ABD54784-362F-4E75-B98B-31CB64366413}"/>
          </ac:picMkLst>
        </pc:picChg>
        <pc:picChg chg="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42" creationId="{00000000-0000-0000-0000-000000000000}"/>
          </ac:picMkLst>
        </pc:picChg>
        <pc:picChg chg="add 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48" creationId="{0B61A7B0-742C-44BB-8FC3-993F75EE9EF9}"/>
          </ac:picMkLst>
        </pc:picChg>
        <pc:picChg chg="del">
          <ac:chgData name="Festjens Ilse" userId="814ed69a-9136-4fbe-b9cf-b25332840f6b" providerId="ADAL" clId="{D45D6046-CCDD-4139-A345-49D821F8860F}" dt="2021-07-19T09:47:46.492" v="389" actId="478"/>
          <ac:picMkLst>
            <pc:docMk/>
            <pc:sldMk cId="4043183624" sldId="554"/>
            <ac:picMk id="78" creationId="{00000000-0000-0000-0000-000000000000}"/>
          </ac:picMkLst>
        </pc:picChg>
        <pc:picChg chg="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79" creationId="{00000000-0000-0000-0000-000000000000}"/>
          </ac:picMkLst>
        </pc:picChg>
        <pc:picChg chg="mod">
          <ac:chgData name="Festjens Ilse" userId="814ed69a-9136-4fbe-b9cf-b25332840f6b" providerId="ADAL" clId="{D45D6046-CCDD-4139-A345-49D821F8860F}" dt="2021-07-19T09:49:10.256" v="425" actId="1036"/>
          <ac:picMkLst>
            <pc:docMk/>
            <pc:sldMk cId="4043183624" sldId="554"/>
            <ac:picMk id="80" creationId="{00000000-0000-0000-0000-000000000000}"/>
          </ac:picMkLst>
        </pc:picChg>
        <pc:cxnChg chg="add mod">
          <ac:chgData name="Festjens Ilse" userId="814ed69a-9136-4fbe-b9cf-b25332840f6b" providerId="ADAL" clId="{D45D6046-CCDD-4139-A345-49D821F8860F}" dt="2021-07-19T09:49:10.256" v="425" actId="1036"/>
          <ac:cxnSpMkLst>
            <pc:docMk/>
            <pc:sldMk cId="4043183624" sldId="554"/>
            <ac:cxnSpMk id="11" creationId="{06B2A11C-3B0A-486C-A602-4D2194C67A09}"/>
          </ac:cxnSpMkLst>
        </pc:cxnChg>
        <pc:cxnChg chg="mod">
          <ac:chgData name="Festjens Ilse" userId="814ed69a-9136-4fbe-b9cf-b25332840f6b" providerId="ADAL" clId="{D45D6046-CCDD-4139-A345-49D821F8860F}" dt="2021-07-19T09:49:10.256" v="425" actId="1036"/>
          <ac:cxnSpMkLst>
            <pc:docMk/>
            <pc:sldMk cId="4043183624" sldId="554"/>
            <ac:cxnSpMk id="72" creationId="{00000000-0000-0000-0000-000000000000}"/>
          </ac:cxnSpMkLst>
        </pc:cxnChg>
        <pc:cxnChg chg="del">
          <ac:chgData name="Festjens Ilse" userId="814ed69a-9136-4fbe-b9cf-b25332840f6b" providerId="ADAL" clId="{D45D6046-CCDD-4139-A345-49D821F8860F}" dt="2021-07-19T09:47:45.352" v="388" actId="478"/>
          <ac:cxnSpMkLst>
            <pc:docMk/>
            <pc:sldMk cId="4043183624" sldId="554"/>
            <ac:cxnSpMk id="61443" creationId="{00000000-0000-0000-0000-000000000000}"/>
          </ac:cxnSpMkLst>
        </pc:cxnChg>
        <pc:cxnChg chg="mod">
          <ac:chgData name="Festjens Ilse" userId="814ed69a-9136-4fbe-b9cf-b25332840f6b" providerId="ADAL" clId="{D45D6046-CCDD-4139-A345-49D821F8860F}" dt="2021-07-19T09:49:10.256" v="425" actId="1036"/>
          <ac:cxnSpMkLst>
            <pc:docMk/>
            <pc:sldMk cId="4043183624" sldId="554"/>
            <ac:cxnSpMk id="61450" creationId="{00000000-0000-0000-0000-000000000000}"/>
          </ac:cxnSpMkLst>
        </pc:cxnChg>
        <pc:cxnChg chg="mod">
          <ac:chgData name="Festjens Ilse" userId="814ed69a-9136-4fbe-b9cf-b25332840f6b" providerId="ADAL" clId="{D45D6046-CCDD-4139-A345-49D821F8860F}" dt="2021-07-19T09:49:10.256" v="425" actId="1036"/>
          <ac:cxnSpMkLst>
            <pc:docMk/>
            <pc:sldMk cId="4043183624" sldId="554"/>
            <ac:cxnSpMk id="61453" creationId="{00000000-0000-0000-0000-000000000000}"/>
          </ac:cxnSpMkLst>
        </pc:cxnChg>
        <pc:cxnChg chg="mod">
          <ac:chgData name="Festjens Ilse" userId="814ed69a-9136-4fbe-b9cf-b25332840f6b" providerId="ADAL" clId="{D45D6046-CCDD-4139-A345-49D821F8860F}" dt="2021-07-19T09:49:10.256" v="425" actId="1036"/>
          <ac:cxnSpMkLst>
            <pc:docMk/>
            <pc:sldMk cId="4043183624" sldId="554"/>
            <ac:cxnSpMk id="61468" creationId="{00000000-0000-0000-0000-000000000000}"/>
          </ac:cxnSpMkLst>
        </pc:cxnChg>
        <pc:cxnChg chg="mod">
          <ac:chgData name="Festjens Ilse" userId="814ed69a-9136-4fbe-b9cf-b25332840f6b" providerId="ADAL" clId="{D45D6046-CCDD-4139-A345-49D821F8860F}" dt="2021-07-19T09:49:10.256" v="425" actId="1036"/>
          <ac:cxnSpMkLst>
            <pc:docMk/>
            <pc:sldMk cId="4043183624" sldId="554"/>
            <ac:cxnSpMk id="61472" creationId="{00000000-0000-0000-0000-000000000000}"/>
          </ac:cxnSpMkLst>
        </pc:cxnChg>
      </pc:sldChg>
    </pc:docChg>
  </pc:docChgLst>
  <pc:docChgLst>
    <pc:chgData name="Festjens Ilse" userId="814ed69a-9136-4fbe-b9cf-b25332840f6b" providerId="ADAL" clId="{9DF17954-C137-4B90-A494-C7F4E7FBC35B}"/>
    <pc:docChg chg="modSld">
      <pc:chgData name="Festjens Ilse" userId="814ed69a-9136-4fbe-b9cf-b25332840f6b" providerId="ADAL" clId="{9DF17954-C137-4B90-A494-C7F4E7FBC35B}" dt="2021-08-17T08:42:16.466" v="0" actId="1076"/>
      <pc:docMkLst>
        <pc:docMk/>
      </pc:docMkLst>
      <pc:sldChg chg="modSp">
        <pc:chgData name="Festjens Ilse" userId="814ed69a-9136-4fbe-b9cf-b25332840f6b" providerId="ADAL" clId="{9DF17954-C137-4B90-A494-C7F4E7FBC35B}" dt="2021-08-17T08:42:16.466" v="0" actId="1076"/>
        <pc:sldMkLst>
          <pc:docMk/>
          <pc:sldMk cId="0" sldId="413"/>
        </pc:sldMkLst>
        <pc:picChg chg="mod">
          <ac:chgData name="Festjens Ilse" userId="814ed69a-9136-4fbe-b9cf-b25332840f6b" providerId="ADAL" clId="{9DF17954-C137-4B90-A494-C7F4E7FBC35B}" dt="2021-08-17T08:42:16.466" v="0" actId="1076"/>
          <ac:picMkLst>
            <pc:docMk/>
            <pc:sldMk cId="0" sldId="413"/>
            <ac:picMk id="3" creationId="{60DB15FB-AEAA-4B68-AD05-02F570D393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93727" y="9321803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454275" y="9321803"/>
            <a:ext cx="175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761040" y="9321803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810A082C-6840-4EFE-8647-18FD7C403B87}" type="slidenum">
              <a:rPr lang="en-GB" sz="1000" b="1"/>
              <a:pPr algn="r">
                <a:defRPr/>
              </a:pPr>
              <a:t>‹#›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190982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8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52477" y="9321803"/>
            <a:ext cx="141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06663" y="9321803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624513" y="9321803"/>
            <a:ext cx="290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D93C347D-D09B-41ED-B28D-EAF77FA7DE18}" type="slidenum">
              <a:rPr lang="en-GB" sz="1000" b="1"/>
              <a:pPr algn="r">
                <a:defRPr/>
              </a:pPr>
              <a:t>‹#›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51890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70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80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21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31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62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72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003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98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01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24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47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267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67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59" tIns="45730" rIns="91459" bIns="4573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0A393-39A7-5C44-9942-E5E6E3DB97A7}" type="slidenum"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07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98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897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977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587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31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9471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72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9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1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>
          <p15:clr>
            <a:srgbClr val="FBAE40"/>
          </p15:clr>
        </p15:guide>
        <p15:guide id="2" pos="13237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5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19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 err="1"/>
              <a:t>title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3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700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9" y="1306800"/>
            <a:ext cx="9300879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6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8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>
          <p15:clr>
            <a:srgbClr val="FBAE40"/>
          </p15:clr>
        </p15:guide>
        <p15:guide id="2" pos="13237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6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BB3378-C5FD-0E42-8B0F-1E66EE15F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22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8E521F-019F-1C4A-8728-056403853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E3B219-2633-CA4F-8AF5-DBB60C08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C64D2338-5654-1F4A-9C62-121157932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7B97786C-8004-0943-991A-184A22C0C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48" r="8817" b="1178"/>
          <a:stretch/>
        </p:blipFill>
        <p:spPr>
          <a:xfrm>
            <a:off x="-778120" y="-4564"/>
            <a:ext cx="7001265" cy="6862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219415-A53B-2B41-90B9-5BABB6529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AE94913-E972-EE41-AB37-F6C7F66F3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8BD40C-9F65-7846-9B08-0C3F7E887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0" y="5877000"/>
            <a:ext cx="2006045" cy="327600"/>
          </a:xfrm>
          <a:prstGeom prst="rect">
            <a:avLst/>
          </a:prstGeom>
        </p:spPr>
      </p:pic>
      <p:sp>
        <p:nvSpPr>
          <p:cNvPr id="19" name="Titel 28">
            <a:extLst>
              <a:ext uri="{FF2B5EF4-FFF2-40B4-BE49-F238E27FC236}">
                <a16:creationId xmlns:a16="http://schemas.microsoft.com/office/drawing/2014/main" id="{42A5EE27-DBC1-6A40-8B8E-82EA9D3E7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606" y="1797224"/>
            <a:ext cx="7800789" cy="23437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New Infrabel </a:t>
            </a:r>
            <a:br>
              <a:rPr lang="nl-BE"/>
            </a:br>
            <a:r>
              <a:rPr lang="nl-BE"/>
              <a:t>PPT Template</a:t>
            </a:r>
          </a:p>
        </p:txBody>
      </p:sp>
      <p:sp>
        <p:nvSpPr>
          <p:cNvPr id="20" name="Tijdelijke aanduiding voor tekst 32">
            <a:extLst>
              <a:ext uri="{FF2B5EF4-FFF2-40B4-BE49-F238E27FC236}">
                <a16:creationId xmlns:a16="http://schemas.microsoft.com/office/drawing/2014/main" id="{6DACC24D-78C0-C14E-B9A6-23AFD9BFC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5607" y="4180124"/>
            <a:ext cx="7800788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err="1"/>
              <a:t>Subtitle</a:t>
            </a:r>
            <a:endParaRPr lang="nl-BE"/>
          </a:p>
        </p:txBody>
      </p:sp>
      <p:sp>
        <p:nvSpPr>
          <p:cNvPr id="25" name="Tijdelijke aanduiding voor tekst 32">
            <a:extLst>
              <a:ext uri="{FF2B5EF4-FFF2-40B4-BE49-F238E27FC236}">
                <a16:creationId xmlns:a16="http://schemas.microsoft.com/office/drawing/2014/main" id="{CB788083-CA0D-D24B-8B18-9F58675CC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2760" y="5871600"/>
            <a:ext cx="4406400" cy="352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Speakers</a:t>
            </a:r>
          </a:p>
        </p:txBody>
      </p:sp>
      <p:sp>
        <p:nvSpPr>
          <p:cNvPr id="9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38" y="5871600"/>
            <a:ext cx="1627457" cy="35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8559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875267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5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>
          <p15:clr>
            <a:srgbClr val="FBAE40"/>
          </p15:clr>
        </p15:guide>
        <p15:guide id="2" pos="13237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32766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3" y="1779344"/>
            <a:ext cx="10858859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39037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5" y="1779342"/>
            <a:ext cx="5146587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44980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4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6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40422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09677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4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6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78308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548567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6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385763" indent="-385763">
              <a:buClr>
                <a:schemeClr val="accent2"/>
              </a:buClr>
              <a:buSzPct val="50000"/>
              <a:buFont typeface="+mj-lt"/>
              <a:buAutoNum type="arabicPeriod"/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r>
              <a:rPr lang="nl-NL" err="1"/>
              <a:t>title</a:t>
            </a:r>
            <a:endParaRPr lang="nl-NL"/>
          </a:p>
          <a:p>
            <a:pPr lvl="0"/>
            <a:r>
              <a:rPr lang="nl-NL" err="1"/>
              <a:t>Chapter</a:t>
            </a:r>
            <a:r>
              <a:rPr lang="nl-NL"/>
              <a:t> </a:t>
            </a:r>
            <a:r>
              <a:rPr lang="nl-BE" err="1"/>
              <a:t>title</a:t>
            </a:r>
            <a:endParaRPr lang="nl-BE"/>
          </a:p>
          <a:p>
            <a:pPr lvl="0"/>
            <a:r>
              <a:rPr lang="nl-NL" err="1"/>
              <a:t>Chapter</a:t>
            </a:r>
            <a:r>
              <a:rPr lang="nl-NL"/>
              <a:t> </a:t>
            </a:r>
            <a:r>
              <a:rPr lang="nl-BE" err="1"/>
              <a:t>title</a:t>
            </a:r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0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5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19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 err="1"/>
              <a:t>title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3" y="1779344"/>
            <a:ext cx="10858859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4268181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3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700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9" y="1306800"/>
            <a:ext cx="9300879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5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5" y="1779342"/>
            <a:ext cx="5146587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605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4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6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96498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55914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4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6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94775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1. Chapter title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21989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6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385763" indent="-385763">
              <a:buClr>
                <a:schemeClr val="accent2"/>
              </a:buClr>
              <a:buSzPct val="50000"/>
              <a:buFont typeface="+mj-lt"/>
              <a:buAutoNum type="arabicPeriod"/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err="1"/>
              <a:t>Chapter</a:t>
            </a:r>
            <a:r>
              <a:rPr lang="nl-NL"/>
              <a:t> </a:t>
            </a:r>
            <a:r>
              <a:rPr lang="nl-NL" err="1"/>
              <a:t>title</a:t>
            </a:r>
            <a:endParaRPr lang="nl-NL"/>
          </a:p>
          <a:p>
            <a:pPr lvl="0"/>
            <a:r>
              <a:rPr lang="nl-NL" err="1"/>
              <a:t>Chapter</a:t>
            </a:r>
            <a:r>
              <a:rPr lang="nl-NL"/>
              <a:t> </a:t>
            </a:r>
            <a:r>
              <a:rPr lang="nl-BE" err="1"/>
              <a:t>title</a:t>
            </a:r>
            <a:endParaRPr lang="nl-BE"/>
          </a:p>
          <a:p>
            <a:pPr lvl="0"/>
            <a:r>
              <a:rPr lang="nl-NL" err="1"/>
              <a:t>Chapter</a:t>
            </a:r>
            <a:r>
              <a:rPr lang="nl-NL"/>
              <a:t> </a:t>
            </a:r>
            <a:r>
              <a:rPr lang="nl-BE" err="1"/>
              <a:t>title</a:t>
            </a:r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5" y="76925"/>
            <a:ext cx="698887" cy="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A136B0-1AB2-9C47-AC9F-ACFCCD2DEA8D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37A65FAF-7228-264A-8AFA-F74C32CDC4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20C8C401-6BA1-674F-B962-BAC7E365E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54" r:id="rId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5" y="76925"/>
            <a:ext cx="698887" cy="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png"/><Relationship Id="rId5" Type="http://schemas.openxmlformats.org/officeDocument/2006/relationships/image" Target="../media/image48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png"/><Relationship Id="rId5" Type="http://schemas.openxmlformats.org/officeDocument/2006/relationships/image" Target="../media/image68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0.jpeg"/><Relationship Id="rId5" Type="http://schemas.openxmlformats.org/officeDocument/2006/relationships/image" Target="../media/image55.png"/><Relationship Id="rId10" Type="http://schemas.openxmlformats.org/officeDocument/2006/relationships/image" Target="../media/image63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44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png"/><Relationship Id="rId5" Type="http://schemas.openxmlformats.org/officeDocument/2006/relationships/image" Target="../media/image44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72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png"/><Relationship Id="rId5" Type="http://schemas.openxmlformats.org/officeDocument/2006/relationships/image" Target="../media/image48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12" Type="http://schemas.openxmlformats.org/officeDocument/2006/relationships/image" Target="../media/image9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png"/><Relationship Id="rId11" Type="http://schemas.openxmlformats.org/officeDocument/2006/relationships/image" Target="../media/image53.jpe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53.jpeg"/><Relationship Id="rId3" Type="http://schemas.openxmlformats.org/officeDocument/2006/relationships/image" Target="../media/image93.png"/><Relationship Id="rId7" Type="http://schemas.openxmlformats.org/officeDocument/2006/relationships/image" Target="../media/image103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7.png"/><Relationship Id="rId5" Type="http://schemas.openxmlformats.org/officeDocument/2006/relationships/image" Target="../media/image41.png"/><Relationship Id="rId10" Type="http://schemas.openxmlformats.org/officeDocument/2006/relationships/image" Target="../media/image106.png"/><Relationship Id="rId4" Type="http://schemas.openxmlformats.org/officeDocument/2006/relationships/image" Target="../media/image48.png"/><Relationship Id="rId9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69.png"/><Relationship Id="rId5" Type="http://schemas.openxmlformats.org/officeDocument/2006/relationships/image" Target="../media/image41.png"/><Relationship Id="rId10" Type="http://schemas.openxmlformats.org/officeDocument/2006/relationships/image" Target="../media/image107.png"/><Relationship Id="rId4" Type="http://schemas.openxmlformats.org/officeDocument/2006/relationships/image" Target="../media/image48.png"/><Relationship Id="rId9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3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48.png"/><Relationship Id="rId9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4032" y="6237312"/>
            <a:ext cx="3959745" cy="384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1000" b="1">
                <a:latin typeface="+mn-lt"/>
              </a:rPr>
              <a:t>Dit document vervangt de van kracht zijnde reglementering niet!</a:t>
            </a:r>
            <a:endParaRPr lang="en-US" sz="1000" b="1">
              <a:latin typeface="+mn-lt"/>
            </a:endParaRPr>
          </a:p>
          <a:p>
            <a:pPr algn="just"/>
            <a:r>
              <a:rPr lang="nl-NL" sz="900"/>
              <a:t> </a:t>
            </a:r>
            <a:endParaRPr lang="en-US" sz="90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384032" y="2310572"/>
            <a:ext cx="5268913" cy="3494692"/>
          </a:xfrm>
        </p:spPr>
        <p:txBody>
          <a:bodyPr>
            <a:noAutofit/>
          </a:bodyPr>
          <a:lstStyle/>
          <a:p>
            <a:br>
              <a:rPr lang="fr-FR" sz="1800"/>
            </a:br>
            <a:br>
              <a:rPr lang="fr-FR" sz="1800"/>
            </a:br>
            <a:r>
              <a:rPr lang="fr-FR" sz="1800" err="1"/>
              <a:t>Directie</a:t>
            </a:r>
            <a:r>
              <a:rPr lang="fr-FR" sz="1800"/>
              <a:t> Asset Management</a:t>
            </a:r>
            <a:br>
              <a:rPr lang="fr-FR" sz="1800"/>
            </a:br>
            <a:br>
              <a:rPr lang="fr-FR" sz="1800"/>
            </a:br>
            <a:r>
              <a:rPr lang="fr-FR" sz="1800" err="1">
                <a:solidFill>
                  <a:srgbClr val="FF0000"/>
                </a:solidFill>
              </a:rPr>
              <a:t>Eenheid</a:t>
            </a:r>
            <a:r>
              <a:rPr lang="fr-FR" sz="1800">
                <a:solidFill>
                  <a:srgbClr val="FF0000"/>
                </a:solidFill>
              </a:rPr>
              <a:t> 69</a:t>
            </a:r>
            <a:br>
              <a:rPr lang="fr-FR" sz="1800">
                <a:solidFill>
                  <a:srgbClr val="FF0000"/>
                </a:solidFill>
              </a:rPr>
            </a:br>
            <a:r>
              <a:rPr lang="fr-FR" sz="1800" err="1">
                <a:solidFill>
                  <a:srgbClr val="FF0000"/>
                </a:solidFill>
              </a:rPr>
              <a:t>Versie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err="1">
                <a:solidFill>
                  <a:srgbClr val="FF0000"/>
                </a:solidFill>
              </a:rPr>
              <a:t>Aannemer</a:t>
            </a:r>
            <a:br>
              <a:rPr lang="fr-FR" sz="1800">
                <a:solidFill>
                  <a:srgbClr val="FF0000"/>
                </a:solidFill>
              </a:rPr>
            </a:br>
            <a:br>
              <a:rPr lang="fr-FR" sz="1800">
                <a:solidFill>
                  <a:srgbClr val="FF0000"/>
                </a:solidFill>
              </a:rPr>
            </a:br>
            <a:r>
              <a:rPr lang="fr-FR" sz="1800">
                <a:solidFill>
                  <a:srgbClr val="FF0000"/>
                </a:solidFill>
              </a:rPr>
              <a:t>De </a:t>
            </a:r>
            <a:r>
              <a:rPr lang="fr-FR" sz="1800" err="1">
                <a:solidFill>
                  <a:srgbClr val="FF0000"/>
                </a:solidFill>
              </a:rPr>
              <a:t>rol</a:t>
            </a:r>
            <a:r>
              <a:rPr lang="fr-FR" sz="1800">
                <a:solidFill>
                  <a:srgbClr val="FF0000"/>
                </a:solidFill>
              </a:rPr>
              <a:t> van </a:t>
            </a:r>
            <a:r>
              <a:rPr lang="fr-FR" sz="1800" err="1">
                <a:solidFill>
                  <a:srgbClr val="FF0000"/>
                </a:solidFill>
              </a:rPr>
              <a:t>aankondiger</a:t>
            </a:r>
            <a:r>
              <a:rPr lang="fr-FR" sz="1800">
                <a:solidFill>
                  <a:srgbClr val="FF0000"/>
                </a:solidFill>
              </a:rPr>
              <a:t> </a:t>
            </a:r>
            <a:br>
              <a:rPr lang="fr-FR" sz="1600">
                <a:solidFill>
                  <a:srgbClr val="FF0000"/>
                </a:solidFill>
              </a:rPr>
            </a:br>
            <a:br>
              <a:rPr lang="fr-FR" sz="1800">
                <a:solidFill>
                  <a:srgbClr val="FF0000"/>
                </a:solidFill>
              </a:rPr>
            </a:br>
            <a:r>
              <a:rPr lang="fr-FR" sz="1800">
                <a:solidFill>
                  <a:srgbClr val="FF0000"/>
                </a:solidFill>
              </a:rPr>
              <a:t>Niet-</a:t>
            </a:r>
            <a:r>
              <a:rPr lang="fr-FR" sz="1800" err="1">
                <a:solidFill>
                  <a:srgbClr val="FF0000"/>
                </a:solidFill>
              </a:rPr>
              <a:t>voorziene</a:t>
            </a:r>
            <a:r>
              <a:rPr lang="fr-FR" sz="1800">
                <a:solidFill>
                  <a:srgbClr val="FF0000"/>
                </a:solidFill>
              </a:rPr>
              <a:t> </a:t>
            </a:r>
            <a:r>
              <a:rPr lang="fr-FR" sz="1800" err="1">
                <a:solidFill>
                  <a:srgbClr val="FF0000"/>
                </a:solidFill>
              </a:rPr>
              <a:t>indringing</a:t>
            </a:r>
            <a:r>
              <a:rPr lang="fr-FR" sz="1800">
                <a:solidFill>
                  <a:srgbClr val="FF0000"/>
                </a:solidFill>
              </a:rPr>
              <a:t> type I en II </a:t>
            </a:r>
            <a:br>
              <a:rPr lang="fr-FR" sz="1800">
                <a:solidFill>
                  <a:srgbClr val="FF0000"/>
                </a:solidFill>
              </a:rPr>
            </a:br>
            <a:br>
              <a:rPr lang="fr-FR" sz="1800" b="0"/>
            </a:br>
            <a:r>
              <a:rPr lang="fr-FR" sz="1800" err="1"/>
              <a:t>Versie</a:t>
            </a:r>
            <a:r>
              <a:rPr lang="fr-FR" sz="1800"/>
              <a:t> 1.0</a:t>
            </a:r>
            <a:br>
              <a:rPr lang="fr-FR" sz="1800"/>
            </a:br>
            <a:br>
              <a:rPr lang="fr-FR" sz="1800" b="0"/>
            </a:br>
            <a:endParaRPr lang="fr-BE" sz="18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343472" y="41899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65" name="Forme libre 37"/>
          <p:cNvSpPr/>
          <p:nvPr/>
        </p:nvSpPr>
        <p:spPr>
          <a:xfrm>
            <a:off x="2717422" y="1326079"/>
            <a:ext cx="2314565" cy="572400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1) </a:t>
            </a:r>
            <a:r>
              <a:rPr lang="fr-FR" sz="900" err="1"/>
              <a:t>Schildwachten</a:t>
            </a:r>
            <a:r>
              <a:rPr lang="fr-FR" sz="900"/>
              <a:t> – radio met </a:t>
            </a:r>
            <a:r>
              <a:rPr lang="fr-FR" sz="900" err="1"/>
              <a:t>afdekking</a:t>
            </a:r>
            <a:endParaRPr lang="fr-BE" sz="90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2) </a:t>
            </a:r>
            <a:r>
              <a:rPr lang="fr-FR" sz="900" err="1"/>
              <a:t>Schildwachten</a:t>
            </a:r>
            <a:r>
              <a:rPr lang="fr-FR" sz="900"/>
              <a:t> – radio </a:t>
            </a:r>
            <a:r>
              <a:rPr lang="fr-FR" sz="900" err="1"/>
              <a:t>zonder</a:t>
            </a:r>
            <a:r>
              <a:rPr lang="fr-FR" sz="900"/>
              <a:t> </a:t>
            </a:r>
            <a:r>
              <a:rPr lang="fr-FR" sz="900" err="1"/>
              <a:t>afdekking</a:t>
            </a:r>
            <a:endParaRPr lang="fr-BE" sz="90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3) </a:t>
            </a:r>
            <a:r>
              <a:rPr lang="fr-FR" sz="900" err="1"/>
              <a:t>Klassiek</a:t>
            </a:r>
            <a:r>
              <a:rPr lang="fr-FR" sz="900"/>
              <a:t> </a:t>
            </a:r>
            <a:r>
              <a:rPr lang="fr-FR" sz="900" err="1"/>
              <a:t>systeem</a:t>
            </a:r>
            <a:r>
              <a:rPr lang="fr-FR" sz="900"/>
              <a:t> met </a:t>
            </a:r>
            <a:r>
              <a:rPr lang="fr-FR" sz="900" err="1"/>
              <a:t>schildwachten</a:t>
            </a:r>
            <a:endParaRPr lang="fr-BE" sz="900" err="1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b="1"/>
              <a:t>4) </a:t>
            </a:r>
            <a:r>
              <a:rPr lang="fr-FR" sz="900" b="1" err="1"/>
              <a:t>Kijkuit</a:t>
            </a:r>
            <a:r>
              <a:rPr lang="fr-FR" sz="900" b="1"/>
              <a:t> / </a:t>
            </a:r>
            <a:r>
              <a:rPr lang="fr-FR" sz="900" b="1" err="1"/>
              <a:t>Aankondiger</a:t>
            </a:r>
            <a:r>
              <a:rPr lang="fr-FR" sz="900" b="1"/>
              <a:t> / ATWS</a:t>
            </a:r>
          </a:p>
        </p:txBody>
      </p:sp>
      <p:sp>
        <p:nvSpPr>
          <p:cNvPr id="66" name="Forme libre 38"/>
          <p:cNvSpPr/>
          <p:nvPr/>
        </p:nvSpPr>
        <p:spPr>
          <a:xfrm>
            <a:off x="1415480" y="1268760"/>
            <a:ext cx="1301942" cy="720080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7" name="Image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97" y="1337305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69" name="Rounded Rectangle 12"/>
          <p:cNvSpPr/>
          <p:nvPr/>
        </p:nvSpPr>
        <p:spPr bwMode="auto">
          <a:xfrm>
            <a:off x="2616044" y="2564904"/>
            <a:ext cx="4916789" cy="720080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600" b="1" err="1"/>
              <a:t>Aankondiger</a:t>
            </a:r>
            <a:r>
              <a:rPr lang="fr-BE" sz="1600"/>
              <a:t> </a:t>
            </a:r>
            <a:r>
              <a:rPr lang="fr-BE" sz="1600" err="1"/>
              <a:t>waakt</a:t>
            </a:r>
            <a:r>
              <a:rPr lang="fr-BE" sz="1600"/>
              <a:t> over de </a:t>
            </a:r>
            <a:r>
              <a:rPr lang="fr-BE" sz="1600" err="1"/>
              <a:t>veiligheid</a:t>
            </a:r>
            <a:r>
              <a:rPr lang="fr-BE" sz="1600"/>
              <a:t> van </a:t>
            </a:r>
            <a:r>
              <a:rPr lang="fr-BE" sz="1600" err="1"/>
              <a:t>één</a:t>
            </a:r>
            <a:r>
              <a:rPr lang="fr-BE" sz="1600"/>
              <a:t> of </a:t>
            </a:r>
            <a:r>
              <a:rPr lang="fr-BE" sz="1600" err="1"/>
              <a:t>twee</a:t>
            </a:r>
            <a:r>
              <a:rPr lang="fr-BE" sz="1600"/>
              <a:t> </a:t>
            </a:r>
            <a:r>
              <a:rPr lang="fr-BE" sz="1600" err="1"/>
              <a:t>werkposten</a:t>
            </a:r>
            <a:r>
              <a:rPr lang="fr-BE" sz="1600"/>
              <a:t>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575720" y="1909705"/>
            <a:ext cx="298984" cy="5648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76" y="2320883"/>
            <a:ext cx="493039" cy="1208121"/>
          </a:xfrm>
          <a:prstGeom prst="rect">
            <a:avLst/>
          </a:prstGeom>
          <a:ln w="0">
            <a:noFill/>
          </a:ln>
        </p:spPr>
      </p:pic>
      <p:sp>
        <p:nvSpPr>
          <p:cNvPr id="19" name="Rechthoek 38"/>
          <p:cNvSpPr>
            <a:spLocks noChangeArrowheads="1"/>
          </p:cNvSpPr>
          <p:nvPr/>
        </p:nvSpPr>
        <p:spPr bwMode="auto">
          <a:xfrm>
            <a:off x="2855640" y="5886433"/>
            <a:ext cx="3174857" cy="36943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WERKPOST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000" y="4361445"/>
            <a:ext cx="1505843" cy="11217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63" y="4293097"/>
            <a:ext cx="1499746" cy="1274174"/>
          </a:xfrm>
          <a:prstGeom prst="rect">
            <a:avLst/>
          </a:prstGeom>
        </p:spPr>
      </p:pic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85540E72-F7C7-4B01-85D2-B92E1EE0135F}"/>
              </a:ext>
            </a:extLst>
          </p:cNvPr>
          <p:cNvSpPr/>
          <p:nvPr/>
        </p:nvSpPr>
        <p:spPr bwMode="auto">
          <a:xfrm>
            <a:off x="6528048" y="4191277"/>
            <a:ext cx="4680000" cy="2262059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err="1"/>
              <a:t>Een</a:t>
            </a:r>
            <a:r>
              <a:rPr lang="en-US" sz="1400"/>
              <a:t> </a:t>
            </a:r>
            <a:r>
              <a:rPr lang="en-US" sz="1400" b="1" err="1"/>
              <a:t>werkpost</a:t>
            </a:r>
            <a:r>
              <a:rPr lang="en-US" sz="1400" b="1"/>
              <a:t> is</a:t>
            </a:r>
            <a:r>
              <a:rPr lang="en-US" sz="1400"/>
              <a:t> </a:t>
            </a:r>
            <a:r>
              <a:rPr lang="en-US" sz="1400" err="1"/>
              <a:t>een</a:t>
            </a:r>
            <a:r>
              <a:rPr lang="en-US" sz="1400"/>
              <a:t> </a:t>
            </a:r>
            <a:r>
              <a:rPr lang="en-US" sz="1400" err="1"/>
              <a:t>eenheid</a:t>
            </a:r>
            <a:r>
              <a:rPr lang="en-US" sz="1400"/>
              <a:t> </a:t>
            </a:r>
            <a:r>
              <a:rPr lang="en-US" sz="1400" err="1"/>
              <a:t>bestaande</a:t>
            </a:r>
            <a:r>
              <a:rPr lang="en-US" sz="1400"/>
              <a:t> </a:t>
            </a:r>
            <a:r>
              <a:rPr lang="en-US" sz="1400" err="1"/>
              <a:t>uit</a:t>
            </a:r>
            <a:r>
              <a:rPr lang="en-US" sz="1400"/>
              <a:t>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4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err="1"/>
              <a:t>ofwel</a:t>
            </a:r>
            <a:r>
              <a:rPr lang="en-US" sz="1400"/>
              <a:t> </a:t>
            </a:r>
            <a:r>
              <a:rPr lang="en-US" sz="1400" err="1"/>
              <a:t>een</a:t>
            </a:r>
            <a:r>
              <a:rPr lang="en-US" sz="1400"/>
              <a:t> (</a:t>
            </a:r>
            <a:r>
              <a:rPr lang="en-US" sz="1400" err="1"/>
              <a:t>werf</a:t>
            </a:r>
            <a:r>
              <a:rPr lang="en-US" sz="1400"/>
              <a:t>)</a:t>
            </a:r>
            <a:r>
              <a:rPr lang="en-US" sz="1400" err="1"/>
              <a:t>voertuig</a:t>
            </a:r>
            <a:r>
              <a:rPr lang="en-US" sz="1400"/>
              <a:t>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4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err="1"/>
              <a:t>ofwel</a:t>
            </a:r>
            <a:r>
              <a:rPr lang="en-US" sz="1400"/>
              <a:t> </a:t>
            </a:r>
            <a:r>
              <a:rPr lang="en-US" sz="1400" err="1"/>
              <a:t>een</a:t>
            </a:r>
            <a:r>
              <a:rPr lang="en-US" sz="1400"/>
              <a:t> </a:t>
            </a:r>
            <a:r>
              <a:rPr lang="en-US" sz="1400" err="1"/>
              <a:t>ploeg</a:t>
            </a:r>
            <a:r>
              <a:rPr lang="en-US" sz="1400"/>
              <a:t> </a:t>
            </a:r>
            <a:r>
              <a:rPr lang="en-US" sz="1400" err="1"/>
              <a:t>aan</a:t>
            </a:r>
            <a:r>
              <a:rPr lang="en-US" sz="1400"/>
              <a:t> het </a:t>
            </a:r>
            <a:r>
              <a:rPr lang="en-US" sz="1400" err="1"/>
              <a:t>werk</a:t>
            </a:r>
            <a:r>
              <a:rPr lang="en-US" sz="1400"/>
              <a:t> (max 4 </a:t>
            </a:r>
            <a:r>
              <a:rPr lang="en-US" sz="1400" err="1"/>
              <a:t>personen</a:t>
            </a:r>
            <a:r>
              <a:rPr lang="en-US" sz="1400"/>
              <a:t> </a:t>
            </a:r>
            <a:r>
              <a:rPr lang="en-US" sz="1400" err="1"/>
              <a:t>gegroepeerd</a:t>
            </a:r>
            <a:r>
              <a:rPr lang="en-US" sz="1400"/>
              <a:t>);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40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err="1"/>
              <a:t>ofwel</a:t>
            </a:r>
            <a:r>
              <a:rPr lang="en-US" sz="1400"/>
              <a:t> </a:t>
            </a:r>
            <a:r>
              <a:rPr lang="en-US" sz="1400" err="1"/>
              <a:t>een</a:t>
            </a:r>
            <a:r>
              <a:rPr lang="en-US" sz="1400"/>
              <a:t> machine </a:t>
            </a:r>
            <a:r>
              <a:rPr lang="en-US" sz="1400" err="1"/>
              <a:t>en</a:t>
            </a:r>
            <a:r>
              <a:rPr lang="en-US" sz="1400"/>
              <a:t> 1 </a:t>
            </a:r>
            <a:r>
              <a:rPr lang="en-US" sz="1400" err="1"/>
              <a:t>ploeg</a:t>
            </a:r>
            <a:r>
              <a:rPr lang="en-US" sz="1400"/>
              <a:t> </a:t>
            </a:r>
            <a:r>
              <a:rPr lang="en-US" sz="1400" err="1"/>
              <a:t>aan</a:t>
            </a:r>
            <a:r>
              <a:rPr lang="en-US" sz="1400"/>
              <a:t> het </a:t>
            </a:r>
            <a:r>
              <a:rPr lang="en-US" sz="1400" err="1"/>
              <a:t>werk</a:t>
            </a:r>
            <a:r>
              <a:rPr lang="en-US" sz="1400"/>
              <a:t> (</a:t>
            </a:r>
            <a:r>
              <a:rPr lang="en-US" sz="1400" err="1"/>
              <a:t>samenwerkend</a:t>
            </a:r>
            <a:r>
              <a:rPr lang="en-US" sz="1400"/>
              <a:t>).</a:t>
            </a:r>
          </a:p>
          <a:p>
            <a:pPr lvl="1"/>
            <a:endParaRPr lang="en-US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E6875-8195-4A9A-B5C9-074017956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150" y="3498953"/>
            <a:ext cx="933683" cy="89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768408" y="186480"/>
            <a:ext cx="2237175" cy="360363"/>
          </a:xfrm>
        </p:spPr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65" name="Forme libre 37"/>
          <p:cNvSpPr/>
          <p:nvPr/>
        </p:nvSpPr>
        <p:spPr>
          <a:xfrm>
            <a:off x="1802205" y="1117967"/>
            <a:ext cx="2314565" cy="66989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1) </a:t>
            </a:r>
            <a:r>
              <a:rPr lang="fr-FR" sz="900" err="1"/>
              <a:t>Schildwachten</a:t>
            </a:r>
            <a:r>
              <a:rPr lang="fr-FR" sz="900"/>
              <a:t> – radio met </a:t>
            </a:r>
            <a:r>
              <a:rPr lang="fr-FR" sz="900" err="1"/>
              <a:t>afdekking</a:t>
            </a:r>
            <a:endParaRPr lang="fr-BE" sz="90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2) </a:t>
            </a:r>
            <a:r>
              <a:rPr lang="fr-FR" sz="900" err="1"/>
              <a:t>Schildwachten</a:t>
            </a:r>
            <a:r>
              <a:rPr lang="fr-FR" sz="900"/>
              <a:t> – radio </a:t>
            </a:r>
            <a:r>
              <a:rPr lang="fr-FR" sz="900" err="1"/>
              <a:t>zonder</a:t>
            </a:r>
            <a:r>
              <a:rPr lang="fr-FR" sz="900"/>
              <a:t> </a:t>
            </a:r>
            <a:r>
              <a:rPr lang="fr-FR" sz="900" err="1"/>
              <a:t>afdekking</a:t>
            </a:r>
            <a:endParaRPr lang="fr-BE" sz="90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3) </a:t>
            </a:r>
            <a:r>
              <a:rPr lang="fr-FR" sz="900" err="1"/>
              <a:t>Klassiek</a:t>
            </a:r>
            <a:r>
              <a:rPr lang="fr-FR" sz="900"/>
              <a:t> </a:t>
            </a:r>
            <a:r>
              <a:rPr lang="fr-FR" sz="900" err="1"/>
              <a:t>systeem</a:t>
            </a:r>
            <a:r>
              <a:rPr lang="fr-FR" sz="900"/>
              <a:t> met </a:t>
            </a:r>
            <a:r>
              <a:rPr lang="fr-FR" sz="900" err="1"/>
              <a:t>schildwachten</a:t>
            </a:r>
            <a:endParaRPr lang="fr-BE" sz="900" err="1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b="1"/>
              <a:t>4) </a:t>
            </a:r>
            <a:r>
              <a:rPr lang="fr-FR" sz="900" b="1" err="1"/>
              <a:t>Kijkuit</a:t>
            </a:r>
            <a:r>
              <a:rPr lang="fr-FR" sz="900" b="1"/>
              <a:t> /</a:t>
            </a:r>
            <a:r>
              <a:rPr lang="fr-FR" sz="900" b="1" err="1"/>
              <a:t>Aankondiger</a:t>
            </a:r>
            <a:r>
              <a:rPr lang="fr-FR" sz="900" b="1"/>
              <a:t> / ATWS</a:t>
            </a:r>
          </a:p>
        </p:txBody>
      </p:sp>
      <p:sp>
        <p:nvSpPr>
          <p:cNvPr id="66" name="Forme libre 38"/>
          <p:cNvSpPr/>
          <p:nvPr/>
        </p:nvSpPr>
        <p:spPr>
          <a:xfrm>
            <a:off x="501990" y="1007185"/>
            <a:ext cx="1301942" cy="792088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6" name="Rechthoek 35"/>
          <p:cNvSpPr>
            <a:spLocks noChangeArrowheads="1"/>
          </p:cNvSpPr>
          <p:nvPr/>
        </p:nvSpPr>
        <p:spPr bwMode="auto">
          <a:xfrm>
            <a:off x="451376" y="3519187"/>
            <a:ext cx="1073081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12" y="2130469"/>
            <a:ext cx="493819" cy="6584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31327" y="5755090"/>
            <a:ext cx="813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rol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uitgevoerd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opgeleid</a:t>
            </a:r>
            <a:r>
              <a:rPr lang="en-US" sz="1400" dirty="0">
                <a:latin typeface="+mn-lt"/>
              </a:rPr>
              <a:t> personeel van de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 in het </a:t>
            </a:r>
            <a:r>
              <a:rPr lang="en-US" sz="1400" dirty="0" err="1">
                <a:latin typeface="+mn-lt"/>
              </a:rPr>
              <a:t>kader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voorziene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60112" y="5718374"/>
            <a:ext cx="8568443" cy="63614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56" y="5622730"/>
            <a:ext cx="493819" cy="658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5" y="2175245"/>
            <a:ext cx="546420" cy="1287349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2B509D-E3E4-47CA-BE17-B972301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106" y="1079482"/>
            <a:ext cx="926672" cy="73158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28C7681-7834-4DC3-9020-167DE9D580CC}"/>
              </a:ext>
            </a:extLst>
          </p:cNvPr>
          <p:cNvSpPr txBox="1">
            <a:spLocks/>
          </p:cNvSpPr>
          <p:nvPr/>
        </p:nvSpPr>
        <p:spPr bwMode="auto">
          <a:xfrm>
            <a:off x="501990" y="43309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Ter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7A544A-AEF9-4DC1-AB91-CD514AF4A65C}"/>
              </a:ext>
            </a:extLst>
          </p:cNvPr>
          <p:cNvSpPr txBox="1"/>
          <p:nvPr/>
        </p:nvSpPr>
        <p:spPr>
          <a:xfrm>
            <a:off x="2531327" y="2243657"/>
            <a:ext cx="8317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met </a:t>
            </a:r>
            <a:r>
              <a:rPr lang="en-US" sz="1400" b="1" dirty="0" err="1">
                <a:latin typeface="+mn-lt"/>
              </a:rPr>
              <a:t>aankondiger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bij</a:t>
            </a:r>
            <a:r>
              <a:rPr lang="en-US" sz="1400" dirty="0">
                <a:latin typeface="+mn-lt"/>
              </a:rPr>
              <a:t>:</a:t>
            </a:r>
          </a:p>
          <a:p>
            <a:pPr algn="just"/>
            <a:endParaRPr lang="en-US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met </a:t>
            </a:r>
            <a:r>
              <a:rPr lang="en-US" sz="1400" b="1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indringing</a:t>
            </a:r>
            <a:r>
              <a:rPr lang="en-US" sz="1400" b="1" dirty="0">
                <a:latin typeface="+mn-lt"/>
              </a:rPr>
              <a:t> type I of II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d.w.z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oranje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gele</a:t>
            </a:r>
            <a:r>
              <a:rPr lang="en-US" sz="1400" dirty="0">
                <a:latin typeface="+mn-lt"/>
              </a:rPr>
              <a:t> zone </a:t>
            </a:r>
            <a:r>
              <a:rPr lang="en-US" sz="1400" b="1" dirty="0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voorziene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of vrijeruimteprofiel);</a:t>
            </a:r>
          </a:p>
          <a:p>
            <a:pPr marL="171450" indent="-171450" algn="just">
              <a:buFontTx/>
              <a:buChar char="-"/>
            </a:pPr>
            <a:endParaRPr lang="en-US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400" dirty="0" err="1">
                <a:latin typeface="+mn-lt"/>
              </a:rPr>
              <a:t>eventueel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ondersteuning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type II).</a:t>
            </a:r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B165D8D2-754D-4A9A-A3B8-74606AF9B888}"/>
              </a:ext>
            </a:extLst>
          </p:cNvPr>
          <p:cNvSpPr/>
          <p:nvPr/>
        </p:nvSpPr>
        <p:spPr bwMode="auto">
          <a:xfrm>
            <a:off x="2367531" y="2130469"/>
            <a:ext cx="8661025" cy="171362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8C8BC-9D24-4054-9F00-BEAA086A8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90" y="4031962"/>
            <a:ext cx="4505334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AA47ED-FF96-4730-A6C2-E42750A68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844" y="4097487"/>
            <a:ext cx="4755292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0.2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verantwoordelijke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</a:t>
            </a:r>
            <a:endParaRPr lang="en-US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351584" y="1363233"/>
            <a:ext cx="8784976" cy="1021556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>
              <a:latin typeface="+mn-lt"/>
            </a:endParaRPr>
          </a:p>
          <a:p>
            <a:r>
              <a:rPr lang="en-US" sz="1400">
                <a:latin typeface="+mn-lt"/>
              </a:rPr>
              <a:t>De </a:t>
            </a:r>
            <a:r>
              <a:rPr lang="en-US" sz="1400" err="1">
                <a:latin typeface="+mn-lt"/>
              </a:rPr>
              <a:t>verantwoordelijke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bediende</a:t>
            </a:r>
            <a:r>
              <a:rPr lang="en-US" sz="1400">
                <a:latin typeface="+mn-lt"/>
              </a:rPr>
              <a:t> die het </a:t>
            </a:r>
            <a:r>
              <a:rPr lang="en-US" sz="1400" err="1">
                <a:latin typeface="+mn-lt"/>
              </a:rPr>
              <a:t>werk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organiseert</a:t>
            </a:r>
            <a:r>
              <a:rPr lang="en-US" sz="1400">
                <a:latin typeface="+mn-lt"/>
              </a:rPr>
              <a:t> of </a:t>
            </a:r>
            <a:r>
              <a:rPr lang="en-US" sz="1400" err="1">
                <a:latin typeface="+mn-lt"/>
              </a:rPr>
              <a:t>leidt</a:t>
            </a:r>
            <a:r>
              <a:rPr lang="en-US" sz="1400">
                <a:latin typeface="+mn-lt"/>
              </a:rPr>
              <a:t> (</a:t>
            </a:r>
            <a:r>
              <a:rPr lang="en-US" sz="1400" err="1">
                <a:latin typeface="+mn-lt"/>
              </a:rPr>
              <a:t>leider</a:t>
            </a:r>
            <a:r>
              <a:rPr lang="en-US" sz="1400">
                <a:latin typeface="+mn-lt"/>
              </a:rPr>
              <a:t> van het </a:t>
            </a:r>
            <a:r>
              <a:rPr lang="en-US" sz="1400" err="1">
                <a:latin typeface="+mn-lt"/>
              </a:rPr>
              <a:t>werk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aannemer</a:t>
            </a:r>
            <a:r>
              <a:rPr lang="en-US" sz="1400">
                <a:latin typeface="+mn-lt"/>
              </a:rPr>
              <a:t>), </a:t>
            </a:r>
            <a:r>
              <a:rPr lang="en-US" sz="1400" err="1">
                <a:latin typeface="+mn-lt"/>
              </a:rPr>
              <a:t>duidt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nominatief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diegene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aan</a:t>
            </a:r>
            <a:r>
              <a:rPr lang="en-US" sz="1400">
                <a:latin typeface="+mn-lt"/>
              </a:rPr>
              <a:t> die de </a:t>
            </a:r>
            <a:r>
              <a:rPr lang="en-US" sz="1400" err="1">
                <a:latin typeface="+mn-lt"/>
              </a:rPr>
              <a:t>rol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aankondiger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uitvoert</a:t>
            </a:r>
            <a:r>
              <a:rPr lang="en-US" sz="1400">
                <a:latin typeface="+mn-lt"/>
              </a:rPr>
              <a:t>.</a:t>
            </a:r>
          </a:p>
          <a:p>
            <a:endParaRPr lang="en-US" sz="1400">
              <a:latin typeface="+mn-lt"/>
            </a:endParaRPr>
          </a:p>
        </p:txBody>
      </p:sp>
      <p:sp>
        <p:nvSpPr>
          <p:cNvPr id="15" name="Rechthoek 41"/>
          <p:cNvSpPr>
            <a:spLocks noChangeArrowheads="1"/>
          </p:cNvSpPr>
          <p:nvPr/>
        </p:nvSpPr>
        <p:spPr bwMode="auto">
          <a:xfrm>
            <a:off x="830603" y="2399846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VV AANNEMER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23" y="1148744"/>
            <a:ext cx="475529" cy="1176630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 bwMode="auto">
          <a:xfrm rot="5400000">
            <a:off x="7728569" y="2277251"/>
            <a:ext cx="886009" cy="605551"/>
          </a:xfrm>
          <a:prstGeom prst="bentArrow">
            <a:avLst>
              <a:gd name="adj1" fmla="val 11807"/>
              <a:gd name="adj2" fmla="val 16754"/>
              <a:gd name="adj3" fmla="val 17304"/>
              <a:gd name="adj4" fmla="val 43750"/>
            </a:avLst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02D2B-497D-49C6-B6DD-768D7D918C6C}"/>
              </a:ext>
            </a:extLst>
          </p:cNvPr>
          <p:cNvSpPr txBox="1"/>
          <p:nvPr/>
        </p:nvSpPr>
        <p:spPr>
          <a:xfrm>
            <a:off x="4482790" y="3155633"/>
            <a:ext cx="6653770" cy="3371136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bepaalt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respecteren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verwittigingsafstand</a:t>
            </a:r>
            <a:r>
              <a:rPr lang="en-US" sz="1200" dirty="0">
                <a:latin typeface="+mn-lt"/>
              </a:rPr>
              <a:t>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geeft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aankondiger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detectiepunten</a:t>
            </a:r>
            <a:r>
              <a:rPr lang="en-US" sz="1200" dirty="0">
                <a:latin typeface="+mn-lt"/>
              </a:rPr>
              <a:t>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geeft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aankondiger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welke</a:t>
            </a:r>
            <a:r>
              <a:rPr lang="en-US" sz="1200" dirty="0">
                <a:latin typeface="+mn-lt"/>
              </a:rPr>
              <a:t> spoor de </a:t>
            </a:r>
            <a:r>
              <a:rPr lang="en-US" sz="1200" dirty="0" err="1">
                <a:latin typeface="+mn-lt"/>
              </a:rPr>
              <a:t>bewegingen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dienen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aangekondigd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nevenliggend</a:t>
            </a:r>
            <a:r>
              <a:rPr lang="en-US" sz="1200" dirty="0">
                <a:latin typeface="+mn-lt"/>
              </a:rPr>
              <a:t> spoor); 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200" dirty="0" err="1">
                <a:latin typeface="+mn-lt"/>
              </a:rPr>
              <a:t>hij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bakent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werfzone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af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functie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respecteren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veiligheidsafstand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volgens</a:t>
            </a:r>
            <a:r>
              <a:rPr lang="en-US" sz="1200" dirty="0">
                <a:latin typeface="+mn-lt"/>
              </a:rPr>
              <a:t> type van </a:t>
            </a:r>
            <a:r>
              <a:rPr lang="en-US" sz="1200" dirty="0" err="1">
                <a:latin typeface="+mn-lt"/>
              </a:rPr>
              <a:t>indringing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/of type </a:t>
            </a:r>
            <a:r>
              <a:rPr lang="en-US" sz="1200" dirty="0" err="1">
                <a:latin typeface="+mn-lt"/>
              </a:rPr>
              <a:t>ingezette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voertuig</a:t>
            </a:r>
            <a:r>
              <a:rPr lang="en-US" sz="1200" dirty="0">
                <a:latin typeface="+mn-lt"/>
              </a:rPr>
              <a:t>).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elke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activiteit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uitgevoerd</a:t>
            </a:r>
            <a:r>
              <a:rPr lang="en-US" sz="1200" dirty="0">
                <a:latin typeface="+mn-lt"/>
              </a:rPr>
              <a:t> met </a:t>
            </a:r>
            <a:r>
              <a:rPr lang="en-US" sz="1200" dirty="0" err="1">
                <a:latin typeface="+mn-lt"/>
              </a:rPr>
              <a:t>werfvoertuigen</a:t>
            </a:r>
            <a:r>
              <a:rPr lang="en-US" sz="1200" dirty="0">
                <a:latin typeface="+mn-lt"/>
              </a:rPr>
              <a:t> (die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indringing</a:t>
            </a:r>
            <a:r>
              <a:rPr lang="en-US" sz="1200" dirty="0">
                <a:latin typeface="+mn-lt"/>
              </a:rPr>
              <a:t> type II </a:t>
            </a:r>
            <a:r>
              <a:rPr lang="en-US" sz="1200" dirty="0" err="1">
                <a:latin typeface="+mn-lt"/>
              </a:rPr>
              <a:t>kunnen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veroorzaken</a:t>
            </a:r>
            <a:r>
              <a:rPr lang="en-US" sz="1200" dirty="0">
                <a:latin typeface="+mn-lt"/>
              </a:rPr>
              <a:t>) </a:t>
            </a:r>
            <a:r>
              <a:rPr lang="en-US" sz="1200" dirty="0" err="1">
                <a:latin typeface="+mn-lt"/>
              </a:rPr>
              <a:t>moet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gematerialiseerde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afbakening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worden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voorzien</a:t>
            </a:r>
            <a:r>
              <a:rPr lang="en-US" sz="1200" dirty="0">
                <a:latin typeface="+mn-lt"/>
              </a:rPr>
              <a:t>;  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hij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valideert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testen</a:t>
            </a:r>
            <a:r>
              <a:rPr lang="en-US" sz="1200" dirty="0">
                <a:latin typeface="+mn-lt"/>
              </a:rPr>
              <a:t> van </a:t>
            </a:r>
            <a:r>
              <a:rPr lang="en-US" sz="1200" dirty="0" err="1">
                <a:latin typeface="+mn-lt"/>
              </a:rPr>
              <a:t>zichtbaarheid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hoorbaarheid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vrijmaking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alvorens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werkten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starten</a:t>
            </a:r>
            <a:r>
              <a:rPr lang="en-US" sz="1200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100091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0.3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waakt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over 1 of 2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werkposten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/of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werfvoertuigen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- max 2 in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totaal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07568" y="1192831"/>
            <a:ext cx="8784976" cy="1293971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bediende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rol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uitvoert</a:t>
            </a:r>
            <a:r>
              <a:rPr lang="fr-BE" sz="1400" dirty="0">
                <a:latin typeface="+mn-lt"/>
              </a:rPr>
              <a:t>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algn="just">
              <a:defRPr/>
            </a:pPr>
            <a:r>
              <a:rPr lang="fr-BE" sz="14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neemt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zelf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nooit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deel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aan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de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werkzaamheden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algn="just">
              <a:defRPr/>
            </a:pPr>
            <a:endParaRPr lang="fr-BE" sz="1400" b="1" dirty="0">
              <a:latin typeface="+mn-lt"/>
            </a:endParaRPr>
          </a:p>
          <a:p>
            <a:pPr algn="just">
              <a:defRPr/>
            </a:pPr>
            <a:r>
              <a:rPr lang="fr-BE" sz="1400" dirty="0">
                <a:latin typeface="+mn-lt"/>
              </a:rPr>
              <a:t>- </a:t>
            </a:r>
            <a:r>
              <a:rPr lang="fr-BE" sz="1400" dirty="0" err="1">
                <a:latin typeface="+mn-lt"/>
              </a:rPr>
              <a:t>heeft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heeft</a:t>
            </a:r>
            <a:r>
              <a:rPr lang="fr-BE" sz="1400" dirty="0">
                <a:latin typeface="+mn-lt"/>
              </a:rPr>
              <a:t> onder </a:t>
            </a:r>
            <a:r>
              <a:rPr lang="fr-BE" sz="1400" dirty="0" err="1">
                <a:latin typeface="+mn-lt"/>
              </a:rPr>
              <a:t>andere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volgende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verplichtingen</a:t>
            </a:r>
            <a:r>
              <a:rPr lang="fr-BE" sz="1400" dirty="0">
                <a:latin typeface="+mn-lt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2122" y="2804983"/>
            <a:ext cx="6424398" cy="3881914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constant </a:t>
            </a:r>
            <a:r>
              <a:rPr lang="en-US" sz="1400" dirty="0" err="1">
                <a:latin typeface="+mn-lt"/>
              </a:rPr>
              <a:t>aandachtig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zijn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zich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verstrooien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afwisselend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kijken</a:t>
            </a:r>
            <a:r>
              <a:rPr lang="en-US" sz="1400" dirty="0">
                <a:latin typeface="+mn-lt"/>
              </a:rPr>
              <a:t> in al de </a:t>
            </a:r>
            <a:r>
              <a:rPr lang="en-US" sz="1400" dirty="0" err="1">
                <a:latin typeface="+mn-lt"/>
              </a:rPr>
              <a:t>richtingen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vanwaar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bewegingen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aankomen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lang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één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richting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kijken</a:t>
            </a:r>
            <a:r>
              <a:rPr lang="en-US" sz="1400" dirty="0">
                <a:latin typeface="+mn-lt"/>
              </a:rPr>
              <a:t>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b="1" dirty="0">
                <a:latin typeface="+mn-lt"/>
              </a:rPr>
              <a:t>de </a:t>
            </a:r>
            <a:r>
              <a:rPr lang="en-US" sz="1400" b="1" dirty="0" err="1">
                <a:latin typeface="+mn-lt"/>
              </a:rPr>
              <a:t>bewegingen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aankondigen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ten </a:t>
            </a:r>
            <a:r>
              <a:rPr lang="en-US" sz="1400" dirty="0" err="1">
                <a:latin typeface="+mn-lt"/>
              </a:rPr>
              <a:t>laatste</a:t>
            </a:r>
            <a:r>
              <a:rPr lang="en-US" sz="1400" dirty="0">
                <a:latin typeface="+mn-lt"/>
              </a:rPr>
              <a:t> op het moment </a:t>
            </a:r>
            <a:r>
              <a:rPr lang="en-US" sz="1400" dirty="0" err="1">
                <a:latin typeface="+mn-lt"/>
              </a:rPr>
              <a:t>waarop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zij</a:t>
            </a:r>
            <a:r>
              <a:rPr lang="en-US" sz="1400" dirty="0">
                <a:latin typeface="+mn-lt"/>
              </a:rPr>
              <a:t> het </a:t>
            </a:r>
            <a:r>
              <a:rPr lang="en-US" sz="1400" dirty="0" err="1">
                <a:latin typeface="+mn-lt"/>
              </a:rPr>
              <a:t>detectiepunt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bereiken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b="1" dirty="0" err="1">
                <a:latin typeface="+mn-lt"/>
              </a:rPr>
              <a:t>activiteiten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werkposten</a:t>
            </a:r>
            <a:r>
              <a:rPr lang="en-US" sz="1400" dirty="0">
                <a:latin typeface="+mn-lt"/>
              </a:rPr>
              <a:t> die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risico</a:t>
            </a:r>
            <a:r>
              <a:rPr lang="en-US" sz="1400" dirty="0">
                <a:latin typeface="+mn-lt"/>
              </a:rPr>
              <a:t> op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in het vrijeruimteprofiel of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veroorzaken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 tot </a:t>
            </a:r>
            <a:r>
              <a:rPr lang="en-US" sz="1400" dirty="0" err="1">
                <a:latin typeface="+mn-lt"/>
              </a:rPr>
              <a:t>doorrit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beweging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hoogte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werf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b="1" dirty="0">
                <a:latin typeface="+mn-lt"/>
              </a:rPr>
              <a:t>ten </a:t>
            </a:r>
            <a:r>
              <a:rPr lang="en-US" sz="1400" b="1" dirty="0" err="1">
                <a:latin typeface="+mn-lt"/>
              </a:rPr>
              <a:t>alle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tijde</a:t>
            </a:r>
            <a:r>
              <a:rPr lang="en-US" sz="1400" b="1" dirty="0">
                <a:latin typeface="+mn-lt"/>
              </a:rPr>
              <a:t> waken over het </a:t>
            </a:r>
            <a:r>
              <a:rPr lang="en-US" sz="1400" b="1" dirty="0" err="1">
                <a:latin typeface="+mn-lt"/>
              </a:rPr>
              <a:t>naleven</a:t>
            </a:r>
            <a:r>
              <a:rPr lang="en-US" sz="1400" b="1" dirty="0">
                <a:latin typeface="+mn-lt"/>
              </a:rPr>
              <a:t> van de </a:t>
            </a:r>
            <a:r>
              <a:rPr lang="en-US" sz="1400" b="1" dirty="0" err="1">
                <a:latin typeface="+mn-lt"/>
              </a:rPr>
              <a:t>grenzen</a:t>
            </a:r>
            <a:r>
              <a:rPr lang="en-US" sz="1400" b="1" dirty="0">
                <a:latin typeface="+mn-lt"/>
              </a:rPr>
              <a:t> van de </a:t>
            </a:r>
            <a:r>
              <a:rPr lang="en-US" sz="1400" b="1" dirty="0" err="1">
                <a:latin typeface="+mn-lt"/>
              </a:rPr>
              <a:t>werfzone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bepaald</a:t>
            </a:r>
            <a:r>
              <a:rPr lang="en-US" sz="1400" dirty="0">
                <a:latin typeface="+mn-lt"/>
              </a:rPr>
              <a:t> door de </a:t>
            </a:r>
            <a:r>
              <a:rPr lang="en-US" sz="1400" dirty="0" err="1">
                <a:latin typeface="+mn-lt"/>
              </a:rPr>
              <a:t>verantwoordelijke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veiligheid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wanneer</a:t>
            </a:r>
            <a:r>
              <a:rPr lang="en-US" sz="1400" dirty="0">
                <a:latin typeface="+mn-lt"/>
              </a:rPr>
              <a:t> men het </a:t>
            </a:r>
            <a:r>
              <a:rPr lang="en-US" sz="1400" dirty="0" err="1">
                <a:latin typeface="+mn-lt"/>
              </a:rPr>
              <a:t>visueel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auditief</a:t>
            </a:r>
            <a:r>
              <a:rPr lang="en-US" sz="1400" dirty="0">
                <a:latin typeface="+mn-lt"/>
              </a:rPr>
              <a:t> contact </a:t>
            </a:r>
            <a:r>
              <a:rPr lang="en-US" sz="1400" dirty="0" err="1">
                <a:latin typeface="+mn-lt"/>
              </a:rPr>
              <a:t>verliest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dreigt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verliezen</a:t>
            </a:r>
            <a:r>
              <a:rPr lang="en-US" sz="1400" dirty="0">
                <a:latin typeface="+mn-lt"/>
              </a:rPr>
              <a:t> met de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(n) of de </a:t>
            </a:r>
            <a:r>
              <a:rPr lang="en-US" sz="1400" dirty="0" err="1">
                <a:latin typeface="+mn-lt"/>
              </a:rPr>
              <a:t>detectiepunten</a:t>
            </a:r>
            <a:r>
              <a:rPr lang="en-US" sz="1400" dirty="0">
                <a:latin typeface="+mn-lt"/>
              </a:rPr>
              <a:t>, de </a:t>
            </a:r>
            <a:r>
              <a:rPr lang="en-US" sz="1400" dirty="0" err="1">
                <a:latin typeface="+mn-lt"/>
              </a:rPr>
              <a:t>activiteiten</a:t>
            </a:r>
            <a:r>
              <a:rPr lang="en-US" sz="1400" dirty="0">
                <a:latin typeface="+mn-lt"/>
              </a:rPr>
              <a:t> die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kunnen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veroorzaken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onmiddellijk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in </a:t>
            </a:r>
            <a:r>
              <a:rPr lang="en-US" sz="1400" dirty="0" err="1">
                <a:latin typeface="+mn-lt"/>
              </a:rPr>
              <a:t>geval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twijfel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werkzaamheden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over de eigen </a:t>
            </a:r>
            <a:r>
              <a:rPr lang="en-US" sz="1400" dirty="0" err="1">
                <a:latin typeface="+mn-lt"/>
              </a:rPr>
              <a:t>veiligheid</a:t>
            </a:r>
            <a:r>
              <a:rPr lang="en-US" sz="1400" dirty="0">
                <a:latin typeface="+mn-lt"/>
              </a:rPr>
              <a:t> waken (</a:t>
            </a:r>
            <a:r>
              <a:rPr lang="en-US" sz="1400" dirty="0" err="1">
                <a:latin typeface="+mn-lt"/>
              </a:rPr>
              <a:t>blijft</a:t>
            </a:r>
            <a:r>
              <a:rPr lang="en-US" sz="1400" dirty="0">
                <a:latin typeface="+mn-lt"/>
              </a:rPr>
              <a:t> steeds </a:t>
            </a:r>
            <a:r>
              <a:rPr lang="en-US" sz="1400" dirty="0" err="1">
                <a:latin typeface="+mn-lt"/>
              </a:rPr>
              <a:t>uit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);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...</a:t>
            </a:r>
          </a:p>
        </p:txBody>
      </p:sp>
      <p:sp>
        <p:nvSpPr>
          <p:cNvPr id="17" name="Bent Arrow 16"/>
          <p:cNvSpPr/>
          <p:nvPr/>
        </p:nvSpPr>
        <p:spPr bwMode="auto">
          <a:xfrm rot="5400000">
            <a:off x="6926485" y="2343117"/>
            <a:ext cx="886009" cy="605551"/>
          </a:xfrm>
          <a:prstGeom prst="bentArrow">
            <a:avLst>
              <a:gd name="adj1" fmla="val 11807"/>
              <a:gd name="adj2" fmla="val 16754"/>
              <a:gd name="adj3" fmla="val 17304"/>
              <a:gd name="adj4" fmla="val 43750"/>
            </a:avLst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hthoek 35"/>
          <p:cNvSpPr>
            <a:spLocks noChangeArrowheads="1"/>
          </p:cNvSpPr>
          <p:nvPr/>
        </p:nvSpPr>
        <p:spPr bwMode="auto">
          <a:xfrm>
            <a:off x="551384" y="2517017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AANKONDIGER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01739"/>
            <a:ext cx="493039" cy="120812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024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0.4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algemene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principes</a:t>
            </a:r>
            <a:endParaRPr lang="en-US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07568" y="1192831"/>
            <a:ext cx="8784976" cy="5312093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belast</a:t>
            </a:r>
            <a:r>
              <a:rPr lang="fr-BE" sz="1400" dirty="0">
                <a:latin typeface="+mn-lt"/>
              </a:rPr>
              <a:t> met de </a:t>
            </a:r>
            <a:r>
              <a:rPr lang="fr-BE" sz="1400" dirty="0" err="1">
                <a:latin typeface="+mn-lt"/>
              </a:rPr>
              <a:t>detectie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bewegingen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naderen</a:t>
            </a:r>
            <a:r>
              <a:rPr lang="fr-BE" sz="1400" dirty="0">
                <a:latin typeface="+mn-lt"/>
              </a:rPr>
              <a:t> en met het </a:t>
            </a:r>
            <a:r>
              <a:rPr lang="fr-BE" sz="1400" dirty="0" err="1">
                <a:latin typeface="+mn-lt"/>
              </a:rPr>
              <a:t>doorsturen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waarschuwing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</a:t>
            </a:r>
            <a:r>
              <a:rPr lang="fr-BE" sz="1400" dirty="0">
                <a:latin typeface="+mn-lt"/>
              </a:rPr>
              <a:t> het personeel, </a:t>
            </a:r>
            <a:r>
              <a:rPr lang="fr-BE" sz="1400" dirty="0" err="1">
                <a:latin typeface="+mn-lt"/>
              </a:rPr>
              <a:t>werkzaam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verschillende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neemt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buiten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gevarenzone</a:t>
            </a:r>
            <a:r>
              <a:rPr lang="fr-BE" sz="1400" b="1" dirty="0">
                <a:latin typeface="+mn-lt"/>
              </a:rPr>
              <a:t> van het </a:t>
            </a:r>
            <a:r>
              <a:rPr lang="fr-BE" sz="1400" b="1" dirty="0" err="1">
                <a:latin typeface="+mn-lt"/>
              </a:rPr>
              <a:t>spoor</a:t>
            </a:r>
            <a:r>
              <a:rPr lang="fr-BE" sz="1400" b="1" dirty="0">
                <a:latin typeface="+mn-lt"/>
              </a:rPr>
              <a:t> in </a:t>
            </a:r>
            <a:r>
              <a:rPr lang="fr-BE" sz="1400" b="1" dirty="0" err="1">
                <a:latin typeface="+mn-lt"/>
              </a:rPr>
              <a:t>dienst</a:t>
            </a:r>
            <a:r>
              <a:rPr lang="fr-BE" sz="1400" dirty="0">
                <a:latin typeface="+mn-lt"/>
              </a:rPr>
              <a:t>, op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waaruit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hij</a:t>
            </a:r>
            <a:r>
              <a:rPr lang="fr-BE" sz="1400" dirty="0">
                <a:latin typeface="+mn-lt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bewegingen</a:t>
            </a:r>
            <a:r>
              <a:rPr lang="fr-BE" sz="1400" dirty="0">
                <a:latin typeface="+mn-lt"/>
              </a:rPr>
              <a:t>, die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naderen</a:t>
            </a:r>
            <a:r>
              <a:rPr lang="fr-BE" sz="1400" dirty="0">
                <a:latin typeface="+mn-lt"/>
              </a:rPr>
              <a:t> kan </a:t>
            </a:r>
            <a:r>
              <a:rPr lang="fr-BE" sz="1400" dirty="0" err="1">
                <a:latin typeface="+mn-lt"/>
              </a:rPr>
              <a:t>waarnemen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vanaf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detectiepunten</a:t>
            </a:r>
            <a:r>
              <a:rPr lang="fr-BE" sz="1400" dirty="0">
                <a:latin typeface="+mn-lt"/>
              </a:rPr>
              <a:t>, </a:t>
            </a:r>
            <a:r>
              <a:rPr lang="fr-BE" sz="1400" dirty="0" err="1">
                <a:latin typeface="+mn-lt"/>
              </a:rPr>
              <a:t>opgegeven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leider</a:t>
            </a:r>
            <a:r>
              <a:rPr lang="fr-BE" sz="1400" dirty="0">
                <a:latin typeface="+mn-lt"/>
              </a:rPr>
              <a:t> van het </a:t>
            </a:r>
            <a:r>
              <a:rPr lang="fr-BE" sz="1400" dirty="0" err="1">
                <a:latin typeface="+mn-lt"/>
              </a:rPr>
              <a:t>werk</a:t>
            </a:r>
            <a:r>
              <a:rPr lang="fr-BE" sz="1400" dirty="0">
                <a:latin typeface="+mn-lt"/>
              </a:rPr>
              <a:t>;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Op </a:t>
            </a:r>
            <a:r>
              <a:rPr lang="fr-BE" sz="1400" dirty="0" err="1">
                <a:latin typeface="+mn-lt"/>
              </a:rPr>
              <a:t>elk</a:t>
            </a:r>
            <a:r>
              <a:rPr lang="fr-BE" sz="1400" dirty="0">
                <a:latin typeface="+mn-lt"/>
              </a:rPr>
              <a:t> moment de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 kan </a:t>
            </a:r>
            <a:r>
              <a:rPr lang="fr-BE" sz="1400" dirty="0" err="1">
                <a:latin typeface="+mn-lt"/>
              </a:rPr>
              <a:t>waarnemen</a:t>
            </a:r>
            <a:r>
              <a:rPr lang="fr-BE" sz="1400" dirty="0">
                <a:latin typeface="+mn-lt"/>
              </a:rPr>
              <a:t>.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mag</a:t>
            </a:r>
            <a:r>
              <a:rPr lang="fr-BE" sz="1400" dirty="0">
                <a:latin typeface="+mn-lt"/>
              </a:rPr>
              <a:t> niet </a:t>
            </a:r>
            <a:r>
              <a:rPr lang="fr-BE" sz="1400" dirty="0" err="1">
                <a:latin typeface="+mn-lt"/>
              </a:rPr>
              <a:t>plaatsnemen</a:t>
            </a:r>
            <a:r>
              <a:rPr lang="fr-BE" sz="1400" dirty="0">
                <a:latin typeface="+mn-lt"/>
              </a:rPr>
              <a:t> in de </a:t>
            </a:r>
            <a:r>
              <a:rPr lang="fr-BE" sz="1400" dirty="0" err="1">
                <a:latin typeface="+mn-lt"/>
              </a:rPr>
              <a:t>stuurpost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voertuig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belast</a:t>
            </a:r>
            <a:r>
              <a:rPr lang="fr-BE" sz="1400" dirty="0">
                <a:latin typeface="+mn-lt"/>
              </a:rPr>
              <a:t> met het </a:t>
            </a:r>
            <a:r>
              <a:rPr lang="fr-BE" sz="1400" dirty="0" err="1">
                <a:latin typeface="+mn-lt"/>
              </a:rPr>
              <a:t>toezicht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naleving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en het </a:t>
            </a:r>
            <a:r>
              <a:rPr lang="fr-BE" sz="1400" dirty="0" err="1">
                <a:latin typeface="+mn-lt"/>
              </a:rPr>
              <a:t>stopzetten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die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indringing</a:t>
            </a:r>
            <a:r>
              <a:rPr lang="fr-BE" sz="1400" dirty="0">
                <a:latin typeface="+mn-lt"/>
              </a:rPr>
              <a:t> type I en/of II </a:t>
            </a:r>
            <a:r>
              <a:rPr lang="fr-BE" sz="1400" dirty="0" err="1">
                <a:latin typeface="+mn-lt"/>
              </a:rPr>
              <a:t>kunnen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veroorzaken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beweging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nadert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neemt</a:t>
            </a:r>
            <a:r>
              <a:rPr lang="fr-BE" sz="1400" dirty="0">
                <a:latin typeface="+mn-lt"/>
              </a:rPr>
              <a:t> niet </a:t>
            </a:r>
            <a:r>
              <a:rPr lang="fr-BE" sz="1400" dirty="0" err="1">
                <a:latin typeface="+mn-lt"/>
              </a:rPr>
              <a:t>deel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</a:t>
            </a:r>
            <a:r>
              <a:rPr lang="fr-BE" sz="1400" dirty="0">
                <a:latin typeface="+mn-lt"/>
              </a:rPr>
              <a:t> het </a:t>
            </a:r>
            <a:r>
              <a:rPr lang="fr-BE" sz="1400" dirty="0" err="1">
                <a:latin typeface="+mn-lt"/>
              </a:rPr>
              <a:t>werk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beschikt</a:t>
            </a:r>
            <a:r>
              <a:rPr lang="fr-BE" sz="1400" dirty="0">
                <a:latin typeface="+mn-lt"/>
              </a:rPr>
              <a:t> over </a:t>
            </a:r>
            <a:r>
              <a:rPr lang="fr-BE" sz="1400" dirty="0" err="1">
                <a:latin typeface="+mn-lt"/>
              </a:rPr>
              <a:t>communicatiemiddelen</a:t>
            </a:r>
            <a:r>
              <a:rPr lang="fr-BE" sz="1400" dirty="0">
                <a:latin typeface="+mn-lt"/>
              </a:rPr>
              <a:t> (radio, </a:t>
            </a:r>
            <a:r>
              <a:rPr lang="fr-BE" sz="1400" dirty="0" err="1">
                <a:latin typeface="+mn-lt"/>
              </a:rPr>
              <a:t>toeter</a:t>
            </a:r>
            <a:r>
              <a:rPr lang="fr-BE" sz="1400" dirty="0">
                <a:latin typeface="+mn-lt"/>
              </a:rPr>
              <a:t>,…) die hem </a:t>
            </a:r>
            <a:r>
              <a:rPr lang="fr-BE" sz="1400" dirty="0" err="1">
                <a:latin typeface="+mn-lt"/>
              </a:rPr>
              <a:t>toelaten</a:t>
            </a:r>
            <a:r>
              <a:rPr lang="fr-BE" sz="1400" dirty="0">
                <a:latin typeface="+mn-lt"/>
              </a:rPr>
              <a:t> om de </a:t>
            </a:r>
            <a:r>
              <a:rPr lang="fr-BE" sz="1400" dirty="0" err="1">
                <a:latin typeface="+mn-lt"/>
              </a:rPr>
              <a:t>waarschuwing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doeltreffend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te </a:t>
            </a:r>
            <a:r>
              <a:rPr lang="fr-BE" sz="1400" dirty="0" err="1">
                <a:latin typeface="+mn-lt"/>
              </a:rPr>
              <a:t>geven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</a:t>
            </a:r>
            <a:r>
              <a:rPr lang="fr-BE" sz="1400" dirty="0">
                <a:latin typeface="+mn-lt"/>
              </a:rPr>
              <a:t> het personeel, </a:t>
            </a:r>
            <a:r>
              <a:rPr lang="fr-BE" sz="1400" dirty="0" err="1">
                <a:latin typeface="+mn-lt"/>
              </a:rPr>
              <a:t>werkzaam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verschillende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indien </a:t>
            </a:r>
            <a:r>
              <a:rPr lang="fr-BE" sz="1400" dirty="0" err="1">
                <a:latin typeface="+mn-lt"/>
              </a:rPr>
              <a:t>hij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beschikt</a:t>
            </a:r>
            <a:r>
              <a:rPr lang="fr-BE" sz="1400" dirty="0">
                <a:latin typeface="+mn-lt"/>
              </a:rPr>
              <a:t> over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radio, </a:t>
            </a:r>
            <a:r>
              <a:rPr lang="fr-BE" sz="1400" dirty="0" err="1">
                <a:latin typeface="+mn-lt"/>
              </a:rPr>
              <a:t>controleert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regelmatig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kwaliteit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radioverbindigen</a:t>
            </a:r>
            <a:r>
              <a:rPr lang="fr-BE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2517017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AANKONDIGER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01739"/>
            <a:ext cx="493039" cy="120812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3094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0.5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aankondiger</a:t>
            </a:r>
            <a:endParaRPr lang="en-US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07568" y="2412434"/>
            <a:ext cx="8784976" cy="12599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>
              <a:latin typeface="+mn-lt"/>
            </a:endParaRPr>
          </a:p>
          <a:p>
            <a:pPr>
              <a:defRPr/>
            </a:pPr>
            <a:r>
              <a:rPr lang="nl-BE" sz="1400">
                <a:latin typeface="+mn-lt"/>
              </a:rPr>
              <a:t>De aankondiger draagt de </a:t>
            </a:r>
            <a:r>
              <a:rPr lang="nl-BE" sz="1400" b="1">
                <a:latin typeface="+mn-lt"/>
              </a:rPr>
              <a:t>gele</a:t>
            </a:r>
            <a:r>
              <a:rPr lang="nl-BE" sz="1400">
                <a:latin typeface="+mn-lt"/>
              </a:rPr>
              <a:t> reglementaire werkkledij. </a:t>
            </a:r>
          </a:p>
          <a:p>
            <a:pPr>
              <a:defRPr/>
            </a:pPr>
            <a:endParaRPr lang="nl-BE" sz="1400">
              <a:latin typeface="+mn-lt"/>
            </a:endParaRPr>
          </a:p>
          <a:p>
            <a:pPr>
              <a:defRPr/>
            </a:pPr>
            <a:r>
              <a:rPr lang="nl-BE" sz="1400">
                <a:latin typeface="+mn-lt"/>
              </a:rPr>
              <a:t>Voor wat betreft bijkomende uitrusting (bv toeter, radio), moet men de instructies van de werkgever volgen. </a:t>
            </a:r>
          </a:p>
          <a:p>
            <a:endParaRPr lang="en-US" sz="1400">
              <a:latin typeface="+mn-lt"/>
            </a:endParaRPr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3741153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AANNEMER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40" y="2592858"/>
            <a:ext cx="585267" cy="518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2509899"/>
            <a:ext cx="493039" cy="120812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3401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0.6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Operatoren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voertuigen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algemene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bepalingen</a:t>
            </a:r>
            <a:endParaRPr lang="en-US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79576" y="1282323"/>
            <a:ext cx="8784976" cy="486941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>
                <a:latin typeface="+mn-lt"/>
              </a:rPr>
              <a:t>De </a:t>
            </a:r>
            <a:r>
              <a:rPr lang="fr-BE" sz="1400" err="1">
                <a:latin typeface="+mn-lt"/>
              </a:rPr>
              <a:t>operatoren</a:t>
            </a:r>
            <a:r>
              <a:rPr lang="fr-BE" sz="1400">
                <a:latin typeface="+mn-lt"/>
              </a:rPr>
              <a:t> van de </a:t>
            </a:r>
            <a:r>
              <a:rPr lang="fr-BE" sz="1400" err="1">
                <a:latin typeface="+mn-lt"/>
              </a:rPr>
              <a:t>voertuigen</a:t>
            </a:r>
            <a:r>
              <a:rPr lang="fr-BE" sz="1400">
                <a:latin typeface="+mn-lt"/>
              </a:rPr>
              <a:t>:</a:t>
            </a:r>
          </a:p>
          <a:p>
            <a:pPr algn="just">
              <a:defRPr/>
            </a:pPr>
            <a:endParaRPr lang="fr-BE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err="1">
                <a:latin typeface="+mn-lt"/>
              </a:rPr>
              <a:t>zijn</a:t>
            </a:r>
            <a:r>
              <a:rPr lang="fr-BE" sz="1400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opgeleid</a:t>
            </a:r>
            <a:r>
              <a:rPr lang="fr-BE" sz="1400" b="1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betreffende</a:t>
            </a:r>
            <a:r>
              <a:rPr lang="fr-BE" sz="1400" b="1">
                <a:latin typeface="+mn-lt"/>
              </a:rPr>
              <a:t> de </a:t>
            </a:r>
            <a:r>
              <a:rPr lang="fr-BE" sz="1400" b="1" err="1">
                <a:latin typeface="+mn-lt"/>
              </a:rPr>
              <a:t>risico’s</a:t>
            </a:r>
            <a:r>
              <a:rPr lang="fr-BE" sz="1400" b="1">
                <a:latin typeface="+mn-lt"/>
              </a:rPr>
              <a:t>, </a:t>
            </a:r>
            <a:r>
              <a:rPr lang="fr-BE" sz="1400" b="1" err="1">
                <a:latin typeface="+mn-lt"/>
              </a:rPr>
              <a:t>verbonden</a:t>
            </a:r>
            <a:r>
              <a:rPr lang="fr-BE" sz="1400" b="1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aan</a:t>
            </a:r>
            <a:r>
              <a:rPr lang="fr-BE" sz="1400" b="1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spoorvoertuigen</a:t>
            </a:r>
            <a:r>
              <a:rPr lang="fr-BE" sz="1400" b="1">
                <a:latin typeface="+mn-lt"/>
              </a:rPr>
              <a:t> in </a:t>
            </a:r>
            <a:r>
              <a:rPr lang="fr-BE" sz="1400" b="1" err="1">
                <a:latin typeface="+mn-lt"/>
              </a:rPr>
              <a:t>beweging</a:t>
            </a:r>
            <a:r>
              <a:rPr lang="fr-BE" sz="1400">
                <a:latin typeface="+mn-lt"/>
              </a:rPr>
              <a:t>, en in het </a:t>
            </a:r>
            <a:r>
              <a:rPr lang="fr-BE" sz="1400" err="1">
                <a:latin typeface="+mn-lt"/>
              </a:rPr>
              <a:t>bijzonder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betreffende</a:t>
            </a:r>
            <a:r>
              <a:rPr lang="fr-BE" sz="1400">
                <a:latin typeface="+mn-lt"/>
              </a:rPr>
              <a:t> de </a:t>
            </a:r>
            <a:r>
              <a:rPr lang="fr-BE" sz="1400" err="1">
                <a:latin typeface="+mn-lt"/>
              </a:rPr>
              <a:t>gevolgen</a:t>
            </a:r>
            <a:r>
              <a:rPr lang="fr-BE" sz="1400">
                <a:latin typeface="+mn-lt"/>
              </a:rPr>
              <a:t> van </a:t>
            </a:r>
            <a:r>
              <a:rPr lang="fr-BE" sz="1400" err="1">
                <a:latin typeface="+mn-lt"/>
              </a:rPr>
              <a:t>een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aanrijding</a:t>
            </a:r>
            <a:r>
              <a:rPr lang="fr-BE" sz="1400">
                <a:latin typeface="+mn-lt"/>
              </a:rPr>
              <a:t> van </a:t>
            </a:r>
            <a:r>
              <a:rPr lang="fr-BE" sz="1400" err="1">
                <a:latin typeface="+mn-lt"/>
              </a:rPr>
              <a:t>een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spoorvoertuig</a:t>
            </a:r>
            <a:r>
              <a:rPr lang="fr-BE" sz="1400">
                <a:latin typeface="+mn-lt"/>
              </a:rPr>
              <a:t> en </a:t>
            </a:r>
            <a:r>
              <a:rPr lang="fr-BE" sz="1400" err="1">
                <a:latin typeface="+mn-lt"/>
              </a:rPr>
              <a:t>een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werfvoertuig</a:t>
            </a:r>
            <a:r>
              <a:rPr lang="fr-BE" sz="140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err="1">
                <a:latin typeface="+mn-lt"/>
              </a:rPr>
              <a:t>hebben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kennis</a:t>
            </a:r>
            <a:r>
              <a:rPr lang="fr-BE" sz="1400">
                <a:latin typeface="+mn-lt"/>
              </a:rPr>
              <a:t> van de te </a:t>
            </a:r>
            <a:r>
              <a:rPr lang="fr-BE" sz="1400" err="1">
                <a:latin typeface="+mn-lt"/>
              </a:rPr>
              <a:t>respecteren</a:t>
            </a:r>
            <a:r>
              <a:rPr lang="fr-BE" sz="1400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veiligheidsafstand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tijdens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werken</a:t>
            </a:r>
            <a:r>
              <a:rPr lang="fr-BE" sz="1400">
                <a:latin typeface="+mn-lt"/>
              </a:rPr>
              <a:t> en </a:t>
            </a:r>
            <a:r>
              <a:rPr lang="fr-BE" sz="1400" err="1">
                <a:latin typeface="+mn-lt"/>
              </a:rPr>
              <a:t>verplaatsingen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langs</a:t>
            </a:r>
            <a:r>
              <a:rPr lang="fr-BE" sz="1400">
                <a:latin typeface="+mn-lt"/>
              </a:rPr>
              <a:t> het </a:t>
            </a:r>
            <a:r>
              <a:rPr lang="fr-BE" sz="1400" err="1">
                <a:latin typeface="+mn-lt"/>
              </a:rPr>
              <a:t>spoor</a:t>
            </a:r>
            <a:r>
              <a:rPr lang="fr-BE" sz="140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err="1">
                <a:latin typeface="+mn-lt"/>
              </a:rPr>
              <a:t>respecteren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ten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alle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tijde</a:t>
            </a:r>
            <a:r>
              <a:rPr lang="fr-BE" sz="1400">
                <a:latin typeface="+mn-lt"/>
              </a:rPr>
              <a:t> </a:t>
            </a:r>
            <a:r>
              <a:rPr lang="fr-BE" sz="1400" b="1">
                <a:latin typeface="+mn-lt"/>
              </a:rPr>
              <a:t>de </a:t>
            </a:r>
            <a:r>
              <a:rPr lang="fr-BE" sz="1400" b="1" err="1">
                <a:latin typeface="+mn-lt"/>
              </a:rPr>
              <a:t>grenzen</a:t>
            </a:r>
            <a:r>
              <a:rPr lang="fr-BE" sz="1400" b="1">
                <a:latin typeface="+mn-lt"/>
              </a:rPr>
              <a:t> van de </a:t>
            </a:r>
            <a:r>
              <a:rPr lang="fr-BE" sz="1400" b="1" err="1">
                <a:latin typeface="+mn-lt"/>
              </a:rPr>
              <a:t>werfzone</a:t>
            </a:r>
            <a:r>
              <a:rPr lang="fr-BE" sz="1400" b="1">
                <a:latin typeface="+mn-lt"/>
              </a:rPr>
              <a:t> </a:t>
            </a:r>
            <a:r>
              <a:rPr lang="fr-BE" sz="1400">
                <a:latin typeface="+mn-lt"/>
              </a:rPr>
              <a:t>die </a:t>
            </a:r>
            <a:r>
              <a:rPr lang="fr-BE" sz="1400" err="1">
                <a:latin typeface="+mn-lt"/>
              </a:rPr>
              <a:t>werd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bepaald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door</a:t>
            </a:r>
            <a:r>
              <a:rPr lang="fr-BE" sz="1400">
                <a:latin typeface="+mn-lt"/>
              </a:rPr>
              <a:t> de </a:t>
            </a:r>
            <a:r>
              <a:rPr lang="fr-BE" sz="1400" err="1">
                <a:latin typeface="+mn-lt"/>
              </a:rPr>
              <a:t>verantwoordelijke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voor</a:t>
            </a:r>
            <a:r>
              <a:rPr lang="fr-BE" sz="1400">
                <a:latin typeface="+mn-lt"/>
              </a:rPr>
              <a:t> de </a:t>
            </a:r>
            <a:r>
              <a:rPr lang="fr-BE" sz="1400" err="1">
                <a:latin typeface="+mn-lt"/>
              </a:rPr>
              <a:t>veiligheid</a:t>
            </a:r>
            <a:r>
              <a:rPr lang="fr-BE" sz="1400">
                <a:latin typeface="+mn-lt"/>
              </a:rPr>
              <a:t> en die </a:t>
            </a:r>
            <a:r>
              <a:rPr lang="fr-BE" sz="1400" b="1" err="1">
                <a:latin typeface="+mn-lt"/>
              </a:rPr>
              <a:t>gematerialiseerd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is</a:t>
            </a:r>
            <a:r>
              <a:rPr lang="fr-BE" sz="1400">
                <a:latin typeface="+mn-lt"/>
              </a:rPr>
              <a:t> op het </a:t>
            </a:r>
            <a:r>
              <a:rPr lang="fr-BE" sz="1400" err="1">
                <a:latin typeface="+mn-lt"/>
              </a:rPr>
              <a:t>terrein</a:t>
            </a:r>
            <a:r>
              <a:rPr lang="fr-BE" sz="1400">
                <a:latin typeface="+mn-lt"/>
              </a:rPr>
              <a:t> (</a:t>
            </a:r>
            <a:r>
              <a:rPr lang="fr-BE" sz="1400" err="1">
                <a:latin typeface="+mn-lt"/>
              </a:rPr>
              <a:t>oranje</a:t>
            </a:r>
            <a:r>
              <a:rPr lang="fr-BE" sz="1400">
                <a:latin typeface="+mn-lt"/>
              </a:rPr>
              <a:t> net,…); 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err="1">
                <a:latin typeface="+mn-lt"/>
              </a:rPr>
              <a:t>stoppen</a:t>
            </a:r>
            <a:r>
              <a:rPr lang="fr-BE" sz="1400" b="1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onmiddellijk</a:t>
            </a:r>
            <a:r>
              <a:rPr lang="fr-BE" sz="1400" b="1">
                <a:latin typeface="+mn-lt"/>
              </a:rPr>
              <a:t> de </a:t>
            </a:r>
            <a:r>
              <a:rPr lang="fr-BE" sz="1400" b="1" err="1">
                <a:latin typeface="+mn-lt"/>
              </a:rPr>
              <a:t>activiteiten</a:t>
            </a:r>
            <a:r>
              <a:rPr lang="fr-BE" sz="1400" b="1">
                <a:latin typeface="+mn-lt"/>
              </a:rPr>
              <a:t> die </a:t>
            </a:r>
            <a:r>
              <a:rPr lang="fr-BE" sz="1400" b="1" err="1">
                <a:latin typeface="+mn-lt"/>
              </a:rPr>
              <a:t>een</a:t>
            </a:r>
            <a:r>
              <a:rPr lang="fr-BE" sz="1400" b="1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indringing</a:t>
            </a:r>
            <a:r>
              <a:rPr lang="fr-BE" sz="1400" b="1">
                <a:latin typeface="+mn-lt"/>
              </a:rPr>
              <a:t> type II </a:t>
            </a:r>
            <a:r>
              <a:rPr lang="fr-BE" sz="1400" b="1" err="1">
                <a:latin typeface="+mn-lt"/>
              </a:rPr>
              <a:t>kunnen</a:t>
            </a:r>
            <a:r>
              <a:rPr lang="fr-BE" sz="1400" b="1">
                <a:latin typeface="+mn-lt"/>
              </a:rPr>
              <a:t> </a:t>
            </a:r>
            <a:r>
              <a:rPr lang="fr-BE" sz="1400" b="1" err="1">
                <a:latin typeface="+mn-lt"/>
              </a:rPr>
              <a:t>veroorzaken</a:t>
            </a:r>
            <a:r>
              <a:rPr lang="fr-BE" sz="1400" b="1">
                <a:latin typeface="+mn-lt"/>
              </a:rPr>
              <a:t> </a:t>
            </a:r>
            <a:r>
              <a:rPr lang="fr-BE" sz="1400" u="sng">
                <a:latin typeface="+mn-lt"/>
              </a:rPr>
              <a:t>van </a:t>
            </a:r>
            <a:r>
              <a:rPr lang="fr-BE" sz="1400" u="sng" err="1">
                <a:latin typeface="+mn-lt"/>
              </a:rPr>
              <a:t>zodra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ze</a:t>
            </a:r>
            <a:r>
              <a:rPr lang="fr-BE" sz="1400" u="sng">
                <a:latin typeface="+mn-lt"/>
              </a:rPr>
              <a:t> de </a:t>
            </a:r>
            <a:r>
              <a:rPr lang="fr-BE" sz="1400" u="sng" err="1">
                <a:latin typeface="+mn-lt"/>
              </a:rPr>
              <a:t>melding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hebben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ontvangen</a:t>
            </a:r>
            <a:r>
              <a:rPr lang="fr-BE" sz="1400" u="sng">
                <a:latin typeface="+mn-lt"/>
              </a:rPr>
              <a:t> van de </a:t>
            </a:r>
            <a:r>
              <a:rPr lang="fr-BE" sz="1400" u="sng" err="1">
                <a:latin typeface="+mn-lt"/>
              </a:rPr>
              <a:t>aankondiger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dat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een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beweging</a:t>
            </a:r>
            <a:r>
              <a:rPr lang="fr-BE" sz="1400" u="sng">
                <a:latin typeface="+mn-lt"/>
              </a:rPr>
              <a:t> in </a:t>
            </a:r>
            <a:r>
              <a:rPr lang="fr-BE" sz="1400" u="sng" err="1">
                <a:latin typeface="+mn-lt"/>
              </a:rPr>
              <a:t>aantocht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is</a:t>
            </a:r>
            <a:r>
              <a:rPr lang="fr-BE" sz="140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en-US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err="1">
                <a:latin typeface="+mn-lt"/>
              </a:rPr>
              <a:t>stoppen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werken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bij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verlies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aan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visueel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/of </a:t>
            </a:r>
            <a:r>
              <a:rPr lang="en-US" sz="1400" err="1">
                <a:latin typeface="+mn-lt"/>
              </a:rPr>
              <a:t>auditief</a:t>
            </a:r>
            <a:r>
              <a:rPr lang="en-US" sz="1400">
                <a:latin typeface="+mn-lt"/>
              </a:rPr>
              <a:t> contact met de </a:t>
            </a:r>
            <a:r>
              <a:rPr lang="en-US" sz="1400" err="1">
                <a:latin typeface="+mn-lt"/>
              </a:rPr>
              <a:t>aankondiger</a:t>
            </a:r>
            <a:r>
              <a:rPr lang="en-US" sz="140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err="1">
                <a:latin typeface="+mn-lt"/>
              </a:rPr>
              <a:t>moeten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onmiddellijk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alle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activiteiten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stoppen</a:t>
            </a:r>
            <a:r>
              <a:rPr lang="fr-BE" sz="1400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als</a:t>
            </a:r>
            <a:r>
              <a:rPr lang="fr-BE" sz="1400" u="sng">
                <a:latin typeface="+mn-lt"/>
              </a:rPr>
              <a:t> de </a:t>
            </a:r>
            <a:r>
              <a:rPr lang="fr-BE" sz="1400" u="sng" err="1">
                <a:latin typeface="+mn-lt"/>
              </a:rPr>
              <a:t>stabiliteit</a:t>
            </a:r>
            <a:r>
              <a:rPr lang="fr-BE" sz="1400" u="sng">
                <a:latin typeface="+mn-lt"/>
              </a:rPr>
              <a:t> van de </a:t>
            </a:r>
            <a:r>
              <a:rPr lang="fr-BE" sz="1400" u="sng" err="1">
                <a:latin typeface="+mn-lt"/>
              </a:rPr>
              <a:t>voertuigen</a:t>
            </a:r>
            <a:r>
              <a:rPr lang="fr-BE" sz="1400" u="sng">
                <a:latin typeface="+mn-lt"/>
              </a:rPr>
              <a:t> en/of de </a:t>
            </a:r>
            <a:r>
              <a:rPr lang="fr-BE" sz="1400" u="sng" err="1">
                <a:latin typeface="+mn-lt"/>
              </a:rPr>
              <a:t>gemanipuleerde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lasten</a:t>
            </a:r>
            <a:r>
              <a:rPr lang="fr-BE" sz="1400" u="sng">
                <a:latin typeface="+mn-lt"/>
              </a:rPr>
              <a:t> niet </a:t>
            </a:r>
            <a:r>
              <a:rPr lang="fr-BE" sz="1400" u="sng" err="1">
                <a:latin typeface="+mn-lt"/>
              </a:rPr>
              <a:t>meer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is</a:t>
            </a:r>
            <a:r>
              <a:rPr lang="fr-BE" sz="1400" u="sng">
                <a:latin typeface="+mn-lt"/>
              </a:rPr>
              <a:t> </a:t>
            </a:r>
            <a:r>
              <a:rPr lang="fr-BE" sz="1400" u="sng" err="1">
                <a:latin typeface="+mn-lt"/>
              </a:rPr>
              <a:t>gegarandeerd</a:t>
            </a:r>
            <a:r>
              <a:rPr lang="fr-BE" sz="140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>
                <a:latin typeface="+mn-lt"/>
              </a:rPr>
              <a:t>indien </a:t>
            </a:r>
            <a:r>
              <a:rPr lang="fr-BE" sz="1400" err="1">
                <a:latin typeface="+mn-lt"/>
              </a:rPr>
              <a:t>hij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beschikt</a:t>
            </a:r>
            <a:r>
              <a:rPr lang="fr-BE" sz="1400">
                <a:latin typeface="+mn-lt"/>
              </a:rPr>
              <a:t> over </a:t>
            </a:r>
            <a:r>
              <a:rPr lang="fr-BE" sz="1400" err="1">
                <a:latin typeface="+mn-lt"/>
              </a:rPr>
              <a:t>een</a:t>
            </a:r>
            <a:r>
              <a:rPr lang="fr-BE" sz="1400">
                <a:latin typeface="+mn-lt"/>
              </a:rPr>
              <a:t> radio, </a:t>
            </a:r>
            <a:r>
              <a:rPr lang="fr-BE" sz="1400" err="1">
                <a:latin typeface="+mn-lt"/>
              </a:rPr>
              <a:t>controleert</a:t>
            </a:r>
            <a:r>
              <a:rPr lang="fr-BE" sz="1400">
                <a:latin typeface="+mn-lt"/>
              </a:rPr>
              <a:t> de </a:t>
            </a:r>
            <a:r>
              <a:rPr lang="fr-BE" sz="1400" err="1">
                <a:latin typeface="+mn-lt"/>
              </a:rPr>
              <a:t>aankondiger</a:t>
            </a:r>
            <a:r>
              <a:rPr lang="fr-BE" sz="1400">
                <a:latin typeface="+mn-lt"/>
              </a:rPr>
              <a:t> </a:t>
            </a:r>
            <a:r>
              <a:rPr lang="fr-BE" sz="1400" err="1">
                <a:latin typeface="+mn-lt"/>
              </a:rPr>
              <a:t>regelmatig</a:t>
            </a:r>
            <a:r>
              <a:rPr lang="fr-BE" sz="1400">
                <a:latin typeface="+mn-lt"/>
              </a:rPr>
              <a:t> de </a:t>
            </a:r>
            <a:r>
              <a:rPr lang="fr-BE" sz="1400" err="1">
                <a:latin typeface="+mn-lt"/>
              </a:rPr>
              <a:t>kwaliteit</a:t>
            </a:r>
            <a:r>
              <a:rPr lang="fr-BE" sz="1400">
                <a:latin typeface="+mn-lt"/>
              </a:rPr>
              <a:t> van de </a:t>
            </a:r>
            <a:r>
              <a:rPr lang="fr-BE" sz="1400" err="1">
                <a:latin typeface="+mn-lt"/>
              </a:rPr>
              <a:t>radioverbindigen</a:t>
            </a:r>
            <a:r>
              <a:rPr lang="fr-BE" sz="1400">
                <a:latin typeface="+mn-lt"/>
              </a:rPr>
              <a:t>.</a:t>
            </a:r>
          </a:p>
        </p:txBody>
      </p:sp>
      <p:sp>
        <p:nvSpPr>
          <p:cNvPr id="7" name="Rechthoek 38"/>
          <p:cNvSpPr>
            <a:spLocks noChangeArrowheads="1"/>
          </p:cNvSpPr>
          <p:nvPr/>
        </p:nvSpPr>
        <p:spPr bwMode="auto">
          <a:xfrm>
            <a:off x="119336" y="2996952"/>
            <a:ext cx="1971993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WERKPOSTEN</a:t>
            </a:r>
          </a:p>
          <a:p>
            <a:pPr algn="ctr"/>
            <a:endParaRPr lang="nl-BE" sz="800" b="1">
              <a:solidFill>
                <a:schemeClr val="bg1"/>
              </a:solidFill>
            </a:endParaRP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WERFVOERTUIGEN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2" y="1916832"/>
            <a:ext cx="1373440" cy="81683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237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>
                <a:solidFill>
                  <a:schemeClr val="tx1"/>
                </a:solidFill>
              </a:rPr>
              <a:t>Familiefoto "Aannemer"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0. Inleiding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/>
              <a:t>1. Beveiligingssysteem met aankondiger</a:t>
            </a:r>
          </a:p>
          <a:p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2. Incidenten	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3. Einde van de werken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4. Uitzonderlijk luidruchtige werken</a:t>
            </a:r>
          </a:p>
          <a:p>
            <a:br>
              <a:rPr lang="nl-BE" sz="200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5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briefing – organisatie</a:t>
            </a:r>
          </a:p>
        </p:txBody>
      </p:sp>
      <p:sp>
        <p:nvSpPr>
          <p:cNvPr id="17423" name="Rechthoekige toelichting 16"/>
          <p:cNvSpPr>
            <a:spLocks noChangeArrowheads="1"/>
          </p:cNvSpPr>
          <p:nvPr/>
        </p:nvSpPr>
        <p:spPr bwMode="auto">
          <a:xfrm>
            <a:off x="8824295" y="4038564"/>
            <a:ext cx="720725" cy="287338"/>
          </a:xfrm>
          <a:prstGeom prst="wedgeRectCallout">
            <a:avLst>
              <a:gd name="adj1" fmla="val 32667"/>
              <a:gd name="adj2" fmla="val 115412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19" name="Rechthoek 35"/>
          <p:cNvSpPr>
            <a:spLocks noChangeArrowheads="1"/>
          </p:cNvSpPr>
          <p:nvPr/>
        </p:nvSpPr>
        <p:spPr bwMode="auto">
          <a:xfrm>
            <a:off x="8860807" y="5766657"/>
            <a:ext cx="1368425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100" b="1">
                <a:solidFill>
                  <a:schemeClr val="bg1"/>
                </a:solidFill>
              </a:rPr>
              <a:t>AANNEMER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8" name="Rechthoekige toelichting 14"/>
          <p:cNvSpPr/>
          <p:nvPr/>
        </p:nvSpPr>
        <p:spPr bwMode="auto">
          <a:xfrm>
            <a:off x="3945694" y="5083140"/>
            <a:ext cx="4011849" cy="733715"/>
          </a:xfrm>
          <a:prstGeom prst="wedgeRectCallout">
            <a:avLst>
              <a:gd name="adj1" fmla="val -64198"/>
              <a:gd name="adj2" fmla="val -139514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 sz="800">
              <a:solidFill>
                <a:schemeClr val="bg1"/>
              </a:solidFill>
            </a:endParaRPr>
          </a:p>
          <a:p>
            <a:pPr algn="ctr"/>
            <a:r>
              <a:rPr lang="nl-BE" sz="800">
                <a:solidFill>
                  <a:schemeClr val="bg1"/>
                </a:solidFill>
              </a:rPr>
              <a:t>ALS DE HOORBAARHEID ONVOLDOENDE WORDT, 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GEEF DAN ONMIDDELLIJKHET ALARM OM DE WERKEN TE STOPPEN</a:t>
            </a:r>
          </a:p>
          <a:p>
            <a:pPr algn="ctr"/>
            <a:endParaRPr lang="nl-BE" sz="800">
              <a:solidFill>
                <a:schemeClr val="bg1"/>
              </a:solidFill>
            </a:endParaRPr>
          </a:p>
          <a:p>
            <a:pPr algn="ctr"/>
            <a:r>
              <a:rPr lang="nl-BE" sz="800">
                <a:solidFill>
                  <a:schemeClr val="bg1"/>
                </a:solidFill>
              </a:rPr>
              <a:t>ALS DE ZICHTBAARHEID ONVOLDOENDE WORDT, 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GEEF DAN ONMIDDELLIJKHET ALARM OM DE WERKEN TE STOPPEN</a:t>
            </a:r>
          </a:p>
          <a:p>
            <a:pPr algn="ctr"/>
            <a:endParaRPr lang="nl-BE" sz="800">
              <a:solidFill>
                <a:schemeClr val="bg1"/>
              </a:solidFill>
            </a:endParaRPr>
          </a:p>
        </p:txBody>
      </p:sp>
      <p:sp>
        <p:nvSpPr>
          <p:cNvPr id="29" name="Rechthoekige toelichting 13"/>
          <p:cNvSpPr/>
          <p:nvPr/>
        </p:nvSpPr>
        <p:spPr bwMode="auto">
          <a:xfrm>
            <a:off x="5084538" y="3713903"/>
            <a:ext cx="2873005" cy="921533"/>
          </a:xfrm>
          <a:prstGeom prst="wedgeRectCallout">
            <a:avLst>
              <a:gd name="adj1" fmla="val -109629"/>
              <a:gd name="adj2" fmla="val -38366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DE DETECTIEPUNTEN KANT … ZIJN GELEGEN TER HOOGTE VAN …</a:t>
            </a:r>
          </a:p>
          <a:p>
            <a:pPr algn="ctr"/>
            <a:endParaRPr lang="en-US" sz="800">
              <a:solidFill>
                <a:schemeClr val="bg1"/>
              </a:solidFill>
            </a:endParaRPr>
          </a:p>
          <a:p>
            <a:pPr algn="ctr"/>
            <a:r>
              <a:rPr lang="en-US" sz="800">
                <a:solidFill>
                  <a:schemeClr val="bg1"/>
                </a:solidFill>
              </a:rPr>
              <a:t>KONDIG DE TREINEN AAN KOMENDE VAN SPOOR …, KANT …</a:t>
            </a:r>
            <a:endParaRPr lang="nl-BE" sz="800">
              <a:solidFill>
                <a:schemeClr val="bg1"/>
              </a:solidFill>
            </a:endParaRP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980729"/>
            <a:ext cx="4306465" cy="2520279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JULLIE WERKEN MET ... PERSONEN/WERFVOERTUIGEN</a:t>
            </a:r>
          </a:p>
          <a:p>
            <a:pPr algn="ctr"/>
            <a:endParaRPr lang="nl-BE" sz="800">
              <a:solidFill>
                <a:schemeClr val="bg1"/>
              </a:solidFill>
            </a:endParaRPr>
          </a:p>
          <a:p>
            <a:pPr algn="ctr"/>
            <a:r>
              <a:rPr lang="en-US" sz="800">
                <a:solidFill>
                  <a:schemeClr val="bg1"/>
                </a:solidFill>
              </a:rPr>
              <a:t>DE TESTEN VAN VRIJMAKING VERLOPEN VOLGENS PROCEDURE …</a:t>
            </a:r>
          </a:p>
          <a:p>
            <a:pPr algn="ctr"/>
            <a:r>
              <a:rPr lang="en-US" sz="800">
                <a:solidFill>
                  <a:schemeClr val="bg1"/>
                </a:solidFill>
              </a:rPr>
              <a:t>DE TIJD VAN VRIJMAKING IS .. SECONDEN</a:t>
            </a:r>
          </a:p>
          <a:p>
            <a:pPr algn="ctr"/>
            <a:r>
              <a:rPr lang="en-US" sz="800">
                <a:solidFill>
                  <a:schemeClr val="bg1"/>
                </a:solidFill>
              </a:rPr>
              <a:t>DE VERWITTIGINGSAFSTAND IS … METER</a:t>
            </a:r>
          </a:p>
          <a:p>
            <a:pPr algn="ctr"/>
            <a:endParaRPr lang="en-US" sz="800">
              <a:solidFill>
                <a:schemeClr val="bg1"/>
              </a:solidFill>
            </a:endParaRPr>
          </a:p>
          <a:p>
            <a:pPr algn="ctr"/>
            <a:r>
              <a:rPr lang="nl-BE" sz="80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endParaRPr lang="nl-BE" sz="800">
              <a:solidFill>
                <a:schemeClr val="bg1"/>
              </a:solidFill>
            </a:endParaRPr>
          </a:p>
          <a:p>
            <a:pPr algn="ctr"/>
            <a:r>
              <a:rPr lang="nl-BE" sz="80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en-US" sz="800">
              <a:solidFill>
                <a:schemeClr val="bg1"/>
              </a:solidFill>
            </a:endParaRPr>
          </a:p>
          <a:p>
            <a:pPr algn="ctr"/>
            <a:r>
              <a:rPr lang="en-US" sz="80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>
                <a:solidFill>
                  <a:schemeClr val="bg1"/>
                </a:solidFill>
              </a:rPr>
              <a:t>GEVOLGD WORDEN …</a:t>
            </a:r>
            <a:endParaRPr lang="nl-BE" sz="80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JAN JANSSEN, VANDAAG BEN JIJ AANKONDIGER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51" y="3272485"/>
            <a:ext cx="475529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99" y="4511898"/>
            <a:ext cx="493039" cy="120812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briefing – organisatie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1087436"/>
            <a:ext cx="4306465" cy="2557464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JULLIE WERKEN MET ... PERSONEN/WERFVOERTUIGEN</a:t>
            </a:r>
          </a:p>
          <a:p>
            <a:pPr algn="ctr"/>
            <a:endParaRPr lang="nl-BE" sz="800">
              <a:solidFill>
                <a:schemeClr val="bg1"/>
              </a:solidFill>
            </a:endParaRPr>
          </a:p>
          <a:p>
            <a:pPr algn="ctr"/>
            <a:r>
              <a:rPr lang="en-US" sz="800">
                <a:solidFill>
                  <a:schemeClr val="bg1"/>
                </a:solidFill>
              </a:rPr>
              <a:t>DE TESTEN VAN VRIJMAKING VERLOPEN VOLGENS PROCEDURE …</a:t>
            </a:r>
          </a:p>
          <a:p>
            <a:pPr algn="ctr"/>
            <a:r>
              <a:rPr lang="en-US" sz="800">
                <a:solidFill>
                  <a:schemeClr val="bg1"/>
                </a:solidFill>
              </a:rPr>
              <a:t>DE TIJD VAN VRIJMAKING IS .. SECONDEN</a:t>
            </a:r>
          </a:p>
          <a:p>
            <a:pPr algn="ctr"/>
            <a:r>
              <a:rPr lang="en-US" sz="800">
                <a:solidFill>
                  <a:schemeClr val="bg1"/>
                </a:solidFill>
              </a:rPr>
              <a:t>DE VERWITTIGINGSAFSTAND IS … METER</a:t>
            </a:r>
          </a:p>
          <a:p>
            <a:pPr algn="ctr"/>
            <a:endParaRPr lang="en-US" sz="800">
              <a:solidFill>
                <a:schemeClr val="bg1"/>
              </a:solidFill>
            </a:endParaRPr>
          </a:p>
          <a:p>
            <a:pPr algn="ctr"/>
            <a:r>
              <a:rPr lang="nl-BE" sz="80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endParaRPr lang="nl-BE" sz="800">
              <a:solidFill>
                <a:schemeClr val="bg1"/>
              </a:solidFill>
            </a:endParaRPr>
          </a:p>
          <a:p>
            <a:pPr algn="ctr"/>
            <a:r>
              <a:rPr lang="nl-BE" sz="80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en-US" sz="800">
              <a:solidFill>
                <a:schemeClr val="bg1"/>
              </a:solidFill>
            </a:endParaRPr>
          </a:p>
          <a:p>
            <a:pPr algn="ctr"/>
            <a:r>
              <a:rPr lang="en-US" sz="80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>
                <a:solidFill>
                  <a:schemeClr val="bg1"/>
                </a:solidFill>
              </a:rPr>
              <a:t>GEVOLGD WORDEN …</a:t>
            </a:r>
            <a:endParaRPr lang="nl-BE" sz="80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DE AANKONDIGER IS JAN JANSSEN</a:t>
            </a:r>
          </a:p>
        </p:txBody>
      </p:sp>
      <p:sp>
        <p:nvSpPr>
          <p:cNvPr id="23" name="Rechthoekige toelichting 20"/>
          <p:cNvSpPr>
            <a:spLocks noChangeArrowheads="1"/>
          </p:cNvSpPr>
          <p:nvPr/>
        </p:nvSpPr>
        <p:spPr bwMode="auto">
          <a:xfrm>
            <a:off x="8136503" y="4749492"/>
            <a:ext cx="720725" cy="287337"/>
          </a:xfrm>
          <a:prstGeom prst="wedgeRectCallout">
            <a:avLst>
              <a:gd name="adj1" fmla="val -106099"/>
              <a:gd name="adj2" fmla="val 141931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4" name="Rechthoekige toelichting 21"/>
          <p:cNvSpPr>
            <a:spLocks noChangeArrowheads="1"/>
          </p:cNvSpPr>
          <p:nvPr/>
        </p:nvSpPr>
        <p:spPr bwMode="auto">
          <a:xfrm>
            <a:off x="9120583" y="4749492"/>
            <a:ext cx="719138" cy="287337"/>
          </a:xfrm>
          <a:prstGeom prst="wedgeRectCallout">
            <a:avLst>
              <a:gd name="adj1" fmla="val -36102"/>
              <a:gd name="adj2" fmla="val 151796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5" name="Rechthoekige toelichting 10"/>
          <p:cNvSpPr/>
          <p:nvPr/>
        </p:nvSpPr>
        <p:spPr bwMode="auto">
          <a:xfrm>
            <a:off x="3647728" y="4271373"/>
            <a:ext cx="3744416" cy="648072"/>
          </a:xfrm>
          <a:prstGeom prst="wedgeRectCallout">
            <a:avLst>
              <a:gd name="adj1" fmla="val -56718"/>
              <a:gd name="adj2" fmla="val -131042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>
                <a:solidFill>
                  <a:schemeClr val="bg1"/>
                </a:solidFill>
              </a:rPr>
              <a:t>JULLIE </a:t>
            </a:r>
            <a:r>
              <a:rPr lang="nl-BE" sz="800" b="1">
                <a:solidFill>
                  <a:schemeClr val="bg1"/>
                </a:solidFill>
              </a:rPr>
              <a:t>MOETEN </a:t>
            </a:r>
            <a:r>
              <a:rPr lang="nl-BE" sz="800" b="1">
                <a:solidFill>
                  <a:srgbClr val="FF0000"/>
                </a:solidFill>
              </a:rPr>
              <a:t>DE ACTIVITEITEN*….. ONMIDDELLIJK STOPZETTEN NA ONTVANGST ALAMR</a:t>
            </a:r>
            <a:r>
              <a:rPr lang="nl-BE" sz="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8" y="3272485"/>
            <a:ext cx="475529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5373216"/>
            <a:ext cx="1505843" cy="112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041" y="5373216"/>
            <a:ext cx="1499746" cy="127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676" y="6297614"/>
            <a:ext cx="379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+mn-lt"/>
              </a:rPr>
              <a:t>* </a:t>
            </a:r>
            <a:r>
              <a:rPr lang="en-GB" sz="1400" err="1">
                <a:latin typeface="+mn-lt"/>
              </a:rPr>
              <a:t>Activiteiten</a:t>
            </a:r>
            <a:r>
              <a:rPr lang="en-GB" sz="1400">
                <a:latin typeface="+mn-lt"/>
              </a:rPr>
              <a:t> die </a:t>
            </a:r>
            <a:r>
              <a:rPr lang="en-GB" sz="1400" err="1">
                <a:latin typeface="+mn-lt"/>
              </a:rPr>
              <a:t>een</a:t>
            </a:r>
            <a:r>
              <a:rPr lang="en-GB" sz="1400">
                <a:latin typeface="+mn-lt"/>
              </a:rPr>
              <a:t> </a:t>
            </a:r>
            <a:r>
              <a:rPr lang="en-GB" sz="1400" err="1">
                <a:latin typeface="+mn-lt"/>
              </a:rPr>
              <a:t>risico</a:t>
            </a:r>
            <a:r>
              <a:rPr lang="en-GB" sz="1400">
                <a:latin typeface="+mn-lt"/>
              </a:rPr>
              <a:t> </a:t>
            </a:r>
            <a:r>
              <a:rPr lang="en-GB" sz="1400" err="1">
                <a:latin typeface="+mn-lt"/>
              </a:rPr>
              <a:t>kunnen</a:t>
            </a:r>
            <a:r>
              <a:rPr lang="en-GB" sz="1400">
                <a:latin typeface="+mn-lt"/>
              </a:rPr>
              <a:t> </a:t>
            </a:r>
            <a:r>
              <a:rPr lang="en-GB" sz="1400" err="1">
                <a:latin typeface="+mn-lt"/>
              </a:rPr>
              <a:t>veroorzaken</a:t>
            </a:r>
            <a:endParaRPr lang="en-GB" sz="1400">
              <a:latin typeface="+mn-lt"/>
            </a:endParaRPr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56881"/>
              </p:ext>
            </p:extLst>
          </p:nvPr>
        </p:nvGraphicFramePr>
        <p:xfrm>
          <a:off x="2071193" y="1916832"/>
          <a:ext cx="7848871" cy="254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err="1"/>
                        <a:t>Basisgegevens</a:t>
                      </a:r>
                      <a:endParaRPr lang="en-US" sz="1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21">
                <a:tc gridSpan="4">
                  <a:txBody>
                    <a:bodyPr/>
                    <a:lstStyle/>
                    <a:p>
                      <a:pPr algn="ctr"/>
                      <a:r>
                        <a:rPr lang="nl-BE" sz="12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   Eenheid 69 Rol van aankondiger V</a:t>
                      </a:r>
                      <a:r>
                        <a:rPr lang="nl-BE" sz="1200" b="0" baseline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1.0</a:t>
                      </a:r>
                      <a:r>
                        <a:rPr lang="nl-BE" sz="1200" b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.pptx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err="1"/>
                        <a:t>Werkgroep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Campet Simon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Festjens Ilse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/>
                        <a:t>Laurent Alexis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Eigenaar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inhoud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Eigenaar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lay-out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/>
                        <a:t>I-AM.114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063553" y="5877273"/>
            <a:ext cx="78488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err="1"/>
              <a:t>Dit</a:t>
            </a:r>
            <a:r>
              <a:rPr lang="en-US" sz="1200" b="1"/>
              <a:t> document is </a:t>
            </a:r>
            <a:r>
              <a:rPr lang="en-US" sz="1200" b="1" err="1"/>
              <a:t>eigendom</a:t>
            </a:r>
            <a:r>
              <a:rPr lang="en-US" sz="1200" b="1"/>
              <a:t> van INFRABEL.</a:t>
            </a:r>
          </a:p>
        </p:txBody>
      </p:sp>
    </p:spTree>
    <p:extLst>
      <p:ext uri="{BB962C8B-B14F-4D97-AF65-F5344CB8AC3E}">
        <p14:creationId xmlns:p14="http://schemas.microsoft.com/office/powerpoint/2010/main" val="235972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"/>
          <p:cNvSpPr>
            <a:spLocks noChangeArrowheads="1"/>
          </p:cNvSpPr>
          <p:nvPr/>
        </p:nvSpPr>
        <p:spPr bwMode="auto">
          <a:xfrm>
            <a:off x="7319963" y="4868863"/>
            <a:ext cx="360362" cy="144462"/>
          </a:xfrm>
          <a:prstGeom prst="rect">
            <a:avLst/>
          </a:prstGeom>
          <a:solidFill>
            <a:srgbClr val="00B0F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Rectangle 102"/>
          <p:cNvSpPr>
            <a:spLocks noChangeArrowheads="1"/>
          </p:cNvSpPr>
          <p:nvPr/>
        </p:nvSpPr>
        <p:spPr bwMode="auto">
          <a:xfrm>
            <a:off x="5303838" y="4873626"/>
            <a:ext cx="360362" cy="144463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38" name="Straight Arrow Connector 135"/>
          <p:cNvCxnSpPr>
            <a:cxnSpLocks noChangeShapeType="1"/>
          </p:cNvCxnSpPr>
          <p:nvPr/>
        </p:nvCxnSpPr>
        <p:spPr bwMode="auto">
          <a:xfrm>
            <a:off x="1919288" y="1412875"/>
            <a:ext cx="0" cy="475138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8440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18444" name="Straight Connector 16"/>
          <p:cNvCxnSpPr>
            <a:cxnSpLocks noChangeShapeType="1"/>
          </p:cNvCxnSpPr>
          <p:nvPr/>
        </p:nvCxnSpPr>
        <p:spPr bwMode="auto">
          <a:xfrm flipV="1">
            <a:off x="2640013" y="50371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8445" name="Oval 17"/>
          <p:cNvSpPr>
            <a:spLocks noChangeArrowheads="1"/>
          </p:cNvSpPr>
          <p:nvPr/>
        </p:nvSpPr>
        <p:spPr bwMode="auto">
          <a:xfrm>
            <a:off x="3902076" y="496728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9358314" y="4976813"/>
            <a:ext cx="122237" cy="120650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47" name="Straight Connector 16"/>
          <p:cNvCxnSpPr>
            <a:cxnSpLocks noChangeShapeType="1"/>
          </p:cNvCxnSpPr>
          <p:nvPr/>
        </p:nvCxnSpPr>
        <p:spPr bwMode="auto">
          <a:xfrm flipV="1">
            <a:off x="2640013" y="537368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8450" name="Chevron 29"/>
          <p:cNvSpPr>
            <a:spLocks noChangeArrowheads="1"/>
          </p:cNvSpPr>
          <p:nvPr/>
        </p:nvSpPr>
        <p:spPr bwMode="auto">
          <a:xfrm>
            <a:off x="2803526" y="4951414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1" name="Chevron 30"/>
          <p:cNvSpPr>
            <a:spLocks noChangeAspect="1"/>
          </p:cNvSpPr>
          <p:nvPr/>
        </p:nvSpPr>
        <p:spPr bwMode="auto">
          <a:xfrm flipH="1">
            <a:off x="2803526" y="531018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2" name="TextBox 32"/>
          <p:cNvSpPr txBox="1">
            <a:spLocks noChangeArrowheads="1"/>
          </p:cNvSpPr>
          <p:nvPr/>
        </p:nvSpPr>
        <p:spPr bwMode="auto">
          <a:xfrm>
            <a:off x="9551989" y="4633914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18453" name="TextBox 228"/>
          <p:cNvSpPr txBox="1">
            <a:spLocks noChangeArrowheads="1"/>
          </p:cNvSpPr>
          <p:nvPr/>
        </p:nvSpPr>
        <p:spPr bwMode="auto">
          <a:xfrm>
            <a:off x="2387600" y="48704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18454" name="TextBox 229"/>
          <p:cNvSpPr txBox="1">
            <a:spLocks noChangeArrowheads="1"/>
          </p:cNvSpPr>
          <p:nvPr/>
        </p:nvSpPr>
        <p:spPr bwMode="auto">
          <a:xfrm>
            <a:off x="2387600" y="52705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18455" name="Rounded Rectangle 122"/>
          <p:cNvSpPr>
            <a:spLocks noChangeArrowheads="1"/>
          </p:cNvSpPr>
          <p:nvPr/>
        </p:nvSpPr>
        <p:spPr bwMode="auto">
          <a:xfrm>
            <a:off x="1524001" y="4941888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/>
              <a:t>bedienden </a:t>
            </a:r>
          </a:p>
          <a:p>
            <a:pPr algn="ctr"/>
            <a:r>
              <a:rPr lang="nl-BE" sz="800"/>
              <a:t>zijn </a:t>
            </a:r>
          </a:p>
          <a:p>
            <a:pPr algn="ctr"/>
            <a:r>
              <a:rPr lang="nl-BE" sz="800"/>
              <a:t>ter plaatse</a:t>
            </a:r>
            <a:endParaRPr lang="en-US" sz="1400"/>
          </a:p>
        </p:txBody>
      </p:sp>
      <p:grpSp>
        <p:nvGrpSpPr>
          <p:cNvPr id="18456" name="Groep 106"/>
          <p:cNvGrpSpPr>
            <a:grpSpLocks/>
          </p:cNvGrpSpPr>
          <p:nvPr/>
        </p:nvGrpSpPr>
        <p:grpSpPr bwMode="auto">
          <a:xfrm>
            <a:off x="6167439" y="4591050"/>
            <a:ext cx="1368425" cy="431800"/>
            <a:chOff x="4427984" y="2636912"/>
            <a:chExt cx="864096" cy="432048"/>
          </a:xfrm>
        </p:grpSpPr>
        <p:cxnSp>
          <p:nvCxnSpPr>
            <p:cNvPr id="56" name="Rechte verbindingslijn met pijl 55"/>
            <p:cNvCxnSpPr/>
            <p:nvPr/>
          </p:nvCxnSpPr>
          <p:spPr bwMode="auto">
            <a:xfrm>
              <a:off x="4715682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7" name="Tekstvak 5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         VA = 1,5 m</a:t>
              </a:r>
            </a:p>
          </p:txBody>
        </p:sp>
      </p:grpSp>
      <p:cxnSp>
        <p:nvCxnSpPr>
          <p:cNvPr id="58" name="Straight Connector 111"/>
          <p:cNvCxnSpPr/>
          <p:nvPr/>
        </p:nvCxnSpPr>
        <p:spPr bwMode="auto">
          <a:xfrm>
            <a:off x="4727576" y="4591050"/>
            <a:ext cx="388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58" name="TextBox 32"/>
          <p:cNvSpPr txBox="1">
            <a:spLocks noChangeArrowheads="1"/>
          </p:cNvSpPr>
          <p:nvPr/>
        </p:nvSpPr>
        <p:spPr bwMode="auto">
          <a:xfrm>
            <a:off x="2279651" y="4638675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graphicFrame>
        <p:nvGraphicFramePr>
          <p:cNvPr id="27" name="Table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80220"/>
              </p:ext>
            </p:extLst>
          </p:nvPr>
        </p:nvGraphicFramePr>
        <p:xfrm>
          <a:off x="2135189" y="836613"/>
          <a:ext cx="496307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err="1">
                          <a:solidFill>
                            <a:schemeClr val="tx1"/>
                          </a:solidFill>
                        </a:rPr>
                        <a:t>Uiterste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err="1">
                          <a:solidFill>
                            <a:schemeClr val="tx1"/>
                          </a:solidFill>
                        </a:rPr>
                        <a:t>grenzen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</a:rPr>
                        <a:t> van de zone van het </a:t>
                      </a:r>
                      <a:r>
                        <a:rPr lang="en-US" sz="1000" b="0" baseline="0" err="1">
                          <a:solidFill>
                            <a:schemeClr val="tx1"/>
                          </a:solidFill>
                        </a:rPr>
                        <a:t>werk</a:t>
                      </a:r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err="1">
                          <a:solidFill>
                            <a:schemeClr val="tx1"/>
                          </a:solidFill>
                        </a:rPr>
                        <a:t>Detectiepunt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 links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err="1"/>
                        <a:t>Afstand</a:t>
                      </a:r>
                      <a:r>
                        <a:rPr lang="en-US" sz="1000"/>
                        <a:t> van </a:t>
                      </a:r>
                      <a:r>
                        <a:rPr lang="en-US" sz="1000" err="1"/>
                        <a:t>verwittiging</a:t>
                      </a:r>
                      <a:endParaRPr lang="en-US" sz="1000"/>
                    </a:p>
                    <a:p>
                      <a:pPr algn="l"/>
                      <a:r>
                        <a:rPr lang="en-US" sz="1000"/>
                        <a:t>(AV links)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err="1"/>
                        <a:t>Detectiepunt</a:t>
                      </a:r>
                      <a:r>
                        <a:rPr lang="en-US" sz="1000"/>
                        <a:t> </a:t>
                      </a:r>
                      <a:r>
                        <a:rPr lang="en-US" sz="1000" err="1"/>
                        <a:t>rechts</a:t>
                      </a:r>
                      <a:endParaRPr 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err="1"/>
                        <a:t>Afstand</a:t>
                      </a:r>
                      <a:r>
                        <a:rPr lang="en-US" sz="1000"/>
                        <a:t> van </a:t>
                      </a:r>
                      <a:r>
                        <a:rPr lang="en-US" sz="1000" err="1"/>
                        <a:t>verwittiging</a:t>
                      </a:r>
                      <a:endParaRPr lang="en-US" sz="1000"/>
                    </a:p>
                    <a:p>
                      <a:pPr algn="l"/>
                      <a:r>
                        <a:rPr lang="en-US" sz="1000"/>
                        <a:t>(AV </a:t>
                      </a:r>
                      <a:r>
                        <a:rPr lang="en-US" sz="1000" err="1"/>
                        <a:t>rechts</a:t>
                      </a:r>
                      <a:r>
                        <a:rPr lang="en-US" sz="10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err="1">
                          <a:solidFill>
                            <a:schemeClr val="tx1"/>
                          </a:solidFill>
                        </a:rPr>
                        <a:t>Zichtbaarheid</a:t>
                      </a:r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485" name="Group 188"/>
          <p:cNvGrpSpPr>
            <a:grpSpLocks noChangeAspect="1"/>
          </p:cNvGrpSpPr>
          <p:nvPr/>
        </p:nvGrpSpPr>
        <p:grpSpPr bwMode="auto">
          <a:xfrm>
            <a:off x="2303463" y="980728"/>
            <a:ext cx="107950" cy="71438"/>
            <a:chOff x="7956376" y="548680"/>
            <a:chExt cx="216024" cy="144016"/>
          </a:xfrm>
        </p:grpSpPr>
        <p:cxnSp>
          <p:nvCxnSpPr>
            <p:cNvPr id="1850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50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cxnSp>
        <p:nvCxnSpPr>
          <p:cNvPr id="18486" name="Straight Arrow Connector 201"/>
          <p:cNvCxnSpPr>
            <a:cxnSpLocks noChangeShapeType="1"/>
          </p:cNvCxnSpPr>
          <p:nvPr/>
        </p:nvCxnSpPr>
        <p:spPr bwMode="auto">
          <a:xfrm>
            <a:off x="2130425" y="1412528"/>
            <a:ext cx="452438" cy="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arrow" w="med" len="med"/>
            <a:tailEnd type="arrow" w="med" len="med"/>
          </a:ln>
        </p:spPr>
      </p:cxnSp>
      <p:sp>
        <p:nvSpPr>
          <p:cNvPr id="18487" name="Rectangle 110"/>
          <p:cNvSpPr>
            <a:spLocks noChangeArrowheads="1"/>
          </p:cNvSpPr>
          <p:nvPr/>
        </p:nvSpPr>
        <p:spPr bwMode="auto">
          <a:xfrm>
            <a:off x="4943475" y="1341439"/>
            <a:ext cx="122238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89" name="Straight Arrow Connector 156"/>
          <p:cNvCxnSpPr>
            <a:cxnSpLocks noChangeShapeType="1"/>
          </p:cNvCxnSpPr>
          <p:nvPr/>
        </p:nvCxnSpPr>
        <p:spPr bwMode="auto">
          <a:xfrm>
            <a:off x="2149475" y="1804641"/>
            <a:ext cx="431800" cy="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sp>
        <p:nvSpPr>
          <p:cNvPr id="18490" name="Oval 95"/>
          <p:cNvSpPr>
            <a:spLocks noChangeArrowheads="1"/>
          </p:cNvSpPr>
          <p:nvPr/>
        </p:nvSpPr>
        <p:spPr bwMode="auto">
          <a:xfrm>
            <a:off x="4943475" y="981075"/>
            <a:ext cx="114300" cy="115888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91" name="Straight Arrow Connector 287"/>
          <p:cNvCxnSpPr>
            <a:cxnSpLocks noChangeShapeType="1"/>
          </p:cNvCxnSpPr>
          <p:nvPr/>
        </p:nvCxnSpPr>
        <p:spPr bwMode="auto">
          <a:xfrm flipH="1" flipV="1">
            <a:off x="4800601" y="1844675"/>
            <a:ext cx="360363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18492" name="Straight Arrow Connector 107"/>
          <p:cNvCxnSpPr>
            <a:cxnSpLocks noChangeShapeType="1"/>
          </p:cNvCxnSpPr>
          <p:nvPr/>
        </p:nvCxnSpPr>
        <p:spPr bwMode="auto">
          <a:xfrm>
            <a:off x="3935414" y="4903788"/>
            <a:ext cx="1944687" cy="0"/>
          </a:xfrm>
          <a:prstGeom prst="straightConnector1">
            <a:avLst/>
          </a:prstGeom>
          <a:noFill/>
          <a:ln w="19050" algn="ctr">
            <a:solidFill>
              <a:srgbClr val="92D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93" name="Straight Arrow Connector 101"/>
          <p:cNvCxnSpPr>
            <a:cxnSpLocks noChangeShapeType="1"/>
          </p:cNvCxnSpPr>
          <p:nvPr/>
        </p:nvCxnSpPr>
        <p:spPr bwMode="auto">
          <a:xfrm>
            <a:off x="7104064" y="4903788"/>
            <a:ext cx="2376487" cy="0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sp>
        <p:nvSpPr>
          <p:cNvPr id="18494" name="TextBox 103"/>
          <p:cNvSpPr txBox="1">
            <a:spLocks noChangeArrowheads="1"/>
          </p:cNvSpPr>
          <p:nvPr/>
        </p:nvSpPr>
        <p:spPr bwMode="auto">
          <a:xfrm>
            <a:off x="7175501" y="4797426"/>
            <a:ext cx="576263" cy="246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AV</a:t>
            </a:r>
          </a:p>
        </p:txBody>
      </p:sp>
      <p:sp>
        <p:nvSpPr>
          <p:cNvPr id="18495" name="TextBox 103"/>
          <p:cNvSpPr txBox="1">
            <a:spLocks noChangeArrowheads="1"/>
          </p:cNvSpPr>
          <p:nvPr/>
        </p:nvSpPr>
        <p:spPr bwMode="auto">
          <a:xfrm>
            <a:off x="5232401" y="4802188"/>
            <a:ext cx="576263" cy="246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AV</a:t>
            </a:r>
          </a:p>
        </p:txBody>
      </p:sp>
      <p:grpSp>
        <p:nvGrpSpPr>
          <p:cNvPr id="18496" name="Group 188"/>
          <p:cNvGrpSpPr>
            <a:grpSpLocks noChangeAspect="1"/>
          </p:cNvGrpSpPr>
          <p:nvPr/>
        </p:nvGrpSpPr>
        <p:grpSpPr bwMode="auto">
          <a:xfrm>
            <a:off x="5808663" y="5013325"/>
            <a:ext cx="107950" cy="71438"/>
            <a:chOff x="7956376" y="548680"/>
            <a:chExt cx="216024" cy="144016"/>
          </a:xfrm>
        </p:grpSpPr>
        <p:cxnSp>
          <p:nvCxnSpPr>
            <p:cNvPr id="1850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50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8497" name="Group 188"/>
          <p:cNvGrpSpPr>
            <a:grpSpLocks noChangeAspect="1"/>
          </p:cNvGrpSpPr>
          <p:nvPr/>
        </p:nvGrpSpPr>
        <p:grpSpPr bwMode="auto">
          <a:xfrm>
            <a:off x="7032625" y="5013325"/>
            <a:ext cx="107950" cy="71438"/>
            <a:chOff x="7956376" y="548680"/>
            <a:chExt cx="216024" cy="144016"/>
          </a:xfrm>
        </p:grpSpPr>
        <p:cxnSp>
          <p:nvCxnSpPr>
            <p:cNvPr id="18498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499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3484004"/>
            <a:ext cx="1184863" cy="962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23" y="3717033"/>
            <a:ext cx="318262" cy="7779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9" y="3425648"/>
            <a:ext cx="124497" cy="2916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76" y="3416307"/>
            <a:ext cx="124497" cy="291633"/>
          </a:xfrm>
          <a:prstGeom prst="rect">
            <a:avLst/>
          </a:prstGeom>
        </p:spPr>
      </p:pic>
      <p:sp>
        <p:nvSpPr>
          <p:cNvPr id="71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  <p:sp>
        <p:nvSpPr>
          <p:cNvPr id="45" name="ZoneTexte 2">
            <a:extLst>
              <a:ext uri="{FF2B5EF4-FFF2-40B4-BE49-F238E27FC236}">
                <a16:creationId xmlns:a16="http://schemas.microsoft.com/office/drawing/2014/main" id="{D3B92344-A6A3-4155-A440-84E3E2665E1C}"/>
              </a:ext>
            </a:extLst>
          </p:cNvPr>
          <p:cNvSpPr txBox="1"/>
          <p:nvPr/>
        </p:nvSpPr>
        <p:spPr>
          <a:xfrm>
            <a:off x="7639294" y="960977"/>
            <a:ext cx="4248768" cy="13465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050" b="1" u="sng">
                <a:latin typeface="+mn-lt"/>
              </a:rPr>
              <a:t>Situatieschets</a:t>
            </a:r>
            <a:r>
              <a:rPr lang="nl-BE" sz="1050" b="1" u="sng"/>
              <a:t>: </a:t>
            </a:r>
          </a:p>
          <a:p>
            <a:endParaRPr lang="nl-BE" sz="1050"/>
          </a:p>
          <a:p>
            <a:pPr marL="171450" indent="-171450">
              <a:buFontTx/>
              <a:buChar char="-"/>
            </a:pPr>
            <a:r>
              <a:rPr lang="nl-BE" sz="1000"/>
              <a:t>2 sporen in dienst (tussenspoor &lt; 4,5 m)</a:t>
            </a:r>
          </a:p>
          <a:p>
            <a:pPr marL="171450" indent="-171450">
              <a:buFontTx/>
              <a:buChar char="-"/>
            </a:pPr>
            <a:r>
              <a:rPr lang="nl-BE" sz="1000" err="1"/>
              <a:t>dagprestatie</a:t>
            </a:r>
            <a:endParaRPr lang="nl-BE" sz="1000"/>
          </a:p>
          <a:p>
            <a:pPr marL="171450" indent="-171450">
              <a:buFontTx/>
              <a:buChar char="-"/>
            </a:pPr>
            <a:r>
              <a:rPr lang="nl-BE" sz="1000"/>
              <a:t>1 werkpost (</a:t>
            </a:r>
            <a:r>
              <a:rPr lang="nl-BE" sz="1000" err="1"/>
              <a:t>risque</a:t>
            </a:r>
            <a:r>
              <a:rPr lang="nl-BE" sz="1000"/>
              <a:t> op indringing type II in het nevenliggend spoor in dienst)</a:t>
            </a:r>
          </a:p>
          <a:p>
            <a:pPr marL="171450" indent="-171450">
              <a:buFontTx/>
              <a:buChar char="-"/>
            </a:pPr>
            <a:r>
              <a:rPr lang="nl-BE" sz="1000"/>
              <a:t>aankondiging van bewegingen op spoor A </a:t>
            </a:r>
          </a:p>
          <a:p>
            <a:endParaRPr lang="nl-BE" sz="10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lkvormige toelichting 67"/>
          <p:cNvSpPr>
            <a:spLocks noChangeArrowheads="1"/>
          </p:cNvSpPr>
          <p:nvPr/>
        </p:nvSpPr>
        <p:spPr bwMode="auto">
          <a:xfrm>
            <a:off x="3000376" y="908721"/>
            <a:ext cx="2519363" cy="1800225"/>
          </a:xfrm>
          <a:prstGeom prst="cloudCallout">
            <a:avLst>
              <a:gd name="adj1" fmla="val 83097"/>
              <a:gd name="adj2" fmla="val 41699"/>
            </a:avLst>
          </a:prstGeom>
          <a:noFill/>
          <a:ln w="9525" algn="ctr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cxnSp>
        <p:nvCxnSpPr>
          <p:cNvPr id="19461" name="Straight Arrow Connector 135"/>
          <p:cNvCxnSpPr>
            <a:cxnSpLocks noChangeShapeType="1"/>
          </p:cNvCxnSpPr>
          <p:nvPr/>
        </p:nvCxnSpPr>
        <p:spPr bwMode="auto">
          <a:xfrm>
            <a:off x="1909762" y="1342108"/>
            <a:ext cx="9526" cy="381476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9462" name="Straight Connector 16"/>
          <p:cNvCxnSpPr>
            <a:cxnSpLocks noChangeShapeType="1"/>
          </p:cNvCxnSpPr>
          <p:nvPr/>
        </p:nvCxnSpPr>
        <p:spPr bwMode="auto">
          <a:xfrm flipV="1">
            <a:off x="2640013" y="4380582"/>
            <a:ext cx="7632700" cy="15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9463" name="Oval 17"/>
          <p:cNvSpPr>
            <a:spLocks noChangeArrowheads="1"/>
          </p:cNvSpPr>
          <p:nvPr/>
        </p:nvSpPr>
        <p:spPr bwMode="auto">
          <a:xfrm>
            <a:off x="3902076" y="4310733"/>
            <a:ext cx="106363" cy="106363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9358314" y="4320257"/>
            <a:ext cx="122237" cy="120650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9465" name="Straight Connector 16"/>
          <p:cNvCxnSpPr>
            <a:cxnSpLocks noChangeShapeType="1"/>
          </p:cNvCxnSpPr>
          <p:nvPr/>
        </p:nvCxnSpPr>
        <p:spPr bwMode="auto">
          <a:xfrm flipV="1">
            <a:off x="2640013" y="4715546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9468" name="Chevron 29"/>
          <p:cNvSpPr>
            <a:spLocks noChangeArrowheads="1"/>
          </p:cNvSpPr>
          <p:nvPr/>
        </p:nvSpPr>
        <p:spPr bwMode="auto">
          <a:xfrm>
            <a:off x="2803526" y="4293270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9" name="Chevron 30"/>
          <p:cNvSpPr>
            <a:spLocks noChangeAspect="1"/>
          </p:cNvSpPr>
          <p:nvPr/>
        </p:nvSpPr>
        <p:spPr bwMode="auto">
          <a:xfrm flipH="1">
            <a:off x="2803526" y="4653633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TextBox 228"/>
          <p:cNvSpPr txBox="1">
            <a:spLocks noChangeArrowheads="1"/>
          </p:cNvSpPr>
          <p:nvPr/>
        </p:nvSpPr>
        <p:spPr bwMode="auto">
          <a:xfrm>
            <a:off x="2387600" y="4223420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19471" name="TextBox 229"/>
          <p:cNvSpPr txBox="1">
            <a:spLocks noChangeArrowheads="1"/>
          </p:cNvSpPr>
          <p:nvPr/>
        </p:nvSpPr>
        <p:spPr bwMode="auto">
          <a:xfrm>
            <a:off x="2387600" y="4623470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19472" name="Rounded Rectangle 122"/>
          <p:cNvSpPr>
            <a:spLocks noChangeArrowheads="1"/>
          </p:cNvSpPr>
          <p:nvPr/>
        </p:nvSpPr>
        <p:spPr bwMode="auto">
          <a:xfrm>
            <a:off x="1558926" y="4375820"/>
            <a:ext cx="701675" cy="368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3" name="TextBox 123"/>
          <p:cNvSpPr txBox="1">
            <a:spLocks noChangeArrowheads="1"/>
          </p:cNvSpPr>
          <p:nvPr/>
        </p:nvSpPr>
        <p:spPr bwMode="auto">
          <a:xfrm>
            <a:off x="1416051" y="4366296"/>
            <a:ext cx="1008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800"/>
              <a:t>testen </a:t>
            </a:r>
          </a:p>
          <a:p>
            <a:pPr algn="ctr"/>
            <a:r>
              <a:rPr lang="nl-BE" sz="800"/>
              <a:t>zichtbaarheid</a:t>
            </a:r>
          </a:p>
        </p:txBody>
      </p:sp>
      <p:sp>
        <p:nvSpPr>
          <p:cNvPr id="19474" name="TextBox 32"/>
          <p:cNvSpPr txBox="1">
            <a:spLocks noChangeArrowheads="1"/>
          </p:cNvSpPr>
          <p:nvPr/>
        </p:nvSpPr>
        <p:spPr bwMode="auto">
          <a:xfrm>
            <a:off x="9551989" y="3934496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19475" name="TextBox 32"/>
          <p:cNvSpPr txBox="1">
            <a:spLocks noChangeArrowheads="1"/>
          </p:cNvSpPr>
          <p:nvPr/>
        </p:nvSpPr>
        <p:spPr bwMode="auto">
          <a:xfrm>
            <a:off x="2279651" y="3939257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19477" name="Straight Arrow Connector 287"/>
          <p:cNvCxnSpPr>
            <a:cxnSpLocks noChangeShapeType="1"/>
          </p:cNvCxnSpPr>
          <p:nvPr/>
        </p:nvCxnSpPr>
        <p:spPr bwMode="auto">
          <a:xfrm flipH="1">
            <a:off x="4079876" y="2708945"/>
            <a:ext cx="2232025" cy="1549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9481" name="Straight Arrow Connector 287"/>
          <p:cNvCxnSpPr>
            <a:cxnSpLocks noChangeShapeType="1"/>
          </p:cNvCxnSpPr>
          <p:nvPr/>
        </p:nvCxnSpPr>
        <p:spPr bwMode="auto">
          <a:xfrm>
            <a:off x="6672264" y="2708946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19487" name="Groep 104"/>
          <p:cNvGrpSpPr>
            <a:grpSpLocks/>
          </p:cNvGrpSpPr>
          <p:nvPr/>
        </p:nvGrpSpPr>
        <p:grpSpPr bwMode="auto">
          <a:xfrm>
            <a:off x="6167439" y="3934495"/>
            <a:ext cx="865187" cy="431800"/>
            <a:chOff x="4427984" y="2636912"/>
            <a:chExt cx="864096" cy="432048"/>
          </a:xfrm>
        </p:grpSpPr>
        <p:cxnSp>
          <p:nvCxnSpPr>
            <p:cNvPr id="106" name="Rechte verbindingslijn met pijl 105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7" name="Tekstvak 106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108" name="Straight Connector 111"/>
          <p:cNvCxnSpPr/>
          <p:nvPr/>
        </p:nvCxnSpPr>
        <p:spPr bwMode="auto">
          <a:xfrm>
            <a:off x="5375275" y="3934495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89" name="TextBox 370"/>
          <p:cNvSpPr txBox="1">
            <a:spLocks noChangeArrowheads="1"/>
          </p:cNvSpPr>
          <p:nvPr/>
        </p:nvSpPr>
        <p:spPr bwMode="auto">
          <a:xfrm>
            <a:off x="1847851" y="5013996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9494" name="Wolkvormige toelichting 68"/>
          <p:cNvSpPr>
            <a:spLocks noChangeArrowheads="1"/>
          </p:cNvSpPr>
          <p:nvPr/>
        </p:nvSpPr>
        <p:spPr bwMode="auto">
          <a:xfrm>
            <a:off x="7391401" y="1342108"/>
            <a:ext cx="3025775" cy="1655763"/>
          </a:xfrm>
          <a:prstGeom prst="cloudCallout">
            <a:avLst>
              <a:gd name="adj1" fmla="val -70125"/>
              <a:gd name="adj2" fmla="val 85426"/>
            </a:avLst>
          </a:prstGeom>
          <a:noFill/>
          <a:ln w="9525" algn="ctr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1949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35" y="1164172"/>
            <a:ext cx="5032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98" name="Group 188"/>
          <p:cNvGrpSpPr>
            <a:grpSpLocks noChangeAspect="1"/>
          </p:cNvGrpSpPr>
          <p:nvPr/>
        </p:nvGrpSpPr>
        <p:grpSpPr bwMode="auto">
          <a:xfrm>
            <a:off x="5808663" y="4339308"/>
            <a:ext cx="107950" cy="73025"/>
            <a:chOff x="7956376" y="548680"/>
            <a:chExt cx="216024" cy="144016"/>
          </a:xfrm>
        </p:grpSpPr>
        <p:cxnSp>
          <p:nvCxnSpPr>
            <p:cNvPr id="1950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50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9499" name="Group 188"/>
          <p:cNvGrpSpPr>
            <a:grpSpLocks noChangeAspect="1"/>
          </p:cNvGrpSpPr>
          <p:nvPr/>
        </p:nvGrpSpPr>
        <p:grpSpPr bwMode="auto">
          <a:xfrm>
            <a:off x="7032625" y="4339308"/>
            <a:ext cx="107950" cy="73025"/>
            <a:chOff x="7956376" y="548680"/>
            <a:chExt cx="216024" cy="144016"/>
          </a:xfrm>
        </p:grpSpPr>
        <p:cxnSp>
          <p:nvCxnSpPr>
            <p:cNvPr id="1950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50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3" name="Rechthoek 35"/>
          <p:cNvSpPr>
            <a:spLocks noChangeArrowheads="1"/>
          </p:cNvSpPr>
          <p:nvPr/>
        </p:nvSpPr>
        <p:spPr bwMode="auto">
          <a:xfrm>
            <a:off x="6215001" y="1707558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AANKONDIGERAANNEMER</a:t>
            </a:r>
          </a:p>
        </p:txBody>
      </p:sp>
      <p:sp>
        <p:nvSpPr>
          <p:cNvPr id="56" name="Rounded Rectangle 122"/>
          <p:cNvSpPr>
            <a:spLocks noChangeArrowheads="1"/>
          </p:cNvSpPr>
          <p:nvPr/>
        </p:nvSpPr>
        <p:spPr bwMode="auto">
          <a:xfrm>
            <a:off x="1568724" y="1747813"/>
            <a:ext cx="701675" cy="368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7" name="TextBox 123"/>
          <p:cNvSpPr txBox="1">
            <a:spLocks noChangeArrowheads="1"/>
          </p:cNvSpPr>
          <p:nvPr/>
        </p:nvSpPr>
        <p:spPr bwMode="auto">
          <a:xfrm>
            <a:off x="1415530" y="1762686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err="1"/>
              <a:t>voorafgaande</a:t>
            </a:r>
            <a:r>
              <a:rPr lang="en-US" sz="800"/>
              <a:t> </a:t>
            </a:r>
            <a:r>
              <a:rPr lang="en-US" sz="800" err="1"/>
              <a:t>testen</a:t>
            </a:r>
            <a:endParaRPr lang="nl-BE" sz="8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4155158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5" name="Straight Arrow Connector 287"/>
          <p:cNvCxnSpPr>
            <a:cxnSpLocks noChangeShapeType="1"/>
          </p:cNvCxnSpPr>
          <p:nvPr/>
        </p:nvCxnSpPr>
        <p:spPr bwMode="auto">
          <a:xfrm flipH="1">
            <a:off x="6329560" y="2279057"/>
            <a:ext cx="252517" cy="97821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1949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908720"/>
            <a:ext cx="5540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2387600" y="5013325"/>
            <a:ext cx="8147239" cy="1736646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>
              <a:latin typeface="+mn-lt"/>
            </a:endParaRPr>
          </a:p>
          <a:p>
            <a:pPr algn="ctr"/>
            <a:r>
              <a:rPr lang="nl-BE" sz="1400"/>
              <a:t>De aankondiger kijkt afwisselend links en rechts naar zijn detectiepunten.</a:t>
            </a:r>
          </a:p>
          <a:p>
            <a:pPr algn="ctr"/>
            <a:endParaRPr lang="en-US" sz="1400"/>
          </a:p>
          <a:p>
            <a:pPr algn="ctr"/>
            <a:r>
              <a:rPr lang="en-US" sz="1400" err="1"/>
              <a:t>Een</a:t>
            </a:r>
            <a:r>
              <a:rPr lang="en-US" sz="1400"/>
              <a:t> </a:t>
            </a:r>
            <a:r>
              <a:rPr lang="en-US" sz="1400" err="1"/>
              <a:t>éénduidige</a:t>
            </a:r>
            <a:r>
              <a:rPr lang="en-US" sz="1400"/>
              <a:t> </a:t>
            </a:r>
            <a:r>
              <a:rPr lang="en-US" sz="1400" err="1"/>
              <a:t>identificatie</a:t>
            </a:r>
            <a:r>
              <a:rPr lang="en-US" sz="1400"/>
              <a:t> van de </a:t>
            </a:r>
            <a:r>
              <a:rPr lang="en-US" sz="1400" err="1"/>
              <a:t>detectiepunten</a:t>
            </a:r>
            <a:r>
              <a:rPr lang="en-US" sz="1400"/>
              <a:t> is </a:t>
            </a:r>
            <a:r>
              <a:rPr lang="en-US" sz="1400" err="1"/>
              <a:t>onontbeerlijk</a:t>
            </a:r>
            <a:r>
              <a:rPr lang="en-US" sz="1400"/>
              <a:t>.  </a:t>
            </a:r>
            <a:r>
              <a:rPr lang="en-US" sz="1400" err="1"/>
              <a:t>Deze</a:t>
            </a:r>
            <a:r>
              <a:rPr lang="en-US" sz="1400"/>
              <a:t> </a:t>
            </a:r>
            <a:r>
              <a:rPr lang="en-US" sz="1400" err="1"/>
              <a:t>identificatie</a:t>
            </a:r>
            <a:r>
              <a:rPr lang="en-US" sz="1400"/>
              <a:t> </a:t>
            </a:r>
            <a:r>
              <a:rPr lang="en-US" sz="1400" err="1"/>
              <a:t>berust</a:t>
            </a:r>
            <a:r>
              <a:rPr lang="en-US" sz="1400"/>
              <a:t> </a:t>
            </a:r>
            <a:r>
              <a:rPr lang="en-US" sz="1400" err="1"/>
              <a:t>bij</a:t>
            </a:r>
            <a:r>
              <a:rPr lang="en-US" sz="1400"/>
              <a:t> de VV (</a:t>
            </a:r>
            <a:r>
              <a:rPr lang="en-US" sz="1400" err="1"/>
              <a:t>Verantwoordelijke</a:t>
            </a:r>
            <a:r>
              <a:rPr lang="en-US" sz="1400"/>
              <a:t> </a:t>
            </a:r>
            <a:r>
              <a:rPr lang="en-US" sz="1400" err="1"/>
              <a:t>voor</a:t>
            </a:r>
            <a:r>
              <a:rPr lang="en-US" sz="1400"/>
              <a:t> de </a:t>
            </a:r>
            <a:r>
              <a:rPr lang="en-US" sz="1400" err="1"/>
              <a:t>Veiligheid</a:t>
            </a:r>
            <a:r>
              <a:rPr lang="en-US" sz="1400"/>
              <a:t>) (</a:t>
            </a:r>
            <a:r>
              <a:rPr lang="en-US" sz="1400" err="1"/>
              <a:t>zie</a:t>
            </a:r>
            <a:r>
              <a:rPr lang="en-US" sz="1400"/>
              <a:t> briefing).</a:t>
            </a:r>
          </a:p>
          <a:p>
            <a:pPr algn="ctr"/>
            <a:endParaRPr lang="en-US" sz="1400"/>
          </a:p>
          <a:p>
            <a:pPr algn="ctr"/>
            <a:r>
              <a:rPr lang="en-US" sz="1400" err="1"/>
              <a:t>Tijdens</a:t>
            </a:r>
            <a:r>
              <a:rPr lang="en-US" sz="1400"/>
              <a:t> de </a:t>
            </a:r>
            <a:r>
              <a:rPr lang="en-US" sz="1400" err="1"/>
              <a:t>testen</a:t>
            </a:r>
            <a:r>
              <a:rPr lang="en-US" sz="1400"/>
              <a:t> </a:t>
            </a:r>
            <a:r>
              <a:rPr lang="en-US" sz="1400" err="1"/>
              <a:t>blijft</a:t>
            </a:r>
            <a:r>
              <a:rPr lang="en-US" sz="1400"/>
              <a:t> </a:t>
            </a:r>
            <a:r>
              <a:rPr lang="en-US" sz="1400" err="1"/>
              <a:t>iedereen</a:t>
            </a:r>
            <a:r>
              <a:rPr lang="en-US" sz="1400"/>
              <a:t> </a:t>
            </a:r>
            <a:r>
              <a:rPr lang="en-US" sz="1400" err="1"/>
              <a:t>uit</a:t>
            </a:r>
            <a:r>
              <a:rPr lang="en-US" sz="1400"/>
              <a:t> de </a:t>
            </a:r>
            <a:r>
              <a:rPr lang="en-US" sz="1400" err="1"/>
              <a:t>gevarenzone</a:t>
            </a:r>
            <a:r>
              <a:rPr lang="en-US" sz="1400"/>
              <a:t> (incl </a:t>
            </a:r>
            <a:r>
              <a:rPr lang="en-US" sz="1400" err="1"/>
              <a:t>werfvoertuigen</a:t>
            </a:r>
            <a:r>
              <a:rPr lang="en-US" sz="1400"/>
              <a:t>)</a:t>
            </a:r>
            <a:endParaRPr lang="nl-BE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568" y="2126781"/>
            <a:ext cx="317019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97" y="3317322"/>
            <a:ext cx="720071" cy="585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708" y="2901039"/>
            <a:ext cx="182896" cy="237765"/>
          </a:xfrm>
          <a:prstGeom prst="rect">
            <a:avLst/>
          </a:prstGeom>
        </p:spPr>
      </p:pic>
      <p:pic>
        <p:nvPicPr>
          <p:cNvPr id="58" name="Picture 57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7146" y="3211265"/>
            <a:ext cx="182665" cy="243362"/>
          </a:xfrm>
          <a:prstGeom prst="rect">
            <a:avLst/>
          </a:prstGeom>
          <a:noFill/>
        </p:spPr>
      </p:pic>
      <p:pic>
        <p:nvPicPr>
          <p:cNvPr id="63" name="Picture 62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2610" y="3276002"/>
            <a:ext cx="182665" cy="24336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732" y="1595068"/>
            <a:ext cx="1682720" cy="1182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5739" y="1264452"/>
            <a:ext cx="1622714" cy="1037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15033" t="13513" r="17012" b="18532"/>
          <a:stretch/>
        </p:blipFill>
        <p:spPr>
          <a:xfrm>
            <a:off x="5607951" y="3463925"/>
            <a:ext cx="383258" cy="383258"/>
          </a:xfrm>
          <a:prstGeom prst="rect">
            <a:avLst/>
          </a:prstGeom>
        </p:spPr>
      </p:pic>
      <p:sp>
        <p:nvSpPr>
          <p:cNvPr id="68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3" name="Straight Arrow Connector 135"/>
          <p:cNvCxnSpPr>
            <a:cxnSpLocks noChangeShapeType="1"/>
          </p:cNvCxnSpPr>
          <p:nvPr/>
        </p:nvCxnSpPr>
        <p:spPr bwMode="auto">
          <a:xfrm>
            <a:off x="1919288" y="1268414"/>
            <a:ext cx="0" cy="511291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0489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3" name="Rechthoek 35"/>
          <p:cNvSpPr>
            <a:spLocks noChangeArrowheads="1"/>
          </p:cNvSpPr>
          <p:nvPr/>
        </p:nvSpPr>
        <p:spPr bwMode="auto">
          <a:xfrm>
            <a:off x="2407071" y="2226006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24" name="Rechthoekige toelichting 55"/>
          <p:cNvSpPr>
            <a:spLocks noChangeArrowheads="1"/>
          </p:cNvSpPr>
          <p:nvPr/>
        </p:nvSpPr>
        <p:spPr bwMode="auto">
          <a:xfrm>
            <a:off x="4079776" y="1123976"/>
            <a:ext cx="1512168" cy="288925"/>
          </a:xfrm>
          <a:prstGeom prst="wedgeRectCallout">
            <a:avLst>
              <a:gd name="adj1" fmla="val -103742"/>
              <a:gd name="adj2" fmla="val 60191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HOOR JE MIJ?</a:t>
            </a:r>
          </a:p>
        </p:txBody>
      </p:sp>
      <p:sp>
        <p:nvSpPr>
          <p:cNvPr id="26" name="Rounded Rectangle 122"/>
          <p:cNvSpPr>
            <a:spLocks noChangeArrowheads="1"/>
          </p:cNvSpPr>
          <p:nvPr/>
        </p:nvSpPr>
        <p:spPr bwMode="auto">
          <a:xfrm>
            <a:off x="1591789" y="1987502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test </a:t>
            </a:r>
            <a:r>
              <a:rPr lang="en-US" sz="800" err="1"/>
              <a:t>hoorbaarheid</a:t>
            </a:r>
            <a:endParaRPr lang="en-US" sz="800"/>
          </a:p>
        </p:txBody>
      </p:sp>
      <p:sp>
        <p:nvSpPr>
          <p:cNvPr id="32" name="Rechthoek 35"/>
          <p:cNvSpPr>
            <a:spLocks noChangeArrowheads="1"/>
          </p:cNvSpPr>
          <p:nvPr/>
        </p:nvSpPr>
        <p:spPr bwMode="auto">
          <a:xfrm>
            <a:off x="2455700" y="5372894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AANKONDIGERAANNEMER</a:t>
            </a:r>
          </a:p>
        </p:txBody>
      </p:sp>
      <p:sp>
        <p:nvSpPr>
          <p:cNvPr id="33" name="Rechthoekige toelichting 56"/>
          <p:cNvSpPr>
            <a:spLocks noChangeArrowheads="1"/>
          </p:cNvSpPr>
          <p:nvPr/>
        </p:nvSpPr>
        <p:spPr bwMode="auto">
          <a:xfrm>
            <a:off x="3273502" y="4271632"/>
            <a:ext cx="1598362" cy="287338"/>
          </a:xfrm>
          <a:prstGeom prst="wedgeRectCallout">
            <a:avLst>
              <a:gd name="adj1" fmla="val -60075"/>
              <a:gd name="adj2" fmla="val 95525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JA, IK HOOR JE</a:t>
            </a:r>
          </a:p>
        </p:txBody>
      </p:sp>
      <p:sp>
        <p:nvSpPr>
          <p:cNvPr id="34" name="Rechthoekige toelichting 56"/>
          <p:cNvSpPr>
            <a:spLocks noChangeArrowheads="1"/>
          </p:cNvSpPr>
          <p:nvPr/>
        </p:nvSpPr>
        <p:spPr bwMode="auto">
          <a:xfrm>
            <a:off x="5493949" y="3716342"/>
            <a:ext cx="1330871" cy="287338"/>
          </a:xfrm>
          <a:prstGeom prst="wedgeRectCallout">
            <a:avLst>
              <a:gd name="adj1" fmla="val 83585"/>
              <a:gd name="adj2" fmla="val -189644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HOOR JIJ MIJ?</a:t>
            </a:r>
            <a:endParaRPr lang="nl-BE" sz="1200" b="1">
              <a:solidFill>
                <a:schemeClr val="bg1"/>
              </a:solidFill>
            </a:endParaRPr>
          </a:p>
        </p:txBody>
      </p:sp>
      <p:sp>
        <p:nvSpPr>
          <p:cNvPr id="21" name="Rounded Rectangle 122"/>
          <p:cNvSpPr>
            <a:spLocks noChangeArrowheads="1"/>
          </p:cNvSpPr>
          <p:nvPr/>
        </p:nvSpPr>
        <p:spPr bwMode="auto">
          <a:xfrm>
            <a:off x="1577902" y="908721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err="1"/>
              <a:t>testen</a:t>
            </a:r>
            <a:r>
              <a:rPr lang="en-US" sz="800"/>
              <a:t> </a:t>
            </a:r>
            <a:r>
              <a:rPr lang="en-US" sz="800" err="1"/>
              <a:t>zichtbaarheid</a:t>
            </a:r>
            <a:endParaRPr lang="en-US" sz="800"/>
          </a:p>
        </p:txBody>
      </p:sp>
      <p:pic>
        <p:nvPicPr>
          <p:cNvPr id="2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04" y="796008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94" y="1803674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122"/>
          <p:cNvSpPr>
            <a:spLocks noChangeArrowheads="1"/>
          </p:cNvSpPr>
          <p:nvPr/>
        </p:nvSpPr>
        <p:spPr bwMode="auto">
          <a:xfrm>
            <a:off x="1613929" y="5587902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/>
              <a:t>test </a:t>
            </a:r>
            <a:r>
              <a:rPr lang="en-US" sz="800" err="1"/>
              <a:t>hoorbaarheid</a:t>
            </a:r>
            <a:endParaRPr lang="en-US" sz="800"/>
          </a:p>
        </p:txBody>
      </p:sp>
      <p:pic>
        <p:nvPicPr>
          <p:cNvPr id="3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5445225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hoekige toelichting 56"/>
          <p:cNvSpPr>
            <a:spLocks noChangeArrowheads="1"/>
          </p:cNvSpPr>
          <p:nvPr/>
        </p:nvSpPr>
        <p:spPr bwMode="auto">
          <a:xfrm>
            <a:off x="6709342" y="1960700"/>
            <a:ext cx="1330871" cy="287338"/>
          </a:xfrm>
          <a:prstGeom prst="wedgeRectCallout">
            <a:avLst>
              <a:gd name="adj1" fmla="val 35717"/>
              <a:gd name="adj2" fmla="val 244222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JA, IK HOOR 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46650" y="4562216"/>
            <a:ext cx="5099099" cy="1498283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>
              <a:latin typeface="+mn-lt"/>
            </a:endParaRPr>
          </a:p>
          <a:p>
            <a:pPr algn="ctr"/>
            <a:r>
              <a:rPr lang="en-US" sz="1400" err="1"/>
              <a:t>Betreffende</a:t>
            </a:r>
            <a:r>
              <a:rPr lang="en-US" sz="1400"/>
              <a:t> de </a:t>
            </a:r>
            <a:r>
              <a:rPr lang="en-US" sz="1400" err="1"/>
              <a:t>voorwaarden</a:t>
            </a:r>
            <a:r>
              <a:rPr lang="en-US" sz="1400"/>
              <a:t> </a:t>
            </a:r>
            <a:r>
              <a:rPr lang="en-US" sz="1400" err="1"/>
              <a:t>noodzakelijk</a:t>
            </a:r>
            <a:r>
              <a:rPr lang="en-US" sz="1400"/>
              <a:t> </a:t>
            </a:r>
            <a:r>
              <a:rPr lang="en-US" sz="1400" err="1"/>
              <a:t>voor</a:t>
            </a:r>
            <a:r>
              <a:rPr lang="en-US" sz="1400"/>
              <a:t> </a:t>
            </a:r>
            <a:r>
              <a:rPr lang="en-US" sz="1400" err="1"/>
              <a:t>een</a:t>
            </a:r>
            <a:r>
              <a:rPr lang="en-US" sz="1400"/>
              <a:t> </a:t>
            </a:r>
            <a:r>
              <a:rPr lang="en-US" sz="1400" err="1"/>
              <a:t>goede</a:t>
            </a:r>
            <a:r>
              <a:rPr lang="en-US" sz="1400"/>
              <a:t> </a:t>
            </a:r>
            <a:r>
              <a:rPr lang="en-US" sz="1400" err="1"/>
              <a:t>hoorbaarheid</a:t>
            </a:r>
            <a:r>
              <a:rPr lang="en-US" sz="1400"/>
              <a:t> </a:t>
            </a:r>
            <a:r>
              <a:rPr lang="en-US" sz="1400" err="1"/>
              <a:t>tussen</a:t>
            </a:r>
            <a:r>
              <a:rPr lang="en-US" sz="1400"/>
              <a:t> de </a:t>
            </a:r>
            <a:r>
              <a:rPr lang="en-US" sz="1400" err="1"/>
              <a:t>verschillende</a:t>
            </a:r>
            <a:r>
              <a:rPr lang="en-US" sz="1400"/>
              <a:t> </a:t>
            </a:r>
            <a:r>
              <a:rPr lang="en-US" sz="1400" err="1"/>
              <a:t>werknemers</a:t>
            </a:r>
            <a:r>
              <a:rPr lang="en-US" sz="1400"/>
              <a:t>, </a:t>
            </a:r>
            <a:r>
              <a:rPr lang="en-US" sz="1400" err="1"/>
              <a:t>moet</a:t>
            </a:r>
            <a:r>
              <a:rPr lang="en-US" sz="1400"/>
              <a:t> men </a:t>
            </a:r>
            <a:r>
              <a:rPr lang="en-US" sz="1400" err="1"/>
              <a:t>zich</a:t>
            </a:r>
            <a:r>
              <a:rPr lang="en-US" sz="1400"/>
              <a:t> </a:t>
            </a:r>
            <a:r>
              <a:rPr lang="en-US" sz="1400" err="1"/>
              <a:t>houden</a:t>
            </a:r>
            <a:r>
              <a:rPr lang="en-US" sz="1400"/>
              <a:t> </a:t>
            </a:r>
            <a:r>
              <a:rPr lang="en-US" sz="1400" err="1"/>
              <a:t>aan</a:t>
            </a:r>
            <a:r>
              <a:rPr lang="en-US" sz="1400"/>
              <a:t> de </a:t>
            </a:r>
            <a:r>
              <a:rPr lang="en-US" sz="1400" err="1"/>
              <a:t>instructies</a:t>
            </a:r>
            <a:r>
              <a:rPr lang="en-US" sz="1400"/>
              <a:t> van de </a:t>
            </a:r>
            <a:r>
              <a:rPr lang="en-US" sz="1400" err="1"/>
              <a:t>werkgever</a:t>
            </a:r>
            <a:r>
              <a:rPr lang="en-US" sz="1400"/>
              <a:t> (</a:t>
            </a:r>
            <a:r>
              <a:rPr lang="en-US" sz="1400" err="1"/>
              <a:t>bijvoorbeeld</a:t>
            </a:r>
            <a:r>
              <a:rPr lang="en-US" sz="1400"/>
              <a:t> het </a:t>
            </a:r>
            <a:r>
              <a:rPr lang="en-US" sz="1400" err="1"/>
              <a:t>gebruik</a:t>
            </a:r>
            <a:r>
              <a:rPr lang="en-US" sz="1400"/>
              <a:t> van </a:t>
            </a:r>
            <a:r>
              <a:rPr lang="en-US" sz="1400" err="1"/>
              <a:t>een</a:t>
            </a:r>
            <a:r>
              <a:rPr lang="en-US" sz="1400"/>
              <a:t> radio of </a:t>
            </a:r>
            <a:r>
              <a:rPr lang="en-US" sz="1400" err="1"/>
              <a:t>toeter</a:t>
            </a:r>
            <a:r>
              <a:rPr lang="en-US" sz="1400"/>
              <a:t> – </a:t>
            </a:r>
            <a:r>
              <a:rPr lang="en-US" sz="1400" err="1"/>
              <a:t>zie</a:t>
            </a:r>
            <a:r>
              <a:rPr lang="en-US" sz="1400"/>
              <a:t> </a:t>
            </a:r>
            <a:r>
              <a:rPr lang="en-US" sz="1400" err="1"/>
              <a:t>ook</a:t>
            </a:r>
            <a:r>
              <a:rPr lang="en-US" sz="1400"/>
              <a:t> punt 0.5).</a:t>
            </a:r>
            <a:endParaRPr lang="nl-BE" sz="1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71" y="4149080"/>
            <a:ext cx="473909" cy="1157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92" y="843730"/>
            <a:ext cx="498347" cy="1217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2957557"/>
            <a:ext cx="1285858" cy="10461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90" y="935329"/>
            <a:ext cx="124497" cy="2916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39" y="4082699"/>
            <a:ext cx="124497" cy="2916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64" y="3113493"/>
            <a:ext cx="124497" cy="291633"/>
          </a:xfrm>
          <a:prstGeom prst="rect">
            <a:avLst/>
          </a:prstGeom>
        </p:spPr>
      </p:pic>
      <p:sp>
        <p:nvSpPr>
          <p:cNvPr id="4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16"/>
          <p:cNvSpPr/>
          <p:nvPr/>
        </p:nvSpPr>
        <p:spPr bwMode="auto">
          <a:xfrm>
            <a:off x="2107545" y="2596506"/>
            <a:ext cx="694778" cy="504056"/>
          </a:xfrm>
          <a:prstGeom prst="wedgeRoundRectCallout">
            <a:avLst>
              <a:gd name="adj1" fmla="val -119391"/>
              <a:gd name="adj2" fmla="val -2472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36000" rIns="0" bIns="36000" anchor="ctr"/>
          <a:lstStyle>
            <a:lvl1pPr marL="228600" indent="-228600" defTabSz="622300" eaLnBrk="0" hangingPunct="0">
              <a:spcBef>
                <a:spcPct val="20000"/>
              </a:spcBef>
              <a:spcAft>
                <a:spcPct val="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22300" eaLnBrk="0" hangingPunct="0">
              <a:spcBef>
                <a:spcPct val="20000"/>
              </a:spcBef>
              <a:spcAft>
                <a:spcPct val="5000"/>
              </a:spcAft>
              <a:buSzPct val="85000"/>
              <a:buFont typeface="Symbol" pitchFamily="18" charset="2"/>
              <a:buChar char="°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ú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266700" algn="l"/>
              </a:tabLst>
              <a:defRPr/>
            </a:pPr>
            <a:r>
              <a:rPr lang="en-US" altLang="en-US" sz="1000" b="1">
                <a:solidFill>
                  <a:srgbClr val="000000"/>
                </a:solidFill>
              </a:rPr>
              <a:t>	…</a:t>
            </a:r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6" y="2746263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35593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62880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28" y="2197956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567375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40" y="5676779"/>
            <a:ext cx="371392" cy="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23" y="4510196"/>
            <a:ext cx="378920" cy="51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98714" y="4370154"/>
            <a:ext cx="264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err="1">
                <a:solidFill>
                  <a:schemeClr val="accent2"/>
                </a:solidFill>
              </a:rPr>
              <a:t>Opmerking</a:t>
            </a:r>
            <a:r>
              <a:rPr lang="en-US" sz="1100" b="1">
                <a:solidFill>
                  <a:schemeClr val="accent2"/>
                </a:solidFill>
              </a:rPr>
              <a:t>:</a:t>
            </a:r>
            <a:endParaRPr lang="en-US" sz="1100"/>
          </a:p>
        </p:txBody>
      </p:sp>
      <p:sp>
        <p:nvSpPr>
          <p:cNvPr id="20" name="Rectangle 19"/>
          <p:cNvSpPr/>
          <p:nvPr/>
        </p:nvSpPr>
        <p:spPr bwMode="auto">
          <a:xfrm>
            <a:off x="1476174" y="298186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2617216" y="3619886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1127448" y="3889378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188" y="2378212"/>
            <a:ext cx="475529" cy="11766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15707" y="1065026"/>
            <a:ext cx="6840760" cy="245173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>
              <a:latin typeface="+mn-lt"/>
            </a:endParaRPr>
          </a:p>
          <a:p>
            <a:pPr algn="just"/>
            <a:r>
              <a:rPr lang="en-US" sz="1400" err="1">
                <a:latin typeface="+mn-lt"/>
              </a:rPr>
              <a:t>Voor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elke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tekortkoming</a:t>
            </a:r>
            <a:r>
              <a:rPr lang="en-US" sz="1400">
                <a:latin typeface="+mn-lt"/>
              </a:rPr>
              <a:t>	     </a:t>
            </a:r>
            <a:r>
              <a:rPr lang="en-US" sz="1400" err="1">
                <a:latin typeface="+mn-lt"/>
              </a:rPr>
              <a:t>dient</a:t>
            </a:r>
            <a:r>
              <a:rPr lang="en-US" sz="1400">
                <a:latin typeface="+mn-lt"/>
              </a:rPr>
              <a:t> de VV </a:t>
            </a:r>
            <a:r>
              <a:rPr lang="en-US" sz="1400" err="1">
                <a:latin typeface="+mn-lt"/>
              </a:rPr>
              <a:t>verwittigd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worden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r>
              <a:rPr lang="en-US" sz="1400" err="1">
                <a:latin typeface="+mn-lt"/>
              </a:rPr>
              <a:t>Voor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elke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tekortkoming</a:t>
            </a:r>
            <a:r>
              <a:rPr lang="en-US" sz="1400">
                <a:latin typeface="+mn-lt"/>
              </a:rPr>
              <a:t>	     </a:t>
            </a:r>
            <a:r>
              <a:rPr lang="en-US" sz="1400" err="1">
                <a:latin typeface="+mn-lt"/>
              </a:rPr>
              <a:t>moet</a:t>
            </a:r>
            <a:r>
              <a:rPr lang="en-US" sz="1400">
                <a:latin typeface="+mn-lt"/>
              </a:rPr>
              <a:t> de VV </a:t>
            </a:r>
            <a:r>
              <a:rPr lang="en-US" sz="1400" err="1">
                <a:latin typeface="+mn-lt"/>
              </a:rPr>
              <a:t>naar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oplossing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zoeken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endParaRPr lang="en-US" sz="1400">
              <a:latin typeface="+mn-lt"/>
            </a:endParaRPr>
          </a:p>
          <a:p>
            <a:pPr algn="just"/>
            <a:r>
              <a:rPr lang="en-US" sz="1400" err="1">
                <a:latin typeface="+mn-lt"/>
              </a:rPr>
              <a:t>Als</a:t>
            </a:r>
            <a:r>
              <a:rPr lang="en-US" sz="1400">
                <a:latin typeface="+mn-lt"/>
              </a:rPr>
              <a:t> de VV </a:t>
            </a:r>
            <a:r>
              <a:rPr lang="en-US" sz="1400" err="1">
                <a:latin typeface="+mn-lt"/>
              </a:rPr>
              <a:t>geen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oplossing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heeft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voor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tekortkoming</a:t>
            </a:r>
            <a:r>
              <a:rPr lang="en-US" sz="1400">
                <a:latin typeface="+mn-lt"/>
              </a:rPr>
              <a:t>, </a:t>
            </a:r>
            <a:r>
              <a:rPr lang="en-US" sz="1400" err="1">
                <a:latin typeface="+mn-lt"/>
              </a:rPr>
              <a:t>dan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neemt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hij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één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volgende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beslissingen</a:t>
            </a:r>
            <a:r>
              <a:rPr lang="en-US" sz="1400">
                <a:latin typeface="+mn-lt"/>
              </a:rPr>
              <a:t> over het </a:t>
            </a:r>
            <a:r>
              <a:rPr lang="en-US" sz="1400" err="1">
                <a:latin typeface="+mn-lt"/>
              </a:rPr>
              <a:t>verdere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verloop</a:t>
            </a:r>
            <a:r>
              <a:rPr lang="en-US" sz="1400">
                <a:latin typeface="+mn-lt"/>
              </a:rPr>
              <a:t> van de </a:t>
            </a:r>
            <a:r>
              <a:rPr lang="en-US" sz="1400" err="1">
                <a:latin typeface="+mn-lt"/>
              </a:rPr>
              <a:t>werken</a:t>
            </a:r>
            <a:r>
              <a:rPr lang="en-US" sz="1400">
                <a:latin typeface="+mn-lt"/>
              </a:rPr>
              <a:t>:</a:t>
            </a:r>
          </a:p>
          <a:p>
            <a:pPr algn="just"/>
            <a:endParaRPr lang="en-US" sz="1400">
              <a:latin typeface="+mn-lt"/>
            </a:endParaRPr>
          </a:p>
          <a:p>
            <a:pPr marL="228600" indent="-228600" algn="just">
              <a:buAutoNum type="arabicPeriod"/>
            </a:pPr>
            <a:r>
              <a:rPr lang="en-US" sz="1400">
                <a:latin typeface="+mn-lt"/>
              </a:rPr>
              <a:t>of </a:t>
            </a:r>
            <a:r>
              <a:rPr lang="en-US" sz="1400" err="1">
                <a:latin typeface="+mn-lt"/>
              </a:rPr>
              <a:t>hij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wacht</a:t>
            </a:r>
            <a:r>
              <a:rPr lang="en-US" sz="1400">
                <a:latin typeface="+mn-lt"/>
              </a:rPr>
              <a:t> tot de </a:t>
            </a:r>
            <a:r>
              <a:rPr lang="en-US" sz="1400" err="1">
                <a:latin typeface="+mn-lt"/>
              </a:rPr>
              <a:t>situatie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verbetert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herneemt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daarna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werken</a:t>
            </a:r>
            <a:r>
              <a:rPr lang="en-US" sz="1400">
                <a:latin typeface="+mn-lt"/>
              </a:rPr>
              <a:t>;</a:t>
            </a:r>
          </a:p>
          <a:p>
            <a:pPr marL="228600" indent="-228600" algn="just">
              <a:buAutoNum type="arabicPeriod"/>
            </a:pPr>
            <a:r>
              <a:rPr lang="en-US" sz="1400">
                <a:latin typeface="+mn-lt"/>
              </a:rPr>
              <a:t>of </a:t>
            </a:r>
            <a:r>
              <a:rPr lang="en-US" sz="1400" err="1">
                <a:latin typeface="+mn-lt"/>
              </a:rPr>
              <a:t>hij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verandert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systeem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hervat</a:t>
            </a:r>
            <a:r>
              <a:rPr lang="en-US" sz="1400">
                <a:latin typeface="+mn-lt"/>
              </a:rPr>
              <a:t> het </a:t>
            </a:r>
            <a:r>
              <a:rPr lang="en-US" sz="1400" err="1">
                <a:latin typeface="+mn-lt"/>
              </a:rPr>
              <a:t>werk</a:t>
            </a:r>
            <a:r>
              <a:rPr lang="en-US" sz="1400">
                <a:latin typeface="+mn-lt"/>
              </a:rPr>
              <a:t>; </a:t>
            </a:r>
          </a:p>
          <a:p>
            <a:pPr marL="228600" indent="-228600" algn="just">
              <a:buAutoNum type="arabicPeriod"/>
            </a:pPr>
            <a:r>
              <a:rPr lang="en-US" sz="1400">
                <a:latin typeface="+mn-lt"/>
              </a:rPr>
              <a:t>of </a:t>
            </a:r>
            <a:r>
              <a:rPr lang="en-US" sz="1400" err="1">
                <a:latin typeface="+mn-lt"/>
              </a:rPr>
              <a:t>hij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laat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ingeplande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werkzaamheden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definitief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stopzetten</a:t>
            </a:r>
            <a:r>
              <a:rPr lang="en-US" sz="1400">
                <a:latin typeface="+mn-lt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8714" y="4718990"/>
            <a:ext cx="6840760" cy="1532334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>
                <a:latin typeface="+mn-lt"/>
              </a:rPr>
              <a:t>De </a:t>
            </a:r>
            <a:r>
              <a:rPr lang="en-US" sz="1400" err="1">
                <a:latin typeface="+mn-lt"/>
              </a:rPr>
              <a:t>omstandigheden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zichtbaarheid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hoorbaarheid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dienen</a:t>
            </a:r>
            <a:r>
              <a:rPr lang="en-US" sz="1400">
                <a:latin typeface="+mn-lt"/>
              </a:rPr>
              <a:t> ten </a:t>
            </a:r>
            <a:r>
              <a:rPr lang="en-US" sz="1400" err="1">
                <a:latin typeface="+mn-lt"/>
              </a:rPr>
              <a:t>allen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tijde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worden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geverifieerd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endParaRPr lang="en-US" sz="1400">
              <a:latin typeface="+mn-lt"/>
            </a:endParaRPr>
          </a:p>
          <a:p>
            <a:pPr algn="just"/>
            <a:r>
              <a:rPr lang="en-US" sz="1400" err="1">
                <a:latin typeface="+mn-lt"/>
              </a:rPr>
              <a:t>Indien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tijdens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uitvoering</a:t>
            </a:r>
            <a:r>
              <a:rPr lang="en-US" sz="1400">
                <a:latin typeface="+mn-lt"/>
              </a:rPr>
              <a:t> van de </a:t>
            </a:r>
            <a:r>
              <a:rPr lang="en-US" sz="1400" err="1">
                <a:latin typeface="+mn-lt"/>
              </a:rPr>
              <a:t>werken</a:t>
            </a:r>
            <a:r>
              <a:rPr lang="en-US" sz="1400">
                <a:latin typeface="+mn-lt"/>
              </a:rPr>
              <a:t>, om wat </a:t>
            </a:r>
            <a:r>
              <a:rPr lang="en-US" sz="1400" err="1">
                <a:latin typeface="+mn-lt"/>
              </a:rPr>
              <a:t>voor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reden</a:t>
            </a:r>
            <a:r>
              <a:rPr lang="en-US" sz="1400">
                <a:latin typeface="+mn-lt"/>
              </a:rPr>
              <a:t> dan </a:t>
            </a:r>
            <a:r>
              <a:rPr lang="en-US" sz="1400" err="1">
                <a:latin typeface="+mn-lt"/>
              </a:rPr>
              <a:t>ook</a:t>
            </a:r>
            <a:r>
              <a:rPr lang="en-US" sz="1400">
                <a:latin typeface="+mn-lt"/>
              </a:rPr>
              <a:t>, de </a:t>
            </a:r>
            <a:r>
              <a:rPr lang="en-US" sz="1400" err="1">
                <a:latin typeface="+mn-lt"/>
              </a:rPr>
              <a:t>goede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zichtbaarheid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/of </a:t>
            </a:r>
            <a:r>
              <a:rPr lang="en-US" sz="1400" err="1">
                <a:latin typeface="+mn-lt"/>
              </a:rPr>
              <a:t>hoorbaarheid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niet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gegarandeerd</a:t>
            </a:r>
            <a:r>
              <a:rPr lang="en-US" sz="1400">
                <a:latin typeface="+mn-lt"/>
              </a:rPr>
              <a:t> is (      </a:t>
            </a:r>
            <a:r>
              <a:rPr lang="en-US" sz="1400" err="1">
                <a:latin typeface="+mn-lt"/>
              </a:rPr>
              <a:t>wordt</a:t>
            </a:r>
            <a:r>
              <a:rPr lang="en-US" sz="1400">
                <a:latin typeface="+mn-lt"/>
              </a:rPr>
              <a:t>      ), </a:t>
            </a:r>
            <a:r>
              <a:rPr lang="en-US" sz="1400" err="1">
                <a:latin typeface="+mn-lt"/>
              </a:rPr>
              <a:t>laat</a:t>
            </a:r>
            <a:r>
              <a:rPr lang="en-US" sz="1400">
                <a:latin typeface="+mn-lt"/>
              </a:rPr>
              <a:t> de VV </a:t>
            </a:r>
            <a:r>
              <a:rPr lang="en-US" sz="1400" err="1">
                <a:latin typeface="+mn-lt"/>
              </a:rPr>
              <a:t>onmiddellijk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activiteiten</a:t>
            </a:r>
            <a:r>
              <a:rPr lang="en-US" sz="1400">
                <a:latin typeface="+mn-lt"/>
              </a:rPr>
              <a:t> die </a:t>
            </a:r>
            <a:r>
              <a:rPr lang="en-US" sz="1400" err="1">
                <a:latin typeface="+mn-lt"/>
              </a:rPr>
              <a:t>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indringing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kunnen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veroorzaken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stoppen</a:t>
            </a:r>
            <a:r>
              <a:rPr lang="en-US" sz="1400">
                <a:latin typeface="+mn-lt"/>
              </a:rPr>
              <a:t>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91836" y="51488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47675" indent="-447675">
              <a:defRPr/>
            </a:pPr>
            <a:r>
              <a:rPr lang="en-US" b="1" kern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Tekortkoming</a:t>
            </a:r>
            <a:r>
              <a:rPr lang="en-US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zichtbaarheid</a:t>
            </a:r>
            <a:r>
              <a:rPr lang="en-US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/of </a:t>
            </a:r>
            <a:r>
              <a:rPr lang="en-US" b="1" kern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b="1" ker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141" y="2643819"/>
            <a:ext cx="473909" cy="1157433"/>
          </a:xfrm>
          <a:prstGeom prst="rect">
            <a:avLst/>
          </a:prstGeom>
        </p:spPr>
      </p:pic>
      <p:sp>
        <p:nvSpPr>
          <p:cNvPr id="27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135"/>
          <p:cNvCxnSpPr>
            <a:cxnSpLocks noChangeShapeType="1"/>
          </p:cNvCxnSpPr>
          <p:nvPr/>
        </p:nvCxnSpPr>
        <p:spPr bwMode="auto">
          <a:xfrm>
            <a:off x="1919288" y="1268414"/>
            <a:ext cx="0" cy="511291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8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9" name="Rounded Rectangle 122"/>
          <p:cNvSpPr>
            <a:spLocks noChangeArrowheads="1"/>
          </p:cNvSpPr>
          <p:nvPr/>
        </p:nvSpPr>
        <p:spPr bwMode="auto">
          <a:xfrm>
            <a:off x="1591789" y="145258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err="1"/>
              <a:t>testen</a:t>
            </a:r>
            <a:r>
              <a:rPr lang="en-US" sz="800"/>
              <a:t> van </a:t>
            </a:r>
            <a:r>
              <a:rPr lang="en-US" sz="800" err="1"/>
              <a:t>vrijmaking</a:t>
            </a:r>
            <a:endParaRPr lang="en-US" sz="80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94" y="1268761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26" y="1117963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22"/>
          <p:cNvSpPr>
            <a:spLocks noChangeArrowheads="1"/>
          </p:cNvSpPr>
          <p:nvPr/>
        </p:nvSpPr>
        <p:spPr bwMode="auto">
          <a:xfrm>
            <a:off x="1559497" y="4116885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err="1"/>
              <a:t>testen</a:t>
            </a:r>
            <a:r>
              <a:rPr lang="en-US" sz="800"/>
              <a:t> van </a:t>
            </a:r>
            <a:r>
              <a:rPr lang="en-US" sz="800" err="1"/>
              <a:t>vrijmaking</a:t>
            </a:r>
            <a:endParaRPr lang="en-US" sz="800"/>
          </a:p>
        </p:txBody>
      </p:sp>
      <p:pic>
        <p:nvPicPr>
          <p:cNvPr id="1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2" y="4004172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993938" y="908720"/>
            <a:ext cx="7998605" cy="340518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>
              <a:latin typeface="+mn-lt"/>
            </a:endParaRPr>
          </a:p>
          <a:p>
            <a:pPr algn="just"/>
            <a:r>
              <a:rPr lang="en-US" sz="1400" err="1">
                <a:latin typeface="+mn-lt"/>
              </a:rPr>
              <a:t>Tijdens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voorafgaande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testen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vrijmaking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dient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veiligheid</a:t>
            </a:r>
            <a:r>
              <a:rPr lang="en-US" sz="1400">
                <a:latin typeface="+mn-lt"/>
              </a:rPr>
              <a:t> van het personeel ten </a:t>
            </a:r>
            <a:r>
              <a:rPr lang="en-US" sz="1400" err="1">
                <a:latin typeface="+mn-lt"/>
              </a:rPr>
              <a:t>allen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tijde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gegarandeerd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zijn</a:t>
            </a:r>
            <a:r>
              <a:rPr lang="en-US" sz="1400">
                <a:latin typeface="+mn-lt"/>
              </a:rPr>
              <a:t>. De </a:t>
            </a:r>
            <a:r>
              <a:rPr lang="en-US" sz="1400" err="1">
                <a:latin typeface="+mn-lt"/>
              </a:rPr>
              <a:t>aankondiger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voorafgaand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opgesteld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voor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dewelke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testen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goede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hoorbaarheid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goede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zichtbaarheid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werden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gevalideerd</a:t>
            </a:r>
            <a:r>
              <a:rPr lang="en-US" sz="1400">
                <a:latin typeface="+mn-lt"/>
              </a:rPr>
              <a:t>, </a:t>
            </a:r>
            <a:r>
              <a:rPr lang="en-US" sz="1400" err="1">
                <a:latin typeface="+mn-lt"/>
              </a:rPr>
              <a:t>verzekeren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veilige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uitvoering</a:t>
            </a:r>
            <a:r>
              <a:rPr lang="en-US" sz="1400">
                <a:latin typeface="+mn-lt"/>
              </a:rPr>
              <a:t> van de </a:t>
            </a:r>
            <a:r>
              <a:rPr lang="en-US" sz="1400" err="1">
                <a:latin typeface="+mn-lt"/>
              </a:rPr>
              <a:t>testen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vrijmaking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endParaRPr lang="en-US" sz="1400">
              <a:latin typeface="+mn-lt"/>
            </a:endParaRPr>
          </a:p>
          <a:p>
            <a:pPr algn="just"/>
            <a:r>
              <a:rPr lang="en-US" sz="1400" err="1">
                <a:latin typeface="+mn-lt"/>
              </a:rPr>
              <a:t>Aangezien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voorziene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indringing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beperkt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vrijmaking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zich</a:t>
            </a:r>
            <a:r>
              <a:rPr lang="en-US" sz="1400">
                <a:latin typeface="+mn-lt"/>
              </a:rPr>
              <a:t> tot het </a:t>
            </a:r>
            <a:r>
              <a:rPr lang="en-US" sz="1400" err="1">
                <a:latin typeface="+mn-lt"/>
              </a:rPr>
              <a:t>stoppen</a:t>
            </a:r>
            <a:r>
              <a:rPr lang="en-US" sz="1400">
                <a:latin typeface="+mn-lt"/>
              </a:rPr>
              <a:t> van de </a:t>
            </a:r>
            <a:r>
              <a:rPr lang="en-US" sz="1400" err="1">
                <a:latin typeface="+mn-lt"/>
              </a:rPr>
              <a:t>activiteiten</a:t>
            </a:r>
            <a:r>
              <a:rPr lang="en-US" sz="1400">
                <a:latin typeface="+mn-lt"/>
              </a:rPr>
              <a:t> die </a:t>
            </a:r>
            <a:r>
              <a:rPr lang="en-US" sz="1400" err="1">
                <a:latin typeface="+mn-lt"/>
              </a:rPr>
              <a:t>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indringing</a:t>
            </a:r>
            <a:r>
              <a:rPr lang="en-US" sz="1400">
                <a:latin typeface="+mn-lt"/>
              </a:rPr>
              <a:t> </a:t>
            </a:r>
            <a:r>
              <a:rPr lang="en-US" sz="1400" b="1" err="1">
                <a:latin typeface="+mn-lt"/>
              </a:rPr>
              <a:t>kunnen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veroorzaken</a:t>
            </a:r>
            <a:r>
              <a:rPr lang="en-US" sz="1400">
                <a:latin typeface="+mn-lt"/>
              </a:rPr>
              <a:t>, </a:t>
            </a:r>
            <a:r>
              <a:rPr lang="en-US" sz="1400" err="1">
                <a:latin typeface="+mn-lt"/>
              </a:rPr>
              <a:t>dus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effectieve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vrijmaking</a:t>
            </a:r>
            <a:r>
              <a:rPr lang="en-US" sz="1400">
                <a:latin typeface="+mn-lt"/>
              </a:rPr>
              <a:t> van de </a:t>
            </a:r>
            <a:r>
              <a:rPr lang="en-US" sz="1400" err="1">
                <a:latin typeface="+mn-lt"/>
              </a:rPr>
              <a:t>gevarenzone</a:t>
            </a:r>
            <a:r>
              <a:rPr lang="en-US" sz="1400">
                <a:latin typeface="+mn-lt"/>
              </a:rPr>
              <a:t>/vrijeruimteprofiel.</a:t>
            </a:r>
          </a:p>
          <a:p>
            <a:pPr algn="just"/>
            <a:endParaRPr lang="en-US" sz="1400">
              <a:latin typeface="+mn-lt"/>
            </a:endParaRPr>
          </a:p>
          <a:p>
            <a:pPr algn="just"/>
            <a:r>
              <a:rPr lang="en-US" sz="1400">
                <a:latin typeface="+mn-lt"/>
              </a:rPr>
              <a:t>De </a:t>
            </a:r>
            <a:r>
              <a:rPr lang="en-US" sz="1400" err="1">
                <a:latin typeface="+mn-lt"/>
              </a:rPr>
              <a:t>manier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werken</a:t>
            </a:r>
            <a:r>
              <a:rPr lang="en-US" sz="1400">
                <a:latin typeface="+mn-lt"/>
              </a:rPr>
              <a:t> om de </a:t>
            </a:r>
            <a:r>
              <a:rPr lang="en-US" sz="1400" err="1">
                <a:latin typeface="+mn-lt"/>
              </a:rPr>
              <a:t>testen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vrijmaking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uit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voeren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worden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bepaald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uitgelegd</a:t>
            </a:r>
            <a:r>
              <a:rPr lang="en-US" sz="1400">
                <a:latin typeface="+mn-lt"/>
              </a:rPr>
              <a:t> door de VV </a:t>
            </a:r>
            <a:r>
              <a:rPr lang="en-US" sz="1400" err="1">
                <a:latin typeface="+mn-lt"/>
              </a:rPr>
              <a:t>aan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aankondiger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aan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betrokken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bedienden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endParaRPr lang="en-US" sz="1400">
              <a:latin typeface="+mn-lt"/>
            </a:endParaRPr>
          </a:p>
          <a:p>
            <a:pPr algn="just"/>
            <a:r>
              <a:rPr lang="en-US" sz="1400" err="1">
                <a:latin typeface="+mn-lt"/>
              </a:rPr>
              <a:t>Indien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nodig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worden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testen</a:t>
            </a:r>
            <a:r>
              <a:rPr lang="en-US" sz="1400">
                <a:latin typeface="+mn-lt"/>
              </a:rPr>
              <a:t> van </a:t>
            </a:r>
            <a:r>
              <a:rPr lang="en-US" sz="1400" err="1">
                <a:latin typeface="+mn-lt"/>
              </a:rPr>
              <a:t>vrijmaking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progressief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uitgevoerd</a:t>
            </a:r>
            <a:r>
              <a:rPr lang="en-US" sz="1400">
                <a:latin typeface="+mn-lt"/>
              </a:rPr>
              <a:t>.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32305" y="154526"/>
            <a:ext cx="307849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3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0489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0499" name="Rounded Rectangle 122"/>
          <p:cNvSpPr>
            <a:spLocks noChangeArrowheads="1"/>
          </p:cNvSpPr>
          <p:nvPr/>
        </p:nvSpPr>
        <p:spPr bwMode="auto">
          <a:xfrm>
            <a:off x="1558926" y="225921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err="1"/>
              <a:t>voorafgaande</a:t>
            </a:r>
            <a:r>
              <a:rPr lang="en-US" sz="800"/>
              <a:t> </a:t>
            </a:r>
            <a:r>
              <a:rPr lang="en-US" sz="800" err="1"/>
              <a:t>testen</a:t>
            </a:r>
            <a:endParaRPr lang="en-US" sz="80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9" y="2095017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39283" y="965083"/>
            <a:ext cx="5184775" cy="3888432"/>
            <a:chOff x="1115616" y="908720"/>
            <a:chExt cx="5184775" cy="3888432"/>
          </a:xfrm>
        </p:grpSpPr>
        <p:sp>
          <p:nvSpPr>
            <p:cNvPr id="20482" name="Gelijkbenige driehoek 52"/>
            <p:cNvSpPr>
              <a:spLocks noChangeArrowheads="1"/>
            </p:cNvSpPr>
            <p:nvPr/>
          </p:nvSpPr>
          <p:spPr bwMode="auto">
            <a:xfrm>
              <a:off x="2555478" y="1467849"/>
              <a:ext cx="2447925" cy="2016125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92D05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BE"/>
            </a:p>
          </p:txBody>
        </p:sp>
        <p:pic>
          <p:nvPicPr>
            <p:cNvPr id="20485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528" y="3341099"/>
              <a:ext cx="3016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016" y="3341099"/>
              <a:ext cx="3032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Box 23"/>
            <p:cNvSpPr txBox="1">
              <a:spLocks noChangeArrowheads="1"/>
            </p:cNvSpPr>
            <p:nvPr/>
          </p:nvSpPr>
          <p:spPr bwMode="auto">
            <a:xfrm>
              <a:off x="3492103" y="1324974"/>
              <a:ext cx="23034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/>
                <a:t>goede zichtbaarheid</a:t>
              </a:r>
            </a:p>
          </p:txBody>
        </p:sp>
        <p:sp>
          <p:nvSpPr>
            <p:cNvPr id="20488" name="TextBox 23"/>
            <p:cNvSpPr txBox="1">
              <a:spLocks noChangeArrowheads="1"/>
            </p:cNvSpPr>
            <p:nvPr/>
          </p:nvSpPr>
          <p:spPr bwMode="auto">
            <a:xfrm>
              <a:off x="1115616" y="3168062"/>
              <a:ext cx="15843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/>
                <a:t>voldoende hoorbaarheid</a:t>
              </a:r>
            </a:p>
          </p:txBody>
        </p:sp>
        <p:pic>
          <p:nvPicPr>
            <p:cNvPr id="20490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978" y="1324974"/>
              <a:ext cx="303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Box 23"/>
            <p:cNvSpPr txBox="1">
              <a:spLocks noChangeArrowheads="1"/>
            </p:cNvSpPr>
            <p:nvPr/>
          </p:nvSpPr>
          <p:spPr bwMode="auto">
            <a:xfrm>
              <a:off x="4820841" y="3296766"/>
              <a:ext cx="1479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/>
                <a:t>testen van vrijmaking</a:t>
              </a:r>
            </a:p>
          </p:txBody>
        </p:sp>
        <p:sp>
          <p:nvSpPr>
            <p:cNvPr id="20496" name="Rechthoekige toelichting 55"/>
            <p:cNvSpPr>
              <a:spLocks noChangeArrowheads="1"/>
            </p:cNvSpPr>
            <p:nvPr/>
          </p:nvSpPr>
          <p:spPr bwMode="auto">
            <a:xfrm>
              <a:off x="3852466" y="2620374"/>
              <a:ext cx="503237" cy="288925"/>
            </a:xfrm>
            <a:prstGeom prst="wedgeRectCallout">
              <a:avLst>
                <a:gd name="adj1" fmla="val 134147"/>
                <a:gd name="adj2" fmla="val -113036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0497" name="Rechthoekige toelichting 56"/>
            <p:cNvSpPr>
              <a:spLocks noChangeArrowheads="1"/>
            </p:cNvSpPr>
            <p:nvPr/>
          </p:nvSpPr>
          <p:spPr bwMode="auto">
            <a:xfrm>
              <a:off x="3492103" y="2188574"/>
              <a:ext cx="503238" cy="287338"/>
            </a:xfrm>
            <a:prstGeom prst="wedgeRectCallout">
              <a:avLst>
                <a:gd name="adj1" fmla="val -190903"/>
                <a:gd name="adj2" fmla="val -135917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0498" name="Rechthoekige toelichting 57"/>
            <p:cNvSpPr>
              <a:spLocks noChangeArrowheads="1"/>
            </p:cNvSpPr>
            <p:nvPr/>
          </p:nvSpPr>
          <p:spPr bwMode="auto">
            <a:xfrm>
              <a:off x="3131741" y="2909299"/>
              <a:ext cx="503237" cy="287338"/>
            </a:xfrm>
            <a:prstGeom prst="wedgeRectCallout">
              <a:avLst>
                <a:gd name="adj1" fmla="val 26407"/>
                <a:gd name="adj2" fmla="val 227847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3" name="Rechthoek 35"/>
            <p:cNvSpPr>
              <a:spLocks noChangeArrowheads="1"/>
            </p:cNvSpPr>
            <p:nvPr/>
          </p:nvSpPr>
          <p:spPr bwMode="auto">
            <a:xfrm>
              <a:off x="1976264" y="1124744"/>
              <a:ext cx="869504" cy="360362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</a:rPr>
                <a:t>AANKONDIGER AANNEMER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1115616" y="908720"/>
              <a:ext cx="5184775" cy="3888432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</p:grpSp>
      <p:sp>
        <p:nvSpPr>
          <p:cNvPr id="27" name="Rounded Rectangle 122"/>
          <p:cNvSpPr>
            <a:spLocks noChangeArrowheads="1"/>
          </p:cNvSpPr>
          <p:nvPr/>
        </p:nvSpPr>
        <p:spPr bwMode="auto">
          <a:xfrm>
            <a:off x="1568861" y="5371878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err="1"/>
              <a:t>voorafgaande</a:t>
            </a:r>
            <a:r>
              <a:rPr lang="en-US" sz="800"/>
              <a:t> </a:t>
            </a:r>
            <a:r>
              <a:rPr lang="en-US" sz="800" err="1"/>
              <a:t>testen</a:t>
            </a:r>
            <a:endParaRPr lang="en-US" sz="800"/>
          </a:p>
        </p:txBody>
      </p:sp>
      <p:pic>
        <p:nvPicPr>
          <p:cNvPr id="2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65" y="5259165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364" y="1889645"/>
            <a:ext cx="473909" cy="1157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r="45756"/>
          <a:stretch/>
        </p:blipFill>
        <p:spPr>
          <a:xfrm>
            <a:off x="4817156" y="3769767"/>
            <a:ext cx="641489" cy="9368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206" y="1945299"/>
            <a:ext cx="1285858" cy="1046123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5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7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508" name="Straight Connector 16"/>
          <p:cNvCxnSpPr>
            <a:cxnSpLocks noChangeShapeType="1"/>
          </p:cNvCxnSpPr>
          <p:nvPr/>
        </p:nvCxnSpPr>
        <p:spPr bwMode="auto">
          <a:xfrm flipV="1">
            <a:off x="2640013" y="4378326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1509" name="Oval 17"/>
          <p:cNvSpPr>
            <a:spLocks noChangeArrowheads="1"/>
          </p:cNvSpPr>
          <p:nvPr/>
        </p:nvSpPr>
        <p:spPr bwMode="auto">
          <a:xfrm>
            <a:off x="3902076" y="43084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9358314" y="4318000"/>
            <a:ext cx="122237" cy="122238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1511" name="Straight Connector 16"/>
          <p:cNvCxnSpPr>
            <a:cxnSpLocks noChangeShapeType="1"/>
          </p:cNvCxnSpPr>
          <p:nvPr/>
        </p:nvCxnSpPr>
        <p:spPr bwMode="auto">
          <a:xfrm flipV="1">
            <a:off x="2640013" y="4714875"/>
            <a:ext cx="7632700" cy="15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1514" name="Chevron 29"/>
          <p:cNvSpPr>
            <a:spLocks noChangeArrowheads="1"/>
          </p:cNvSpPr>
          <p:nvPr/>
        </p:nvSpPr>
        <p:spPr bwMode="auto">
          <a:xfrm>
            <a:off x="2803526" y="4292601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5" name="Chevron 30"/>
          <p:cNvSpPr>
            <a:spLocks noChangeAspect="1"/>
          </p:cNvSpPr>
          <p:nvPr/>
        </p:nvSpPr>
        <p:spPr bwMode="auto">
          <a:xfrm flipH="1">
            <a:off x="2803526" y="4652964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6" name="TextBox 228"/>
          <p:cNvSpPr txBox="1">
            <a:spLocks noChangeArrowheads="1"/>
          </p:cNvSpPr>
          <p:nvPr/>
        </p:nvSpPr>
        <p:spPr bwMode="auto">
          <a:xfrm>
            <a:off x="2387600" y="42227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1517" name="TextBox 229"/>
          <p:cNvSpPr txBox="1">
            <a:spLocks noChangeArrowheads="1"/>
          </p:cNvSpPr>
          <p:nvPr/>
        </p:nvSpPr>
        <p:spPr bwMode="auto">
          <a:xfrm>
            <a:off x="2387600" y="46228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1518" name="Rounded Rectangle 122"/>
          <p:cNvSpPr>
            <a:spLocks noChangeArrowheads="1"/>
          </p:cNvSpPr>
          <p:nvPr/>
        </p:nvSpPr>
        <p:spPr bwMode="auto">
          <a:xfrm>
            <a:off x="1558926" y="4321175"/>
            <a:ext cx="701675" cy="433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9" name="TextBox 123"/>
          <p:cNvSpPr txBox="1">
            <a:spLocks noChangeArrowheads="1"/>
          </p:cNvSpPr>
          <p:nvPr/>
        </p:nvSpPr>
        <p:spPr bwMode="auto">
          <a:xfrm>
            <a:off x="1524000" y="4264026"/>
            <a:ext cx="755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BE" sz="800"/>
          </a:p>
          <a:p>
            <a:pPr algn="ctr"/>
            <a:r>
              <a:rPr lang="nl-BE" sz="800"/>
              <a:t>start werken</a:t>
            </a:r>
          </a:p>
          <a:p>
            <a:pPr algn="ctr"/>
            <a:r>
              <a:rPr lang="nl-BE" sz="800"/>
              <a:t> ok</a:t>
            </a:r>
          </a:p>
        </p:txBody>
      </p:sp>
      <p:grpSp>
        <p:nvGrpSpPr>
          <p:cNvPr id="21520" name="Group 188"/>
          <p:cNvGrpSpPr>
            <a:grpSpLocks noChangeAspect="1"/>
          </p:cNvGrpSpPr>
          <p:nvPr/>
        </p:nvGrpSpPr>
        <p:grpSpPr bwMode="auto">
          <a:xfrm>
            <a:off x="5808663" y="4364039"/>
            <a:ext cx="107950" cy="73025"/>
            <a:chOff x="7956376" y="548680"/>
            <a:chExt cx="216024" cy="144016"/>
          </a:xfrm>
        </p:grpSpPr>
        <p:cxnSp>
          <p:nvCxnSpPr>
            <p:cNvPr id="2154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55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1521" name="Group 188"/>
          <p:cNvGrpSpPr>
            <a:grpSpLocks noChangeAspect="1"/>
          </p:cNvGrpSpPr>
          <p:nvPr/>
        </p:nvGrpSpPr>
        <p:grpSpPr bwMode="auto">
          <a:xfrm>
            <a:off x="7032625" y="4364039"/>
            <a:ext cx="107950" cy="73025"/>
            <a:chOff x="7956376" y="548680"/>
            <a:chExt cx="216024" cy="144016"/>
          </a:xfrm>
        </p:grpSpPr>
        <p:cxnSp>
          <p:nvCxnSpPr>
            <p:cNvPr id="21547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548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1522" name="TextBox 32"/>
          <p:cNvSpPr txBox="1">
            <a:spLocks noChangeArrowheads="1"/>
          </p:cNvSpPr>
          <p:nvPr/>
        </p:nvSpPr>
        <p:spPr bwMode="auto">
          <a:xfrm>
            <a:off x="9551989" y="3932239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1523" name="TextBox 32"/>
          <p:cNvSpPr txBox="1">
            <a:spLocks noChangeArrowheads="1"/>
          </p:cNvSpPr>
          <p:nvPr/>
        </p:nvSpPr>
        <p:spPr bwMode="auto">
          <a:xfrm>
            <a:off x="2279651" y="39370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1525" name="Straight Arrow Connector 287"/>
          <p:cNvCxnSpPr>
            <a:cxnSpLocks noChangeShapeType="1"/>
          </p:cNvCxnSpPr>
          <p:nvPr/>
        </p:nvCxnSpPr>
        <p:spPr bwMode="auto">
          <a:xfrm flipH="1">
            <a:off x="4079876" y="2708276"/>
            <a:ext cx="2232025" cy="15478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529" name="Straight Arrow Connector 287"/>
          <p:cNvCxnSpPr>
            <a:cxnSpLocks noChangeShapeType="1"/>
          </p:cNvCxnSpPr>
          <p:nvPr/>
        </p:nvCxnSpPr>
        <p:spPr bwMode="auto">
          <a:xfrm>
            <a:off x="6672264" y="2708275"/>
            <a:ext cx="2663825" cy="16208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1533" name="Groep 99"/>
          <p:cNvGrpSpPr>
            <a:grpSpLocks/>
          </p:cNvGrpSpPr>
          <p:nvPr/>
        </p:nvGrpSpPr>
        <p:grpSpPr bwMode="auto">
          <a:xfrm>
            <a:off x="6167439" y="3932238"/>
            <a:ext cx="865187" cy="431800"/>
            <a:chOff x="4427984" y="2636912"/>
            <a:chExt cx="864096" cy="432048"/>
          </a:xfrm>
        </p:grpSpPr>
        <p:cxnSp>
          <p:nvCxnSpPr>
            <p:cNvPr id="103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5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86" name="Straight Connector 111"/>
          <p:cNvCxnSpPr/>
          <p:nvPr/>
        </p:nvCxnSpPr>
        <p:spPr bwMode="auto">
          <a:xfrm>
            <a:off x="5375275" y="3932238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3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1542" name="Rechthoekige toelichting 72"/>
          <p:cNvSpPr>
            <a:spLocks noChangeArrowheads="1"/>
          </p:cNvSpPr>
          <p:nvPr/>
        </p:nvSpPr>
        <p:spPr bwMode="auto">
          <a:xfrm>
            <a:off x="6888164" y="1989139"/>
            <a:ext cx="2592387" cy="287337"/>
          </a:xfrm>
          <a:prstGeom prst="wedgeRectCallout">
            <a:avLst>
              <a:gd name="adj1" fmla="val -60199"/>
              <a:gd name="adj2" fmla="val 98907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DE WERKEN KUNNEN STARTEN</a:t>
            </a:r>
          </a:p>
        </p:txBody>
      </p:sp>
      <p:sp>
        <p:nvSpPr>
          <p:cNvPr id="47" name="Rechthoek 35"/>
          <p:cNvSpPr>
            <a:spLocks noChangeArrowheads="1"/>
          </p:cNvSpPr>
          <p:nvPr/>
        </p:nvSpPr>
        <p:spPr bwMode="auto">
          <a:xfrm>
            <a:off x="5932934" y="1916113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8" name="Rounded Rectangle 122"/>
          <p:cNvSpPr>
            <a:spLocks noChangeArrowheads="1"/>
          </p:cNvSpPr>
          <p:nvPr/>
        </p:nvSpPr>
        <p:spPr bwMode="auto">
          <a:xfrm>
            <a:off x="1568861" y="1525490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err="1"/>
              <a:t>voorafgaande</a:t>
            </a:r>
            <a:r>
              <a:rPr lang="en-US" sz="800"/>
              <a:t> </a:t>
            </a:r>
            <a:r>
              <a:rPr lang="en-US" sz="800" err="1"/>
              <a:t>testen</a:t>
            </a:r>
            <a:endParaRPr lang="en-US" sz="800"/>
          </a:p>
        </p:txBody>
      </p:sp>
      <p:pic>
        <p:nvPicPr>
          <p:cNvPr id="4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65" y="1412777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208" y="2475274"/>
            <a:ext cx="298004" cy="721257"/>
          </a:xfrm>
          <a:prstGeom prst="rect">
            <a:avLst/>
          </a:prstGeom>
        </p:spPr>
      </p:pic>
      <p:cxnSp>
        <p:nvCxnSpPr>
          <p:cNvPr id="21539" name="Straight Arrow Connector 287"/>
          <p:cNvCxnSpPr>
            <a:cxnSpLocks noChangeShapeType="1"/>
            <a:stCxn id="4" idx="0"/>
          </p:cNvCxnSpPr>
          <p:nvPr/>
        </p:nvCxnSpPr>
        <p:spPr bwMode="auto">
          <a:xfrm>
            <a:off x="6584210" y="2475274"/>
            <a:ext cx="154567" cy="93116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56" name="TextBox 55"/>
          <p:cNvSpPr txBox="1"/>
          <p:nvPr/>
        </p:nvSpPr>
        <p:spPr>
          <a:xfrm>
            <a:off x="3842327" y="5288172"/>
            <a:ext cx="5550334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De aankondiger houdt voortdurend zijn aandacht gericht op de detectiepunten en op de werkposten (bedienden/werfvoertuigen).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81" y="3274344"/>
            <a:ext cx="636365" cy="51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3804" t="6851" r="10345" b="7184"/>
          <a:stretch/>
        </p:blipFill>
        <p:spPr>
          <a:xfrm>
            <a:off x="6228707" y="3474784"/>
            <a:ext cx="310851" cy="26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574" y="3204827"/>
            <a:ext cx="182896" cy="237765"/>
          </a:xfrm>
          <a:prstGeom prst="rect">
            <a:avLst/>
          </a:prstGeom>
        </p:spPr>
      </p:pic>
      <p:pic>
        <p:nvPicPr>
          <p:cNvPr id="54" name="Picture 53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701" y="3339694"/>
            <a:ext cx="182665" cy="243362"/>
          </a:xfrm>
          <a:prstGeom prst="rect">
            <a:avLst/>
          </a:prstGeom>
          <a:noFill/>
        </p:spPr>
      </p:pic>
      <p:pic>
        <p:nvPicPr>
          <p:cNvPr id="55" name="Picture 54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1091" y="3202028"/>
            <a:ext cx="182665" cy="243362"/>
          </a:xfrm>
          <a:prstGeom prst="rect">
            <a:avLst/>
          </a:prstGeom>
          <a:noFill/>
        </p:spPr>
      </p:pic>
      <p:sp>
        <p:nvSpPr>
          <p:cNvPr id="59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1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5564132" y="2997008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2533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2534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2535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2537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2540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1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2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2543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22544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22576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577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2545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2257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57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2546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2547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254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2553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2559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start </a:t>
            </a:r>
          </a:p>
          <a:p>
            <a:pPr algn="ctr"/>
            <a:r>
              <a:rPr lang="nl-BE" sz="800"/>
              <a:t>van de werken</a:t>
            </a:r>
          </a:p>
        </p:txBody>
      </p:sp>
      <p:sp>
        <p:nvSpPr>
          <p:cNvPr id="22560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55" name="Tabel 54"/>
          <p:cNvGraphicFramePr>
            <a:graphicFrameLocks noGrp="1"/>
          </p:cNvGraphicFramePr>
          <p:nvPr/>
        </p:nvGraphicFramePr>
        <p:xfrm>
          <a:off x="7680326" y="5445224"/>
          <a:ext cx="2376265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Zone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</a:rPr>
                        <a:t> van het </a:t>
                      </a:r>
                      <a:r>
                        <a:rPr lang="en-US" sz="1000" b="0" baseline="0" err="1">
                          <a:solidFill>
                            <a:schemeClr val="tx1"/>
                          </a:solidFill>
                        </a:rPr>
                        <a:t>werk</a:t>
                      </a:r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err="1">
                          <a:solidFill>
                            <a:schemeClr val="tx1"/>
                          </a:solidFill>
                        </a:rPr>
                        <a:t>Mogelijke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err="1">
                          <a:solidFill>
                            <a:schemeClr val="tx1"/>
                          </a:solidFill>
                        </a:rPr>
                        <a:t>indringing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</a:rPr>
                        <a:t> in het </a:t>
                      </a:r>
                      <a:r>
                        <a:rPr lang="en-US" sz="1000" b="0" baseline="0" err="1">
                          <a:solidFill>
                            <a:schemeClr val="tx1"/>
                          </a:solidFill>
                        </a:rPr>
                        <a:t>vrijeruimteprofiel</a:t>
                      </a:r>
                      <a:endParaRPr 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9" name="Rectangle 20"/>
          <p:cNvSpPr>
            <a:spLocks noChangeArrowheads="1"/>
          </p:cNvSpPr>
          <p:nvPr/>
        </p:nvSpPr>
        <p:spPr bwMode="auto">
          <a:xfrm flipH="1">
            <a:off x="7751763" y="5949951"/>
            <a:ext cx="360362" cy="144463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7788001" y="5544000"/>
            <a:ext cx="288925" cy="160338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Rechthoek 35"/>
          <p:cNvSpPr>
            <a:spLocks noChangeArrowheads="1"/>
          </p:cNvSpPr>
          <p:nvPr/>
        </p:nvSpPr>
        <p:spPr bwMode="auto">
          <a:xfrm>
            <a:off x="6100600" y="1317709"/>
            <a:ext cx="9441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AANKONDIGERAANNEMER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43" y="2821630"/>
            <a:ext cx="651755" cy="529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929" y="2596054"/>
            <a:ext cx="295396" cy="249951"/>
          </a:xfrm>
          <a:prstGeom prst="rect">
            <a:avLst/>
          </a:prstGeom>
        </p:spPr>
      </p:pic>
      <p:pic>
        <p:nvPicPr>
          <p:cNvPr id="45" name="Picture 44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245" y="2785371"/>
            <a:ext cx="182665" cy="243362"/>
          </a:xfrm>
          <a:prstGeom prst="rect">
            <a:avLst/>
          </a:prstGeom>
          <a:noFill/>
        </p:spPr>
      </p:pic>
      <p:pic>
        <p:nvPicPr>
          <p:cNvPr id="49" name="Picture 48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675" y="2785371"/>
            <a:ext cx="182665" cy="243362"/>
          </a:xfrm>
          <a:prstGeom prst="rect">
            <a:avLst/>
          </a:prstGeom>
          <a:noFill/>
        </p:spPr>
      </p:pic>
      <p:pic>
        <p:nvPicPr>
          <p:cNvPr id="50" name="Picture 49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901" y="2379925"/>
            <a:ext cx="182665" cy="24336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665" y="1733305"/>
            <a:ext cx="229374" cy="634039"/>
          </a:xfrm>
          <a:prstGeom prst="rect">
            <a:avLst/>
          </a:prstGeom>
        </p:spPr>
      </p:pic>
      <p:cxnSp>
        <p:nvCxnSpPr>
          <p:cNvPr id="22557" name="Straight Arrow Connector 287"/>
          <p:cNvCxnSpPr>
            <a:cxnSpLocks noChangeShapeType="1"/>
          </p:cNvCxnSpPr>
          <p:nvPr/>
        </p:nvCxnSpPr>
        <p:spPr bwMode="auto">
          <a:xfrm>
            <a:off x="6527800" y="1985071"/>
            <a:ext cx="367986" cy="1008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58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59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0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62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1.1 </a:t>
            </a:r>
            <a:r>
              <a:rPr lang="en-GB" err="1"/>
              <a:t>opstart</a:t>
            </a:r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040FB8-F084-4FC8-B665-519364B43E5F}"/>
              </a:ext>
            </a:extLst>
          </p:cNvPr>
          <p:cNvSpPr txBox="1"/>
          <p:nvPr/>
        </p:nvSpPr>
        <p:spPr>
          <a:xfrm>
            <a:off x="3776276" y="4465639"/>
            <a:ext cx="5550334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Enkel de bewegingen van het nevenliggend spoor worden aangekondigd (dus 1 spoor).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5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55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23557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3558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9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3560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3563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4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5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3566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5675415" y="3226880"/>
            <a:ext cx="1877646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8" name="Rounded Rectangle 122"/>
          <p:cNvSpPr>
            <a:spLocks noChangeArrowheads="1"/>
          </p:cNvSpPr>
          <p:nvPr/>
        </p:nvSpPr>
        <p:spPr bwMode="auto">
          <a:xfrm>
            <a:off x="1533526" y="381793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alarm</a:t>
            </a:r>
          </a:p>
          <a:p>
            <a:pPr algn="ctr"/>
            <a:r>
              <a:rPr lang="nl-BE" sz="800"/>
              <a:t>trein van Lokeren</a:t>
            </a:r>
            <a:endParaRPr lang="en-US" sz="800"/>
          </a:p>
        </p:txBody>
      </p:sp>
      <p:grpSp>
        <p:nvGrpSpPr>
          <p:cNvPr id="23569" name="Group 188"/>
          <p:cNvGrpSpPr>
            <a:grpSpLocks noChangeAspect="1"/>
          </p:cNvGrpSpPr>
          <p:nvPr/>
        </p:nvGrpSpPr>
        <p:grpSpPr bwMode="auto">
          <a:xfrm>
            <a:off x="5627686" y="3838576"/>
            <a:ext cx="107950" cy="73025"/>
            <a:chOff x="7956376" y="548680"/>
            <a:chExt cx="216024" cy="144016"/>
          </a:xfrm>
        </p:grpSpPr>
        <p:cxnSp>
          <p:nvCxnSpPr>
            <p:cNvPr id="2360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60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3570" name="Group 188"/>
          <p:cNvGrpSpPr>
            <a:grpSpLocks noChangeAspect="1"/>
          </p:cNvGrpSpPr>
          <p:nvPr/>
        </p:nvGrpSpPr>
        <p:grpSpPr bwMode="auto">
          <a:xfrm>
            <a:off x="7477126" y="3849692"/>
            <a:ext cx="107950" cy="73025"/>
            <a:chOff x="7956376" y="548680"/>
            <a:chExt cx="216024" cy="144016"/>
          </a:xfrm>
        </p:grpSpPr>
        <p:cxnSp>
          <p:nvCxnSpPr>
            <p:cNvPr id="23598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599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3571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3572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3574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3582" name="Groep 52"/>
          <p:cNvGrpSpPr>
            <a:grpSpLocks/>
          </p:cNvGrpSpPr>
          <p:nvPr/>
        </p:nvGrpSpPr>
        <p:grpSpPr bwMode="auto">
          <a:xfrm flipH="1">
            <a:off x="2600326" y="3521076"/>
            <a:ext cx="1296988" cy="431800"/>
            <a:chOff x="7308304" y="3861048"/>
            <a:chExt cx="1584176" cy="432048"/>
          </a:xfrm>
        </p:grpSpPr>
        <p:pic>
          <p:nvPicPr>
            <p:cNvPr id="23596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7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4118748"/>
              <a:ext cx="864096" cy="17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83" name="Rectangle 20"/>
          <p:cNvSpPr>
            <a:spLocks noChangeArrowheads="1"/>
          </p:cNvSpPr>
          <p:nvPr/>
        </p:nvSpPr>
        <p:spPr bwMode="auto">
          <a:xfrm flipH="1">
            <a:off x="5699915" y="3558637"/>
            <a:ext cx="1820073" cy="541877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4" name="Tekstvak 87"/>
          <p:cNvSpPr txBox="1">
            <a:spLocks noChangeArrowheads="1"/>
          </p:cNvSpPr>
          <p:nvPr/>
        </p:nvSpPr>
        <p:spPr bwMode="auto">
          <a:xfrm>
            <a:off x="4952616" y="2861062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23591" name="Groep 63"/>
          <p:cNvGrpSpPr>
            <a:grpSpLocks/>
          </p:cNvGrpSpPr>
          <p:nvPr/>
        </p:nvGrpSpPr>
        <p:grpSpPr bwMode="auto">
          <a:xfrm>
            <a:off x="1456662" y="2368700"/>
            <a:ext cx="3313112" cy="1017588"/>
            <a:chOff x="395536" y="1844824"/>
            <a:chExt cx="3312368" cy="1017404"/>
          </a:xfrm>
        </p:grpSpPr>
        <p:sp>
          <p:nvSpPr>
            <p:cNvPr id="23594" name="Tekstvak 64"/>
            <p:cNvSpPr txBox="1">
              <a:spLocks noChangeArrowheads="1"/>
            </p:cNvSpPr>
            <p:nvPr/>
          </p:nvSpPr>
          <p:spPr bwMode="auto">
            <a:xfrm>
              <a:off x="395536" y="2492896"/>
              <a:ext cx="3312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08010"/>
                  </a:solidFill>
                </a:rPr>
                <a:t>Alarm !</a:t>
              </a:r>
              <a:endParaRPr lang="nl-BE">
                <a:solidFill>
                  <a:srgbClr val="F08010"/>
                </a:solidFill>
              </a:endParaRPr>
            </a:p>
          </p:txBody>
        </p:sp>
        <p:pic>
          <p:nvPicPr>
            <p:cNvPr id="2359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44824"/>
              <a:ext cx="800231" cy="75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Rectangular Callout 50"/>
          <p:cNvSpPr>
            <a:spLocks noChangeArrowheads="1"/>
          </p:cNvSpPr>
          <p:nvPr/>
        </p:nvSpPr>
        <p:spPr bwMode="auto">
          <a:xfrm>
            <a:off x="6959600" y="1557338"/>
            <a:ext cx="1081088" cy="215900"/>
          </a:xfrm>
          <a:prstGeom prst="wedgeRectCallout">
            <a:avLst>
              <a:gd name="adj1" fmla="val -63786"/>
              <a:gd name="adj2" fmla="val 161130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</a:rPr>
              <a:t>ALARM !</a:t>
            </a:r>
            <a:endParaRPr lang="nl-BE" sz="1200" b="1">
              <a:solidFill>
                <a:schemeClr val="bg1"/>
              </a:solidFill>
            </a:endParaRPr>
          </a:p>
        </p:txBody>
      </p:sp>
      <p:sp>
        <p:nvSpPr>
          <p:cNvPr id="49" name="Rectangular Callout 50"/>
          <p:cNvSpPr>
            <a:spLocks noChangeArrowheads="1"/>
          </p:cNvSpPr>
          <p:nvPr/>
        </p:nvSpPr>
        <p:spPr bwMode="auto">
          <a:xfrm>
            <a:off x="7464426" y="1917700"/>
            <a:ext cx="1799926" cy="238126"/>
          </a:xfrm>
          <a:prstGeom prst="wedgeRectCallout">
            <a:avLst>
              <a:gd name="adj1" fmla="val -86475"/>
              <a:gd name="adj2" fmla="val 38976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</a:rPr>
              <a:t>ACTIVITEIT STOPPEN!</a:t>
            </a:r>
            <a:endParaRPr lang="nl-BE" sz="1200" b="1">
              <a:solidFill>
                <a:schemeClr val="bg1"/>
              </a:solidFill>
            </a:endParaRPr>
          </a:p>
        </p:txBody>
      </p:sp>
      <p:sp>
        <p:nvSpPr>
          <p:cNvPr id="50" name="Rechthoek 35"/>
          <p:cNvSpPr>
            <a:spLocks noChangeArrowheads="1"/>
          </p:cNvSpPr>
          <p:nvPr/>
        </p:nvSpPr>
        <p:spPr bwMode="auto">
          <a:xfrm>
            <a:off x="5951984" y="1472180"/>
            <a:ext cx="91012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AANKONDIGERAANNEMER</a:t>
            </a:r>
          </a:p>
        </p:txBody>
      </p:sp>
      <p:sp>
        <p:nvSpPr>
          <p:cNvPr id="5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688289" y="154526"/>
            <a:ext cx="3222506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1.2 Alarm – </a:t>
            </a:r>
            <a:r>
              <a:rPr lang="en-GB" err="1"/>
              <a:t>beweging</a:t>
            </a:r>
            <a:r>
              <a:rPr lang="en-GB"/>
              <a:t> </a:t>
            </a:r>
            <a:r>
              <a:rPr lang="en-GB" err="1"/>
              <a:t>aangekondigd</a:t>
            </a:r>
            <a:endParaRPr lang="en-GB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9789" y="644298"/>
            <a:ext cx="8280400" cy="50323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>
                <a:solidFill>
                  <a:schemeClr val="accent1"/>
                </a:solidFill>
              </a:rPr>
              <a:t>1.2. Alarm – </a:t>
            </a:r>
            <a:r>
              <a:rPr lang="en-US" sz="1800" b="1" err="1">
                <a:solidFill>
                  <a:schemeClr val="accent1"/>
                </a:solidFill>
              </a:rPr>
              <a:t>Beweging</a:t>
            </a:r>
            <a:r>
              <a:rPr lang="en-US" sz="1800" b="1">
                <a:solidFill>
                  <a:schemeClr val="accent1"/>
                </a:solidFill>
              </a:rPr>
              <a:t> </a:t>
            </a:r>
            <a:r>
              <a:rPr lang="en-US" sz="1800" b="1" err="1">
                <a:solidFill>
                  <a:schemeClr val="accent1"/>
                </a:solidFill>
              </a:rPr>
              <a:t>aangekondigd</a:t>
            </a:r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792" y="2909761"/>
            <a:ext cx="182896" cy="2377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586" y="2931652"/>
            <a:ext cx="651755" cy="52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92" y="1842348"/>
            <a:ext cx="268247" cy="634039"/>
          </a:xfrm>
          <a:prstGeom prst="rect">
            <a:avLst/>
          </a:prstGeom>
        </p:spPr>
      </p:pic>
      <p:cxnSp>
        <p:nvCxnSpPr>
          <p:cNvPr id="23588" name="Straight Arrow Connector 287"/>
          <p:cNvCxnSpPr>
            <a:cxnSpLocks noChangeShapeType="1"/>
          </p:cNvCxnSpPr>
          <p:nvPr/>
        </p:nvCxnSpPr>
        <p:spPr bwMode="auto">
          <a:xfrm>
            <a:off x="6519428" y="2133600"/>
            <a:ext cx="435987" cy="889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166" y="2671320"/>
            <a:ext cx="182896" cy="237765"/>
          </a:xfrm>
          <a:prstGeom prst="rect">
            <a:avLst/>
          </a:prstGeom>
        </p:spPr>
      </p:pic>
      <p:grpSp>
        <p:nvGrpSpPr>
          <p:cNvPr id="66" name="Groep 99"/>
          <p:cNvGrpSpPr>
            <a:grpSpLocks/>
          </p:cNvGrpSpPr>
          <p:nvPr/>
        </p:nvGrpSpPr>
        <p:grpSpPr bwMode="auto">
          <a:xfrm>
            <a:off x="7669963" y="3558637"/>
            <a:ext cx="865187" cy="339636"/>
            <a:chOff x="4427984" y="2636912"/>
            <a:chExt cx="864096" cy="432048"/>
          </a:xfrm>
        </p:grpSpPr>
        <p:cxnSp>
          <p:nvCxnSpPr>
            <p:cNvPr id="67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69" name="Straight Connector 111"/>
          <p:cNvCxnSpPr/>
          <p:nvPr/>
        </p:nvCxnSpPr>
        <p:spPr bwMode="auto">
          <a:xfrm>
            <a:off x="4811955" y="3522692"/>
            <a:ext cx="3192221" cy="109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18806" t="15884" r="14331" b="13538"/>
          <a:stretch/>
        </p:blipFill>
        <p:spPr>
          <a:xfrm>
            <a:off x="6916644" y="2523380"/>
            <a:ext cx="341092" cy="360041"/>
          </a:xfrm>
          <a:prstGeom prst="rect">
            <a:avLst/>
          </a:prstGeom>
        </p:spPr>
      </p:pic>
      <p:cxnSp>
        <p:nvCxnSpPr>
          <p:cNvPr id="23577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72" name="TextBox 71"/>
          <p:cNvSpPr txBox="1"/>
          <p:nvPr/>
        </p:nvSpPr>
        <p:spPr>
          <a:xfrm>
            <a:off x="3786026" y="4878133"/>
            <a:ext cx="5550334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Van zodra een naderende beweging wordt gedetecteerd slaat de aankondiger alarm.</a:t>
            </a:r>
          </a:p>
          <a:p>
            <a:pPr algn="ctr"/>
            <a:r>
              <a:rPr lang="nl-BE" sz="1400">
                <a:latin typeface="+mn-lt"/>
              </a:rPr>
              <a:t>De aankondiger zal tijdens de doortocht het visueel contact met het detectiepunt op spoor A – kant Lokeren verliezen.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80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4581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24582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458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458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458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5663952" y="3124717"/>
            <a:ext cx="1703833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1" name="Rounded Rectangle 122"/>
          <p:cNvSpPr>
            <a:spLocks noChangeArrowheads="1"/>
          </p:cNvSpPr>
          <p:nvPr/>
        </p:nvSpPr>
        <p:spPr bwMode="auto">
          <a:xfrm>
            <a:off x="1533114" y="3400028"/>
            <a:ext cx="747712" cy="11711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nl-BE" sz="800"/>
              <a:t>stopzetten van activiteiten die een indringing kunnen veroorzaken</a:t>
            </a:r>
          </a:p>
        </p:txBody>
      </p:sp>
      <p:grpSp>
        <p:nvGrpSpPr>
          <p:cNvPr id="24592" name="Group 188"/>
          <p:cNvGrpSpPr>
            <a:grpSpLocks noChangeAspect="1"/>
          </p:cNvGrpSpPr>
          <p:nvPr/>
        </p:nvGrpSpPr>
        <p:grpSpPr bwMode="auto">
          <a:xfrm>
            <a:off x="5638299" y="3863976"/>
            <a:ext cx="107950" cy="73025"/>
            <a:chOff x="7956376" y="548680"/>
            <a:chExt cx="216024" cy="144016"/>
          </a:xfrm>
        </p:grpSpPr>
        <p:cxnSp>
          <p:nvCxnSpPr>
            <p:cNvPr id="2462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62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4593" name="Group 188"/>
          <p:cNvGrpSpPr>
            <a:grpSpLocks noChangeAspect="1"/>
          </p:cNvGrpSpPr>
          <p:nvPr/>
        </p:nvGrpSpPr>
        <p:grpSpPr bwMode="auto">
          <a:xfrm>
            <a:off x="7313809" y="3844926"/>
            <a:ext cx="107950" cy="73025"/>
            <a:chOff x="7956376" y="548680"/>
            <a:chExt cx="216024" cy="144016"/>
          </a:xfrm>
        </p:grpSpPr>
        <p:cxnSp>
          <p:nvCxnSpPr>
            <p:cNvPr id="2462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62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4595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459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4602" name="Oval 17"/>
          <p:cNvSpPr>
            <a:spLocks noChangeArrowheads="1"/>
          </p:cNvSpPr>
          <p:nvPr/>
        </p:nvSpPr>
        <p:spPr bwMode="auto">
          <a:xfrm>
            <a:off x="3902076" y="38258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4603" name="Groep 96"/>
          <p:cNvGrpSpPr>
            <a:grpSpLocks/>
          </p:cNvGrpSpPr>
          <p:nvPr/>
        </p:nvGrpSpPr>
        <p:grpSpPr bwMode="auto">
          <a:xfrm flipH="1">
            <a:off x="3094039" y="3511550"/>
            <a:ext cx="1312035" cy="431800"/>
            <a:chOff x="7308304" y="3861048"/>
            <a:chExt cx="1584176" cy="432048"/>
          </a:xfrm>
        </p:grpSpPr>
        <p:pic>
          <p:nvPicPr>
            <p:cNvPr id="24618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9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4118748"/>
              <a:ext cx="864096" cy="17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604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4606" name="Rectangle 20"/>
          <p:cNvSpPr>
            <a:spLocks noChangeArrowheads="1"/>
          </p:cNvSpPr>
          <p:nvPr/>
        </p:nvSpPr>
        <p:spPr bwMode="auto">
          <a:xfrm flipH="1">
            <a:off x="5698529" y="3506789"/>
            <a:ext cx="1647030" cy="642937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Rechthoek 35"/>
          <p:cNvSpPr>
            <a:spLocks noChangeArrowheads="1"/>
          </p:cNvSpPr>
          <p:nvPr/>
        </p:nvSpPr>
        <p:spPr bwMode="auto">
          <a:xfrm>
            <a:off x="6107594" y="1388678"/>
            <a:ext cx="95366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900" b="1">
                <a:solidFill>
                  <a:schemeClr val="bg1"/>
                </a:solidFill>
              </a:rPr>
              <a:t>AANNEMER</a:t>
            </a:r>
          </a:p>
        </p:txBody>
      </p:sp>
      <p:sp>
        <p:nvSpPr>
          <p:cNvPr id="51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1.2 Alarm – </a:t>
            </a:r>
            <a:r>
              <a:rPr lang="en-GB" err="1"/>
              <a:t>beweging</a:t>
            </a:r>
            <a:r>
              <a:rPr lang="en-GB"/>
              <a:t> </a:t>
            </a:r>
            <a:r>
              <a:rPr lang="en-GB" err="1"/>
              <a:t>aangekondigd</a:t>
            </a:r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786026" y="4878133"/>
            <a:ext cx="5550334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Van zodra de bedienden het bevel van de aankondiger horen, stopt elke activiteit die een indringing kunnen veroorzaken (door verlies aan waakzaamheid, foutieve manipulatie van last, foutieve manipulatie van machine,…).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256" y="2764093"/>
            <a:ext cx="243861" cy="23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620" y="1847698"/>
            <a:ext cx="268247" cy="634039"/>
          </a:xfrm>
          <a:prstGeom prst="rect">
            <a:avLst/>
          </a:prstGeom>
        </p:spPr>
      </p:pic>
      <p:cxnSp>
        <p:nvCxnSpPr>
          <p:cNvPr id="24611" name="Straight Arrow Connector 287"/>
          <p:cNvCxnSpPr>
            <a:cxnSpLocks noChangeShapeType="1"/>
          </p:cNvCxnSpPr>
          <p:nvPr/>
        </p:nvCxnSpPr>
        <p:spPr bwMode="auto">
          <a:xfrm>
            <a:off x="6551690" y="2060848"/>
            <a:ext cx="239787" cy="926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93" y="2493563"/>
            <a:ext cx="182896" cy="237765"/>
          </a:xfrm>
          <a:prstGeom prst="rect">
            <a:avLst/>
          </a:prstGeom>
        </p:spPr>
      </p:pic>
      <p:pic>
        <p:nvPicPr>
          <p:cNvPr id="49" name="Picture 48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3600" y="2748749"/>
            <a:ext cx="182665" cy="243362"/>
          </a:xfrm>
          <a:prstGeom prst="rect">
            <a:avLst/>
          </a:prstGeom>
          <a:noFill/>
        </p:spPr>
      </p:pic>
      <p:grpSp>
        <p:nvGrpSpPr>
          <p:cNvPr id="60" name="Groep 99"/>
          <p:cNvGrpSpPr>
            <a:grpSpLocks/>
          </p:cNvGrpSpPr>
          <p:nvPr/>
        </p:nvGrpSpPr>
        <p:grpSpPr bwMode="auto">
          <a:xfrm>
            <a:off x="7367785" y="3489326"/>
            <a:ext cx="865187" cy="377718"/>
            <a:chOff x="4427984" y="2636912"/>
            <a:chExt cx="864096" cy="432048"/>
          </a:xfrm>
        </p:grpSpPr>
        <p:cxnSp>
          <p:nvCxnSpPr>
            <p:cNvPr id="61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63" name="Straight Connector 111"/>
          <p:cNvCxnSpPr/>
          <p:nvPr/>
        </p:nvCxnSpPr>
        <p:spPr bwMode="auto">
          <a:xfrm>
            <a:off x="4900766" y="3472441"/>
            <a:ext cx="3013717" cy="152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741" y="2854360"/>
            <a:ext cx="611300" cy="49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3712" y="2488870"/>
            <a:ext cx="341406" cy="3596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063553" y="5877273"/>
            <a:ext cx="78488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err="1"/>
              <a:t>Dit</a:t>
            </a:r>
            <a:r>
              <a:rPr lang="en-US" sz="1200" b="1"/>
              <a:t> document is </a:t>
            </a:r>
            <a:r>
              <a:rPr lang="en-US" sz="1200" b="1" err="1"/>
              <a:t>eigendom</a:t>
            </a:r>
            <a:r>
              <a:rPr lang="en-US" sz="1200" b="1"/>
              <a:t> van INFRABEL.</a:t>
            </a:r>
          </a:p>
        </p:txBody>
      </p:sp>
      <p:graphicFrame>
        <p:nvGraphicFramePr>
          <p:cNvPr id="8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90622"/>
              </p:ext>
            </p:extLst>
          </p:nvPr>
        </p:nvGraphicFramePr>
        <p:xfrm>
          <a:off x="2063750" y="810077"/>
          <a:ext cx="7848872" cy="203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566">
                <a:tc gridSpan="4"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>
                          <a:solidFill>
                            <a:schemeClr val="tx1"/>
                          </a:solidFill>
                        </a:rPr>
                        <a:t>Overzicht van de versies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45">
                <a:tc>
                  <a:txBody>
                    <a:bodyPr/>
                    <a:lstStyle/>
                    <a:p>
                      <a:pPr algn="ctr"/>
                      <a:r>
                        <a:rPr lang="fr-BE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Nummer</a:t>
                      </a:r>
                      <a:r>
                        <a:rPr lang="fr-BE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versie</a:t>
                      </a:r>
                      <a:endParaRPr lang="fr-BE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Beschrijving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gewijzigde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bladzijden</a:t>
                      </a:r>
                      <a:endParaRPr lang="en-US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27"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/>
                        <a:t>15-07-2021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err="1"/>
                        <a:t>Versie</a:t>
                      </a:r>
                      <a:r>
                        <a:rPr lang="en-US" sz="1050"/>
                        <a:t>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22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27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80275"/>
              </p:ext>
            </p:extLst>
          </p:nvPr>
        </p:nvGraphicFramePr>
        <p:xfrm>
          <a:off x="2063552" y="3429002"/>
          <a:ext cx="7776864" cy="1855277"/>
        </p:xfrm>
        <a:graphic>
          <a:graphicData uri="http://schemas.openxmlformats.org/drawingml/2006/table">
            <a:tbl>
              <a:tblPr firstRow="1" bandRow="1"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797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err="1">
                          <a:solidFill>
                            <a:schemeClr val="tx1"/>
                          </a:solidFill>
                          <a:latin typeface="+mn-lt"/>
                        </a:rPr>
                        <a:t>Voorgesteld</a:t>
                      </a:r>
                      <a:endParaRPr lang="fr-FR" sz="14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err="1">
                          <a:solidFill>
                            <a:schemeClr val="tx1"/>
                          </a:solidFill>
                          <a:latin typeface="+mn-lt"/>
                        </a:rPr>
                        <a:t>Nagekeken</a:t>
                      </a:r>
                      <a:endParaRPr lang="fr-FR" sz="14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err="1">
                          <a:solidFill>
                            <a:schemeClr val="tx1"/>
                          </a:solidFill>
                          <a:latin typeface="+mn-lt"/>
                        </a:rPr>
                        <a:t>Goedgekeurd</a:t>
                      </a:r>
                      <a:endParaRPr lang="fr-FR" sz="14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err="1">
                          <a:solidFill>
                            <a:schemeClr val="tx1"/>
                          </a:solidFill>
                          <a:latin typeface="+mn-lt"/>
                        </a:rPr>
                        <a:t>Goedgekeurd</a:t>
                      </a:r>
                      <a:endParaRPr lang="fr-FR" sz="140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/>
                    </a:p>
                    <a:p>
                      <a:pPr algn="ctr"/>
                      <a:endParaRPr lang="nl-BE" sz="1200" noProof="0"/>
                    </a:p>
                    <a:p>
                      <a:pPr algn="ctr"/>
                      <a:endParaRPr lang="nl-BE" sz="1200" noProof="0"/>
                    </a:p>
                    <a:p>
                      <a:pPr algn="ctr"/>
                      <a:endParaRPr lang="nl-BE" sz="12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Ilse Festjens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Teamlead</a:t>
                      </a:r>
                      <a:endParaRPr lang="en-GB" sz="9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</a:p>
                    <a:p>
                      <a:pPr algn="ctr"/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algn="ctr"/>
                      <a:endParaRPr lang="fr-FR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Simon Campet</a:t>
                      </a:r>
                      <a:endParaRPr lang="fr-FR" sz="900" b="1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Adviseur</a:t>
                      </a:r>
                      <a:endParaRPr lang="fr-FR" sz="900" b="1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  <a:endParaRPr lang="fr-FR" sz="900" b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handtekening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900" b="0" kern="1200" noProof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Stéphane Michaux</a:t>
                      </a:r>
                    </a:p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</a:t>
                      </a:r>
                    </a:p>
                    <a:p>
                      <a:pPr algn="ctr"/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Laurent Mockel</a:t>
                      </a:r>
                    </a:p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of</a:t>
                      </a:r>
                    </a:p>
                    <a:p>
                      <a:pPr algn="ctr"/>
                      <a:r>
                        <a:rPr lang="fr-FR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</a:t>
                      </a:r>
                    </a:p>
                    <a:p>
                      <a:pPr algn="ctr"/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029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4" name="Rechte verbindingslijn 106"/>
          <p:cNvCxnSpPr>
            <a:cxnSpLocks noChangeShapeType="1"/>
          </p:cNvCxnSpPr>
          <p:nvPr/>
        </p:nvCxnSpPr>
        <p:spPr bwMode="auto">
          <a:xfrm>
            <a:off x="1919288" y="4221164"/>
            <a:ext cx="0" cy="6492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5605" name="Straight Arrow Connector 135"/>
          <p:cNvCxnSpPr>
            <a:cxnSpLocks noChangeShapeType="1"/>
          </p:cNvCxnSpPr>
          <p:nvPr/>
        </p:nvCxnSpPr>
        <p:spPr bwMode="auto">
          <a:xfrm>
            <a:off x="1919288" y="1268414"/>
            <a:ext cx="0" cy="2592387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560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25607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08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5609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12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3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4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5615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5651130" y="3130107"/>
            <a:ext cx="1691428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7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nl-BE" sz="800"/>
              <a:t>voorbij-rijdende beweging</a:t>
            </a:r>
          </a:p>
        </p:txBody>
      </p:sp>
      <p:grpSp>
        <p:nvGrpSpPr>
          <p:cNvPr id="25618" name="Group 188"/>
          <p:cNvGrpSpPr>
            <a:grpSpLocks noChangeAspect="1"/>
          </p:cNvGrpSpPr>
          <p:nvPr/>
        </p:nvGrpSpPr>
        <p:grpSpPr bwMode="auto">
          <a:xfrm>
            <a:off x="5646738" y="3825875"/>
            <a:ext cx="107950" cy="73025"/>
            <a:chOff x="7956376" y="548680"/>
            <a:chExt cx="216024" cy="144016"/>
          </a:xfrm>
        </p:grpSpPr>
        <p:cxnSp>
          <p:nvCxnSpPr>
            <p:cNvPr id="25656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57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5619" name="Group 188"/>
          <p:cNvGrpSpPr>
            <a:grpSpLocks noChangeAspect="1"/>
          </p:cNvGrpSpPr>
          <p:nvPr/>
        </p:nvGrpSpPr>
        <p:grpSpPr bwMode="auto">
          <a:xfrm>
            <a:off x="7318434" y="3863977"/>
            <a:ext cx="107950" cy="73025"/>
            <a:chOff x="7956376" y="548680"/>
            <a:chExt cx="216024" cy="144016"/>
          </a:xfrm>
        </p:grpSpPr>
        <p:cxnSp>
          <p:nvCxnSpPr>
            <p:cNvPr id="2565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5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620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5621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5623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5627" name="Groep 59"/>
          <p:cNvGrpSpPr>
            <a:grpSpLocks/>
          </p:cNvGrpSpPr>
          <p:nvPr/>
        </p:nvGrpSpPr>
        <p:grpSpPr bwMode="auto">
          <a:xfrm>
            <a:off x="7114988" y="3555584"/>
            <a:ext cx="865187" cy="284164"/>
            <a:chOff x="4427984" y="2636912"/>
            <a:chExt cx="864096" cy="432048"/>
          </a:xfrm>
        </p:grpSpPr>
        <p:cxnSp>
          <p:nvCxnSpPr>
            <p:cNvPr id="64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7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grpSp>
        <p:nvGrpSpPr>
          <p:cNvPr id="25629" name="Groep 46"/>
          <p:cNvGrpSpPr>
            <a:grpSpLocks/>
          </p:cNvGrpSpPr>
          <p:nvPr/>
        </p:nvGrpSpPr>
        <p:grpSpPr bwMode="auto">
          <a:xfrm flipH="1">
            <a:off x="7500938" y="3497264"/>
            <a:ext cx="1507631" cy="431800"/>
            <a:chOff x="7308304" y="3861048"/>
            <a:chExt cx="1584176" cy="432048"/>
          </a:xfrm>
        </p:grpSpPr>
        <p:pic>
          <p:nvPicPr>
            <p:cNvPr id="25650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1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4118748"/>
              <a:ext cx="864096" cy="17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630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5633" name="Oval 17"/>
          <p:cNvSpPr>
            <a:spLocks noChangeArrowheads="1"/>
          </p:cNvSpPr>
          <p:nvPr/>
        </p:nvSpPr>
        <p:spPr bwMode="auto">
          <a:xfrm>
            <a:off x="3902076" y="38258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5634" name="Rechte verbindingslijn 98"/>
          <p:cNvCxnSpPr>
            <a:cxnSpLocks noChangeShapeType="1"/>
          </p:cNvCxnSpPr>
          <p:nvPr/>
        </p:nvCxnSpPr>
        <p:spPr bwMode="auto">
          <a:xfrm flipV="1">
            <a:off x="1919288" y="5445125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35" name="Rounded Rectangle 122"/>
          <p:cNvSpPr>
            <a:spLocks noChangeArrowheads="1"/>
          </p:cNvSpPr>
          <p:nvPr/>
        </p:nvSpPr>
        <p:spPr bwMode="auto">
          <a:xfrm>
            <a:off x="2711451" y="465296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zichtbaarheid detectiepunt kant Lokeren</a:t>
            </a:r>
          </a:p>
        </p:txBody>
      </p:sp>
      <p:pic>
        <p:nvPicPr>
          <p:cNvPr id="256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9" y="4437064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37" name="Rechte verbindingslijn 107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38" name="Rounded Rectangle 122"/>
          <p:cNvSpPr>
            <a:spLocks noChangeArrowheads="1"/>
          </p:cNvSpPr>
          <p:nvPr/>
        </p:nvSpPr>
        <p:spPr bwMode="auto">
          <a:xfrm>
            <a:off x="2711451" y="52292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zichtbaarheid </a:t>
            </a:r>
          </a:p>
          <a:p>
            <a:pPr algn="ctr"/>
            <a:r>
              <a:rPr lang="nl-BE" sz="800"/>
              <a:t>detectiepunt kant Dendermonde</a:t>
            </a:r>
          </a:p>
        </p:txBody>
      </p:sp>
      <p:cxnSp>
        <p:nvCxnSpPr>
          <p:cNvPr id="25639" name="Rechte verbindingslijn 116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25640" name="Picture 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5133975"/>
            <a:ext cx="312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41" name="Straight Arrow Connector 135"/>
          <p:cNvCxnSpPr>
            <a:cxnSpLocks noChangeShapeType="1"/>
          </p:cNvCxnSpPr>
          <p:nvPr/>
        </p:nvCxnSpPr>
        <p:spPr bwMode="auto">
          <a:xfrm flipH="1">
            <a:off x="1919288" y="5445125"/>
            <a:ext cx="0" cy="7191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642" name="Rechte verbindingslijn 118"/>
          <p:cNvCxnSpPr>
            <a:cxnSpLocks noChangeShapeType="1"/>
          </p:cNvCxnSpPr>
          <p:nvPr/>
        </p:nvCxnSpPr>
        <p:spPr bwMode="auto">
          <a:xfrm flipV="1">
            <a:off x="1919288" y="4868863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44" name="Tekstvak 87"/>
          <p:cNvSpPr txBox="1">
            <a:spLocks noChangeArrowheads="1"/>
          </p:cNvSpPr>
          <p:nvPr/>
        </p:nvSpPr>
        <p:spPr bwMode="auto">
          <a:xfrm>
            <a:off x="7804160" y="2681343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9" name="Rechthoek 35"/>
          <p:cNvSpPr>
            <a:spLocks noChangeArrowheads="1"/>
          </p:cNvSpPr>
          <p:nvPr/>
        </p:nvSpPr>
        <p:spPr bwMode="auto">
          <a:xfrm>
            <a:off x="6062091" y="1354806"/>
            <a:ext cx="970533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6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616281" y="154526"/>
            <a:ext cx="3294514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1.2 Alarm – </a:t>
            </a:r>
            <a:r>
              <a:rPr lang="en-GB" err="1"/>
              <a:t>beweging</a:t>
            </a:r>
            <a:r>
              <a:rPr lang="en-GB"/>
              <a:t> </a:t>
            </a:r>
            <a:r>
              <a:rPr lang="en-GB" err="1"/>
              <a:t>aangekondigd</a:t>
            </a:r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4008439" y="4976811"/>
            <a:ext cx="5472112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De aankondiger zal tijdens de doortocht het visueel contact met een detectiepunt op spoor A – kant Dendermonde verliezen.</a:t>
            </a:r>
          </a:p>
        </p:txBody>
      </p:sp>
      <p:pic>
        <p:nvPicPr>
          <p:cNvPr id="57" name="Picture 56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3600" y="2748749"/>
            <a:ext cx="182665" cy="243362"/>
          </a:xfrm>
          <a:prstGeom prst="rect">
            <a:avLst/>
          </a:prstGeom>
          <a:noFill/>
        </p:spPr>
      </p:pic>
      <p:pic>
        <p:nvPicPr>
          <p:cNvPr id="58" name="Picture 57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4555" y="2842798"/>
            <a:ext cx="182665" cy="243362"/>
          </a:xfrm>
          <a:prstGeom prst="rect">
            <a:avLst/>
          </a:prstGeom>
          <a:noFill/>
        </p:spPr>
      </p:pic>
      <p:cxnSp>
        <p:nvCxnSpPr>
          <p:cNvPr id="78" name="Straight Connector 111"/>
          <p:cNvCxnSpPr/>
          <p:nvPr/>
        </p:nvCxnSpPr>
        <p:spPr bwMode="auto">
          <a:xfrm>
            <a:off x="5254625" y="3552032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844" y="2517445"/>
            <a:ext cx="182665" cy="243362"/>
          </a:xfrm>
          <a:prstGeom prst="rect">
            <a:avLst/>
          </a:prstGeom>
          <a:noFill/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620" y="1847698"/>
            <a:ext cx="268247" cy="634039"/>
          </a:xfrm>
          <a:prstGeom prst="rect">
            <a:avLst/>
          </a:prstGeom>
        </p:spPr>
      </p:pic>
      <p:cxnSp>
        <p:nvCxnSpPr>
          <p:cNvPr id="25648" name="Straight Arrow Connector 287"/>
          <p:cNvCxnSpPr>
            <a:cxnSpLocks noChangeShapeType="1"/>
          </p:cNvCxnSpPr>
          <p:nvPr/>
        </p:nvCxnSpPr>
        <p:spPr bwMode="auto">
          <a:xfrm>
            <a:off x="6544755" y="1988840"/>
            <a:ext cx="255019" cy="85395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8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8680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682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3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4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8685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8686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8687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868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8691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5592763" y="3109117"/>
            <a:ext cx="1799381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8694" name="Group 188"/>
          <p:cNvGrpSpPr>
            <a:grpSpLocks noChangeAspect="1"/>
          </p:cNvGrpSpPr>
          <p:nvPr/>
        </p:nvGrpSpPr>
        <p:grpSpPr bwMode="auto">
          <a:xfrm>
            <a:off x="5629275" y="3844928"/>
            <a:ext cx="107950" cy="73025"/>
            <a:chOff x="7956376" y="548680"/>
            <a:chExt cx="216024" cy="144016"/>
          </a:xfrm>
        </p:grpSpPr>
        <p:cxnSp>
          <p:nvCxnSpPr>
            <p:cNvPr id="2873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3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8695" name="Group 188"/>
          <p:cNvGrpSpPr>
            <a:grpSpLocks noChangeAspect="1"/>
          </p:cNvGrpSpPr>
          <p:nvPr/>
        </p:nvGrpSpPr>
        <p:grpSpPr bwMode="auto">
          <a:xfrm>
            <a:off x="7332665" y="3854450"/>
            <a:ext cx="107950" cy="73025"/>
            <a:chOff x="7956376" y="548680"/>
            <a:chExt cx="216024" cy="144016"/>
          </a:xfrm>
        </p:grpSpPr>
        <p:cxnSp>
          <p:nvCxnSpPr>
            <p:cNvPr id="28728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29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8696" name="Groep 103"/>
          <p:cNvGrpSpPr>
            <a:grpSpLocks/>
          </p:cNvGrpSpPr>
          <p:nvPr/>
        </p:nvGrpSpPr>
        <p:grpSpPr bwMode="auto">
          <a:xfrm>
            <a:off x="7319963" y="3549653"/>
            <a:ext cx="865187" cy="311148"/>
            <a:chOff x="4427984" y="2636912"/>
            <a:chExt cx="864096" cy="432048"/>
          </a:xfrm>
        </p:grpSpPr>
        <p:cxnSp>
          <p:nvCxnSpPr>
            <p:cNvPr id="105" name="Rechte verbindingslijn met pijl 104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6" name="Tekstvak 105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56" name="Straight Connector 111"/>
          <p:cNvCxnSpPr/>
          <p:nvPr/>
        </p:nvCxnSpPr>
        <p:spPr bwMode="auto">
          <a:xfrm>
            <a:off x="5406009" y="3515519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698" name="Groep 65"/>
          <p:cNvGrpSpPr>
            <a:grpSpLocks/>
          </p:cNvGrpSpPr>
          <p:nvPr/>
        </p:nvGrpSpPr>
        <p:grpSpPr bwMode="auto">
          <a:xfrm>
            <a:off x="2711451" y="3500439"/>
            <a:ext cx="1584325" cy="433387"/>
            <a:chOff x="4716016" y="3501008"/>
            <a:chExt cx="1584176" cy="432048"/>
          </a:xfrm>
        </p:grpSpPr>
        <p:pic>
          <p:nvPicPr>
            <p:cNvPr id="28724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0100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8709"/>
              <a:ext cx="864096" cy="17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02" name="Vrije vorm 91"/>
          <p:cNvSpPr>
            <a:spLocks/>
          </p:cNvSpPr>
          <p:nvPr/>
        </p:nvSpPr>
        <p:spPr bwMode="auto">
          <a:xfrm flipH="1">
            <a:off x="2702719" y="1870078"/>
            <a:ext cx="4005262" cy="2546350"/>
          </a:xfrm>
          <a:custGeom>
            <a:avLst/>
            <a:gdLst>
              <a:gd name="T0" fmla="*/ 2147483647 w 1917948"/>
              <a:gd name="T1" fmla="*/ 2147483647 h 1601331"/>
              <a:gd name="T2" fmla="*/ 2147483647 w 1917948"/>
              <a:gd name="T3" fmla="*/ 2147483647 h 1601331"/>
              <a:gd name="T4" fmla="*/ 2147483647 w 1917948"/>
              <a:gd name="T5" fmla="*/ 2147483647 h 1601331"/>
              <a:gd name="T6" fmla="*/ 2147483647 w 1917948"/>
              <a:gd name="T7" fmla="*/ 2147483647 h 1601331"/>
              <a:gd name="T8" fmla="*/ 0 60000 65536"/>
              <a:gd name="T9" fmla="*/ 0 60000 65536"/>
              <a:gd name="T10" fmla="*/ 0 60000 65536"/>
              <a:gd name="T11" fmla="*/ 0 60000 65536"/>
              <a:gd name="T12" fmla="*/ 0 w 1917948"/>
              <a:gd name="T13" fmla="*/ 0 h 1601331"/>
              <a:gd name="T14" fmla="*/ 1917948 w 1917948"/>
              <a:gd name="T15" fmla="*/ 1601331 h 160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7948" h="1601331">
                <a:moveTo>
                  <a:pt x="77831" y="73505"/>
                </a:moveTo>
                <a:cubicBezTo>
                  <a:pt x="0" y="147010"/>
                  <a:pt x="980809" y="1290817"/>
                  <a:pt x="1254802" y="1446074"/>
                </a:cubicBezTo>
                <a:cubicBezTo>
                  <a:pt x="1528795" y="1601331"/>
                  <a:pt x="1917948" y="1233806"/>
                  <a:pt x="1721786" y="1005045"/>
                </a:cubicBezTo>
                <a:cubicBezTo>
                  <a:pt x="1525624" y="776284"/>
                  <a:pt x="155662" y="0"/>
                  <a:pt x="77831" y="7350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3921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703" name="Straight Arrow Connector 135"/>
          <p:cNvCxnSpPr>
            <a:cxnSpLocks noChangeShapeType="1"/>
          </p:cNvCxnSpPr>
          <p:nvPr/>
        </p:nvCxnSpPr>
        <p:spPr bwMode="auto">
          <a:xfrm>
            <a:off x="3216275" y="5589588"/>
            <a:ext cx="0" cy="4318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8704" name="Straight Arrow Connector 135"/>
          <p:cNvCxnSpPr>
            <a:cxnSpLocks noChangeShapeType="1"/>
          </p:cNvCxnSpPr>
          <p:nvPr/>
        </p:nvCxnSpPr>
        <p:spPr bwMode="auto">
          <a:xfrm>
            <a:off x="1919288" y="2025651"/>
            <a:ext cx="0" cy="25558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8705" name="Rounded Rectangle 122"/>
          <p:cNvSpPr>
            <a:spLocks noChangeArrowheads="1"/>
          </p:cNvSpPr>
          <p:nvPr/>
        </p:nvSpPr>
        <p:spPr bwMode="auto">
          <a:xfrm>
            <a:off x="1577976" y="38306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/>
              <a:t>zichtbaarheid</a:t>
            </a:r>
          </a:p>
          <a:p>
            <a:pPr algn="ctr"/>
            <a:r>
              <a:rPr lang="en-US" sz="800"/>
              <a:t>onvoldoende</a:t>
            </a:r>
            <a:endParaRPr lang="nl-BE" sz="800"/>
          </a:p>
        </p:txBody>
      </p:sp>
      <p:cxnSp>
        <p:nvCxnSpPr>
          <p:cNvPr id="28706" name="Rechte verbindingslijn 98"/>
          <p:cNvCxnSpPr>
            <a:cxnSpLocks noChangeShapeType="1"/>
          </p:cNvCxnSpPr>
          <p:nvPr/>
        </p:nvCxnSpPr>
        <p:spPr bwMode="auto">
          <a:xfrm flipV="1">
            <a:off x="1919288" y="4941888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707" name="Rounded Rectangle 122"/>
          <p:cNvSpPr>
            <a:spLocks noChangeArrowheads="1"/>
          </p:cNvSpPr>
          <p:nvPr/>
        </p:nvSpPr>
        <p:spPr bwMode="auto">
          <a:xfrm>
            <a:off x="2711451" y="465296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 err="1"/>
              <a:t>zichtbaarheid</a:t>
            </a:r>
            <a:r>
              <a:rPr lang="en-US" sz="800"/>
              <a:t> </a:t>
            </a:r>
          </a:p>
          <a:p>
            <a:pPr algn="ctr"/>
            <a:r>
              <a:rPr lang="en-US" sz="800" err="1"/>
              <a:t>detectiepunt</a:t>
            </a:r>
            <a:r>
              <a:rPr lang="en-US" sz="800"/>
              <a:t> </a:t>
            </a:r>
          </a:p>
          <a:p>
            <a:pPr algn="ctr"/>
            <a:r>
              <a:rPr lang="en-US" sz="800" err="1"/>
              <a:t>kant</a:t>
            </a:r>
            <a:r>
              <a:rPr lang="en-US" sz="800"/>
              <a:t> </a:t>
            </a:r>
            <a:r>
              <a:rPr lang="en-US" sz="800" err="1"/>
              <a:t>Lokeren</a:t>
            </a:r>
            <a:endParaRPr lang="nl-BE" sz="800"/>
          </a:p>
        </p:txBody>
      </p:sp>
      <p:cxnSp>
        <p:nvCxnSpPr>
          <p:cNvPr id="28708" name="Rechte verbindingslijn 106"/>
          <p:cNvCxnSpPr>
            <a:cxnSpLocks noChangeShapeType="1"/>
          </p:cNvCxnSpPr>
          <p:nvPr/>
        </p:nvCxnSpPr>
        <p:spPr bwMode="auto">
          <a:xfrm>
            <a:off x="1919288" y="4292600"/>
            <a:ext cx="0" cy="6492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8709" name="Rechte verbindingslijn 107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710" name="Rounded Rectangle 122"/>
          <p:cNvSpPr>
            <a:spLocks noChangeArrowheads="1"/>
          </p:cNvSpPr>
          <p:nvPr/>
        </p:nvSpPr>
        <p:spPr bwMode="auto">
          <a:xfrm>
            <a:off x="2711451" y="52292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zichtbaarheid </a:t>
            </a:r>
          </a:p>
          <a:p>
            <a:pPr algn="ctr"/>
            <a:r>
              <a:rPr lang="en-US" sz="800" err="1"/>
              <a:t>detectiepunt</a:t>
            </a:r>
            <a:r>
              <a:rPr lang="en-US" sz="800"/>
              <a:t>  </a:t>
            </a:r>
          </a:p>
          <a:p>
            <a:pPr algn="ctr"/>
            <a:r>
              <a:rPr lang="en-US" sz="800" err="1"/>
              <a:t>kant</a:t>
            </a:r>
            <a:r>
              <a:rPr lang="en-US" sz="800"/>
              <a:t> </a:t>
            </a:r>
            <a:r>
              <a:rPr lang="en-US" sz="800" err="1"/>
              <a:t>Dendermonde</a:t>
            </a:r>
            <a:endParaRPr lang="nl-BE" sz="800"/>
          </a:p>
        </p:txBody>
      </p:sp>
      <p:cxnSp>
        <p:nvCxnSpPr>
          <p:cNvPr id="28711" name="Rechte verbindingslijn 116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08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Beginsituatie</a:t>
            </a:r>
            <a:endParaRPr lang="en-US" sz="11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714" name="Picture 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4508500"/>
            <a:ext cx="312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7" name="Tekstvak 87"/>
          <p:cNvSpPr txBox="1">
            <a:spLocks noChangeArrowheads="1"/>
          </p:cNvSpPr>
          <p:nvPr/>
        </p:nvSpPr>
        <p:spPr bwMode="auto">
          <a:xfrm>
            <a:off x="7896225" y="2843214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8718" name="TextBox 370"/>
          <p:cNvSpPr txBox="1">
            <a:spLocks noChangeArrowheads="1"/>
          </p:cNvSpPr>
          <p:nvPr/>
        </p:nvSpPr>
        <p:spPr bwMode="auto">
          <a:xfrm>
            <a:off x="3143251" y="5876926"/>
            <a:ext cx="360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pic>
        <p:nvPicPr>
          <p:cNvPr id="28719" name="Picture 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084763"/>
            <a:ext cx="3127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hthoek 35"/>
          <p:cNvSpPr>
            <a:spLocks noChangeArrowheads="1"/>
          </p:cNvSpPr>
          <p:nvPr/>
        </p:nvSpPr>
        <p:spPr bwMode="auto">
          <a:xfrm>
            <a:off x="5912423" y="1365252"/>
            <a:ext cx="1014411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67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1.3 </a:t>
            </a:r>
            <a:r>
              <a:rPr lang="en-GB" err="1"/>
              <a:t>Herstel</a:t>
            </a:r>
            <a:r>
              <a:rPr lang="en-GB"/>
              <a:t> van de </a:t>
            </a:r>
            <a:r>
              <a:rPr lang="en-GB" err="1"/>
              <a:t>zichtbaarheid</a:t>
            </a:r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009107" y="4416426"/>
            <a:ext cx="6263606" cy="81724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Beweging op spoor A. </a:t>
            </a:r>
          </a:p>
          <a:p>
            <a:pPr algn="ctr"/>
            <a:r>
              <a:rPr lang="nl-BE" sz="1400">
                <a:latin typeface="+mn-lt"/>
              </a:rPr>
              <a:t>De aankondiger is/zal het visueel contact met zijn detectiepunt kant Lokeren verloren/verliezen.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08437" y="5319940"/>
            <a:ext cx="6264275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De aankondiger zal tijdens de doortocht het visueel contact met zijn detectiepunt kant Dendermonde verliezen.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39789" y="644298"/>
            <a:ext cx="8280400" cy="50323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>
                <a:solidFill>
                  <a:schemeClr val="accent1"/>
                </a:solidFill>
              </a:rPr>
              <a:t>1.3 </a:t>
            </a:r>
            <a:r>
              <a:rPr lang="en-US" sz="1800" b="1" err="1">
                <a:solidFill>
                  <a:schemeClr val="accent1"/>
                </a:solidFill>
              </a:rPr>
              <a:t>Herstel</a:t>
            </a:r>
            <a:r>
              <a:rPr lang="en-US" sz="1800" b="1">
                <a:solidFill>
                  <a:schemeClr val="accent1"/>
                </a:solidFill>
              </a:rPr>
              <a:t> van de </a:t>
            </a:r>
            <a:r>
              <a:rPr lang="en-US" sz="1800" b="1" err="1">
                <a:solidFill>
                  <a:schemeClr val="accent1"/>
                </a:solidFill>
              </a:rPr>
              <a:t>zichtbaarheid</a:t>
            </a:r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cxnSp>
        <p:nvCxnSpPr>
          <p:cNvPr id="28676" name="Straight Arrow Connector 287"/>
          <p:cNvCxnSpPr>
            <a:cxnSpLocks noChangeShapeType="1"/>
            <a:stCxn id="2" idx="0"/>
          </p:cNvCxnSpPr>
          <p:nvPr/>
        </p:nvCxnSpPr>
        <p:spPr bwMode="auto">
          <a:xfrm>
            <a:off x="6409757" y="1759878"/>
            <a:ext cx="369840" cy="11650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080" y="2450553"/>
            <a:ext cx="207282" cy="170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957" y="2853111"/>
            <a:ext cx="243861" cy="237765"/>
          </a:xfrm>
          <a:prstGeom prst="rect">
            <a:avLst/>
          </a:prstGeom>
        </p:spPr>
      </p:pic>
      <p:sp>
        <p:nvSpPr>
          <p:cNvPr id="28716" name="Vrije vorm 91"/>
          <p:cNvSpPr>
            <a:spLocks/>
          </p:cNvSpPr>
          <p:nvPr/>
        </p:nvSpPr>
        <p:spPr bwMode="auto">
          <a:xfrm>
            <a:off x="6240463" y="1854969"/>
            <a:ext cx="4005262" cy="2546350"/>
          </a:xfrm>
          <a:custGeom>
            <a:avLst/>
            <a:gdLst>
              <a:gd name="T0" fmla="*/ 2147483647 w 1917948"/>
              <a:gd name="T1" fmla="*/ 2147483647 h 1601331"/>
              <a:gd name="T2" fmla="*/ 2147483647 w 1917948"/>
              <a:gd name="T3" fmla="*/ 2147483647 h 1601331"/>
              <a:gd name="T4" fmla="*/ 2147483647 w 1917948"/>
              <a:gd name="T5" fmla="*/ 2147483647 h 1601331"/>
              <a:gd name="T6" fmla="*/ 2147483647 w 1917948"/>
              <a:gd name="T7" fmla="*/ 2147483647 h 1601331"/>
              <a:gd name="T8" fmla="*/ 0 60000 65536"/>
              <a:gd name="T9" fmla="*/ 0 60000 65536"/>
              <a:gd name="T10" fmla="*/ 0 60000 65536"/>
              <a:gd name="T11" fmla="*/ 0 60000 65536"/>
              <a:gd name="T12" fmla="*/ 0 w 1917948"/>
              <a:gd name="T13" fmla="*/ 0 h 1601331"/>
              <a:gd name="T14" fmla="*/ 1917948 w 1917948"/>
              <a:gd name="T15" fmla="*/ 1601331 h 160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7948" h="1601331">
                <a:moveTo>
                  <a:pt x="77831" y="73505"/>
                </a:moveTo>
                <a:cubicBezTo>
                  <a:pt x="0" y="147010"/>
                  <a:pt x="980809" y="1290817"/>
                  <a:pt x="1254802" y="1446074"/>
                </a:cubicBezTo>
                <a:cubicBezTo>
                  <a:pt x="1528795" y="1601331"/>
                  <a:pt x="1917948" y="1233806"/>
                  <a:pt x="1721786" y="1005045"/>
                </a:cubicBezTo>
                <a:cubicBezTo>
                  <a:pt x="1525624" y="776284"/>
                  <a:pt x="155662" y="0"/>
                  <a:pt x="77831" y="735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3921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02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970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705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6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7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9708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9709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29710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29712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9714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645152" y="3111501"/>
            <a:ext cx="1891008" cy="342901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9717" name="Group 188"/>
          <p:cNvGrpSpPr>
            <a:grpSpLocks noChangeAspect="1"/>
          </p:cNvGrpSpPr>
          <p:nvPr/>
        </p:nvGrpSpPr>
        <p:grpSpPr bwMode="auto">
          <a:xfrm>
            <a:off x="5645152" y="3834023"/>
            <a:ext cx="107950" cy="73025"/>
            <a:chOff x="7956376" y="548680"/>
            <a:chExt cx="216024" cy="144016"/>
          </a:xfrm>
        </p:grpSpPr>
        <p:cxnSp>
          <p:nvCxnSpPr>
            <p:cNvPr id="2974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5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18" name="Group 188"/>
          <p:cNvGrpSpPr>
            <a:grpSpLocks noChangeAspect="1"/>
          </p:cNvGrpSpPr>
          <p:nvPr/>
        </p:nvGrpSpPr>
        <p:grpSpPr bwMode="auto">
          <a:xfrm>
            <a:off x="7509562" y="3825875"/>
            <a:ext cx="107950" cy="73025"/>
            <a:chOff x="7956376" y="548680"/>
            <a:chExt cx="216024" cy="144016"/>
          </a:xfrm>
        </p:grpSpPr>
        <p:cxnSp>
          <p:nvCxnSpPr>
            <p:cNvPr id="29747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48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19" name="Groep 103"/>
          <p:cNvGrpSpPr>
            <a:grpSpLocks/>
          </p:cNvGrpSpPr>
          <p:nvPr/>
        </p:nvGrpSpPr>
        <p:grpSpPr bwMode="auto">
          <a:xfrm>
            <a:off x="7356475" y="3584577"/>
            <a:ext cx="865187" cy="276222"/>
            <a:chOff x="4427984" y="2636912"/>
            <a:chExt cx="864096" cy="432048"/>
          </a:xfrm>
        </p:grpSpPr>
        <p:cxnSp>
          <p:nvCxnSpPr>
            <p:cNvPr id="105" name="Rechte verbindingslijn met pijl 104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6" name="Tekstvak 105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56" name="Straight Connector 111"/>
          <p:cNvCxnSpPr/>
          <p:nvPr/>
        </p:nvCxnSpPr>
        <p:spPr bwMode="auto">
          <a:xfrm>
            <a:off x="5430045" y="3509964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721" name="Groep 65"/>
          <p:cNvGrpSpPr>
            <a:grpSpLocks/>
          </p:cNvGrpSpPr>
          <p:nvPr/>
        </p:nvGrpSpPr>
        <p:grpSpPr bwMode="auto">
          <a:xfrm>
            <a:off x="8040689" y="3500439"/>
            <a:ext cx="1584325" cy="433387"/>
            <a:chOff x="4716016" y="3501008"/>
            <a:chExt cx="1584176" cy="432048"/>
          </a:xfrm>
        </p:grpSpPr>
        <p:pic>
          <p:nvPicPr>
            <p:cNvPr id="29743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0100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4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8709"/>
              <a:ext cx="864096" cy="17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2" name="Oval 17"/>
          <p:cNvSpPr>
            <a:spLocks noChangeArrowheads="1"/>
          </p:cNvSpPr>
          <p:nvPr/>
        </p:nvSpPr>
        <p:spPr bwMode="auto">
          <a:xfrm>
            <a:off x="3902076" y="38258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9725" name="Straight Arrow Connector 135"/>
          <p:cNvCxnSpPr>
            <a:cxnSpLocks noChangeShapeType="1"/>
          </p:cNvCxnSpPr>
          <p:nvPr/>
        </p:nvCxnSpPr>
        <p:spPr bwMode="auto">
          <a:xfrm>
            <a:off x="3216275" y="5589588"/>
            <a:ext cx="0" cy="4318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9726" name="Straight Arrow Connector 135"/>
          <p:cNvCxnSpPr>
            <a:cxnSpLocks noChangeShapeType="1"/>
          </p:cNvCxnSpPr>
          <p:nvPr/>
        </p:nvCxnSpPr>
        <p:spPr bwMode="auto">
          <a:xfrm>
            <a:off x="1919288" y="2025651"/>
            <a:ext cx="0" cy="25558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9727" name="Rounded Rectangle 122"/>
          <p:cNvSpPr>
            <a:spLocks noChangeArrowheads="1"/>
          </p:cNvSpPr>
          <p:nvPr/>
        </p:nvSpPr>
        <p:spPr bwMode="auto">
          <a:xfrm>
            <a:off x="1577976" y="38306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/>
              <a:t>zichtbaarheid</a:t>
            </a:r>
          </a:p>
          <a:p>
            <a:pPr algn="ctr"/>
            <a:r>
              <a:rPr lang="en-US" sz="800"/>
              <a:t>onvoldoende</a:t>
            </a:r>
            <a:endParaRPr lang="nl-BE" sz="800"/>
          </a:p>
        </p:txBody>
      </p:sp>
      <p:cxnSp>
        <p:nvCxnSpPr>
          <p:cNvPr id="29728" name="Rechte verbindingslijn 98"/>
          <p:cNvCxnSpPr>
            <a:cxnSpLocks noChangeShapeType="1"/>
          </p:cNvCxnSpPr>
          <p:nvPr/>
        </p:nvCxnSpPr>
        <p:spPr bwMode="auto">
          <a:xfrm flipV="1">
            <a:off x="1919288" y="4941888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729" name="Rounded Rectangle 122"/>
          <p:cNvSpPr>
            <a:spLocks noChangeArrowheads="1"/>
          </p:cNvSpPr>
          <p:nvPr/>
        </p:nvSpPr>
        <p:spPr bwMode="auto">
          <a:xfrm>
            <a:off x="2711451" y="465296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 err="1"/>
              <a:t>zichtbaarheid</a:t>
            </a:r>
            <a:endParaRPr lang="nl-BE" sz="800"/>
          </a:p>
          <a:p>
            <a:pPr algn="ctr"/>
            <a:r>
              <a:rPr lang="nl-BE" sz="800"/>
              <a:t>detectiepunt</a:t>
            </a:r>
          </a:p>
          <a:p>
            <a:pPr algn="ctr"/>
            <a:r>
              <a:rPr lang="en-US" sz="800" err="1"/>
              <a:t>kant</a:t>
            </a:r>
            <a:r>
              <a:rPr lang="en-US" sz="800"/>
              <a:t> </a:t>
            </a:r>
            <a:r>
              <a:rPr lang="en-US" sz="800" err="1"/>
              <a:t>Lokeren</a:t>
            </a:r>
            <a:endParaRPr lang="nl-BE" sz="800"/>
          </a:p>
        </p:txBody>
      </p:sp>
      <p:pic>
        <p:nvPicPr>
          <p:cNvPr id="2973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9" y="4437064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31" name="Rechte verbindingslijn 106"/>
          <p:cNvCxnSpPr>
            <a:cxnSpLocks noChangeShapeType="1"/>
          </p:cNvCxnSpPr>
          <p:nvPr/>
        </p:nvCxnSpPr>
        <p:spPr bwMode="auto">
          <a:xfrm>
            <a:off x="1919288" y="4292600"/>
            <a:ext cx="0" cy="6492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9732" name="Rechte verbindingslijn 107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733" name="Rounded Rectangle 122"/>
          <p:cNvSpPr>
            <a:spLocks noChangeArrowheads="1"/>
          </p:cNvSpPr>
          <p:nvPr/>
        </p:nvSpPr>
        <p:spPr bwMode="auto">
          <a:xfrm>
            <a:off x="2711451" y="52292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zichtbaarheid </a:t>
            </a:r>
          </a:p>
          <a:p>
            <a:pPr algn="ctr"/>
            <a:r>
              <a:rPr lang="en-US" sz="800" err="1"/>
              <a:t>detectiepunt</a:t>
            </a:r>
            <a:r>
              <a:rPr lang="en-US" sz="800"/>
              <a:t> </a:t>
            </a:r>
          </a:p>
          <a:p>
            <a:pPr algn="ctr"/>
            <a:r>
              <a:rPr lang="en-US" sz="800" err="1"/>
              <a:t>kant</a:t>
            </a:r>
            <a:r>
              <a:rPr lang="en-US" sz="800"/>
              <a:t> </a:t>
            </a:r>
            <a:r>
              <a:rPr lang="en-US" sz="800" err="1"/>
              <a:t>Dendermonde</a:t>
            </a:r>
            <a:endParaRPr lang="nl-BE" sz="800"/>
          </a:p>
        </p:txBody>
      </p:sp>
      <p:cxnSp>
        <p:nvCxnSpPr>
          <p:cNvPr id="29734" name="Rechte verbindingslijn 116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29735" name="Picture 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5133975"/>
            <a:ext cx="312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8" name="TextBox 370"/>
          <p:cNvSpPr txBox="1">
            <a:spLocks noChangeArrowheads="1"/>
          </p:cNvSpPr>
          <p:nvPr/>
        </p:nvSpPr>
        <p:spPr bwMode="auto">
          <a:xfrm>
            <a:off x="3143251" y="5876926"/>
            <a:ext cx="360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55" name="Rechthoek 35"/>
          <p:cNvSpPr>
            <a:spLocks noChangeArrowheads="1"/>
          </p:cNvSpPr>
          <p:nvPr/>
        </p:nvSpPr>
        <p:spPr bwMode="auto">
          <a:xfrm>
            <a:off x="5951984" y="1312056"/>
            <a:ext cx="988955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71925" y="5197895"/>
            <a:ext cx="5386389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De aankondiger is tijdens de doortocht het visueel contact met zijn detectiepunt kant Dendermonde verloren.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cxnSp>
        <p:nvCxnSpPr>
          <p:cNvPr id="29700" name="Straight Arrow Connector 287"/>
          <p:cNvCxnSpPr>
            <a:cxnSpLocks noChangeShapeType="1"/>
          </p:cNvCxnSpPr>
          <p:nvPr/>
        </p:nvCxnSpPr>
        <p:spPr bwMode="auto">
          <a:xfrm>
            <a:off x="6433320" y="1866107"/>
            <a:ext cx="256488" cy="96319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080" y="2450553"/>
            <a:ext cx="207282" cy="17070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548" y="2738619"/>
            <a:ext cx="243861" cy="23776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3070" y="2879109"/>
            <a:ext cx="207282" cy="170703"/>
          </a:xfrm>
          <a:prstGeom prst="rect">
            <a:avLst/>
          </a:prstGeom>
        </p:spPr>
      </p:pic>
      <p:sp>
        <p:nvSpPr>
          <p:cNvPr id="29737" name="Vrije vorm 91"/>
          <p:cNvSpPr>
            <a:spLocks/>
          </p:cNvSpPr>
          <p:nvPr/>
        </p:nvSpPr>
        <p:spPr bwMode="auto">
          <a:xfrm>
            <a:off x="6127752" y="1776637"/>
            <a:ext cx="4005262" cy="2546350"/>
          </a:xfrm>
          <a:custGeom>
            <a:avLst/>
            <a:gdLst>
              <a:gd name="T0" fmla="*/ 2147483647 w 1917948"/>
              <a:gd name="T1" fmla="*/ 2147483647 h 1601331"/>
              <a:gd name="T2" fmla="*/ 2147483647 w 1917948"/>
              <a:gd name="T3" fmla="*/ 2147483647 h 1601331"/>
              <a:gd name="T4" fmla="*/ 2147483647 w 1917948"/>
              <a:gd name="T5" fmla="*/ 2147483647 h 1601331"/>
              <a:gd name="T6" fmla="*/ 2147483647 w 1917948"/>
              <a:gd name="T7" fmla="*/ 2147483647 h 1601331"/>
              <a:gd name="T8" fmla="*/ 0 60000 65536"/>
              <a:gd name="T9" fmla="*/ 0 60000 65536"/>
              <a:gd name="T10" fmla="*/ 0 60000 65536"/>
              <a:gd name="T11" fmla="*/ 0 60000 65536"/>
              <a:gd name="T12" fmla="*/ 0 w 1917948"/>
              <a:gd name="T13" fmla="*/ 0 h 1601331"/>
              <a:gd name="T14" fmla="*/ 1917948 w 1917948"/>
              <a:gd name="T15" fmla="*/ 1601331 h 160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7948" h="1601331">
                <a:moveTo>
                  <a:pt x="77831" y="73505"/>
                </a:moveTo>
                <a:cubicBezTo>
                  <a:pt x="0" y="147010"/>
                  <a:pt x="980809" y="1290817"/>
                  <a:pt x="1254802" y="1446074"/>
                </a:cubicBezTo>
                <a:cubicBezTo>
                  <a:pt x="1528795" y="1601331"/>
                  <a:pt x="1917948" y="1233806"/>
                  <a:pt x="1721786" y="1005045"/>
                </a:cubicBezTo>
                <a:cubicBezTo>
                  <a:pt x="1525624" y="776284"/>
                  <a:pt x="155662" y="0"/>
                  <a:pt x="77831" y="735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3921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1.3 </a:t>
            </a:r>
            <a:r>
              <a:rPr lang="en-GB" err="1"/>
              <a:t>Herstel</a:t>
            </a:r>
            <a:r>
              <a:rPr lang="en-GB"/>
              <a:t> van de </a:t>
            </a:r>
            <a:r>
              <a:rPr lang="en-GB" err="1"/>
              <a:t>zichtbaarheid</a:t>
            </a:r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6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27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0729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32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3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4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30735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5696808" y="3123732"/>
            <a:ext cx="180296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0737" name="Group 188"/>
          <p:cNvGrpSpPr>
            <a:grpSpLocks noChangeAspect="1"/>
          </p:cNvGrpSpPr>
          <p:nvPr/>
        </p:nvGrpSpPr>
        <p:grpSpPr bwMode="auto">
          <a:xfrm>
            <a:off x="5700714" y="3835484"/>
            <a:ext cx="107950" cy="73025"/>
            <a:chOff x="7956376" y="548680"/>
            <a:chExt cx="216024" cy="144016"/>
          </a:xfrm>
        </p:grpSpPr>
        <p:cxnSp>
          <p:nvCxnSpPr>
            <p:cNvPr id="30777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78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0738" name="Group 188"/>
          <p:cNvGrpSpPr>
            <a:grpSpLocks noChangeAspect="1"/>
          </p:cNvGrpSpPr>
          <p:nvPr/>
        </p:nvGrpSpPr>
        <p:grpSpPr bwMode="auto">
          <a:xfrm>
            <a:off x="7528357" y="3814764"/>
            <a:ext cx="107950" cy="73025"/>
            <a:chOff x="7956376" y="548680"/>
            <a:chExt cx="216024" cy="144016"/>
          </a:xfrm>
        </p:grpSpPr>
        <p:cxnSp>
          <p:nvCxnSpPr>
            <p:cNvPr id="30775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76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0739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30740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30742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0746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30750" name="Groep 55"/>
          <p:cNvGrpSpPr>
            <a:grpSpLocks/>
          </p:cNvGrpSpPr>
          <p:nvPr/>
        </p:nvGrpSpPr>
        <p:grpSpPr bwMode="auto">
          <a:xfrm>
            <a:off x="7499772" y="3535121"/>
            <a:ext cx="865187" cy="314567"/>
            <a:chOff x="4427984" y="2636912"/>
            <a:chExt cx="864096" cy="432048"/>
          </a:xfrm>
        </p:grpSpPr>
        <p:cxnSp>
          <p:nvCxnSpPr>
            <p:cNvPr id="58" name="Rechte verbindingslijn met pijl 57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0" name="Tekstvak 59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63" name="Straight Connector 111"/>
          <p:cNvCxnSpPr/>
          <p:nvPr/>
        </p:nvCxnSpPr>
        <p:spPr bwMode="auto">
          <a:xfrm>
            <a:off x="5430044" y="3500439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753" name="Groep 65"/>
          <p:cNvGrpSpPr>
            <a:grpSpLocks/>
          </p:cNvGrpSpPr>
          <p:nvPr/>
        </p:nvGrpSpPr>
        <p:grpSpPr bwMode="auto">
          <a:xfrm>
            <a:off x="9409114" y="3500439"/>
            <a:ext cx="1582737" cy="433387"/>
            <a:chOff x="4716016" y="3501008"/>
            <a:chExt cx="1584176" cy="432048"/>
          </a:xfrm>
        </p:grpSpPr>
        <p:pic>
          <p:nvPicPr>
            <p:cNvPr id="30771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0100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2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8709"/>
              <a:ext cx="864096" cy="17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0754" name="Straight Arrow Connector 135"/>
          <p:cNvCxnSpPr>
            <a:cxnSpLocks noChangeShapeType="1"/>
          </p:cNvCxnSpPr>
          <p:nvPr/>
        </p:nvCxnSpPr>
        <p:spPr bwMode="auto">
          <a:xfrm>
            <a:off x="1919288" y="1341438"/>
            <a:ext cx="0" cy="23749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30755" name="TextBox 370"/>
          <p:cNvSpPr txBox="1">
            <a:spLocks noChangeArrowheads="1"/>
          </p:cNvSpPr>
          <p:nvPr/>
        </p:nvSpPr>
        <p:spPr bwMode="auto">
          <a:xfrm>
            <a:off x="1847851" y="6032501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30756" name="Rechte verbindingslijn 98"/>
          <p:cNvCxnSpPr>
            <a:cxnSpLocks noChangeShapeType="1"/>
          </p:cNvCxnSpPr>
          <p:nvPr/>
        </p:nvCxnSpPr>
        <p:spPr bwMode="auto">
          <a:xfrm flipV="1">
            <a:off x="1919288" y="4724400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0757" name="Rechte verbindingslijn 106"/>
          <p:cNvCxnSpPr>
            <a:cxnSpLocks noChangeShapeType="1"/>
          </p:cNvCxnSpPr>
          <p:nvPr/>
        </p:nvCxnSpPr>
        <p:spPr bwMode="auto">
          <a:xfrm>
            <a:off x="1919288" y="3644900"/>
            <a:ext cx="0" cy="107950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58" name="Rounded Rectangle 122"/>
          <p:cNvSpPr>
            <a:spLocks noChangeArrowheads="1"/>
          </p:cNvSpPr>
          <p:nvPr/>
        </p:nvSpPr>
        <p:spPr bwMode="auto">
          <a:xfrm>
            <a:off x="2711451" y="45815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zichtbaarheid </a:t>
            </a:r>
          </a:p>
          <a:p>
            <a:pPr algn="ctr"/>
            <a:r>
              <a:rPr lang="nl-BE" sz="800"/>
              <a:t>detectiepunt </a:t>
            </a:r>
          </a:p>
          <a:p>
            <a:pPr algn="ctr"/>
            <a:r>
              <a:rPr lang="nl-BE" sz="800"/>
              <a:t>kant Lokeren</a:t>
            </a:r>
          </a:p>
        </p:txBody>
      </p:sp>
      <p:cxnSp>
        <p:nvCxnSpPr>
          <p:cNvPr id="30759" name="Straight Arrow Connector 135"/>
          <p:cNvCxnSpPr>
            <a:cxnSpLocks noChangeShapeType="1"/>
          </p:cNvCxnSpPr>
          <p:nvPr/>
        </p:nvCxnSpPr>
        <p:spPr bwMode="auto">
          <a:xfrm>
            <a:off x="1919288" y="5445125"/>
            <a:ext cx="0" cy="7191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3076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365626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61" name="Straight Arrow Connector 135"/>
          <p:cNvCxnSpPr>
            <a:cxnSpLocks noChangeShapeType="1"/>
          </p:cNvCxnSpPr>
          <p:nvPr/>
        </p:nvCxnSpPr>
        <p:spPr bwMode="auto">
          <a:xfrm>
            <a:off x="1919288" y="5445125"/>
            <a:ext cx="0" cy="7191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0762" name="Rounded Rectangle 122"/>
          <p:cNvSpPr>
            <a:spLocks noChangeArrowheads="1"/>
          </p:cNvSpPr>
          <p:nvPr/>
        </p:nvSpPr>
        <p:spPr bwMode="auto">
          <a:xfrm>
            <a:off x="2711451" y="5157789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zichtbaarheid </a:t>
            </a:r>
          </a:p>
          <a:p>
            <a:pPr algn="ctr"/>
            <a:r>
              <a:rPr lang="nl-BE" sz="800"/>
              <a:t>detectiepunt</a:t>
            </a:r>
          </a:p>
          <a:p>
            <a:pPr algn="ctr"/>
            <a:r>
              <a:rPr lang="nl-BE" sz="800"/>
              <a:t>kant Dendermonde</a:t>
            </a:r>
          </a:p>
        </p:txBody>
      </p:sp>
      <p:pic>
        <p:nvPicPr>
          <p:cNvPr id="3076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941889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64" name="Rechte verbindingslijn 118"/>
          <p:cNvCxnSpPr>
            <a:cxnSpLocks noChangeShapeType="1"/>
          </p:cNvCxnSpPr>
          <p:nvPr/>
        </p:nvCxnSpPr>
        <p:spPr bwMode="auto">
          <a:xfrm flipV="1">
            <a:off x="1919288" y="5445125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0765" name="Rechte verbindingslijn 116"/>
          <p:cNvCxnSpPr>
            <a:cxnSpLocks noChangeShapeType="1"/>
          </p:cNvCxnSpPr>
          <p:nvPr/>
        </p:nvCxnSpPr>
        <p:spPr bwMode="auto">
          <a:xfrm>
            <a:off x="3216275" y="5013326"/>
            <a:ext cx="0" cy="144463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66" name="Rounded Rectangle 122"/>
          <p:cNvSpPr>
            <a:spLocks noChangeArrowheads="1"/>
          </p:cNvSpPr>
          <p:nvPr/>
        </p:nvSpPr>
        <p:spPr bwMode="auto">
          <a:xfrm>
            <a:off x="1577976" y="38306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/>
              <a:t>herstel </a:t>
            </a:r>
          </a:p>
          <a:p>
            <a:pPr algn="ctr"/>
            <a:r>
              <a:rPr lang="en-US" sz="800"/>
              <a:t>zichtbaarheid</a:t>
            </a:r>
            <a:endParaRPr lang="nl-BE" sz="800"/>
          </a:p>
        </p:txBody>
      </p:sp>
      <p:sp>
        <p:nvSpPr>
          <p:cNvPr id="70" name="Rectangular Callout 50"/>
          <p:cNvSpPr>
            <a:spLocks noChangeArrowheads="1"/>
          </p:cNvSpPr>
          <p:nvPr/>
        </p:nvSpPr>
        <p:spPr bwMode="auto">
          <a:xfrm>
            <a:off x="6816726" y="1628775"/>
            <a:ext cx="719435" cy="216049"/>
          </a:xfrm>
          <a:prstGeom prst="wedgeRectCallout">
            <a:avLst>
              <a:gd name="adj1" fmla="val -56045"/>
              <a:gd name="adj2" fmla="val 139073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</a:rPr>
              <a:t>OK! </a:t>
            </a:r>
            <a:endParaRPr lang="nl-BE" sz="1200" b="1">
              <a:solidFill>
                <a:schemeClr val="bg1"/>
              </a:solidFill>
            </a:endParaRPr>
          </a:p>
        </p:txBody>
      </p:sp>
      <p:sp>
        <p:nvSpPr>
          <p:cNvPr id="59" name="Rechthoek 35"/>
          <p:cNvSpPr>
            <a:spLocks noChangeArrowheads="1"/>
          </p:cNvSpPr>
          <p:nvPr/>
        </p:nvSpPr>
        <p:spPr bwMode="auto">
          <a:xfrm>
            <a:off x="5912423" y="1324125"/>
            <a:ext cx="978692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79069" y="4619706"/>
            <a:ext cx="5386389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De aankondiger laat mondeling weten dat de zichtbaarheid van de detectiepunten opnieuw normaal geworden is (de zichtbaarheid mag niet meer onderbroken worden door de doorrit van de aangekondigde trein).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cxnSp>
        <p:nvCxnSpPr>
          <p:cNvPr id="30724" name="Straight Arrow Connector 287"/>
          <p:cNvCxnSpPr>
            <a:cxnSpLocks noChangeShapeType="1"/>
          </p:cNvCxnSpPr>
          <p:nvPr/>
        </p:nvCxnSpPr>
        <p:spPr bwMode="auto">
          <a:xfrm>
            <a:off x="6384032" y="1916832"/>
            <a:ext cx="395565" cy="912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71" name="Picture 70" descr="D:\Documents And Settings\GQR7802\Local Settings\Temporary Internet Files\Content.IE5\HNYX0581\MC900441310[1]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4678" y="2373064"/>
            <a:ext cx="182665" cy="243362"/>
          </a:xfrm>
          <a:prstGeom prst="rect">
            <a:avLst/>
          </a:prstGeom>
          <a:noFill/>
        </p:spPr>
      </p:pic>
      <p:pic>
        <p:nvPicPr>
          <p:cNvPr id="72" name="Picture 71" descr="D:\Documents And Settings\GQR7802\Local Settings\Temporary Internet Files\Content.IE5\HNYX0581\MC900441310[1]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5168" y="2745188"/>
            <a:ext cx="182665" cy="243362"/>
          </a:xfrm>
          <a:prstGeom prst="rect">
            <a:avLst/>
          </a:prstGeom>
          <a:noFill/>
        </p:spPr>
      </p:pic>
      <p:pic>
        <p:nvPicPr>
          <p:cNvPr id="73" name="Picture 72" descr="D:\Documents And Settings\GQR7802\Local Settings\Temporary Internet Files\Content.IE5\HNYX0581\MC900441310[1]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2675" y="2857263"/>
            <a:ext cx="182665" cy="243362"/>
          </a:xfrm>
          <a:prstGeom prst="rect">
            <a:avLst/>
          </a:prstGeom>
          <a:noFill/>
        </p:spPr>
      </p:pic>
      <p:sp>
        <p:nvSpPr>
          <p:cNvPr id="7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1.3 </a:t>
            </a:r>
            <a:r>
              <a:rPr lang="en-GB" err="1"/>
              <a:t>Herstel</a:t>
            </a:r>
            <a:r>
              <a:rPr lang="en-GB"/>
              <a:t> van de </a:t>
            </a:r>
            <a:r>
              <a:rPr lang="en-GB" err="1"/>
              <a:t>zichtbaarheid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50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1751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31752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1753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755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1758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9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0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31761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31762" name="Rectangle 20"/>
          <p:cNvSpPr>
            <a:spLocks noChangeArrowheads="1"/>
          </p:cNvSpPr>
          <p:nvPr/>
        </p:nvSpPr>
        <p:spPr bwMode="auto">
          <a:xfrm>
            <a:off x="5546337" y="3024332"/>
            <a:ext cx="1986899" cy="416575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763" name="Group 188"/>
          <p:cNvGrpSpPr>
            <a:grpSpLocks noChangeAspect="1"/>
          </p:cNvGrpSpPr>
          <p:nvPr/>
        </p:nvGrpSpPr>
        <p:grpSpPr bwMode="auto">
          <a:xfrm>
            <a:off x="5546337" y="3842544"/>
            <a:ext cx="107950" cy="73025"/>
            <a:chOff x="7956376" y="548680"/>
            <a:chExt cx="216024" cy="144016"/>
          </a:xfrm>
        </p:grpSpPr>
        <p:cxnSp>
          <p:nvCxnSpPr>
            <p:cNvPr id="31785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86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1764" name="Group 188"/>
          <p:cNvGrpSpPr>
            <a:grpSpLocks noChangeAspect="1"/>
          </p:cNvGrpSpPr>
          <p:nvPr/>
        </p:nvGrpSpPr>
        <p:grpSpPr bwMode="auto">
          <a:xfrm>
            <a:off x="7529730" y="3842544"/>
            <a:ext cx="107950" cy="73025"/>
            <a:chOff x="7956376" y="548680"/>
            <a:chExt cx="216024" cy="144016"/>
          </a:xfrm>
        </p:grpSpPr>
        <p:cxnSp>
          <p:nvCxnSpPr>
            <p:cNvPr id="31783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84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1765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31766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3176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1773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52" name="Straight Connector 111"/>
          <p:cNvCxnSpPr/>
          <p:nvPr/>
        </p:nvCxnSpPr>
        <p:spPr bwMode="auto">
          <a:xfrm>
            <a:off x="5329809" y="3516314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778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 </a:t>
            </a:r>
          </a:p>
          <a:p>
            <a:pPr algn="ctr"/>
            <a:r>
              <a:rPr lang="nl-BE" sz="800"/>
              <a:t>hernemen</a:t>
            </a:r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121623" y="1310353"/>
            <a:ext cx="1014761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1.4 </a:t>
            </a:r>
            <a:r>
              <a:rPr lang="en-GB" err="1"/>
              <a:t>Hernemen</a:t>
            </a:r>
            <a:r>
              <a:rPr lang="en-GB"/>
              <a:t> van het </a:t>
            </a:r>
            <a:r>
              <a:rPr lang="en-GB" err="1"/>
              <a:t>werk</a:t>
            </a:r>
            <a:endParaRPr lang="en-GB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839789" y="644298"/>
            <a:ext cx="8280400" cy="50323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>
                <a:solidFill>
                  <a:schemeClr val="accent1"/>
                </a:solidFill>
              </a:rPr>
              <a:t>1.4 </a:t>
            </a:r>
            <a:r>
              <a:rPr lang="en-US" sz="1800" b="1" err="1">
                <a:solidFill>
                  <a:schemeClr val="accent1"/>
                </a:solidFill>
              </a:rPr>
              <a:t>Hernemen</a:t>
            </a:r>
            <a:r>
              <a:rPr lang="en-US" sz="1800" b="1">
                <a:solidFill>
                  <a:schemeClr val="accent1"/>
                </a:solidFill>
              </a:rPr>
              <a:t> van het </a:t>
            </a:r>
            <a:r>
              <a:rPr lang="en-US" sz="1800" b="1" err="1">
                <a:solidFill>
                  <a:schemeClr val="accent1"/>
                </a:solidFill>
              </a:rPr>
              <a:t>werk</a:t>
            </a:r>
            <a:endParaRPr lang="en-US" sz="2400" b="1">
              <a:solidFill>
                <a:schemeClr val="accent1"/>
              </a:solidFill>
            </a:endParaRPr>
          </a:p>
        </p:txBody>
      </p:sp>
      <p:grpSp>
        <p:nvGrpSpPr>
          <p:cNvPr id="42" name="Groep 55"/>
          <p:cNvGrpSpPr>
            <a:grpSpLocks/>
          </p:cNvGrpSpPr>
          <p:nvPr/>
        </p:nvGrpSpPr>
        <p:grpSpPr bwMode="auto">
          <a:xfrm>
            <a:off x="7499772" y="3535121"/>
            <a:ext cx="865187" cy="314567"/>
            <a:chOff x="4427984" y="2636912"/>
            <a:chExt cx="864096" cy="432048"/>
          </a:xfrm>
        </p:grpSpPr>
        <p:cxnSp>
          <p:nvCxnSpPr>
            <p:cNvPr id="44" name="Rechte verbindingslijn met pijl 57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8" name="Tekstvak 59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929" y="2596054"/>
            <a:ext cx="295396" cy="2499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cxnSp>
        <p:nvCxnSpPr>
          <p:cNvPr id="31748" name="Straight Arrow Connector 287"/>
          <p:cNvCxnSpPr>
            <a:cxnSpLocks noChangeShapeType="1"/>
            <a:stCxn id="53" idx="0"/>
          </p:cNvCxnSpPr>
          <p:nvPr/>
        </p:nvCxnSpPr>
        <p:spPr bwMode="auto">
          <a:xfrm>
            <a:off x="6409757" y="1759878"/>
            <a:ext cx="280051" cy="10861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55" name="Picture 54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229" y="2393692"/>
            <a:ext cx="182665" cy="243362"/>
          </a:xfrm>
          <a:prstGeom prst="rect">
            <a:avLst/>
          </a:prstGeom>
          <a:noFill/>
        </p:spPr>
      </p:pic>
      <p:pic>
        <p:nvPicPr>
          <p:cNvPr id="56" name="Picture 55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753" y="2893776"/>
            <a:ext cx="182665" cy="243362"/>
          </a:xfrm>
          <a:prstGeom prst="rect">
            <a:avLst/>
          </a:prstGeom>
          <a:noFill/>
        </p:spPr>
      </p:pic>
      <p:pic>
        <p:nvPicPr>
          <p:cNvPr id="57" name="Picture 56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2365" y="2893776"/>
            <a:ext cx="182665" cy="2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1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2798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</a:t>
            </a:r>
          </a:p>
        </p:txBody>
      </p:sp>
      <p:cxnSp>
        <p:nvCxnSpPr>
          <p:cNvPr id="39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564132" y="2997008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7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50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51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5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4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55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6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5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0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2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Rechthoek 35"/>
          <p:cNvSpPr>
            <a:spLocks noChangeArrowheads="1"/>
          </p:cNvSpPr>
          <p:nvPr/>
        </p:nvSpPr>
        <p:spPr bwMode="auto">
          <a:xfrm>
            <a:off x="6100600" y="1317709"/>
            <a:ext cx="9441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AANKONDIGERAANNEMER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43" y="2821630"/>
            <a:ext cx="651755" cy="5295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929" y="2596054"/>
            <a:ext cx="295396" cy="249951"/>
          </a:xfrm>
          <a:prstGeom prst="rect">
            <a:avLst/>
          </a:prstGeom>
        </p:spPr>
      </p:pic>
      <p:pic>
        <p:nvPicPr>
          <p:cNvPr id="66" name="Picture 65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245" y="2785371"/>
            <a:ext cx="182665" cy="243362"/>
          </a:xfrm>
          <a:prstGeom prst="rect">
            <a:avLst/>
          </a:prstGeom>
          <a:noFill/>
        </p:spPr>
      </p:pic>
      <p:pic>
        <p:nvPicPr>
          <p:cNvPr id="67" name="Picture 66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675" y="2785371"/>
            <a:ext cx="182665" cy="243362"/>
          </a:xfrm>
          <a:prstGeom prst="rect">
            <a:avLst/>
          </a:prstGeom>
          <a:noFill/>
        </p:spPr>
      </p:pic>
      <p:pic>
        <p:nvPicPr>
          <p:cNvPr id="68" name="Picture 67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901" y="2379925"/>
            <a:ext cx="182665" cy="243362"/>
          </a:xfrm>
          <a:prstGeom prst="rect">
            <a:avLst/>
          </a:prstGeom>
          <a:noFill/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665" y="1733305"/>
            <a:ext cx="229374" cy="634039"/>
          </a:xfrm>
          <a:prstGeom prst="rect">
            <a:avLst/>
          </a:prstGeom>
        </p:spPr>
      </p:pic>
      <p:cxnSp>
        <p:nvCxnSpPr>
          <p:cNvPr id="70" name="Straight Arrow Connector 287"/>
          <p:cNvCxnSpPr>
            <a:cxnSpLocks noChangeShapeType="1"/>
          </p:cNvCxnSpPr>
          <p:nvPr/>
        </p:nvCxnSpPr>
        <p:spPr bwMode="auto">
          <a:xfrm>
            <a:off x="6527800" y="1985071"/>
            <a:ext cx="367986" cy="1008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72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73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6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8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err="1"/>
              <a:t>Opstellen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beveiligingssysteem</a:t>
            </a:r>
            <a:r>
              <a:rPr lang="en-GB"/>
              <a:t> met </a:t>
            </a:r>
            <a:r>
              <a:rPr lang="en-GB" err="1"/>
              <a:t>aankondiger</a:t>
            </a:r>
            <a:endParaRPr lang="en-GB"/>
          </a:p>
          <a:p>
            <a:r>
              <a:rPr lang="en-GB"/>
              <a:t>1.4 </a:t>
            </a:r>
            <a:r>
              <a:rPr lang="en-GB" err="1"/>
              <a:t>Hernemen</a:t>
            </a:r>
            <a:r>
              <a:rPr lang="en-GB"/>
              <a:t> van het </a:t>
            </a:r>
            <a:r>
              <a:rPr lang="en-GB" err="1"/>
              <a:t>werk</a:t>
            </a:r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3472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>
                <a:solidFill>
                  <a:schemeClr val="tx1"/>
                </a:solidFill>
              </a:rPr>
              <a:t>Familiefoto "Aannemer"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0. Inleiding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1. Beveiligingssysteem met aankondiger</a:t>
            </a:r>
          </a:p>
          <a:p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/>
              <a:t>2. Incidenten</a:t>
            </a:r>
            <a:r>
              <a:rPr lang="nl-BE" sz="2000" b="1">
                <a:solidFill>
                  <a:schemeClr val="tx1"/>
                </a:solidFill>
              </a:rPr>
              <a:t>	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3. Einde van de werken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4. Uitzonderlijk luidruchtige werken</a:t>
            </a:r>
          </a:p>
          <a:p>
            <a:br>
              <a:rPr lang="nl-BE" sz="200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80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243261"/>
            <a:ext cx="1912823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2.1 </a:t>
            </a:r>
            <a:r>
              <a:rPr lang="en-GB" err="1"/>
              <a:t>Geen</a:t>
            </a:r>
            <a:r>
              <a:rPr lang="en-GB"/>
              <a:t> </a:t>
            </a:r>
            <a:r>
              <a:rPr lang="en-GB" err="1"/>
              <a:t>reactie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alarm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411777" y="1307682"/>
            <a:ext cx="6089060" cy="104119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000">
              <a:solidFill>
                <a:srgbClr val="0070C0"/>
              </a:solidFill>
            </a:endParaRPr>
          </a:p>
          <a:p>
            <a:pPr algn="just"/>
            <a:r>
              <a:rPr lang="en-US" sz="1400" err="1">
                <a:latin typeface="+mn-lt"/>
              </a:rPr>
              <a:t>Er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wordt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gehoor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gegeven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aan</a:t>
            </a:r>
            <a:r>
              <a:rPr lang="en-US" sz="1400">
                <a:latin typeface="+mn-lt"/>
              </a:rPr>
              <a:t> het alarm van de </a:t>
            </a:r>
            <a:r>
              <a:rPr lang="en-US" sz="1400" err="1">
                <a:latin typeface="+mn-lt"/>
              </a:rPr>
              <a:t>aankondiger</a:t>
            </a:r>
            <a:r>
              <a:rPr lang="en-US" sz="1400">
                <a:latin typeface="+mn-lt"/>
              </a:rPr>
              <a:t> door </a:t>
            </a:r>
            <a:r>
              <a:rPr lang="en-US" sz="1400" err="1">
                <a:latin typeface="+mn-lt"/>
              </a:rPr>
              <a:t>bijvoorbeeld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een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technisch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probleem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endParaRPr lang="en-US" sz="100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352" y="1214594"/>
            <a:ext cx="4525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>
                <a:solidFill>
                  <a:schemeClr val="accent2"/>
                </a:solidFill>
              </a:rPr>
              <a:t>Context</a:t>
            </a:r>
            <a:endParaRPr lang="en-US" sz="1100" u="sng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274327" y="37494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2.1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Geen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reactie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alarm –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activiteiten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worden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gestopt</a:t>
            </a:r>
            <a:endParaRPr lang="en-US" sz="20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2056" y="364370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</a:p>
        </p:txBody>
      </p:sp>
      <p:sp>
        <p:nvSpPr>
          <p:cNvPr id="48" name="Rounded Rectangle 122"/>
          <p:cNvSpPr>
            <a:spLocks noChangeArrowheads="1"/>
          </p:cNvSpPr>
          <p:nvPr/>
        </p:nvSpPr>
        <p:spPr bwMode="auto">
          <a:xfrm>
            <a:off x="1731569" y="334501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analyse incident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079220" y="3088216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060940" y="3806981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135"/>
          <p:cNvCxnSpPr>
            <a:cxnSpLocks noChangeShapeType="1"/>
          </p:cNvCxnSpPr>
          <p:nvPr/>
        </p:nvCxnSpPr>
        <p:spPr bwMode="auto">
          <a:xfrm>
            <a:off x="2060940" y="3935381"/>
            <a:ext cx="0" cy="468738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53" name="Rectangle 245"/>
          <p:cNvSpPr>
            <a:spLocks noChangeArrowheads="1"/>
          </p:cNvSpPr>
          <p:nvPr/>
        </p:nvSpPr>
        <p:spPr bwMode="auto">
          <a:xfrm>
            <a:off x="5088830" y="3429820"/>
            <a:ext cx="5327650" cy="503237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>
                <a:latin typeface="+mn-lt"/>
              </a:rPr>
              <a:t>Overleg tussen de aankondiger en de bedienden over wat er gebeurde en bepalen van de oorzaken van het incident.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3" y="2947370"/>
            <a:ext cx="2514615" cy="15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7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20926" y="1011517"/>
            <a:ext cx="701675" cy="1582810"/>
            <a:chOff x="1753537" y="1010098"/>
            <a:chExt cx="701675" cy="1582810"/>
          </a:xfrm>
        </p:grpSpPr>
        <p:cxnSp>
          <p:nvCxnSpPr>
            <p:cNvPr id="19" name="Straight Arrow Connector 135"/>
            <p:cNvCxnSpPr>
              <a:cxnSpLocks noChangeShapeType="1"/>
            </p:cNvCxnSpPr>
            <p:nvPr/>
          </p:nvCxnSpPr>
          <p:spPr bwMode="auto">
            <a:xfrm flipH="1">
              <a:off x="2085944" y="2087536"/>
              <a:ext cx="1" cy="505372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088398" y="129733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085946" y="198752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ounded Rectangle 122"/>
            <p:cNvSpPr>
              <a:spLocks noChangeArrowheads="1"/>
            </p:cNvSpPr>
            <p:nvPr/>
          </p:nvSpPr>
          <p:spPr bwMode="auto">
            <a:xfrm>
              <a:off x="1753537" y="1554139"/>
              <a:ext cx="701675" cy="4333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err="1">
                  <a:latin typeface="Arial" panose="020B0604020202020204" pitchFamily="34" charset="0"/>
                  <a:cs typeface="Arial" panose="020B0604020202020204" pitchFamily="34" charset="0"/>
                </a:rPr>
                <a:t>informatie</a:t>
              </a:r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" err="1">
                  <a:latin typeface="Arial" panose="020B0604020202020204" pitchFamily="34" charset="0"/>
                  <a:cs typeface="Arial" panose="020B0604020202020204" pitchFamily="34" charset="0"/>
                </a:rPr>
                <a:t>naar</a:t>
              </a:r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 de VV </a:t>
              </a:r>
              <a:r>
                <a:rPr lang="en-US" sz="80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/of de HL</a:t>
              </a:r>
            </a:p>
          </p:txBody>
        </p:sp>
        <p:cxnSp>
          <p:nvCxnSpPr>
            <p:cNvPr id="29" name="Straight Arrow Connector 135"/>
            <p:cNvCxnSpPr>
              <a:cxnSpLocks noChangeShapeType="1"/>
            </p:cNvCxnSpPr>
            <p:nvPr/>
          </p:nvCxnSpPr>
          <p:spPr bwMode="auto">
            <a:xfrm>
              <a:off x="2086130" y="1010098"/>
              <a:ext cx="4770" cy="416433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</p:grpSp>
      <p:sp>
        <p:nvSpPr>
          <p:cNvPr id="30" name="Rectangle 245"/>
          <p:cNvSpPr>
            <a:spLocks noChangeArrowheads="1"/>
          </p:cNvSpPr>
          <p:nvPr/>
        </p:nvSpPr>
        <p:spPr bwMode="auto">
          <a:xfrm>
            <a:off x="7062168" y="537844"/>
            <a:ext cx="3384376" cy="2190875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>
                <a:latin typeface="+mn-lt"/>
              </a:rPr>
              <a:t>De </a:t>
            </a:r>
            <a:r>
              <a:rPr lang="en-US" sz="1400" err="1">
                <a:latin typeface="+mn-lt"/>
              </a:rPr>
              <a:t>bedienden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moeten</a:t>
            </a:r>
            <a:r>
              <a:rPr lang="en-US" sz="1400">
                <a:latin typeface="+mn-lt"/>
              </a:rPr>
              <a:t> de VV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hun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hiërarchische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lijn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onmiddellijk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informeren</a:t>
            </a:r>
            <a:r>
              <a:rPr lang="en-US" sz="1400">
                <a:latin typeface="+mn-lt"/>
              </a:rPr>
              <a:t> over het incident </a:t>
            </a:r>
            <a:r>
              <a:rPr lang="en-US" sz="1400" err="1">
                <a:latin typeface="+mn-lt"/>
              </a:rPr>
              <a:t>en</a:t>
            </a:r>
            <a:r>
              <a:rPr lang="en-US" sz="1400">
                <a:latin typeface="+mn-lt"/>
              </a:rPr>
              <a:t> de </a:t>
            </a:r>
            <a:r>
              <a:rPr lang="en-US" sz="1400" err="1">
                <a:latin typeface="+mn-lt"/>
              </a:rPr>
              <a:t>eventuele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oorzaken</a:t>
            </a:r>
            <a:r>
              <a:rPr lang="en-US" sz="1400">
                <a:latin typeface="+mn-lt"/>
              </a:rPr>
              <a:t>.</a:t>
            </a:r>
          </a:p>
          <a:p>
            <a:pPr algn="just"/>
            <a:r>
              <a:rPr lang="en-US" sz="1400">
                <a:latin typeface="+mn-lt"/>
              </a:rPr>
              <a:t>Om </a:t>
            </a:r>
            <a:r>
              <a:rPr lang="en-US" sz="1400" err="1">
                <a:latin typeface="+mn-lt"/>
              </a:rPr>
              <a:t>dit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verzekeren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moet</a:t>
            </a:r>
            <a:r>
              <a:rPr lang="en-US" sz="1400">
                <a:latin typeface="+mn-lt"/>
              </a:rPr>
              <a:t> de briefing van de VV </a:t>
            </a:r>
            <a:r>
              <a:rPr lang="en-US" sz="1400" err="1">
                <a:latin typeface="+mn-lt"/>
              </a:rPr>
              <a:t>aannemer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herinneren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aan</a:t>
            </a:r>
            <a:r>
              <a:rPr lang="en-US" sz="1400">
                <a:latin typeface="+mn-lt"/>
              </a:rPr>
              <a:t> de interne procedures die in </a:t>
            </a:r>
            <a:r>
              <a:rPr lang="en-US" sz="1400" err="1">
                <a:latin typeface="+mn-lt"/>
              </a:rPr>
              <a:t>verslechterde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omstandigheden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strikt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moeten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toegepast</a:t>
            </a:r>
            <a:r>
              <a:rPr lang="en-US" sz="1400">
                <a:latin typeface="+mn-lt"/>
              </a:rPr>
              <a:t> </a:t>
            </a:r>
            <a:r>
              <a:rPr lang="en-US" sz="1400" err="1">
                <a:latin typeface="+mn-lt"/>
              </a:rPr>
              <a:t>worden</a:t>
            </a:r>
            <a:r>
              <a:rPr lang="en-US" sz="1400">
                <a:latin typeface="+mn-lt"/>
              </a:rPr>
              <a:t>.</a:t>
            </a:r>
            <a:endParaRPr lang="nl-BE" sz="1400">
              <a:latin typeface="+mn-lt"/>
            </a:endParaRPr>
          </a:p>
        </p:txBody>
      </p:sp>
      <p:sp>
        <p:nvSpPr>
          <p:cNvPr id="31" name="Rectangle 245"/>
          <p:cNvSpPr>
            <a:spLocks noChangeArrowheads="1"/>
          </p:cNvSpPr>
          <p:nvPr/>
        </p:nvSpPr>
        <p:spPr bwMode="auto">
          <a:xfrm>
            <a:off x="1991544" y="3789040"/>
            <a:ext cx="3168352" cy="122993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>
                <a:latin typeface="+mn-lt"/>
              </a:rPr>
              <a:t>De beslissing om het werk te hernemen na een incident berust NIET bij de aankondiger of de bedienden.  </a:t>
            </a:r>
          </a:p>
          <a:p>
            <a:pPr algn="just"/>
            <a:r>
              <a:rPr lang="nl-BE" sz="1400">
                <a:latin typeface="+mn-lt"/>
              </a:rPr>
              <a:t>Instructies komen van de hiërarchische lijn, conform de interne procedures.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167" y="3549678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128448" y="146331"/>
            <a:ext cx="1912823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2.1 </a:t>
            </a:r>
            <a:r>
              <a:rPr lang="en-GB" err="1"/>
              <a:t>Geen</a:t>
            </a:r>
            <a:r>
              <a:rPr lang="en-GB"/>
              <a:t> </a:t>
            </a:r>
            <a:r>
              <a:rPr lang="en-GB" err="1"/>
              <a:t>reactie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alarm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58" y="2861996"/>
            <a:ext cx="6524660" cy="3663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997" y="3933056"/>
            <a:ext cx="206132" cy="648072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3390857"/>
            <a:ext cx="206132" cy="648072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3923309"/>
            <a:ext cx="296415" cy="682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544" y="3549678"/>
            <a:ext cx="239163" cy="5508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3" y="4038929"/>
            <a:ext cx="290489" cy="684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42" y="1011517"/>
            <a:ext cx="3452432" cy="15454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07" y="941875"/>
            <a:ext cx="1741058" cy="1512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40" y="1427156"/>
            <a:ext cx="288032" cy="7598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919" y="1645372"/>
            <a:ext cx="190961" cy="600376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6475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5"/>
          <p:cNvSpPr>
            <a:spLocks noChangeArrowheads="1"/>
          </p:cNvSpPr>
          <p:nvPr/>
        </p:nvSpPr>
        <p:spPr bwMode="auto">
          <a:xfrm>
            <a:off x="6888684" y="1988839"/>
            <a:ext cx="4103860" cy="1140187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>
                <a:latin typeface="+mn-lt"/>
              </a:rPr>
              <a:t>De aankondiger dreigt het visueel contact met één of meerdere detectiepunten en/of met de werkposten te verliezen door regen, sneeuw, mist, rook, stoom, stof of andere omstandigheden.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976" y="1695811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169388"/>
            <a:ext cx="1912823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zichtbaarheid</a:t>
            </a:r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2.2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Verminderde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</a:t>
            </a:r>
            <a:endParaRPr lang="en-US" sz="20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45"/>
          <p:cNvSpPr>
            <a:spLocks noChangeArrowheads="1"/>
          </p:cNvSpPr>
          <p:nvPr/>
        </p:nvSpPr>
        <p:spPr bwMode="auto">
          <a:xfrm>
            <a:off x="6982948" y="3979062"/>
            <a:ext cx="4009596" cy="104830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/>
              <a:t>Indien aan bepaalde minimale zichtbaarheidsvoorwaarden niet of niet meer voldaan is, moet(en) de bediende(n) zijn (hun) werkzaamheden dien een indringing kunnen veroorzaken stoppen.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-392903" y="11439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7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700" b="1">
                <a:solidFill>
                  <a:schemeClr val="bg1"/>
                </a:solidFill>
              </a:rPr>
              <a:t>AANEMER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-382195" y="399704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34145" y="1011901"/>
            <a:ext cx="6365800" cy="5443138"/>
            <a:chOff x="736822" y="1125702"/>
            <a:chExt cx="6365800" cy="5443138"/>
          </a:xfrm>
        </p:grpSpPr>
        <p:grpSp>
          <p:nvGrpSpPr>
            <p:cNvPr id="60" name="Group 59"/>
            <p:cNvGrpSpPr/>
            <p:nvPr/>
          </p:nvGrpSpPr>
          <p:grpSpPr>
            <a:xfrm>
              <a:off x="736822" y="1134048"/>
              <a:ext cx="6266457" cy="2666685"/>
              <a:chOff x="2207568" y="1442123"/>
              <a:chExt cx="8536048" cy="3571052"/>
            </a:xfrm>
          </p:grpSpPr>
          <p:sp>
            <p:nvSpPr>
              <p:cNvPr id="105" name="Rectangle 137"/>
              <p:cNvSpPr/>
              <p:nvPr/>
            </p:nvSpPr>
            <p:spPr bwMode="auto">
              <a:xfrm rot="10800000">
                <a:off x="2207568" y="1700807"/>
                <a:ext cx="8208912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cxnSp>
            <p:nvCxnSpPr>
              <p:cNvPr id="106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875089"/>
                <a:ext cx="7632700" cy="3175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107" name="Oval 17"/>
              <p:cNvSpPr>
                <a:spLocks noChangeArrowheads="1"/>
              </p:cNvSpPr>
              <p:nvPr/>
            </p:nvSpPr>
            <p:spPr bwMode="auto">
              <a:xfrm>
                <a:off x="3902076" y="3805238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/>
            </p:nvSpPr>
            <p:spPr bwMode="auto">
              <a:xfrm>
                <a:off x="9358314" y="3814764"/>
                <a:ext cx="122237" cy="122237"/>
              </a:xfrm>
              <a:prstGeom prst="rect">
                <a:avLst/>
              </a:prstGeom>
              <a:solidFill>
                <a:srgbClr val="FF0000"/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4211639"/>
                <a:ext cx="7632700" cy="1587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110" name="Oval 17"/>
              <p:cNvSpPr>
                <a:spLocks noChangeArrowheads="1"/>
              </p:cNvSpPr>
              <p:nvPr/>
            </p:nvSpPr>
            <p:spPr bwMode="auto">
              <a:xfrm>
                <a:off x="3902076" y="4152901"/>
                <a:ext cx="106363" cy="106363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Chevron 29"/>
              <p:cNvSpPr>
                <a:spLocks noChangeArrowheads="1"/>
              </p:cNvSpPr>
              <p:nvPr/>
            </p:nvSpPr>
            <p:spPr bwMode="auto">
              <a:xfrm>
                <a:off x="2803526" y="3789363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Chevron 30"/>
              <p:cNvSpPr>
                <a:spLocks noChangeAspect="1"/>
              </p:cNvSpPr>
              <p:nvPr/>
            </p:nvSpPr>
            <p:spPr bwMode="auto">
              <a:xfrm flipH="1">
                <a:off x="2803526" y="4149726"/>
                <a:ext cx="142875" cy="14287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719513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</a:t>
                </a:r>
              </a:p>
            </p:txBody>
          </p:sp>
          <p:sp>
            <p:nvSpPr>
              <p:cNvPr id="114" name="TextBox 229"/>
              <p:cNvSpPr txBox="1">
                <a:spLocks noChangeArrowheads="1"/>
              </p:cNvSpPr>
              <p:nvPr/>
            </p:nvSpPr>
            <p:spPr bwMode="auto">
              <a:xfrm>
                <a:off x="2387600" y="4119563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B</a:t>
                </a:r>
              </a:p>
            </p:txBody>
          </p:sp>
          <p:sp>
            <p:nvSpPr>
              <p:cNvPr id="115" name="TextBox 32"/>
              <p:cNvSpPr txBox="1">
                <a:spLocks noChangeArrowheads="1"/>
              </p:cNvSpPr>
              <p:nvPr/>
            </p:nvSpPr>
            <p:spPr bwMode="auto">
              <a:xfrm>
                <a:off x="9387370" y="3420524"/>
                <a:ext cx="1356246" cy="309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err="1"/>
                  <a:t>Dendermonde</a:t>
                </a:r>
                <a:endParaRPr lang="en-US" sz="900"/>
              </a:p>
            </p:txBody>
          </p:sp>
          <p:sp>
            <p:nvSpPr>
              <p:cNvPr id="116" name="TextBox 32"/>
              <p:cNvSpPr txBox="1">
                <a:spLocks noChangeArrowheads="1"/>
              </p:cNvSpPr>
              <p:nvPr/>
            </p:nvSpPr>
            <p:spPr bwMode="auto">
              <a:xfrm>
                <a:off x="2279651" y="3343541"/>
                <a:ext cx="889845" cy="309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err="1"/>
                  <a:t>Lokeren</a:t>
                </a:r>
                <a:endParaRPr lang="en-US" sz="900"/>
              </a:p>
            </p:txBody>
          </p:sp>
          <p:cxnSp>
            <p:nvCxnSpPr>
              <p:cNvPr id="117" name="Straight Arrow Connector 287"/>
              <p:cNvCxnSpPr>
                <a:cxnSpLocks noChangeShapeType="1"/>
              </p:cNvCxnSpPr>
              <p:nvPr/>
            </p:nvCxnSpPr>
            <p:spPr bwMode="auto">
              <a:xfrm flipH="1">
                <a:off x="4079877" y="2878139"/>
                <a:ext cx="2209654" cy="87471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118" name="Straight Arrow Connector 287"/>
              <p:cNvCxnSpPr>
                <a:cxnSpLocks noChangeShapeType="1"/>
              </p:cNvCxnSpPr>
              <p:nvPr/>
            </p:nvCxnSpPr>
            <p:spPr bwMode="auto">
              <a:xfrm>
                <a:off x="6617494" y="2841628"/>
                <a:ext cx="2718596" cy="98424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119" name="Straight Connector 111"/>
              <p:cNvCxnSpPr/>
              <p:nvPr/>
            </p:nvCxnSpPr>
            <p:spPr bwMode="auto">
              <a:xfrm>
                <a:off x="3688404" y="3429000"/>
                <a:ext cx="585818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0" name="Rechthoek 35"/>
              <p:cNvSpPr>
                <a:spLocks noChangeArrowheads="1"/>
              </p:cNvSpPr>
              <p:nvPr/>
            </p:nvSpPr>
            <p:spPr bwMode="auto">
              <a:xfrm>
                <a:off x="5773848" y="1442123"/>
                <a:ext cx="1436469" cy="333786"/>
              </a:xfrm>
              <a:prstGeom prst="rect">
                <a:avLst/>
              </a:prstGeom>
              <a:solidFill>
                <a:srgbClr val="B2B2B2"/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900" b="1">
                    <a:solidFill>
                      <a:schemeClr val="bg1"/>
                    </a:solidFill>
                  </a:rPr>
                  <a:t>AANKONDIGER AANNEMER</a:t>
                </a:r>
              </a:p>
            </p:txBody>
          </p:sp>
          <p:pic>
            <p:nvPicPr>
              <p:cNvPr id="121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065" y="3207059"/>
                <a:ext cx="208128" cy="1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3677142" y="1653793"/>
              <a:ext cx="1748950" cy="1118944"/>
              <a:chOff x="3677142" y="1653793"/>
              <a:chExt cx="1748950" cy="1118944"/>
            </a:xfrm>
          </p:grpSpPr>
          <p:pic>
            <p:nvPicPr>
              <p:cNvPr id="96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302" y="2646264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388" y="2055605"/>
                <a:ext cx="229346" cy="54033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497" y="1700212"/>
                <a:ext cx="1095166" cy="932541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142" y="1793542"/>
                <a:ext cx="106856" cy="262063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816" y="1653793"/>
                <a:ext cx="106856" cy="262063"/>
              </a:xfrm>
              <a:prstGeom prst="rect">
                <a:avLst/>
              </a:prstGeom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 flipH="1">
                <a:off x="3918544" y="2016245"/>
                <a:ext cx="565140" cy="94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620" y="2003590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3" name="Straight Arrow Connector 102"/>
              <p:cNvCxnSpPr/>
              <p:nvPr/>
            </p:nvCxnSpPr>
            <p:spPr>
              <a:xfrm flipV="1">
                <a:off x="3770814" y="1749862"/>
                <a:ext cx="678442" cy="14954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4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184" y="1759943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" name="Rectangle 138"/>
            <p:cNvSpPr/>
            <p:nvPr/>
          </p:nvSpPr>
          <p:spPr bwMode="auto">
            <a:xfrm>
              <a:off x="809392" y="1356585"/>
              <a:ext cx="6026338" cy="1063154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63" name="Rectangle 137"/>
            <p:cNvSpPr/>
            <p:nvPr/>
          </p:nvSpPr>
          <p:spPr bwMode="auto">
            <a:xfrm>
              <a:off x="771164" y="2929325"/>
              <a:ext cx="6025668" cy="1868180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21736" y="3805863"/>
              <a:ext cx="6180886" cy="2762977"/>
              <a:chOff x="2279651" y="1127460"/>
              <a:chExt cx="8623308" cy="3312368"/>
            </a:xfrm>
          </p:grpSpPr>
          <p:sp>
            <p:nvSpPr>
              <p:cNvPr id="81" name="Rectangle 137"/>
              <p:cNvSpPr/>
              <p:nvPr/>
            </p:nvSpPr>
            <p:spPr bwMode="auto">
              <a:xfrm rot="10800000">
                <a:off x="2291305" y="1127460"/>
                <a:ext cx="8208912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cxnSp>
            <p:nvCxnSpPr>
              <p:cNvPr id="82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515173"/>
                <a:ext cx="7632700" cy="3175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83" name="Oval 17"/>
              <p:cNvSpPr>
                <a:spLocks noChangeArrowheads="1"/>
              </p:cNvSpPr>
              <p:nvPr/>
            </p:nvSpPr>
            <p:spPr bwMode="auto">
              <a:xfrm>
                <a:off x="3902076" y="3445322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9358314" y="3454848"/>
                <a:ext cx="122237" cy="122237"/>
              </a:xfrm>
              <a:prstGeom prst="rect">
                <a:avLst/>
              </a:prstGeom>
              <a:solidFill>
                <a:srgbClr val="FF0000"/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851723"/>
                <a:ext cx="7632700" cy="1587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86" name="Chevron 29"/>
              <p:cNvSpPr>
                <a:spLocks noChangeArrowheads="1"/>
              </p:cNvSpPr>
              <p:nvPr/>
            </p:nvSpPr>
            <p:spPr bwMode="auto">
              <a:xfrm>
                <a:off x="2803526" y="3429447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Chevron 30"/>
              <p:cNvSpPr>
                <a:spLocks noChangeAspect="1"/>
              </p:cNvSpPr>
              <p:nvPr/>
            </p:nvSpPr>
            <p:spPr bwMode="auto">
              <a:xfrm flipH="1">
                <a:off x="2803526" y="3789810"/>
                <a:ext cx="142875" cy="14287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359597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</a:t>
                </a:r>
              </a:p>
            </p:txBody>
          </p:sp>
          <p:sp>
            <p:nvSpPr>
              <p:cNvPr id="89" name="TextBox 229"/>
              <p:cNvSpPr txBox="1">
                <a:spLocks noChangeArrowheads="1"/>
              </p:cNvSpPr>
              <p:nvPr/>
            </p:nvSpPr>
            <p:spPr bwMode="auto">
              <a:xfrm>
                <a:off x="2387600" y="3759647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B</a:t>
                </a:r>
              </a:p>
            </p:txBody>
          </p:sp>
          <p:sp>
            <p:nvSpPr>
              <p:cNvPr id="90" name="TextBox 32"/>
              <p:cNvSpPr txBox="1">
                <a:spLocks noChangeArrowheads="1"/>
              </p:cNvSpPr>
              <p:nvPr/>
            </p:nvSpPr>
            <p:spPr bwMode="auto">
              <a:xfrm>
                <a:off x="9551989" y="2924623"/>
                <a:ext cx="1350970" cy="276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err="1"/>
                  <a:t>Dendermonde</a:t>
                </a:r>
                <a:endParaRPr lang="en-US" sz="900"/>
              </a:p>
            </p:txBody>
          </p:sp>
          <p:sp>
            <p:nvSpPr>
              <p:cNvPr id="91" name="TextBox 32"/>
              <p:cNvSpPr txBox="1">
                <a:spLocks noChangeArrowheads="1"/>
              </p:cNvSpPr>
              <p:nvPr/>
            </p:nvSpPr>
            <p:spPr bwMode="auto">
              <a:xfrm>
                <a:off x="2279651" y="2929385"/>
                <a:ext cx="882602" cy="276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err="1"/>
                  <a:t>Lokeren</a:t>
                </a:r>
                <a:endParaRPr lang="en-US" sz="900"/>
              </a:p>
            </p:txBody>
          </p:sp>
          <p:cxnSp>
            <p:nvCxnSpPr>
              <p:cNvPr id="92" name="Straight Arrow Connector 287"/>
              <p:cNvCxnSpPr>
                <a:cxnSpLocks noChangeShapeType="1"/>
              </p:cNvCxnSpPr>
              <p:nvPr/>
            </p:nvCxnSpPr>
            <p:spPr bwMode="auto">
              <a:xfrm flipH="1">
                <a:off x="4079877" y="2618236"/>
                <a:ext cx="2246881" cy="77469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93" name="Straight Connector 111"/>
              <p:cNvCxnSpPr/>
              <p:nvPr/>
            </p:nvCxnSpPr>
            <p:spPr bwMode="auto">
              <a:xfrm>
                <a:off x="3611631" y="3069084"/>
                <a:ext cx="585817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94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658" y="2827785"/>
                <a:ext cx="208128" cy="1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ular Callout 50"/>
              <p:cNvSpPr>
                <a:spLocks noChangeArrowheads="1"/>
              </p:cNvSpPr>
              <p:nvPr/>
            </p:nvSpPr>
            <p:spPr bwMode="auto">
              <a:xfrm>
                <a:off x="5055708" y="2248348"/>
                <a:ext cx="725744" cy="128589"/>
              </a:xfrm>
              <a:prstGeom prst="wedgeRectCallout">
                <a:avLst>
                  <a:gd name="adj1" fmla="val 135597"/>
                  <a:gd name="adj2" fmla="val 125609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b="1">
                    <a:solidFill>
                      <a:schemeClr val="bg1"/>
                    </a:solidFill>
                    <a:latin typeface="+mn-lt"/>
                  </a:rPr>
                  <a:t>ALARM !</a:t>
                </a:r>
                <a:endParaRPr lang="nl-BE" sz="1000" b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66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018" y="5489426"/>
              <a:ext cx="149179" cy="14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" name="Group 66"/>
            <p:cNvGrpSpPr/>
            <p:nvPr/>
          </p:nvGrpSpPr>
          <p:grpSpPr>
            <a:xfrm>
              <a:off x="3820949" y="4467388"/>
              <a:ext cx="1624521" cy="978960"/>
              <a:chOff x="3677142" y="1653793"/>
              <a:chExt cx="1624521" cy="97896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388" y="2055605"/>
                <a:ext cx="229346" cy="540332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497" y="1700212"/>
                <a:ext cx="1095166" cy="93254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142" y="1793542"/>
                <a:ext cx="106856" cy="26206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816" y="1653793"/>
                <a:ext cx="106856" cy="262063"/>
              </a:xfrm>
              <a:prstGeom prst="rect">
                <a:avLst/>
              </a:prstGeom>
            </p:spPr>
          </p:pic>
          <p:cxnSp>
            <p:nvCxnSpPr>
              <p:cNvPr id="77" name="Straight Arrow Connector 76"/>
              <p:cNvCxnSpPr/>
              <p:nvPr/>
            </p:nvCxnSpPr>
            <p:spPr>
              <a:xfrm flipH="1">
                <a:off x="3918544" y="2016245"/>
                <a:ext cx="565140" cy="94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620" y="2003590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9" name="Straight Arrow Connector 78"/>
              <p:cNvCxnSpPr/>
              <p:nvPr/>
            </p:nvCxnSpPr>
            <p:spPr>
              <a:xfrm flipV="1">
                <a:off x="3770814" y="1749862"/>
                <a:ext cx="678442" cy="14954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184" y="1759943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8" name="Rectangular Callout 50"/>
            <p:cNvSpPr>
              <a:spLocks noChangeArrowheads="1"/>
            </p:cNvSpPr>
            <p:nvPr/>
          </p:nvSpPr>
          <p:spPr bwMode="auto">
            <a:xfrm>
              <a:off x="4751586" y="4256912"/>
              <a:ext cx="520188" cy="107261"/>
            </a:xfrm>
            <a:prstGeom prst="wedgeRectCallout">
              <a:avLst>
                <a:gd name="adj1" fmla="val -47510"/>
                <a:gd name="adj2" fmla="val 18481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>
                  <a:solidFill>
                    <a:schemeClr val="bg1"/>
                  </a:solidFill>
                  <a:latin typeface="+mn-lt"/>
                </a:rPr>
                <a:t>ALARM !</a:t>
              </a:r>
              <a:endParaRPr lang="nl-BE" sz="1000" b="1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9" name="Straight Arrow Connector 287"/>
            <p:cNvCxnSpPr>
              <a:cxnSpLocks noChangeShapeType="1"/>
            </p:cNvCxnSpPr>
            <p:nvPr/>
          </p:nvCxnSpPr>
          <p:spPr bwMode="auto">
            <a:xfrm>
              <a:off x="4144660" y="5039990"/>
              <a:ext cx="1821362" cy="71371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70" name="Rectangle 137"/>
            <p:cNvSpPr/>
            <p:nvPr/>
          </p:nvSpPr>
          <p:spPr bwMode="auto">
            <a:xfrm>
              <a:off x="835833" y="1125702"/>
              <a:ext cx="6110054" cy="2722889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71" name="Cloud Callout 70"/>
            <p:cNvSpPr/>
            <p:nvPr/>
          </p:nvSpPr>
          <p:spPr>
            <a:xfrm>
              <a:off x="5704211" y="4125055"/>
              <a:ext cx="840614" cy="296967"/>
            </a:xfrm>
            <a:prstGeom prst="cloudCallout">
              <a:avLst>
                <a:gd name="adj1" fmla="val -79941"/>
                <a:gd name="adj2" fmla="val 11968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STOP</a:t>
              </a:r>
            </a:p>
          </p:txBody>
        </p:sp>
        <p:sp>
          <p:nvSpPr>
            <p:cNvPr id="72" name="Rechthoek 35"/>
            <p:cNvSpPr>
              <a:spLocks noChangeArrowheads="1"/>
            </p:cNvSpPr>
            <p:nvPr/>
          </p:nvSpPr>
          <p:spPr bwMode="auto">
            <a:xfrm>
              <a:off x="3352927" y="3960838"/>
              <a:ext cx="1054536" cy="249255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>
                  <a:solidFill>
                    <a:schemeClr val="bg1"/>
                  </a:solidFill>
                </a:rPr>
                <a:t>AANKONDIGER AANNEMER</a:t>
              </a:r>
            </a:p>
          </p:txBody>
        </p:sp>
      </p:grpSp>
      <p:sp>
        <p:nvSpPr>
          <p:cNvPr id="122" name="Rectangle 137"/>
          <p:cNvSpPr/>
          <p:nvPr/>
        </p:nvSpPr>
        <p:spPr bwMode="auto">
          <a:xfrm>
            <a:off x="697697" y="3858325"/>
            <a:ext cx="6185908" cy="2722889"/>
          </a:xfrm>
          <a:prstGeom prst="rect">
            <a:avLst/>
          </a:prstGeom>
          <a:blipFill dpi="0" rotWithShape="1">
            <a:blip r:embed="rId7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7" y="1011901"/>
            <a:ext cx="1744455" cy="122844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pSp>
        <p:nvGrpSpPr>
          <p:cNvPr id="124" name="Group 123"/>
          <p:cNvGrpSpPr/>
          <p:nvPr/>
        </p:nvGrpSpPr>
        <p:grpSpPr>
          <a:xfrm>
            <a:off x="53564" y="2328466"/>
            <a:ext cx="701676" cy="4199769"/>
            <a:chOff x="248052" y="2499029"/>
            <a:chExt cx="701676" cy="419976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48052" y="2499029"/>
              <a:ext cx="701675" cy="1577673"/>
              <a:chOff x="1750227" y="1015235"/>
              <a:chExt cx="701675" cy="1577673"/>
            </a:xfrm>
          </p:grpSpPr>
          <p:cxnSp>
            <p:nvCxnSpPr>
              <p:cNvPr id="132" name="Straight Arrow Connector 135"/>
              <p:cNvCxnSpPr>
                <a:cxnSpLocks noChangeShapeType="1"/>
              </p:cNvCxnSpPr>
              <p:nvPr/>
            </p:nvCxnSpPr>
            <p:spPr bwMode="auto">
              <a:xfrm flipH="1">
                <a:off x="2085944" y="2087536"/>
                <a:ext cx="1" cy="505372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>
                <a:off x="2088398" y="129733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2085946" y="198752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5" name="Rounded Rectangle 122"/>
              <p:cNvSpPr>
                <a:spLocks noChangeArrowheads="1"/>
              </p:cNvSpPr>
              <p:nvPr/>
            </p:nvSpPr>
            <p:spPr bwMode="auto">
              <a:xfrm>
                <a:off x="1750227" y="1537782"/>
                <a:ext cx="701675" cy="43338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800" err="1">
                    <a:latin typeface="Arial" panose="020B0604020202020204" pitchFamily="34" charset="0"/>
                    <a:cs typeface="Arial" panose="020B0604020202020204" pitchFamily="34" charset="0"/>
                  </a:rPr>
                  <a:t>verminderde</a:t>
                </a: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err="1">
                    <a:latin typeface="Arial" panose="020B0604020202020204" pitchFamily="34" charset="0"/>
                    <a:cs typeface="Arial" panose="020B0604020202020204" pitchFamily="34" charset="0"/>
                  </a:rPr>
                  <a:t>zichtbaarheid</a:t>
                </a:r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6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076573" y="1015235"/>
                <a:ext cx="14327" cy="515691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  <p:grpSp>
          <p:nvGrpSpPr>
            <p:cNvPr id="126" name="Group 125"/>
            <p:cNvGrpSpPr/>
            <p:nvPr/>
          </p:nvGrpSpPr>
          <p:grpSpPr>
            <a:xfrm>
              <a:off x="248053" y="4149625"/>
              <a:ext cx="701675" cy="2549173"/>
              <a:chOff x="1753537" y="43735"/>
              <a:chExt cx="701675" cy="2549173"/>
            </a:xfrm>
          </p:grpSpPr>
          <p:cxnSp>
            <p:nvCxnSpPr>
              <p:cNvPr id="127" name="Straight Arrow Connector 135"/>
              <p:cNvCxnSpPr>
                <a:cxnSpLocks noChangeShapeType="1"/>
              </p:cNvCxnSpPr>
              <p:nvPr/>
            </p:nvCxnSpPr>
            <p:spPr bwMode="auto">
              <a:xfrm flipH="1">
                <a:off x="2085944" y="2087536"/>
                <a:ext cx="1" cy="505372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2088398" y="129733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2085946" y="1987526"/>
                <a:ext cx="0" cy="256803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0" name="Rounded Rectangle 122"/>
              <p:cNvSpPr>
                <a:spLocks noChangeArrowheads="1"/>
              </p:cNvSpPr>
              <p:nvPr/>
            </p:nvSpPr>
            <p:spPr bwMode="auto">
              <a:xfrm>
                <a:off x="1753537" y="1554139"/>
                <a:ext cx="701675" cy="56099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175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800" err="1">
                    <a:latin typeface="Arial" panose="020B0604020202020204" pitchFamily="34" charset="0"/>
                    <a:cs typeface="Arial" panose="020B0604020202020204" pitchFamily="34" charset="0"/>
                  </a:rPr>
                  <a:t>aankondiger</a:t>
                </a: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err="1">
                    <a:latin typeface="Arial" panose="020B0604020202020204" pitchFamily="34" charset="0"/>
                    <a:cs typeface="Arial" panose="020B0604020202020204" pitchFamily="34" charset="0"/>
                  </a:rPr>
                  <a:t>laat</a:t>
                </a: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800" err="1">
                    <a:latin typeface="Arial" panose="020B0604020202020204" pitchFamily="34" charset="0"/>
                    <a:cs typeface="Arial" panose="020B0604020202020204" pitchFamily="34" charset="0"/>
                  </a:rPr>
                  <a:t>werken</a:t>
                </a: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00" err="1">
                    <a:latin typeface="Arial" panose="020B0604020202020204" pitchFamily="34" charset="0"/>
                    <a:cs typeface="Arial" panose="020B0604020202020204" pitchFamily="34" charset="0"/>
                  </a:rPr>
                  <a:t>stopzetten</a:t>
                </a:r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1" name="Straight Arrow Connector 135"/>
              <p:cNvCxnSpPr>
                <a:cxnSpLocks noChangeShapeType="1"/>
              </p:cNvCxnSpPr>
              <p:nvPr/>
            </p:nvCxnSpPr>
            <p:spPr bwMode="auto">
              <a:xfrm>
                <a:off x="2084628" y="43735"/>
                <a:ext cx="6272" cy="1382796"/>
              </a:xfrm>
              <a:prstGeom prst="straightConnector1">
                <a:avLst/>
              </a:prstGeom>
              <a:noFill/>
              <a:ln w="12700" algn="ctr">
                <a:solidFill>
                  <a:schemeClr val="accent1"/>
                </a:solidFill>
                <a:prstDash val="dash"/>
                <a:round/>
                <a:headEnd/>
                <a:tailEnd type="none" w="med" len="med"/>
              </a:ln>
            </p:spPr>
          </p:cxn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3789" y="1842411"/>
            <a:ext cx="237765" cy="237765"/>
          </a:xfrm>
          <a:prstGeom prst="rect">
            <a:avLst/>
          </a:prstGeom>
        </p:spPr>
      </p:pic>
      <p:pic>
        <p:nvPicPr>
          <p:cNvPr id="137" name="Picture 5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68" y="465861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02" y="502737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27" y="5292459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46" y="2234230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85" y="2500137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4" name="Groep 120"/>
          <p:cNvGrpSpPr>
            <a:grpSpLocks/>
          </p:cNvGrpSpPr>
          <p:nvPr/>
        </p:nvGrpSpPr>
        <p:grpSpPr bwMode="auto">
          <a:xfrm>
            <a:off x="8056524" y="403598"/>
            <a:ext cx="2016125" cy="1223492"/>
            <a:chOff x="6803182" y="5085878"/>
            <a:chExt cx="2016323" cy="1223963"/>
          </a:xfrm>
          <a:solidFill>
            <a:schemeClr val="bg1"/>
          </a:solidFill>
        </p:grpSpPr>
        <p:grpSp>
          <p:nvGrpSpPr>
            <p:cNvPr id="145" name="Group 26"/>
            <p:cNvGrpSpPr>
              <a:grpSpLocks/>
            </p:cNvGrpSpPr>
            <p:nvPr/>
          </p:nvGrpSpPr>
          <p:grpSpPr bwMode="auto">
            <a:xfrm>
              <a:off x="6803182" y="5085878"/>
              <a:ext cx="2016323" cy="1223963"/>
              <a:chOff x="5364088" y="2996952"/>
              <a:chExt cx="2880603" cy="2584287"/>
            </a:xfrm>
            <a:grpFill/>
          </p:grpSpPr>
          <p:grpSp>
            <p:nvGrpSpPr>
              <p:cNvPr id="148" name="Group 22"/>
              <p:cNvGrpSpPr>
                <a:grpSpLocks/>
              </p:cNvGrpSpPr>
              <p:nvPr/>
            </p:nvGrpSpPr>
            <p:grpSpPr bwMode="auto">
              <a:xfrm>
                <a:off x="5364088" y="2996952"/>
                <a:ext cx="2880320" cy="2584287"/>
                <a:chOff x="4427984" y="3429000"/>
                <a:chExt cx="2880320" cy="2584287"/>
              </a:xfrm>
              <a:grpFill/>
            </p:grpSpPr>
            <p:sp>
              <p:nvSpPr>
                <p:cNvPr id="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7984" y="3429000"/>
                  <a:ext cx="2880320" cy="2584287"/>
                </a:xfrm>
                <a:prstGeom prst="rect">
                  <a:avLst/>
                </a:prstGeom>
                <a:grp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r>
                    <a:rPr lang="nl-BE">
                      <a:solidFill>
                        <a:schemeClr val="accent2"/>
                      </a:solidFill>
                    </a:rPr>
                    <a:t>            </a:t>
                  </a: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151" name="Picture 11" descr="D:\Documents And Settings\GQR7802\Local Settings\Temporary Internet Files\Content.IE5\HNYX0581\MC900441310[1]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41" y="5100428"/>
                  <a:ext cx="431800" cy="51845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9" name="TextBox 23"/>
              <p:cNvSpPr txBox="1">
                <a:spLocks noChangeArrowheads="1"/>
              </p:cNvSpPr>
              <p:nvPr/>
            </p:nvSpPr>
            <p:spPr bwMode="auto">
              <a:xfrm>
                <a:off x="6036348" y="3236601"/>
                <a:ext cx="2208343" cy="9751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l-BE" sz="1200"/>
                  <a:t> </a:t>
                </a:r>
                <a:r>
                  <a:rPr lang="nl-BE" sz="1200">
                    <a:latin typeface="+mn-lt"/>
                  </a:rPr>
                  <a:t>zichtbaarheid onvoldoende</a:t>
                </a:r>
              </a:p>
            </p:txBody>
          </p:sp>
        </p:grpSp>
        <p:sp>
          <p:nvSpPr>
            <p:cNvPr id="146" name="TextBox 23"/>
            <p:cNvSpPr txBox="1">
              <a:spLocks noChangeArrowheads="1"/>
            </p:cNvSpPr>
            <p:nvPr/>
          </p:nvSpPr>
          <p:spPr bwMode="auto">
            <a:xfrm>
              <a:off x="7235230" y="5733950"/>
              <a:ext cx="1478899" cy="2771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>
                  <a:latin typeface="+mn-lt"/>
                </a:rPr>
                <a:t>goede hoorbaarheid </a:t>
              </a:r>
            </a:p>
          </p:txBody>
        </p:sp>
        <p:pic>
          <p:nvPicPr>
            <p:cNvPr id="147" name="Picture 5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3" y="5278703"/>
              <a:ext cx="239664" cy="2384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" name="Afgeronde rechthoek 116"/>
          <p:cNvSpPr>
            <a:spLocks noChangeArrowheads="1"/>
          </p:cNvSpPr>
          <p:nvPr/>
        </p:nvSpPr>
        <p:spPr bwMode="auto">
          <a:xfrm>
            <a:off x="7624724" y="258667"/>
            <a:ext cx="720725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100" b="1">
                <a:solidFill>
                  <a:schemeClr val="bg1"/>
                </a:solidFill>
              </a:rPr>
              <a:t>NOT OK</a:t>
            </a:r>
          </a:p>
        </p:txBody>
      </p:sp>
      <p:sp>
        <p:nvSpPr>
          <p:cNvPr id="153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154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5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56" name="Rounded Rectangle 122"/>
          <p:cNvSpPr>
            <a:spLocks noChangeArrowheads="1"/>
          </p:cNvSpPr>
          <p:nvPr/>
        </p:nvSpPr>
        <p:spPr bwMode="auto">
          <a:xfrm>
            <a:off x="1533526" y="381793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Informatie naar de VV en de HL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605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556792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>
                <a:solidFill>
                  <a:schemeClr val="tx1"/>
                </a:solidFill>
              </a:rPr>
              <a:t>Familiefoto "Aannemer"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0. Inleiding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1. Beveiligingssysteem met aankondiger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2. Incidenten	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3. Einde van de werken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4. Uitzonderlijk luidruchtige werken</a:t>
            </a:r>
          </a:p>
          <a:p>
            <a:br>
              <a:rPr lang="nl-BE" sz="200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3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928831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160856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4295800" y="4624802"/>
            <a:ext cx="100673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6752478" y="461239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614044" y="4612462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8729" y="404442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en</a:t>
            </a:r>
            <a:r>
              <a:rPr lang="en-US" sz="1200"/>
              <a:t>/of</a:t>
            </a:r>
            <a:endParaRPr lang="nl-BE" sz="120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zichtbaarheid</a:t>
            </a:r>
            <a:endParaRPr lang="en-GB"/>
          </a:p>
        </p:txBody>
      </p:sp>
      <p:sp>
        <p:nvSpPr>
          <p:cNvPr id="51208" name="Ovale toelichting 9"/>
          <p:cNvSpPr>
            <a:spLocks noChangeArrowheads="1"/>
          </p:cNvSpPr>
          <p:nvPr/>
        </p:nvSpPr>
        <p:spPr bwMode="auto">
          <a:xfrm>
            <a:off x="4109012" y="2431707"/>
            <a:ext cx="1081088" cy="431800"/>
          </a:xfrm>
          <a:prstGeom prst="wedgeEllipseCallout">
            <a:avLst>
              <a:gd name="adj1" fmla="val 17290"/>
              <a:gd name="adj2" fmla="val 13015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93" y="3176945"/>
            <a:ext cx="416778" cy="1407782"/>
          </a:xfrm>
          <a:prstGeom prst="rect">
            <a:avLst/>
          </a:prstGeom>
        </p:spPr>
      </p:pic>
      <p:sp>
        <p:nvSpPr>
          <p:cNvPr id="58" name="Ovale toelichting 57"/>
          <p:cNvSpPr/>
          <p:nvPr/>
        </p:nvSpPr>
        <p:spPr bwMode="auto">
          <a:xfrm>
            <a:off x="5441718" y="2344539"/>
            <a:ext cx="1079500" cy="431800"/>
          </a:xfrm>
          <a:prstGeom prst="wedgeEllipseCallout">
            <a:avLst>
              <a:gd name="adj1" fmla="val 5897"/>
              <a:gd name="adj2" fmla="val 135519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87" y="3176945"/>
            <a:ext cx="553941" cy="1370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6808" y="1419820"/>
            <a:ext cx="6843148" cy="340519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De aankondiger contacteert de VV aannemer en/of zijn HL om te overleggen.</a:t>
            </a:r>
          </a:p>
        </p:txBody>
      </p:sp>
      <p:cxnSp>
        <p:nvCxnSpPr>
          <p:cNvPr id="16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8" name="Rounded Rectangle 122"/>
          <p:cNvSpPr>
            <a:spLocks noChangeArrowheads="1"/>
          </p:cNvSpPr>
          <p:nvPr/>
        </p:nvSpPr>
        <p:spPr bwMode="auto">
          <a:xfrm>
            <a:off x="1592641" y="3809728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overleg met de VV en/of de HL</a:t>
            </a:r>
            <a:endParaRPr lang="en-US" sz="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52" y="3249997"/>
            <a:ext cx="541261" cy="126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152" y="3529288"/>
            <a:ext cx="30483" cy="2804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996" y="4274099"/>
            <a:ext cx="30483" cy="2804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toelichting 13"/>
          <p:cNvSpPr/>
          <p:nvPr/>
        </p:nvSpPr>
        <p:spPr bwMode="auto">
          <a:xfrm>
            <a:off x="6302233" y="1766788"/>
            <a:ext cx="1081088" cy="431800"/>
          </a:xfrm>
          <a:prstGeom prst="wedgeEllipseCallout">
            <a:avLst>
              <a:gd name="adj1" fmla="val 54124"/>
              <a:gd name="adj2" fmla="val 33473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69636"/>
              </p:ext>
            </p:extLst>
          </p:nvPr>
        </p:nvGraphicFramePr>
        <p:xfrm>
          <a:off x="2925809" y="5018662"/>
          <a:ext cx="6407125" cy="1123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568">
                <a:tc>
                  <a:txBody>
                    <a:bodyPr/>
                    <a:lstStyle/>
                    <a:p>
                      <a:pPr algn="ctr"/>
                      <a:endParaRPr lang="nl-BE" sz="1050"/>
                    </a:p>
                    <a:p>
                      <a:pPr algn="ctr"/>
                      <a:endParaRPr lang="nl-BE" sz="1050"/>
                    </a:p>
                    <a:p>
                      <a:pPr algn="ctr"/>
                      <a:r>
                        <a:rPr lang="nl-BE" sz="1100">
                          <a:latin typeface="+mn-lt"/>
                        </a:rPr>
                        <a:t>Wachten tot situatie</a:t>
                      </a:r>
                      <a:r>
                        <a:rPr lang="nl-BE" sz="1100" baseline="0">
                          <a:latin typeface="+mn-lt"/>
                        </a:rPr>
                        <a:t> verbetert en daarna werken hernemen</a:t>
                      </a:r>
                      <a:endParaRPr lang="nl-BE" sz="1100">
                        <a:latin typeface="+mn-lt"/>
                      </a:endParaRPr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/>
                        <a:t>Ander organisatorisch model</a:t>
                      </a:r>
                    </a:p>
                    <a:p>
                      <a:pPr algn="ctr"/>
                      <a:endParaRPr lang="nl-BE" sz="1050"/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/>
                        <a:t>Einde van de werken</a:t>
                      </a:r>
                    </a:p>
                    <a:p>
                      <a:pPr algn="ctr"/>
                      <a:endParaRPr lang="nl-BE" sz="1050"/>
                    </a:p>
                  </a:txBody>
                  <a:tcPr anchor="b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56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2" y="5306001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05" y="5268005"/>
            <a:ext cx="622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52022" y="5288154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  <a:endParaRPr lang="nl-BE"/>
          </a:p>
        </p:txBody>
      </p:sp>
      <p:grpSp>
        <p:nvGrpSpPr>
          <p:cNvPr id="46" name="Groep 33"/>
          <p:cNvGrpSpPr>
            <a:grpSpLocks/>
          </p:cNvGrpSpPr>
          <p:nvPr/>
        </p:nvGrpSpPr>
        <p:grpSpPr bwMode="auto">
          <a:xfrm>
            <a:off x="7703965" y="3716957"/>
            <a:ext cx="1414665" cy="936178"/>
            <a:chOff x="6887135" y="2996615"/>
            <a:chExt cx="1413400" cy="936091"/>
          </a:xfrm>
        </p:grpSpPr>
        <p:sp>
          <p:nvSpPr>
            <p:cNvPr id="48" name="Ovale toelichting 16"/>
            <p:cNvSpPr/>
            <p:nvPr/>
          </p:nvSpPr>
          <p:spPr bwMode="auto">
            <a:xfrm>
              <a:off x="6887135" y="2996615"/>
              <a:ext cx="1413400" cy="936091"/>
            </a:xfrm>
            <a:prstGeom prst="wedgeEllipseCallout">
              <a:avLst>
                <a:gd name="adj1" fmla="val -8753"/>
                <a:gd name="adj2" fmla="val -103995"/>
              </a:avLst>
            </a:prstGeom>
            <a:solidFill>
              <a:schemeClr val="bg1"/>
            </a:solidFill>
            <a:ln w="3175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l-BE"/>
            </a:p>
          </p:txBody>
        </p:sp>
        <p:grpSp>
          <p:nvGrpSpPr>
            <p:cNvPr id="53" name="Groep 27"/>
            <p:cNvGrpSpPr>
              <a:grpSpLocks/>
            </p:cNvGrpSpPr>
            <p:nvPr/>
          </p:nvGrpSpPr>
          <p:grpSpPr bwMode="auto">
            <a:xfrm>
              <a:off x="7297231" y="3111451"/>
              <a:ext cx="647561" cy="647899"/>
              <a:chOff x="6342758" y="2479972"/>
              <a:chExt cx="1727201" cy="1555751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758" y="2479972"/>
                <a:ext cx="1727201" cy="1555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774" y="2575815"/>
                <a:ext cx="1656185" cy="864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8" name="Rechte verbindingslijn met pijl 19"/>
          <p:cNvCxnSpPr>
            <a:cxnSpLocks noChangeShapeType="1"/>
          </p:cNvCxnSpPr>
          <p:nvPr/>
        </p:nvCxnSpPr>
        <p:spPr bwMode="auto">
          <a:xfrm>
            <a:off x="5483762" y="2809669"/>
            <a:ext cx="1081088" cy="0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60" name="Ovale toelichting 11"/>
          <p:cNvSpPr/>
          <p:nvPr/>
        </p:nvSpPr>
        <p:spPr bwMode="auto">
          <a:xfrm>
            <a:off x="3501549" y="1880643"/>
            <a:ext cx="1079500" cy="431800"/>
          </a:xfrm>
          <a:prstGeom prst="wedgeEllipseCallout">
            <a:avLst>
              <a:gd name="adj1" fmla="val -12161"/>
              <a:gd name="adj2" fmla="val 142332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3" name="Tekstvak 34"/>
          <p:cNvSpPr txBox="1">
            <a:spLocks noChangeArrowheads="1"/>
          </p:cNvSpPr>
          <p:nvPr/>
        </p:nvSpPr>
        <p:spPr bwMode="auto">
          <a:xfrm>
            <a:off x="8068933" y="1965575"/>
            <a:ext cx="576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4" name="Tekstvak 35"/>
          <p:cNvSpPr txBox="1">
            <a:spLocks noChangeArrowheads="1"/>
          </p:cNvSpPr>
          <p:nvPr/>
        </p:nvSpPr>
        <p:spPr bwMode="auto">
          <a:xfrm>
            <a:off x="8945273" y="3667916"/>
            <a:ext cx="57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5" name="Tekstvak 36"/>
          <p:cNvSpPr txBox="1">
            <a:spLocks noChangeArrowheads="1"/>
          </p:cNvSpPr>
          <p:nvPr/>
        </p:nvSpPr>
        <p:spPr bwMode="auto">
          <a:xfrm>
            <a:off x="6743701" y="2636839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2063750" y="2278063"/>
            <a:ext cx="719138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4295776" y="2278063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72949" y="1652397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  <a:endParaRPr lang="nl-BE"/>
          </a:p>
        </p:txBody>
      </p:sp>
      <p:sp>
        <p:nvSpPr>
          <p:cNvPr id="73" name="Rechthoek 41"/>
          <p:cNvSpPr>
            <a:spLocks noChangeArrowheads="1"/>
          </p:cNvSpPr>
          <p:nvPr/>
        </p:nvSpPr>
        <p:spPr bwMode="auto">
          <a:xfrm>
            <a:off x="4573987" y="3846376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6" name="Rechthoek 35"/>
          <p:cNvSpPr>
            <a:spLocks noChangeArrowheads="1"/>
          </p:cNvSpPr>
          <p:nvPr/>
        </p:nvSpPr>
        <p:spPr bwMode="auto">
          <a:xfrm>
            <a:off x="3435553" y="3846443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40238" y="325944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en</a:t>
            </a:r>
            <a:r>
              <a:rPr lang="en-US" sz="1200"/>
              <a:t>/of</a:t>
            </a:r>
            <a:endParaRPr lang="nl-BE" sz="1200"/>
          </a:p>
        </p:txBody>
      </p:sp>
      <p:sp>
        <p:nvSpPr>
          <p:cNvPr id="78" name="Rechthoek 41"/>
          <p:cNvSpPr>
            <a:spLocks noChangeArrowheads="1"/>
          </p:cNvSpPr>
          <p:nvPr/>
        </p:nvSpPr>
        <p:spPr bwMode="auto">
          <a:xfrm>
            <a:off x="8431299" y="310321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9" name="Rechthoek 35"/>
          <p:cNvSpPr>
            <a:spLocks noChangeArrowheads="1"/>
          </p:cNvSpPr>
          <p:nvPr/>
        </p:nvSpPr>
        <p:spPr bwMode="auto">
          <a:xfrm>
            <a:off x="7068517" y="3088720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69074" y="2724124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en</a:t>
            </a:r>
            <a:r>
              <a:rPr lang="en-US" sz="1200"/>
              <a:t>/of</a:t>
            </a:r>
            <a:endParaRPr lang="nl-BE" sz="1200"/>
          </a:p>
        </p:txBody>
      </p:sp>
      <p:pic>
        <p:nvPicPr>
          <p:cNvPr id="3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7" y="1796947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hthoek 35"/>
          <p:cNvSpPr>
            <a:spLocks noChangeArrowheads="1"/>
          </p:cNvSpPr>
          <p:nvPr/>
        </p:nvSpPr>
        <p:spPr bwMode="auto">
          <a:xfrm>
            <a:off x="2243311" y="4035868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US" sz="800" b="1">
                <a:solidFill>
                  <a:schemeClr val="bg1"/>
                </a:solidFill>
              </a:rPr>
              <a:t>AANNEMER</a:t>
            </a:r>
            <a:endParaRPr lang="nl-BE" sz="800" b="1">
              <a:solidFill>
                <a:schemeClr val="bg1"/>
              </a:solidFill>
            </a:endParaRPr>
          </a:p>
        </p:txBody>
      </p:sp>
      <p:sp>
        <p:nvSpPr>
          <p:cNvPr id="4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zichtbaarheid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755" y="2904795"/>
            <a:ext cx="423240" cy="1023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472" y="2693881"/>
            <a:ext cx="314827" cy="1053987"/>
          </a:xfrm>
          <a:prstGeom prst="rect">
            <a:avLst/>
          </a:prstGeom>
        </p:spPr>
      </p:pic>
      <p:sp>
        <p:nvSpPr>
          <p:cNvPr id="59" name="Ovale toelichting 9"/>
          <p:cNvSpPr>
            <a:spLocks noChangeArrowheads="1"/>
          </p:cNvSpPr>
          <p:nvPr/>
        </p:nvSpPr>
        <p:spPr bwMode="auto">
          <a:xfrm>
            <a:off x="2711450" y="2349500"/>
            <a:ext cx="1081088" cy="431800"/>
          </a:xfrm>
          <a:prstGeom prst="wedgeEllipseCallout">
            <a:avLst>
              <a:gd name="adj1" fmla="val -32737"/>
              <a:gd name="adj2" fmla="val 7456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5778" y="2046145"/>
            <a:ext cx="293787" cy="992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389" y="2724608"/>
            <a:ext cx="397273" cy="9822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3202" y="2088439"/>
            <a:ext cx="397273" cy="982268"/>
          </a:xfrm>
          <a:prstGeom prst="rect">
            <a:avLst/>
          </a:prstGeom>
        </p:spPr>
      </p:pic>
      <p:sp>
        <p:nvSpPr>
          <p:cNvPr id="62" name="Ovale toelichting 22"/>
          <p:cNvSpPr/>
          <p:nvPr/>
        </p:nvSpPr>
        <p:spPr bwMode="auto">
          <a:xfrm>
            <a:off x="9131838" y="1661443"/>
            <a:ext cx="1657350" cy="431800"/>
          </a:xfrm>
          <a:prstGeom prst="wedgeEllipseCallout">
            <a:avLst>
              <a:gd name="adj1" fmla="val -38389"/>
              <a:gd name="adj2" fmla="val 71538"/>
            </a:avLst>
          </a:prstGeom>
          <a:noFill/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49" name="TextBox 48"/>
          <p:cNvSpPr txBox="1"/>
          <p:nvPr/>
        </p:nvSpPr>
        <p:spPr>
          <a:xfrm>
            <a:off x="2243312" y="772566"/>
            <a:ext cx="7562650" cy="57888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Na het overleg neemt de VV aannemer een beslissing over het verdere verloop van de werken.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2852" y="2904795"/>
            <a:ext cx="452603" cy="10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8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hoorbaarheid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233" y="2506773"/>
            <a:ext cx="310923" cy="262151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2.3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Verminderde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sz="20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768" y="1059826"/>
            <a:ext cx="100592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0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hinder voor hoorbaarheid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86056" y="1549842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hoorbaarheid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233" y="2506773"/>
            <a:ext cx="310923" cy="262151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2.3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Verminderde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sz="20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961" y="1149306"/>
            <a:ext cx="981541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526" y="1995636"/>
            <a:ext cx="68890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5249" y="786596"/>
            <a:ext cx="5718544" cy="77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156" y="2034789"/>
            <a:ext cx="140217" cy="24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2376" y="2065540"/>
            <a:ext cx="237765" cy="237765"/>
          </a:xfrm>
          <a:prstGeom prst="rect">
            <a:avLst/>
          </a:prstGeom>
        </p:spPr>
      </p:pic>
      <p:grpSp>
        <p:nvGrpSpPr>
          <p:cNvPr id="46" name="Groep 120"/>
          <p:cNvGrpSpPr>
            <a:grpSpLocks/>
          </p:cNvGrpSpPr>
          <p:nvPr/>
        </p:nvGrpSpPr>
        <p:grpSpPr bwMode="auto">
          <a:xfrm>
            <a:off x="8472587" y="4860730"/>
            <a:ext cx="2015927" cy="1223492"/>
            <a:chOff x="6803182" y="5085878"/>
            <a:chExt cx="2016125" cy="1223963"/>
          </a:xfrm>
          <a:solidFill>
            <a:schemeClr val="bg1"/>
          </a:solidFill>
        </p:grpSpPr>
        <p:grpSp>
          <p:nvGrpSpPr>
            <p:cNvPr id="47" name="Group 26"/>
            <p:cNvGrpSpPr>
              <a:grpSpLocks/>
            </p:cNvGrpSpPr>
            <p:nvPr/>
          </p:nvGrpSpPr>
          <p:grpSpPr bwMode="auto">
            <a:xfrm>
              <a:off x="6803182" y="5085878"/>
              <a:ext cx="2016125" cy="1223963"/>
              <a:chOff x="5364088" y="2996952"/>
              <a:chExt cx="2880320" cy="2584287"/>
            </a:xfrm>
            <a:grpFill/>
          </p:grpSpPr>
          <p:grpSp>
            <p:nvGrpSpPr>
              <p:cNvPr id="50" name="Group 22"/>
              <p:cNvGrpSpPr>
                <a:grpSpLocks/>
              </p:cNvGrpSpPr>
              <p:nvPr/>
            </p:nvGrpSpPr>
            <p:grpSpPr bwMode="auto">
              <a:xfrm>
                <a:off x="5364088" y="2996952"/>
                <a:ext cx="2880320" cy="2584287"/>
                <a:chOff x="4427984" y="3429000"/>
                <a:chExt cx="2880320" cy="2584287"/>
              </a:xfrm>
              <a:grpFill/>
            </p:grpSpPr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7984" y="3429000"/>
                  <a:ext cx="2880320" cy="2584287"/>
                </a:xfrm>
                <a:prstGeom prst="rect">
                  <a:avLst/>
                </a:prstGeom>
                <a:grp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r>
                    <a:rPr lang="nl-BE">
                      <a:solidFill>
                        <a:schemeClr val="accent2"/>
                      </a:solidFill>
                    </a:rPr>
                    <a:t>            </a:t>
                  </a: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53" name="Picture 11" descr="D:\Documents And Settings\GQR7802\Local Settings\Temporary Internet Files\Content.IE5\HNYX0581\MC900441310[1]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9348" y="3853861"/>
                  <a:ext cx="431799" cy="5184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1" name="TextBox 23"/>
              <p:cNvSpPr txBox="1">
                <a:spLocks noChangeArrowheads="1"/>
              </p:cNvSpPr>
              <p:nvPr/>
            </p:nvSpPr>
            <p:spPr bwMode="auto">
              <a:xfrm>
                <a:off x="6043322" y="3163245"/>
                <a:ext cx="2082300" cy="9751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BE" sz="1200"/>
                  <a:t> </a:t>
                </a:r>
                <a:r>
                  <a:rPr lang="nl-BE" sz="1200">
                    <a:latin typeface="+mn-lt"/>
                  </a:rPr>
                  <a:t>goede</a:t>
                </a:r>
                <a:r>
                  <a:rPr lang="nl-BE" sz="1200"/>
                  <a:t> </a:t>
                </a:r>
                <a:r>
                  <a:rPr lang="nl-BE" sz="1200">
                    <a:latin typeface="+mn-lt"/>
                  </a:rPr>
                  <a:t>zichtbaarheid</a:t>
                </a:r>
              </a:p>
            </p:txBody>
          </p:sp>
        </p:grpSp>
        <p:sp>
          <p:nvSpPr>
            <p:cNvPr id="48" name="TextBox 23"/>
            <p:cNvSpPr txBox="1">
              <a:spLocks noChangeArrowheads="1"/>
            </p:cNvSpPr>
            <p:nvPr/>
          </p:nvSpPr>
          <p:spPr bwMode="auto">
            <a:xfrm>
              <a:off x="7235230" y="5733950"/>
              <a:ext cx="1478899" cy="4618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>
                  <a:latin typeface="+mn-lt"/>
                </a:rPr>
                <a:t>onvoldoende</a:t>
              </a:r>
            </a:p>
            <a:p>
              <a:pPr algn="ctr"/>
              <a:r>
                <a:rPr lang="nl-BE" sz="1200">
                  <a:latin typeface="+mn-lt"/>
                </a:rPr>
                <a:t>hoorbaarheid </a:t>
              </a:r>
            </a:p>
          </p:txBody>
        </p:sp>
        <p:pic>
          <p:nvPicPr>
            <p:cNvPr id="49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837" y="5831802"/>
              <a:ext cx="239664" cy="2384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Afgeronde rechthoek 116"/>
          <p:cNvSpPr>
            <a:spLocks noChangeArrowheads="1"/>
          </p:cNvSpPr>
          <p:nvPr/>
        </p:nvSpPr>
        <p:spPr bwMode="auto">
          <a:xfrm>
            <a:off x="8040787" y="4715799"/>
            <a:ext cx="720725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100" b="1">
                <a:solidFill>
                  <a:schemeClr val="bg1"/>
                </a:solidFill>
              </a:rPr>
              <a:t>NOT OK</a:t>
            </a:r>
          </a:p>
        </p:txBody>
      </p:sp>
    </p:spTree>
    <p:extLst>
      <p:ext uri="{BB962C8B-B14F-4D97-AF65-F5344CB8AC3E}">
        <p14:creationId xmlns:p14="http://schemas.microsoft.com/office/powerpoint/2010/main" val="4083930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alarm hoorbaarheid onzeker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86056" y="1549842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hoorbaarheid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2.3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Verminderde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sz="20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961" y="1149306"/>
            <a:ext cx="981541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526" y="1995636"/>
            <a:ext cx="68890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5249" y="786596"/>
            <a:ext cx="5718544" cy="77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156" y="2034789"/>
            <a:ext cx="140217" cy="24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2376" y="2065540"/>
            <a:ext cx="237765" cy="237765"/>
          </a:xfrm>
          <a:prstGeom prst="rect">
            <a:avLst/>
          </a:prstGeom>
        </p:spPr>
      </p:pic>
      <p:sp>
        <p:nvSpPr>
          <p:cNvPr id="55" name="Rectangular Callout 50"/>
          <p:cNvSpPr>
            <a:spLocks noChangeArrowheads="1"/>
          </p:cNvSpPr>
          <p:nvPr/>
        </p:nvSpPr>
        <p:spPr bwMode="auto">
          <a:xfrm>
            <a:off x="7144179" y="1647722"/>
            <a:ext cx="1655763" cy="215900"/>
          </a:xfrm>
          <a:prstGeom prst="wedgeRectCallout">
            <a:avLst>
              <a:gd name="adj1" fmla="val -82495"/>
              <a:gd name="adj2" fmla="val 100224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</a:rPr>
              <a:t>ALARM!</a:t>
            </a:r>
            <a:endParaRPr lang="nl-BE" sz="1200" b="1">
              <a:solidFill>
                <a:schemeClr val="bg1"/>
              </a:solidFill>
            </a:endParaRPr>
          </a:p>
        </p:txBody>
      </p:sp>
      <p:sp>
        <p:nvSpPr>
          <p:cNvPr id="58" name="Rectangular Callout 50"/>
          <p:cNvSpPr>
            <a:spLocks noChangeArrowheads="1"/>
          </p:cNvSpPr>
          <p:nvPr/>
        </p:nvSpPr>
        <p:spPr bwMode="auto">
          <a:xfrm>
            <a:off x="7711931" y="2258348"/>
            <a:ext cx="2111716" cy="215900"/>
          </a:xfrm>
          <a:prstGeom prst="wedgeRectCallout">
            <a:avLst>
              <a:gd name="adj1" fmla="val -103085"/>
              <a:gd name="adj2" fmla="val -159792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</a:rPr>
              <a:t>STOPPEN MET WERKEN!</a:t>
            </a:r>
            <a:endParaRPr lang="nl-BE" sz="12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5144" y="2460078"/>
            <a:ext cx="341406" cy="35969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269602" y="4801394"/>
            <a:ext cx="6843148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Bij twijfel over de hoorbaarheid doet de aankondiger alle activiteiten die een indringing kunnen verzaken stoppen.</a:t>
            </a:r>
            <a:endParaRPr lang="nl-BE" sz="140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3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928831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160856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4295800" y="4624802"/>
            <a:ext cx="100673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6752478" y="461239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614044" y="4612462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8729" y="404442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en</a:t>
            </a:r>
            <a:r>
              <a:rPr lang="en-US" sz="1200"/>
              <a:t>/of</a:t>
            </a:r>
            <a:endParaRPr lang="nl-BE" sz="120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zichtbaarheid</a:t>
            </a:r>
            <a:endParaRPr lang="en-GB"/>
          </a:p>
        </p:txBody>
      </p:sp>
      <p:sp>
        <p:nvSpPr>
          <p:cNvPr id="51208" name="Ovale toelichting 9"/>
          <p:cNvSpPr>
            <a:spLocks noChangeArrowheads="1"/>
          </p:cNvSpPr>
          <p:nvPr/>
        </p:nvSpPr>
        <p:spPr bwMode="auto">
          <a:xfrm>
            <a:off x="4109012" y="2431707"/>
            <a:ext cx="1081088" cy="431800"/>
          </a:xfrm>
          <a:prstGeom prst="wedgeEllipseCallout">
            <a:avLst>
              <a:gd name="adj1" fmla="val 17290"/>
              <a:gd name="adj2" fmla="val 13015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93" y="3176945"/>
            <a:ext cx="416778" cy="1407782"/>
          </a:xfrm>
          <a:prstGeom prst="rect">
            <a:avLst/>
          </a:prstGeom>
        </p:spPr>
      </p:pic>
      <p:sp>
        <p:nvSpPr>
          <p:cNvPr id="58" name="Ovale toelichting 57"/>
          <p:cNvSpPr/>
          <p:nvPr/>
        </p:nvSpPr>
        <p:spPr bwMode="auto">
          <a:xfrm>
            <a:off x="5441718" y="2344539"/>
            <a:ext cx="1079500" cy="431800"/>
          </a:xfrm>
          <a:prstGeom prst="wedgeEllipseCallout">
            <a:avLst>
              <a:gd name="adj1" fmla="val 5897"/>
              <a:gd name="adj2" fmla="val 135519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87" y="3176945"/>
            <a:ext cx="553941" cy="1370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6808" y="1419820"/>
            <a:ext cx="6843148" cy="340519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De aankondiger contacteert de VV aannemer en zijn HL om te overleggen.</a:t>
            </a:r>
          </a:p>
        </p:txBody>
      </p:sp>
      <p:cxnSp>
        <p:nvCxnSpPr>
          <p:cNvPr id="16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8" name="Rounded Rectangle 122"/>
          <p:cNvSpPr>
            <a:spLocks noChangeArrowheads="1"/>
          </p:cNvSpPr>
          <p:nvPr/>
        </p:nvSpPr>
        <p:spPr bwMode="auto">
          <a:xfrm>
            <a:off x="1592641" y="3825220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overleg met de VV en/of de HL</a:t>
            </a:r>
            <a:endParaRPr lang="en-US" sz="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52" y="3249997"/>
            <a:ext cx="541261" cy="126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38" y="3529288"/>
            <a:ext cx="30483" cy="2804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996" y="4274099"/>
            <a:ext cx="3048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1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toelichting 13"/>
          <p:cNvSpPr/>
          <p:nvPr/>
        </p:nvSpPr>
        <p:spPr bwMode="auto">
          <a:xfrm>
            <a:off x="6302233" y="1766788"/>
            <a:ext cx="1081088" cy="431800"/>
          </a:xfrm>
          <a:prstGeom prst="wedgeEllipseCallout">
            <a:avLst>
              <a:gd name="adj1" fmla="val 54124"/>
              <a:gd name="adj2" fmla="val 33473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graphicFrame>
        <p:nvGraphicFramePr>
          <p:cNvPr id="27" name="Tabel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69636"/>
              </p:ext>
            </p:extLst>
          </p:nvPr>
        </p:nvGraphicFramePr>
        <p:xfrm>
          <a:off x="2925809" y="5018662"/>
          <a:ext cx="6407125" cy="1123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568">
                <a:tc>
                  <a:txBody>
                    <a:bodyPr/>
                    <a:lstStyle/>
                    <a:p>
                      <a:pPr algn="ctr"/>
                      <a:endParaRPr lang="nl-BE" sz="1050"/>
                    </a:p>
                    <a:p>
                      <a:pPr algn="ctr"/>
                      <a:endParaRPr lang="nl-BE" sz="1050"/>
                    </a:p>
                    <a:p>
                      <a:pPr algn="ctr"/>
                      <a:r>
                        <a:rPr lang="nl-BE" sz="1100">
                          <a:latin typeface="+mn-lt"/>
                        </a:rPr>
                        <a:t>Wachten tot situatie</a:t>
                      </a:r>
                      <a:r>
                        <a:rPr lang="nl-BE" sz="1100" baseline="0">
                          <a:latin typeface="+mn-lt"/>
                        </a:rPr>
                        <a:t> verbetert en daarna werken hernemen</a:t>
                      </a:r>
                      <a:endParaRPr lang="nl-BE" sz="1100">
                        <a:latin typeface="+mn-lt"/>
                      </a:endParaRPr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/>
                        <a:t>Ander organisatorisch model</a:t>
                      </a:r>
                    </a:p>
                    <a:p>
                      <a:pPr algn="ctr"/>
                      <a:endParaRPr lang="nl-BE" sz="1050"/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/>
                        <a:t>Einde van de werken</a:t>
                      </a:r>
                    </a:p>
                    <a:p>
                      <a:pPr algn="ctr"/>
                      <a:endParaRPr lang="nl-BE" sz="1050"/>
                    </a:p>
                  </a:txBody>
                  <a:tcPr anchor="b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56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2" y="5306001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05" y="5268005"/>
            <a:ext cx="622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52022" y="5288154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  <a:endParaRPr lang="nl-BE"/>
          </a:p>
        </p:txBody>
      </p:sp>
      <p:grpSp>
        <p:nvGrpSpPr>
          <p:cNvPr id="46" name="Groep 33"/>
          <p:cNvGrpSpPr>
            <a:grpSpLocks/>
          </p:cNvGrpSpPr>
          <p:nvPr/>
        </p:nvGrpSpPr>
        <p:grpSpPr bwMode="auto">
          <a:xfrm>
            <a:off x="7703965" y="3716957"/>
            <a:ext cx="1414665" cy="936178"/>
            <a:chOff x="6887135" y="2996615"/>
            <a:chExt cx="1413400" cy="936091"/>
          </a:xfrm>
        </p:grpSpPr>
        <p:sp>
          <p:nvSpPr>
            <p:cNvPr id="48" name="Ovale toelichting 16"/>
            <p:cNvSpPr/>
            <p:nvPr/>
          </p:nvSpPr>
          <p:spPr bwMode="auto">
            <a:xfrm>
              <a:off x="6887135" y="2996615"/>
              <a:ext cx="1413400" cy="936091"/>
            </a:xfrm>
            <a:prstGeom prst="wedgeEllipseCallout">
              <a:avLst>
                <a:gd name="adj1" fmla="val -8753"/>
                <a:gd name="adj2" fmla="val -103995"/>
              </a:avLst>
            </a:prstGeom>
            <a:solidFill>
              <a:schemeClr val="bg1"/>
            </a:solidFill>
            <a:ln w="3175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l-BE"/>
            </a:p>
          </p:txBody>
        </p:sp>
        <p:grpSp>
          <p:nvGrpSpPr>
            <p:cNvPr id="53" name="Groep 27"/>
            <p:cNvGrpSpPr>
              <a:grpSpLocks/>
            </p:cNvGrpSpPr>
            <p:nvPr/>
          </p:nvGrpSpPr>
          <p:grpSpPr bwMode="auto">
            <a:xfrm>
              <a:off x="7297231" y="3111451"/>
              <a:ext cx="647561" cy="647899"/>
              <a:chOff x="6342758" y="2479972"/>
              <a:chExt cx="1727201" cy="1555751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758" y="2479972"/>
                <a:ext cx="1727201" cy="1555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774" y="2575815"/>
                <a:ext cx="1656185" cy="864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8" name="Rechte verbindingslijn met pijl 19"/>
          <p:cNvCxnSpPr>
            <a:cxnSpLocks noChangeShapeType="1"/>
          </p:cNvCxnSpPr>
          <p:nvPr/>
        </p:nvCxnSpPr>
        <p:spPr bwMode="auto">
          <a:xfrm>
            <a:off x="5483762" y="2809669"/>
            <a:ext cx="1081088" cy="0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60" name="Ovale toelichting 11"/>
          <p:cNvSpPr/>
          <p:nvPr/>
        </p:nvSpPr>
        <p:spPr bwMode="auto">
          <a:xfrm>
            <a:off x="3501549" y="1880643"/>
            <a:ext cx="1079500" cy="431800"/>
          </a:xfrm>
          <a:prstGeom prst="wedgeEllipseCallout">
            <a:avLst>
              <a:gd name="adj1" fmla="val -12161"/>
              <a:gd name="adj2" fmla="val 142332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3" name="Tekstvak 34"/>
          <p:cNvSpPr txBox="1">
            <a:spLocks noChangeArrowheads="1"/>
          </p:cNvSpPr>
          <p:nvPr/>
        </p:nvSpPr>
        <p:spPr bwMode="auto">
          <a:xfrm>
            <a:off x="8068933" y="1965575"/>
            <a:ext cx="576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4" name="Tekstvak 35"/>
          <p:cNvSpPr txBox="1">
            <a:spLocks noChangeArrowheads="1"/>
          </p:cNvSpPr>
          <p:nvPr/>
        </p:nvSpPr>
        <p:spPr bwMode="auto">
          <a:xfrm>
            <a:off x="8945273" y="3667916"/>
            <a:ext cx="57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5" name="Tekstvak 36"/>
          <p:cNvSpPr txBox="1">
            <a:spLocks noChangeArrowheads="1"/>
          </p:cNvSpPr>
          <p:nvPr/>
        </p:nvSpPr>
        <p:spPr bwMode="auto">
          <a:xfrm>
            <a:off x="6743701" y="2636839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2063750" y="2278063"/>
            <a:ext cx="719138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4295776" y="2278063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72949" y="1652397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  <a:endParaRPr lang="nl-BE"/>
          </a:p>
        </p:txBody>
      </p:sp>
      <p:sp>
        <p:nvSpPr>
          <p:cNvPr id="73" name="Rechthoek 41"/>
          <p:cNvSpPr>
            <a:spLocks noChangeArrowheads="1"/>
          </p:cNvSpPr>
          <p:nvPr/>
        </p:nvSpPr>
        <p:spPr bwMode="auto">
          <a:xfrm>
            <a:off x="4573987" y="3846376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6" name="Rechthoek 35"/>
          <p:cNvSpPr>
            <a:spLocks noChangeArrowheads="1"/>
          </p:cNvSpPr>
          <p:nvPr/>
        </p:nvSpPr>
        <p:spPr bwMode="auto">
          <a:xfrm>
            <a:off x="3435553" y="3846443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40238" y="325944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en</a:t>
            </a:r>
            <a:r>
              <a:rPr lang="en-US" sz="1200"/>
              <a:t>/of</a:t>
            </a:r>
            <a:endParaRPr lang="nl-BE" sz="1200"/>
          </a:p>
        </p:txBody>
      </p:sp>
      <p:sp>
        <p:nvSpPr>
          <p:cNvPr id="78" name="Rechthoek 41"/>
          <p:cNvSpPr>
            <a:spLocks noChangeArrowheads="1"/>
          </p:cNvSpPr>
          <p:nvPr/>
        </p:nvSpPr>
        <p:spPr bwMode="auto">
          <a:xfrm>
            <a:off x="8431299" y="310321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9" name="Rechthoek 35"/>
          <p:cNvSpPr>
            <a:spLocks noChangeArrowheads="1"/>
          </p:cNvSpPr>
          <p:nvPr/>
        </p:nvSpPr>
        <p:spPr bwMode="auto">
          <a:xfrm>
            <a:off x="7068517" y="3088720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69074" y="2724124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en</a:t>
            </a:r>
            <a:r>
              <a:rPr lang="en-US" sz="1200"/>
              <a:t>/of</a:t>
            </a:r>
            <a:endParaRPr lang="nl-BE" sz="1200"/>
          </a:p>
        </p:txBody>
      </p:sp>
      <p:pic>
        <p:nvPicPr>
          <p:cNvPr id="3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7" y="1796947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hthoek 35"/>
          <p:cNvSpPr>
            <a:spLocks noChangeArrowheads="1"/>
          </p:cNvSpPr>
          <p:nvPr/>
        </p:nvSpPr>
        <p:spPr bwMode="auto">
          <a:xfrm>
            <a:off x="2243311" y="4035868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US" sz="800" b="1">
                <a:solidFill>
                  <a:schemeClr val="bg1"/>
                </a:solidFill>
              </a:rPr>
              <a:t>AANNEMER</a:t>
            </a:r>
            <a:endParaRPr lang="nl-BE" sz="800" b="1">
              <a:solidFill>
                <a:schemeClr val="bg1"/>
              </a:solidFill>
            </a:endParaRPr>
          </a:p>
        </p:txBody>
      </p:sp>
      <p:sp>
        <p:nvSpPr>
          <p:cNvPr id="4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2. </a:t>
            </a:r>
            <a:r>
              <a:rPr lang="en-GB" err="1"/>
              <a:t>Incidenten</a:t>
            </a:r>
            <a:endParaRPr lang="en-GB"/>
          </a:p>
          <a:p>
            <a:r>
              <a:rPr lang="en-GB"/>
              <a:t>2.2 </a:t>
            </a:r>
            <a:r>
              <a:rPr lang="en-GB" err="1"/>
              <a:t>Verminderde</a:t>
            </a:r>
            <a:r>
              <a:rPr lang="en-GB"/>
              <a:t> </a:t>
            </a:r>
            <a:r>
              <a:rPr lang="en-GB" err="1"/>
              <a:t>zichtbaarheid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755" y="2904795"/>
            <a:ext cx="423240" cy="1023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472" y="2693881"/>
            <a:ext cx="314827" cy="10539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5778" y="2046145"/>
            <a:ext cx="293787" cy="992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389" y="2724608"/>
            <a:ext cx="397273" cy="9822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3202" y="2088439"/>
            <a:ext cx="397273" cy="982268"/>
          </a:xfrm>
          <a:prstGeom prst="rect">
            <a:avLst/>
          </a:prstGeom>
        </p:spPr>
      </p:pic>
      <p:sp>
        <p:nvSpPr>
          <p:cNvPr id="62" name="Ovale toelichting 22"/>
          <p:cNvSpPr/>
          <p:nvPr/>
        </p:nvSpPr>
        <p:spPr bwMode="auto">
          <a:xfrm>
            <a:off x="9131838" y="1661443"/>
            <a:ext cx="1657350" cy="431800"/>
          </a:xfrm>
          <a:prstGeom prst="wedgeEllipseCallout">
            <a:avLst>
              <a:gd name="adj1" fmla="val -38389"/>
              <a:gd name="adj2" fmla="val 71538"/>
            </a:avLst>
          </a:prstGeom>
          <a:noFill/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49" name="TextBox 48"/>
          <p:cNvSpPr txBox="1"/>
          <p:nvPr/>
        </p:nvSpPr>
        <p:spPr>
          <a:xfrm>
            <a:off x="2243312" y="772566"/>
            <a:ext cx="7562650" cy="57888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/>
              <a:t>Na het overleg neemt de VV aannemer een beslissing over het verdere verloop van de werken.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253" y="2903305"/>
            <a:ext cx="468036" cy="1092085"/>
          </a:xfrm>
          <a:prstGeom prst="rect">
            <a:avLst/>
          </a:prstGeom>
        </p:spPr>
      </p:pic>
      <p:sp>
        <p:nvSpPr>
          <p:cNvPr id="59" name="Ovale toelichting 9"/>
          <p:cNvSpPr>
            <a:spLocks noChangeArrowheads="1"/>
          </p:cNvSpPr>
          <p:nvPr/>
        </p:nvSpPr>
        <p:spPr bwMode="auto">
          <a:xfrm>
            <a:off x="2711450" y="2349500"/>
            <a:ext cx="1081088" cy="431800"/>
          </a:xfrm>
          <a:prstGeom prst="wedgeEllipseCallout">
            <a:avLst>
              <a:gd name="adj1" fmla="val -30094"/>
              <a:gd name="adj2" fmla="val 85596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556792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>
                <a:solidFill>
                  <a:schemeClr val="tx1"/>
                </a:solidFill>
              </a:rPr>
              <a:t>Familiefoto "Aannemer"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0. Inleiding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1. Opstellen van het beveiligingssysteem met kijkuit</a:t>
            </a:r>
          </a:p>
          <a:p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2. Incidenten	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/>
              <a:t>3. Einde van de werken</a:t>
            </a:r>
          </a:p>
          <a:p>
            <a:endParaRPr lang="nl-BE" sz="2000" b="1"/>
          </a:p>
          <a:p>
            <a:r>
              <a:rPr lang="nl-BE" sz="2000" b="1">
                <a:solidFill>
                  <a:schemeClr val="tx1"/>
                </a:solidFill>
              </a:rPr>
              <a:t>4. Uitzonderlijk luidruchtige werken</a:t>
            </a:r>
          </a:p>
          <a:p>
            <a:br>
              <a:rPr lang="nl-BE" sz="200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26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Beginsituatie</a:t>
            </a:r>
            <a:endParaRPr lang="en-US" sz="11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3. </a:t>
            </a:r>
            <a:r>
              <a:rPr lang="en-GB" err="1"/>
              <a:t>Einde</a:t>
            </a:r>
            <a:r>
              <a:rPr lang="en-GB"/>
              <a:t> van de </a:t>
            </a:r>
            <a:r>
              <a:rPr lang="en-GB" err="1"/>
              <a:t>werken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233" y="2506773"/>
            <a:ext cx="310923" cy="26215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Beginsituatie</a:t>
            </a:r>
            <a:endParaRPr lang="en-US" sz="11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 beëindigd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3. </a:t>
            </a:r>
            <a:r>
              <a:rPr lang="en-GB" err="1"/>
              <a:t>Einde</a:t>
            </a:r>
            <a:r>
              <a:rPr lang="en-GB"/>
              <a:t> van de </a:t>
            </a:r>
            <a:r>
              <a:rPr lang="en-GB" err="1"/>
              <a:t>werken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858" y="2440425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err="1"/>
              <a:t>Referentiedocumenten</a:t>
            </a:r>
            <a:endParaRPr lang="en-GB"/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487488" y="908720"/>
            <a:ext cx="10753725" cy="8874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err="1">
                <a:latin typeface="+mn-lt"/>
              </a:rPr>
              <a:t>Referentiedocumenten</a:t>
            </a:r>
            <a:endParaRPr lang="en-US" sz="2400" b="1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487488" y="1700808"/>
            <a:ext cx="8064500" cy="4176713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Bundel</a:t>
            </a:r>
            <a:r>
              <a:rPr lang="en-US" sz="16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576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Reglement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arbeidsveiligheid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(RAV),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III,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IV,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Hoofdstuk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Rubriek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bedienden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in de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sporen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nabijheid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1600" dirty="0" err="1">
                <a:solidFill>
                  <a:srgbClr val="FF0000"/>
                </a:solidFill>
              </a:rPr>
              <a:t>Bericht</a:t>
            </a:r>
            <a:r>
              <a:rPr lang="en-US" sz="1600" dirty="0">
                <a:solidFill>
                  <a:srgbClr val="FF0000"/>
                </a:solidFill>
              </a:rPr>
              <a:t> 4 VM/2010 </a:t>
            </a:r>
            <a:r>
              <a:rPr lang="en-US" sz="1600" dirty="0"/>
              <a:t>– 10de </a:t>
            </a:r>
            <a:r>
              <a:rPr lang="en-US" sz="1600" dirty="0" err="1"/>
              <a:t>bijvoegsel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het ARPS </a:t>
            </a:r>
            <a:r>
              <a:rPr lang="en-US" sz="1600" dirty="0" err="1"/>
              <a:t>Bundel</a:t>
            </a:r>
            <a:r>
              <a:rPr lang="en-US" sz="1600" dirty="0"/>
              <a:t> 576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 err="1">
                <a:solidFill>
                  <a:srgbClr val="FF0000"/>
                </a:solidFill>
              </a:rPr>
              <a:t>Omzendbrief</a:t>
            </a:r>
            <a:r>
              <a:rPr lang="en-US" sz="1600" dirty="0">
                <a:solidFill>
                  <a:srgbClr val="FF0000"/>
                </a:solidFill>
              </a:rPr>
              <a:t> 2 I-AM/2019 </a:t>
            </a:r>
            <a:r>
              <a:rPr lang="en-US" sz="1600" dirty="0"/>
              <a:t>– </a:t>
            </a:r>
            <a:r>
              <a:rPr lang="en-US" sz="1600" dirty="0" err="1"/>
              <a:t>Werken</a:t>
            </a:r>
            <a:r>
              <a:rPr lang="en-US" sz="1600" dirty="0"/>
              <a:t> met </a:t>
            </a:r>
            <a:r>
              <a:rPr lang="en-US" sz="1600" dirty="0" err="1"/>
              <a:t>indringing</a:t>
            </a:r>
            <a:r>
              <a:rPr lang="en-US" sz="1600" dirty="0"/>
              <a:t> type I – </a:t>
            </a:r>
            <a:r>
              <a:rPr lang="en-US" sz="1600" dirty="0" err="1"/>
              <a:t>Hiërarchie</a:t>
            </a:r>
            <a:r>
              <a:rPr lang="en-US" sz="1600" dirty="0"/>
              <a:t> van de </a:t>
            </a:r>
            <a:r>
              <a:rPr lang="en-US" sz="1600" dirty="0" err="1"/>
              <a:t>veiligheidsmaatregelen</a:t>
            </a:r>
            <a:endParaRPr lang="en-US" sz="1600" dirty="0"/>
          </a:p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600" dirty="0" err="1">
                <a:solidFill>
                  <a:srgbClr val="FF0000"/>
                </a:solidFill>
              </a:rPr>
              <a:t>Omzendbrief</a:t>
            </a:r>
            <a:r>
              <a:rPr lang="en-US" sz="1600" dirty="0">
                <a:solidFill>
                  <a:srgbClr val="FF0000"/>
                </a:solidFill>
              </a:rPr>
              <a:t> 1 I-AM/2020 </a:t>
            </a:r>
            <a:r>
              <a:rPr lang="en-US" sz="1600" dirty="0"/>
              <a:t>– </a:t>
            </a:r>
            <a:r>
              <a:rPr lang="en-US" sz="1600" dirty="0" err="1"/>
              <a:t>Richtlijnen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de </a:t>
            </a:r>
            <a:r>
              <a:rPr lang="en-US" sz="1600" dirty="0" err="1"/>
              <a:t>beveiliging</a:t>
            </a:r>
            <a:r>
              <a:rPr lang="en-US" sz="1600" dirty="0"/>
              <a:t> van </a:t>
            </a:r>
            <a:r>
              <a:rPr lang="en-US" sz="1600" dirty="0" err="1"/>
              <a:t>werken</a:t>
            </a:r>
            <a:r>
              <a:rPr lang="en-US" sz="1600" dirty="0"/>
              <a:t> met </a:t>
            </a:r>
            <a:r>
              <a:rPr lang="en-US" sz="1600" dirty="0" err="1"/>
              <a:t>indringing</a:t>
            </a:r>
            <a:r>
              <a:rPr lang="en-US" sz="1600" dirty="0"/>
              <a:t> type II</a:t>
            </a: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1600" dirty="0" err="1">
                <a:solidFill>
                  <a:srgbClr val="FF0000"/>
                </a:solidFill>
              </a:rPr>
              <a:t>Bundel</a:t>
            </a:r>
            <a:r>
              <a:rPr lang="en-US" sz="1600" dirty="0">
                <a:solidFill>
                  <a:srgbClr val="FF0000"/>
                </a:solidFill>
              </a:rPr>
              <a:t> 63 </a:t>
            </a:r>
            <a:r>
              <a:rPr lang="en-US" sz="1600" dirty="0" err="1">
                <a:solidFill>
                  <a:srgbClr val="FF0000"/>
                </a:solidFill>
              </a:rPr>
              <a:t>versie</a:t>
            </a:r>
            <a:r>
              <a:rPr lang="en-US" sz="1600" dirty="0">
                <a:solidFill>
                  <a:srgbClr val="FF0000"/>
                </a:solidFill>
              </a:rPr>
              <a:t> 2.1 </a:t>
            </a:r>
            <a:r>
              <a:rPr lang="en-US" sz="1600" dirty="0"/>
              <a:t>– </a:t>
            </a:r>
            <a:r>
              <a:rPr lang="fr-BE" sz="1600" kern="0" dirty="0" err="1"/>
              <a:t>Veiligheids</a:t>
            </a:r>
            <a:r>
              <a:rPr lang="fr-BE" sz="1600" kern="0" dirty="0"/>
              <a:t>- en </a:t>
            </a:r>
            <a:r>
              <a:rPr lang="fr-BE" sz="1600" kern="0" dirty="0" err="1"/>
              <a:t>gezondheidsmaatregelen</a:t>
            </a:r>
            <a:r>
              <a:rPr lang="fr-BE" sz="1600" kern="0" dirty="0"/>
              <a:t> </a:t>
            </a:r>
            <a:r>
              <a:rPr lang="fr-BE" sz="1600" kern="0" dirty="0" err="1"/>
              <a:t>bij</a:t>
            </a:r>
            <a:r>
              <a:rPr lang="fr-BE" sz="1600" kern="0" dirty="0"/>
              <a:t> het </a:t>
            </a:r>
            <a:r>
              <a:rPr lang="fr-BE" sz="1600" kern="0" dirty="0" err="1"/>
              <a:t>uitvoeren</a:t>
            </a:r>
            <a:r>
              <a:rPr lang="fr-BE" sz="1600" kern="0" dirty="0"/>
              <a:t> van </a:t>
            </a:r>
            <a:r>
              <a:rPr lang="fr-BE" sz="1600" kern="0" dirty="0" err="1"/>
              <a:t>opdrachten</a:t>
            </a:r>
            <a:r>
              <a:rPr lang="fr-BE" sz="1600" kern="0" dirty="0"/>
              <a:t> </a:t>
            </a:r>
            <a:r>
              <a:rPr lang="fr-BE" sz="1600" kern="0" dirty="0" err="1"/>
              <a:t>voor</a:t>
            </a:r>
            <a:r>
              <a:rPr lang="fr-BE" sz="1600" kern="0" dirty="0"/>
              <a:t> </a:t>
            </a:r>
            <a:r>
              <a:rPr lang="fr-BE" sz="1600" kern="0" dirty="0" err="1"/>
              <a:t>werken</a:t>
            </a:r>
            <a:r>
              <a:rPr lang="fr-BE" sz="1600" kern="0" dirty="0"/>
              <a:t>, </a:t>
            </a:r>
            <a:r>
              <a:rPr lang="fr-BE" sz="1600" kern="0" dirty="0" err="1"/>
              <a:t>leveringen</a:t>
            </a:r>
            <a:r>
              <a:rPr lang="fr-BE" sz="1600" kern="0" dirty="0"/>
              <a:t> en </a:t>
            </a:r>
            <a:r>
              <a:rPr lang="fr-BE" sz="1600" kern="0" dirty="0" err="1"/>
              <a:t>diensten</a:t>
            </a:r>
            <a:endParaRPr lang="en-US" sz="1600" dirty="0"/>
          </a:p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WIT 1009.nl </a:t>
            </a:r>
            <a:r>
              <a:rPr lang="en-US" sz="1600" dirty="0"/>
              <a:t>– </a:t>
            </a:r>
            <a:r>
              <a:rPr lang="en-US" sz="1600" dirty="0" err="1"/>
              <a:t>Veiligheidsmaatregel</a:t>
            </a:r>
            <a:r>
              <a:rPr lang="en-US" sz="1600" dirty="0"/>
              <a:t> “</a:t>
            </a:r>
            <a:r>
              <a:rPr lang="en-US" sz="1600" dirty="0" err="1"/>
              <a:t>aankondigingssysteem</a:t>
            </a:r>
            <a:r>
              <a:rPr lang="en-US" sz="1600" dirty="0"/>
              <a:t>” – </a:t>
            </a:r>
            <a:r>
              <a:rPr lang="en-US" sz="1600" dirty="0" err="1"/>
              <a:t>versie</a:t>
            </a:r>
            <a:r>
              <a:rPr lang="en-US" sz="1600" dirty="0"/>
              <a:t> </a:t>
            </a:r>
            <a:r>
              <a:rPr lang="en-US" sz="1600" dirty="0" err="1"/>
              <a:t>aanemers</a:t>
            </a:r>
            <a:endParaRPr lang="en-US" sz="1600" dirty="0"/>
          </a:p>
          <a:p>
            <a:pPr marL="0" indent="0" algn="just" eaLnBrk="1" hangingPunct="1">
              <a:buNone/>
            </a:pPr>
            <a:endParaRPr lang="en-US" sz="1800" dirty="0"/>
          </a:p>
          <a:p>
            <a:pPr algn="just" eaLnBrk="1" hangingPunct="1"/>
            <a:endParaRPr lang="en-US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Beginsituatie</a:t>
            </a:r>
            <a:endParaRPr lang="en-US" sz="11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 beëindigd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3. </a:t>
            </a:r>
            <a:r>
              <a:rPr lang="en-GB" err="1"/>
              <a:t>Einde</a:t>
            </a:r>
            <a:r>
              <a:rPr lang="en-GB"/>
              <a:t> van de </a:t>
            </a:r>
            <a:r>
              <a:rPr lang="en-GB" err="1"/>
              <a:t>werken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" name="Rectangular Callout 50"/>
          <p:cNvSpPr>
            <a:spLocks noChangeArrowheads="1"/>
          </p:cNvSpPr>
          <p:nvPr/>
        </p:nvSpPr>
        <p:spPr bwMode="auto">
          <a:xfrm>
            <a:off x="7771645" y="2397221"/>
            <a:ext cx="2167685" cy="288925"/>
          </a:xfrm>
          <a:prstGeom prst="wedgeRectCallout">
            <a:avLst>
              <a:gd name="adj1" fmla="val -84866"/>
              <a:gd name="adj2" fmla="val 142042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GEEN INDRINGING MEER !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Beginsituatie</a:t>
            </a:r>
            <a:endParaRPr lang="en-US" sz="1100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 beëindigd</a:t>
            </a:r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3. </a:t>
            </a:r>
            <a:r>
              <a:rPr lang="en-GB" err="1"/>
              <a:t>Einde</a:t>
            </a:r>
            <a:r>
              <a:rPr lang="en-GB"/>
              <a:t> van de </a:t>
            </a:r>
            <a:r>
              <a:rPr lang="en-GB" err="1"/>
              <a:t>werken</a:t>
            </a:r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5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" name="Rectangular Callout 50"/>
          <p:cNvSpPr>
            <a:spLocks noChangeArrowheads="1"/>
          </p:cNvSpPr>
          <p:nvPr/>
        </p:nvSpPr>
        <p:spPr bwMode="auto">
          <a:xfrm>
            <a:off x="7496748" y="1492050"/>
            <a:ext cx="2775965" cy="288925"/>
          </a:xfrm>
          <a:prstGeom prst="wedgeRectCallout">
            <a:avLst>
              <a:gd name="adj1" fmla="val -84866"/>
              <a:gd name="adj2" fmla="val 142042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BEVEILIGING WORDT STOPGEZET !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ep 74"/>
          <p:cNvGrpSpPr>
            <a:grpSpLocks/>
          </p:cNvGrpSpPr>
          <p:nvPr/>
        </p:nvGrpSpPr>
        <p:grpSpPr bwMode="auto">
          <a:xfrm>
            <a:off x="2840753" y="2109788"/>
            <a:ext cx="1727200" cy="1555750"/>
            <a:chOff x="6300192" y="2204864"/>
            <a:chExt cx="1728192" cy="1555373"/>
          </a:xfrm>
        </p:grpSpPr>
        <p:pic>
          <p:nvPicPr>
            <p:cNvPr id="655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204864"/>
              <a:ext cx="1728192" cy="155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64" name="Rectangle 47"/>
            <p:cNvSpPr>
              <a:spLocks noChangeArrowheads="1"/>
            </p:cNvSpPr>
            <p:nvPr/>
          </p:nvSpPr>
          <p:spPr bwMode="auto">
            <a:xfrm>
              <a:off x="6620991" y="2852936"/>
              <a:ext cx="1224136" cy="196746"/>
            </a:xfrm>
            <a:prstGeom prst="rect">
              <a:avLst/>
            </a:prstGeom>
            <a:solidFill>
              <a:schemeClr val="bg1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cxnSp>
        <p:nvCxnSpPr>
          <p:cNvPr id="65539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5540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grpSp>
        <p:nvGrpSpPr>
          <p:cNvPr id="65541" name="Groep 47"/>
          <p:cNvGrpSpPr>
            <a:grpSpLocks/>
          </p:cNvGrpSpPr>
          <p:nvPr/>
        </p:nvGrpSpPr>
        <p:grpSpPr bwMode="auto">
          <a:xfrm>
            <a:off x="6167439" y="3716339"/>
            <a:ext cx="865187" cy="433387"/>
            <a:chOff x="4427984" y="2636912"/>
            <a:chExt cx="864096" cy="432048"/>
          </a:xfrm>
        </p:grpSpPr>
        <p:cxnSp>
          <p:nvCxnSpPr>
            <p:cNvPr id="49" name="Rechte verbindingslijn met pijl 48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kstvak 49"/>
            <p:cNvSpPr txBox="1"/>
            <p:nvPr/>
          </p:nvSpPr>
          <p:spPr>
            <a:xfrm>
              <a:off x="4427984" y="2709711"/>
              <a:ext cx="864096" cy="245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65542" name="Straight Connector 16"/>
          <p:cNvCxnSpPr>
            <a:cxnSpLocks noChangeShapeType="1"/>
          </p:cNvCxnSpPr>
          <p:nvPr/>
        </p:nvCxnSpPr>
        <p:spPr bwMode="auto">
          <a:xfrm flipV="1">
            <a:off x="2640013" y="41735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65543" name="Straight Connector 16"/>
          <p:cNvCxnSpPr>
            <a:cxnSpLocks noChangeShapeType="1"/>
          </p:cNvCxnSpPr>
          <p:nvPr/>
        </p:nvCxnSpPr>
        <p:spPr bwMode="auto">
          <a:xfrm flipV="1">
            <a:off x="2640013" y="4508501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5544" name="Chevron 29"/>
          <p:cNvSpPr>
            <a:spLocks noChangeArrowheads="1"/>
          </p:cNvSpPr>
          <p:nvPr/>
        </p:nvSpPr>
        <p:spPr bwMode="auto">
          <a:xfrm>
            <a:off x="2803526" y="4086226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5" name="Chevron 30"/>
          <p:cNvSpPr>
            <a:spLocks noChangeAspect="1"/>
          </p:cNvSpPr>
          <p:nvPr/>
        </p:nvSpPr>
        <p:spPr bwMode="auto">
          <a:xfrm flipH="1">
            <a:off x="2803526" y="444658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6" name="TextBox 32"/>
          <p:cNvSpPr txBox="1">
            <a:spLocks noChangeArrowheads="1"/>
          </p:cNvSpPr>
          <p:nvPr/>
        </p:nvSpPr>
        <p:spPr bwMode="auto">
          <a:xfrm>
            <a:off x="9551989" y="3768726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5547" name="TextBox 228"/>
          <p:cNvSpPr txBox="1">
            <a:spLocks noChangeArrowheads="1"/>
          </p:cNvSpPr>
          <p:nvPr/>
        </p:nvSpPr>
        <p:spPr bwMode="auto">
          <a:xfrm>
            <a:off x="2387600" y="40068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5548" name="TextBox 229"/>
          <p:cNvSpPr txBox="1">
            <a:spLocks noChangeArrowheads="1"/>
          </p:cNvSpPr>
          <p:nvPr/>
        </p:nvSpPr>
        <p:spPr bwMode="auto">
          <a:xfrm>
            <a:off x="2387600" y="44069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5550" name="TextBox 32"/>
          <p:cNvSpPr txBox="1">
            <a:spLocks noChangeArrowheads="1"/>
          </p:cNvSpPr>
          <p:nvPr/>
        </p:nvSpPr>
        <p:spPr bwMode="auto">
          <a:xfrm>
            <a:off x="2279651" y="377348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52" name="Straight Connector 111"/>
          <p:cNvCxnSpPr/>
          <p:nvPr/>
        </p:nvCxnSpPr>
        <p:spPr bwMode="auto">
          <a:xfrm>
            <a:off x="2782888" y="3716338"/>
            <a:ext cx="75612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552" name="Rounded Rectangle 122"/>
          <p:cNvSpPr>
            <a:spLocks noChangeArrowheads="1"/>
          </p:cNvSpPr>
          <p:nvPr/>
        </p:nvSpPr>
        <p:spPr bwMode="auto">
          <a:xfrm>
            <a:off x="1533526" y="41195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einde</a:t>
            </a:r>
          </a:p>
        </p:txBody>
      </p:sp>
      <p:sp>
        <p:nvSpPr>
          <p:cNvPr id="63" name="TextBox 29"/>
          <p:cNvSpPr txBox="1"/>
          <p:nvPr/>
        </p:nvSpPr>
        <p:spPr>
          <a:xfrm>
            <a:off x="4857875" y="3131798"/>
            <a:ext cx="5680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 ► ► ► ► ► ► ►                 </a:t>
            </a:r>
          </a:p>
        </p:txBody>
      </p:sp>
      <p:sp>
        <p:nvSpPr>
          <p:cNvPr id="65554" name="Rectangle 47"/>
          <p:cNvSpPr>
            <a:spLocks noChangeArrowheads="1"/>
          </p:cNvSpPr>
          <p:nvPr/>
        </p:nvSpPr>
        <p:spPr bwMode="auto">
          <a:xfrm>
            <a:off x="8612188" y="5238751"/>
            <a:ext cx="1223962" cy="144463"/>
          </a:xfrm>
          <a:prstGeom prst="rect">
            <a:avLst/>
          </a:prstGeom>
          <a:solidFill>
            <a:schemeClr val="bg1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55" name="TextBox 30"/>
          <p:cNvSpPr txBox="1">
            <a:spLocks noChangeArrowheads="1"/>
          </p:cNvSpPr>
          <p:nvPr/>
        </p:nvSpPr>
        <p:spPr bwMode="auto">
          <a:xfrm>
            <a:off x="2946401" y="2328450"/>
            <a:ext cx="1584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EINDE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van de </a:t>
            </a:r>
            <a:r>
              <a:rPr lang="en-US" sz="1600" b="1" err="1">
                <a:solidFill>
                  <a:srgbClr val="FF0000"/>
                </a:solidFill>
              </a:rPr>
              <a:t>werken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046648" y="2235689"/>
            <a:ext cx="977343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3. </a:t>
            </a:r>
            <a:r>
              <a:rPr lang="en-GB" err="1"/>
              <a:t>Einde</a:t>
            </a:r>
            <a:r>
              <a:rPr lang="en-GB"/>
              <a:t> van de </a:t>
            </a:r>
            <a:r>
              <a:rPr lang="en-GB" err="1"/>
              <a:t>werken</a:t>
            </a:r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56" y="2781301"/>
            <a:ext cx="354393" cy="8269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2766674"/>
            <a:ext cx="945659" cy="76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3472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>
                <a:solidFill>
                  <a:schemeClr val="tx1"/>
                </a:solidFill>
              </a:rPr>
              <a:t>Familiefoto "Aannemer"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0. Inleiding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1. Opstellen van het beveiligingssysteem met kijkuit</a:t>
            </a:r>
          </a:p>
          <a:p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2. Incidenten	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3. Einde van de werken</a:t>
            </a:r>
          </a:p>
          <a:p>
            <a:endParaRPr lang="nl-BE" sz="2000" b="1"/>
          </a:p>
          <a:p>
            <a:r>
              <a:rPr lang="nl-BE" sz="2000" b="1"/>
              <a:t>4. Uitzonderlijk luidruchtige werken</a:t>
            </a:r>
          </a:p>
          <a:p>
            <a:br>
              <a:rPr lang="nl-BE" sz="200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3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5090572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5020721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5030247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5427122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5004846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5365209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4934996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5335046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4500022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4504784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3420521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3420522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werken?</a:t>
            </a:r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86056" y="2765325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>
                <a:solidFill>
                  <a:schemeClr val="bg1"/>
                </a:solidFill>
              </a:rPr>
              <a:t>AANKONDIGER AANNEMER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Uitzonderlijk</a:t>
            </a:r>
            <a:r>
              <a:rPr lang="en-GB" dirty="0"/>
              <a:t> </a:t>
            </a:r>
            <a:r>
              <a:rPr lang="en-GB" dirty="0" err="1"/>
              <a:t>luidruchtige</a:t>
            </a:r>
            <a:r>
              <a:rPr lang="en-GB" dirty="0"/>
              <a:t> </a:t>
            </a:r>
            <a:r>
              <a:rPr lang="en-GB" dirty="0" err="1"/>
              <a:t>werken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3125130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4819108"/>
            <a:ext cx="865187" cy="284164"/>
            <a:chOff x="4427984" y="2636912"/>
            <a:chExt cx="864096" cy="43204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4810464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3901629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3814836"/>
            <a:ext cx="214082" cy="22794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774" y="2708407"/>
            <a:ext cx="68890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249" y="2002079"/>
            <a:ext cx="5718544" cy="77425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0A7C699-4293-4082-8159-5558ECA01DBB}"/>
              </a:ext>
            </a:extLst>
          </p:cNvPr>
          <p:cNvSpPr txBox="1">
            <a:spLocks/>
          </p:cNvSpPr>
          <p:nvPr/>
        </p:nvSpPr>
        <p:spPr bwMode="auto">
          <a:xfrm>
            <a:off x="1127448" y="41345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b="1" kern="0" dirty="0" err="1">
                <a:solidFill>
                  <a:srgbClr val="0070C0"/>
                </a:solidFill>
              </a:rPr>
              <a:t>Uitzonderlijk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luidruchtige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werken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310F5-0F78-4746-96F1-436E18CD6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551" y="3109713"/>
            <a:ext cx="944962" cy="768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B2A11C-3B0A-486C-A602-4D2194C67A09}"/>
              </a:ext>
            </a:extLst>
          </p:cNvPr>
          <p:cNvCxnSpPr>
            <a:endCxn id="7" idx="1"/>
          </p:cNvCxnSpPr>
          <p:nvPr/>
        </p:nvCxnSpPr>
        <p:spPr>
          <a:xfrm>
            <a:off x="6730151" y="3315847"/>
            <a:ext cx="1161400" cy="177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BD54784-362F-4E75-B98B-31CB64366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687" y="3106605"/>
            <a:ext cx="140220" cy="2438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61A7B0-742C-44BB-8FC3-993F75EE9E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0236" y="3240748"/>
            <a:ext cx="140217" cy="2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83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908720"/>
            <a:ext cx="587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13" y="1886323"/>
            <a:ext cx="1236499" cy="11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echte verbindingslijn 65"/>
          <p:cNvCxnSpPr>
            <a:cxnSpLocks noChangeShapeType="1"/>
          </p:cNvCxnSpPr>
          <p:nvPr/>
        </p:nvCxnSpPr>
        <p:spPr bwMode="auto">
          <a:xfrm>
            <a:off x="1821264" y="2204864"/>
            <a:ext cx="504949" cy="71884"/>
          </a:xfrm>
          <a:prstGeom prst="line">
            <a:avLst/>
          </a:prstGeom>
          <a:noFill/>
          <a:ln w="31750" algn="ctr">
            <a:solidFill>
              <a:srgbClr val="92D050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/>
              <a:t>4. </a:t>
            </a:r>
            <a:r>
              <a:rPr lang="en-GB" err="1"/>
              <a:t>Uitzonderlijk</a:t>
            </a:r>
            <a:r>
              <a:rPr lang="en-GB"/>
              <a:t> </a:t>
            </a:r>
            <a:r>
              <a:rPr lang="en-GB" err="1"/>
              <a:t>luidruchtige</a:t>
            </a:r>
            <a:r>
              <a:rPr lang="en-GB"/>
              <a:t> </a:t>
            </a:r>
            <a:r>
              <a:rPr lang="en-GB" err="1"/>
              <a:t>werken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83074" y="997222"/>
            <a:ext cx="5520994" cy="3405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De bediende riskeert het alarm niet te horen.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7587" y="1666754"/>
            <a:ext cx="7631940" cy="200906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sz="1400">
                <a:latin typeface="+mn-lt"/>
              </a:rPr>
              <a:t>Tijdens de planning van luidruchtige werken, waakt de hiërarchische lijn erover te kiezen voor een andere veiligheidsmaatregel (buiten dienststelling of sperren van de beweging).</a:t>
            </a:r>
          </a:p>
          <a:p>
            <a:pPr>
              <a:defRPr/>
            </a:pPr>
            <a:endParaRPr lang="nl-BE" sz="1400">
              <a:latin typeface="+mn-lt"/>
            </a:endParaRPr>
          </a:p>
          <a:p>
            <a:pPr>
              <a:defRPr/>
            </a:pPr>
            <a:r>
              <a:rPr lang="nl-BE" sz="1400">
                <a:latin typeface="+mn-lt"/>
              </a:rPr>
              <a:t>Voor activiteiten van </a:t>
            </a:r>
            <a:r>
              <a:rPr lang="nl-BE" sz="1400" b="1">
                <a:solidFill>
                  <a:schemeClr val="accent3"/>
                </a:solidFill>
                <a:latin typeface="+mn-lt"/>
              </a:rPr>
              <a:t>korte duur </a:t>
            </a:r>
            <a:r>
              <a:rPr lang="nl-BE" sz="1400">
                <a:latin typeface="+mn-lt"/>
              </a:rPr>
              <a:t>met een risico op indringing </a:t>
            </a:r>
            <a:r>
              <a:rPr lang="nl-BE" sz="1400" b="1">
                <a:solidFill>
                  <a:schemeClr val="accent3"/>
                </a:solidFill>
                <a:latin typeface="+mn-lt"/>
              </a:rPr>
              <a:t>type I</a:t>
            </a:r>
            <a:r>
              <a:rPr lang="nl-BE" sz="1400">
                <a:latin typeface="+mn-lt"/>
              </a:rPr>
              <a:t>:</a:t>
            </a:r>
          </a:p>
          <a:p>
            <a:pPr>
              <a:defRPr/>
            </a:pPr>
            <a:endParaRPr lang="nl-BE" sz="1400">
              <a:latin typeface="+mn-lt"/>
            </a:endParaRPr>
          </a:p>
          <a:p>
            <a:pPr>
              <a:defRPr/>
            </a:pPr>
            <a:r>
              <a:rPr lang="nl-BE" sz="1400">
                <a:latin typeface="+mn-lt"/>
              </a:rPr>
              <a:t>de aankondiger communiceert de verwittiging aan de werkende bedienden door te tikken op de schouder of te trekken aan de arm.  </a:t>
            </a:r>
          </a:p>
          <a:p>
            <a:pPr>
              <a:defRPr/>
            </a:pPr>
            <a:endParaRPr lang="nl-BE" sz="140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8A2F2-772A-4758-B769-98826E33C08A}"/>
              </a:ext>
            </a:extLst>
          </p:cNvPr>
          <p:cNvSpPr txBox="1"/>
          <p:nvPr/>
        </p:nvSpPr>
        <p:spPr>
          <a:xfrm>
            <a:off x="3719736" y="4581128"/>
            <a:ext cx="7119792" cy="3405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latin typeface="+mn-lt"/>
              </a:rPr>
              <a:t>De aankondiger moet hierbij steeds waken over zijn eigen veiligheid.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278DDA5-A77F-430E-BF3D-B57F5818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650" y="4406952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4583113" y="188914"/>
            <a:ext cx="3009900" cy="61880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0">
                <a:solidFill>
                  <a:schemeClr val="bg1"/>
                </a:solidFill>
              </a:rPr>
              <a:t>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2063750" y="2852739"/>
            <a:ext cx="8135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6600" b="1">
                <a:solidFill>
                  <a:srgbClr val="1660A4"/>
                </a:solidFill>
              </a:rPr>
              <a:t>VRAGEN?</a:t>
            </a:r>
            <a:endParaRPr lang="en-US" sz="6600">
              <a:solidFill>
                <a:srgbClr val="1660A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1314DD4-AAB3-E64A-9F6D-104FDF60AC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04" y="143486"/>
            <a:ext cx="2253863" cy="2348881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B80B4-B953-6547-A044-6E303DFD4AF3}" type="slidenum">
              <a:rPr kumimoji="0" lang="nl-BE" sz="975" b="0" i="0" u="none" strike="noStrike" kern="1200" cap="none" spc="0" normalizeH="0" baseline="0" noProof="0" smtClean="0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975" b="0" i="0" u="none" strike="noStrike" kern="1200" cap="none" spc="0" normalizeH="0" baseline="0" noProof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D3F6EC-6AE3-B342-88AB-21D4D9DC9595}"/>
              </a:ext>
            </a:extLst>
          </p:cNvPr>
          <p:cNvSpPr/>
          <p:nvPr/>
        </p:nvSpPr>
        <p:spPr>
          <a:xfrm>
            <a:off x="64782" y="1709896"/>
            <a:ext cx="1692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err="1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Leer</a:t>
            </a:r>
            <a:r>
              <a:rPr lang="fr-FR" sz="2000" b="1">
                <a:solidFill>
                  <a:srgbClr val="213A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kumimoji="0" lang="fr-FR" sz="2000" b="1" i="0" u="none" strike="noStrike" kern="1200" cap="none" spc="0" normalizeH="0" baseline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err="1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doelstellingen</a:t>
            </a:r>
            <a:endParaRPr kumimoji="0" lang="fr-FR" sz="2000" b="1" i="0" u="none" strike="noStrike" kern="1200" cap="none" spc="0" normalizeH="0" baseline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51DAB11-6FB3-3145-895D-C864AC7D8032}"/>
              </a:ext>
            </a:extLst>
          </p:cNvPr>
          <p:cNvSpPr txBox="1">
            <a:spLocks/>
          </p:cNvSpPr>
          <p:nvPr/>
        </p:nvSpPr>
        <p:spPr>
          <a:xfrm>
            <a:off x="2063552" y="728876"/>
            <a:ext cx="8396363" cy="354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BE" sz="180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4FC49E8-8412-4948-B9CE-C1C4A5B1F44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46800" y="1297205"/>
            <a:ext cx="9478372" cy="12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FB259F6-373F-E240-BD2E-167983DCF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2766" y="3429000"/>
            <a:ext cx="94897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FB259F6-373F-E240-BD2E-167983DCF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2766" y="5085184"/>
            <a:ext cx="9489798" cy="9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Espace réservé du texte 1"/>
          <p:cNvSpPr txBox="1">
            <a:spLocks/>
          </p:cNvSpPr>
          <p:nvPr/>
        </p:nvSpPr>
        <p:spPr>
          <a:xfrm>
            <a:off x="2063552" y="845232"/>
            <a:ext cx="9558961" cy="4785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BE" sz="2700" b="1">
                <a:solidFill>
                  <a:schemeClr val="accent2"/>
                </a:solidFill>
                <a:cs typeface="Arial" panose="020B0604020202020204" pitchFamily="34" charset="0"/>
              </a:rPr>
              <a:t>Op het </a:t>
            </a:r>
            <a:r>
              <a:rPr lang="fr-BE" sz="2700" b="1" err="1">
                <a:solidFill>
                  <a:schemeClr val="accent2"/>
                </a:solidFill>
                <a:cs typeface="Arial" panose="020B0604020202020204" pitchFamily="34" charset="0"/>
              </a:rPr>
              <a:t>einde</a:t>
            </a:r>
            <a:r>
              <a:rPr lang="fr-BE" sz="2700" b="1">
                <a:solidFill>
                  <a:schemeClr val="accent2"/>
                </a:solidFill>
                <a:cs typeface="Arial" panose="020B0604020202020204" pitchFamily="34" charset="0"/>
              </a:rPr>
              <a:t> van </a:t>
            </a:r>
            <a:r>
              <a:rPr lang="fr-BE" sz="2700" b="1" err="1">
                <a:solidFill>
                  <a:schemeClr val="accent2"/>
                </a:solidFill>
                <a:cs typeface="Arial" panose="020B0604020202020204" pitchFamily="34" charset="0"/>
              </a:rPr>
              <a:t>deze</a:t>
            </a:r>
            <a:r>
              <a:rPr lang="fr-BE" sz="2700" b="1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fr-BE" sz="2700" b="1" err="1">
                <a:solidFill>
                  <a:schemeClr val="accent2"/>
                </a:solidFill>
                <a:cs typeface="Arial" panose="020B0604020202020204" pitchFamily="34" charset="0"/>
              </a:rPr>
              <a:t>sessie</a:t>
            </a:r>
            <a:r>
              <a:rPr lang="fr-BE" sz="2700" b="1">
                <a:solidFill>
                  <a:schemeClr val="accent2"/>
                </a:solidFill>
                <a:cs typeface="Arial" panose="020B0604020202020204" pitchFamily="34" charset="0"/>
              </a:rPr>
              <a:t> …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28" name="Espace réservé du texte 3"/>
          <p:cNvSpPr txBox="1">
            <a:spLocks/>
          </p:cNvSpPr>
          <p:nvPr/>
        </p:nvSpPr>
        <p:spPr>
          <a:xfrm>
            <a:off x="2063551" y="1517676"/>
            <a:ext cx="9558961" cy="45189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err="1"/>
              <a:t>kent</a:t>
            </a:r>
            <a:r>
              <a:rPr lang="fr-BE" sz="1600"/>
              <a:t> de </a:t>
            </a:r>
            <a:r>
              <a:rPr lang="fr-BE" sz="1600" err="1"/>
              <a:t>deelnemer</a:t>
            </a:r>
            <a:r>
              <a:rPr lang="fr-BE" sz="1600"/>
              <a:t> </a:t>
            </a:r>
            <a:r>
              <a:rPr lang="fr-BE" sz="1600" err="1"/>
              <a:t>zijn</a:t>
            </a:r>
            <a:r>
              <a:rPr lang="fr-BE" sz="1600"/>
              <a:t> </a:t>
            </a:r>
            <a:r>
              <a:rPr lang="fr-BE" sz="1600" err="1"/>
              <a:t>taken</a:t>
            </a:r>
            <a:r>
              <a:rPr lang="fr-BE" sz="1600"/>
              <a:t> en </a:t>
            </a:r>
            <a:r>
              <a:rPr lang="fr-BE" sz="1600" err="1"/>
              <a:t>verplichtingen</a:t>
            </a:r>
            <a:r>
              <a:rPr lang="fr-BE" sz="1600"/>
              <a:t> </a:t>
            </a:r>
            <a:r>
              <a:rPr lang="fr-BE" sz="1600" err="1"/>
              <a:t>als</a:t>
            </a:r>
            <a:r>
              <a:rPr lang="fr-BE" sz="1600"/>
              <a:t> </a:t>
            </a:r>
            <a:r>
              <a:rPr lang="fr-BE" sz="1600" err="1"/>
              <a:t>aankondiger</a:t>
            </a:r>
            <a:r>
              <a:rPr lang="fr-BE" sz="1600"/>
              <a:t> en kan </a:t>
            </a:r>
            <a:r>
              <a:rPr lang="fr-BE" sz="1600" err="1"/>
              <a:t>deze</a:t>
            </a:r>
            <a:r>
              <a:rPr lang="fr-BE" sz="1600"/>
              <a:t> </a:t>
            </a:r>
            <a:r>
              <a:rPr lang="fr-BE" sz="1600" err="1"/>
              <a:t>toepassen</a:t>
            </a:r>
            <a:r>
              <a:rPr lang="fr-BE" sz="1600"/>
              <a:t>, </a:t>
            </a:r>
            <a:r>
              <a:rPr lang="fr-BE" sz="1600" err="1"/>
              <a:t>waaronder</a:t>
            </a:r>
            <a:r>
              <a:rPr lang="fr-BE" sz="1600"/>
              <a:t>:</a:t>
            </a:r>
          </a:p>
          <a:p>
            <a:pPr marL="827088" lvl="2" indent="-285750" algn="just">
              <a:defRPr/>
            </a:pPr>
            <a:r>
              <a:rPr lang="fr-BE" sz="1600" err="1"/>
              <a:t>waken</a:t>
            </a:r>
            <a:r>
              <a:rPr lang="fr-BE" sz="1600"/>
              <a:t> over de </a:t>
            </a:r>
            <a:r>
              <a:rPr lang="fr-BE" sz="1600" err="1"/>
              <a:t>veiligheid</a:t>
            </a:r>
            <a:r>
              <a:rPr lang="fr-BE" sz="1600"/>
              <a:t> van </a:t>
            </a:r>
            <a:r>
              <a:rPr lang="fr-BE" sz="1600" err="1"/>
              <a:t>collega’s</a:t>
            </a:r>
            <a:r>
              <a:rPr lang="fr-BE" sz="1600"/>
              <a:t> en </a:t>
            </a:r>
            <a:r>
              <a:rPr lang="fr-BE" sz="1600" err="1"/>
              <a:t>werfvoertuigen</a:t>
            </a:r>
            <a:r>
              <a:rPr lang="fr-BE" sz="1600"/>
              <a:t> (</a:t>
            </a:r>
            <a:r>
              <a:rPr lang="fr-BE" sz="1600" err="1"/>
              <a:t>werkposten</a:t>
            </a:r>
            <a:r>
              <a:rPr lang="fr-BE" sz="1600"/>
              <a:t>);</a:t>
            </a:r>
          </a:p>
          <a:p>
            <a:pPr marL="827088" lvl="2" indent="-285750" algn="just">
              <a:defRPr/>
            </a:pPr>
            <a:r>
              <a:rPr lang="fr-BE" sz="1600"/>
              <a:t>de </a:t>
            </a:r>
            <a:r>
              <a:rPr lang="fr-BE" sz="1600" err="1"/>
              <a:t>treinen</a:t>
            </a:r>
            <a:r>
              <a:rPr lang="fr-BE" sz="1600"/>
              <a:t> </a:t>
            </a:r>
            <a:r>
              <a:rPr lang="fr-BE" sz="1600" err="1"/>
              <a:t>aankondigen</a:t>
            </a:r>
            <a:r>
              <a:rPr lang="fr-BE" sz="1600"/>
              <a:t> </a:t>
            </a:r>
            <a:r>
              <a:rPr lang="fr-BE" sz="1600" err="1"/>
              <a:t>zodanig</a:t>
            </a:r>
            <a:r>
              <a:rPr lang="fr-BE" sz="1600"/>
              <a:t> </a:t>
            </a:r>
            <a:r>
              <a:rPr lang="fr-BE" sz="1600" err="1"/>
              <a:t>dat</a:t>
            </a:r>
            <a:r>
              <a:rPr lang="fr-BE" sz="1600"/>
              <a:t> er </a:t>
            </a:r>
            <a:r>
              <a:rPr lang="fr-BE" sz="1600" err="1"/>
              <a:t>geen</a:t>
            </a:r>
            <a:r>
              <a:rPr lang="fr-BE" sz="1600"/>
              <a:t> </a:t>
            </a:r>
            <a:r>
              <a:rPr lang="fr-BE" sz="1600" err="1"/>
              <a:t>enkel</a:t>
            </a:r>
            <a:r>
              <a:rPr lang="fr-BE" sz="1600"/>
              <a:t> </a:t>
            </a:r>
            <a:r>
              <a:rPr lang="fr-BE" sz="1600" err="1"/>
              <a:t>risico</a:t>
            </a:r>
            <a:r>
              <a:rPr lang="fr-BE" sz="1600"/>
              <a:t> </a:t>
            </a:r>
            <a:r>
              <a:rPr lang="fr-BE" sz="1600" err="1"/>
              <a:t>meer</a:t>
            </a:r>
            <a:r>
              <a:rPr lang="fr-BE" sz="1600"/>
              <a:t> </a:t>
            </a:r>
            <a:r>
              <a:rPr lang="fr-BE" sz="1600" err="1"/>
              <a:t>is</a:t>
            </a:r>
            <a:r>
              <a:rPr lang="fr-BE" sz="1600"/>
              <a:t> op </a:t>
            </a:r>
            <a:r>
              <a:rPr lang="fr-BE" sz="1600" err="1"/>
              <a:t>indringing</a:t>
            </a:r>
            <a:r>
              <a:rPr lang="fr-BE" sz="1600"/>
              <a:t> </a:t>
            </a:r>
            <a:r>
              <a:rPr lang="fr-BE" sz="1600" err="1"/>
              <a:t>tijdens</a:t>
            </a:r>
            <a:r>
              <a:rPr lang="fr-BE" sz="1600"/>
              <a:t> de </a:t>
            </a:r>
            <a:r>
              <a:rPr lang="fr-BE" sz="1600" err="1"/>
              <a:t>doortocht</a:t>
            </a:r>
            <a:r>
              <a:rPr lang="fr-BE" sz="1600"/>
              <a:t> van </a:t>
            </a:r>
            <a:r>
              <a:rPr lang="fr-BE" sz="1600" err="1"/>
              <a:t>een</a:t>
            </a:r>
            <a:r>
              <a:rPr lang="fr-BE" sz="1600"/>
              <a:t> </a:t>
            </a:r>
            <a:r>
              <a:rPr lang="fr-BE" sz="1600" err="1"/>
              <a:t>trein</a:t>
            </a:r>
            <a:r>
              <a:rPr lang="fr-BE" sz="1600"/>
              <a:t>;</a:t>
            </a:r>
          </a:p>
          <a:p>
            <a:pPr marL="827088" lvl="2" indent="-285750" algn="just">
              <a:defRPr/>
            </a:pPr>
            <a:r>
              <a:rPr lang="fr-BE" sz="1600" err="1"/>
              <a:t>waken</a:t>
            </a:r>
            <a:r>
              <a:rPr lang="fr-BE" sz="1600"/>
              <a:t> over de </a:t>
            </a:r>
            <a:r>
              <a:rPr lang="fr-BE" sz="1600" err="1"/>
              <a:t>naleving</a:t>
            </a:r>
            <a:r>
              <a:rPr lang="fr-BE" sz="1600"/>
              <a:t> van de </a:t>
            </a:r>
            <a:r>
              <a:rPr lang="fr-BE" sz="1600" err="1"/>
              <a:t>richtlijnen</a:t>
            </a:r>
            <a:r>
              <a:rPr lang="fr-BE" sz="1600"/>
              <a:t>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BE" sz="1600" strike="sngStrike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err="1"/>
              <a:t>weet</a:t>
            </a:r>
            <a:r>
              <a:rPr lang="fr-BE" sz="1600"/>
              <a:t> de </a:t>
            </a:r>
            <a:r>
              <a:rPr lang="fr-BE" sz="1600" err="1"/>
              <a:t>deelnemer</a:t>
            </a:r>
            <a:r>
              <a:rPr lang="fr-BE" sz="1600"/>
              <a:t> </a:t>
            </a:r>
            <a:r>
              <a:rPr lang="fr-BE" sz="1600" err="1"/>
              <a:t>hoe</a:t>
            </a:r>
            <a:r>
              <a:rPr lang="fr-BE" sz="1600"/>
              <a:t> </a:t>
            </a:r>
            <a:r>
              <a:rPr lang="fr-BE" sz="1600" err="1"/>
              <a:t>hij</a:t>
            </a:r>
            <a:r>
              <a:rPr lang="fr-BE" sz="1600"/>
              <a:t> </a:t>
            </a:r>
            <a:r>
              <a:rPr lang="fr-BE" sz="1600" err="1"/>
              <a:t>moet</a:t>
            </a:r>
            <a:r>
              <a:rPr lang="fr-BE" sz="1600"/>
              <a:t> </a:t>
            </a:r>
            <a:r>
              <a:rPr lang="fr-BE" sz="1600" err="1"/>
              <a:t>reageren</a:t>
            </a:r>
            <a:r>
              <a:rPr lang="fr-BE" sz="1600"/>
              <a:t> </a:t>
            </a:r>
            <a:r>
              <a:rPr lang="fr-BE" sz="1600" err="1"/>
              <a:t>als</a:t>
            </a:r>
            <a:r>
              <a:rPr lang="fr-BE" sz="1600"/>
              <a:t> </a:t>
            </a:r>
            <a:r>
              <a:rPr lang="fr-BE" sz="1600" err="1"/>
              <a:t>aankondiger</a:t>
            </a:r>
            <a:r>
              <a:rPr lang="fr-BE" sz="1600"/>
              <a:t> </a:t>
            </a:r>
            <a:r>
              <a:rPr lang="fr-BE" sz="1600" err="1"/>
              <a:t>bij</a:t>
            </a:r>
            <a:r>
              <a:rPr lang="fr-BE" sz="1600"/>
              <a:t> </a:t>
            </a:r>
            <a:r>
              <a:rPr lang="fr-BE" sz="1600" err="1"/>
              <a:t>incidenten</a:t>
            </a:r>
            <a:r>
              <a:rPr lang="fr-BE" sz="1600"/>
              <a:t>:</a:t>
            </a:r>
          </a:p>
          <a:p>
            <a:pPr marL="827088" lvl="2" indent="-285750" algn="just">
              <a:defRPr/>
            </a:pPr>
            <a:r>
              <a:rPr lang="fr-BE" sz="1600" err="1"/>
              <a:t>geen</a:t>
            </a:r>
            <a:r>
              <a:rPr lang="fr-BE" sz="1600"/>
              <a:t> </a:t>
            </a:r>
            <a:r>
              <a:rPr lang="fr-BE" sz="1600" err="1"/>
              <a:t>reactie</a:t>
            </a:r>
            <a:r>
              <a:rPr lang="fr-BE" sz="1600"/>
              <a:t> op het </a:t>
            </a:r>
            <a:r>
              <a:rPr lang="fr-BE" sz="1600" err="1"/>
              <a:t>alarm</a:t>
            </a:r>
            <a:r>
              <a:rPr lang="fr-BE" sz="1600"/>
              <a:t>;</a:t>
            </a:r>
          </a:p>
          <a:p>
            <a:pPr marL="827088" lvl="2" indent="-285750" algn="just">
              <a:defRPr/>
            </a:pPr>
            <a:r>
              <a:rPr lang="fr-BE" sz="1600" err="1"/>
              <a:t>verminderde</a:t>
            </a:r>
            <a:r>
              <a:rPr lang="fr-BE" sz="1600"/>
              <a:t> </a:t>
            </a:r>
            <a:r>
              <a:rPr lang="fr-BE" sz="1600" err="1"/>
              <a:t>zichtbaarheid</a:t>
            </a:r>
            <a:r>
              <a:rPr lang="fr-BE" sz="1600"/>
              <a:t>;</a:t>
            </a:r>
          </a:p>
          <a:p>
            <a:pPr marL="827088" lvl="2" indent="-285750" algn="just">
              <a:defRPr/>
            </a:pPr>
            <a:r>
              <a:rPr lang="fr-BE" sz="1600" err="1"/>
              <a:t>onvoldoende</a:t>
            </a:r>
            <a:r>
              <a:rPr lang="fr-BE" sz="1600"/>
              <a:t> </a:t>
            </a:r>
            <a:r>
              <a:rPr lang="fr-BE" sz="1600" err="1"/>
              <a:t>hoorbaarheid</a:t>
            </a:r>
            <a:r>
              <a:rPr lang="fr-BE" sz="160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1600" kern="0"/>
              <a:t>	</a:t>
            </a:r>
            <a:endParaRPr lang="fr-FR" sz="1600" kern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/>
              <a:t> </a:t>
            </a:r>
            <a:r>
              <a:rPr lang="fr-BE" sz="1600" err="1"/>
              <a:t>weet</a:t>
            </a:r>
            <a:r>
              <a:rPr lang="fr-BE" sz="1600"/>
              <a:t> de </a:t>
            </a:r>
            <a:r>
              <a:rPr lang="fr-BE" sz="1600" err="1"/>
              <a:t>deelnemer</a:t>
            </a:r>
            <a:r>
              <a:rPr lang="fr-BE" sz="1600"/>
              <a:t> </a:t>
            </a:r>
            <a:r>
              <a:rPr lang="fr-BE" sz="1600" err="1"/>
              <a:t>hoe</a:t>
            </a:r>
            <a:r>
              <a:rPr lang="fr-BE" sz="1600"/>
              <a:t> </a:t>
            </a:r>
            <a:r>
              <a:rPr lang="fr-BE" sz="1600" err="1"/>
              <a:t>hij</a:t>
            </a:r>
            <a:r>
              <a:rPr lang="fr-BE" sz="1600"/>
              <a:t>, </a:t>
            </a:r>
            <a:r>
              <a:rPr lang="fr-BE" sz="1600" err="1"/>
              <a:t>als</a:t>
            </a:r>
            <a:r>
              <a:rPr lang="fr-BE" sz="1600"/>
              <a:t> </a:t>
            </a:r>
            <a:r>
              <a:rPr lang="fr-BE" sz="1600" err="1"/>
              <a:t>aankondiger</a:t>
            </a:r>
            <a:r>
              <a:rPr lang="fr-BE" sz="1600"/>
              <a:t>, </a:t>
            </a:r>
            <a:r>
              <a:rPr lang="fr-BE" sz="1600" err="1"/>
              <a:t>moet</a:t>
            </a:r>
            <a:r>
              <a:rPr lang="fr-BE" sz="1600"/>
              <a:t> </a:t>
            </a:r>
            <a:r>
              <a:rPr lang="fr-BE" sz="1600" err="1"/>
              <a:t>reageren</a:t>
            </a:r>
            <a:r>
              <a:rPr lang="fr-BE" sz="1600"/>
              <a:t> </a:t>
            </a:r>
            <a:r>
              <a:rPr lang="fr-BE" sz="1600" err="1"/>
              <a:t>bij</a:t>
            </a:r>
            <a:r>
              <a:rPr lang="fr-BE" sz="1600"/>
              <a:t>:</a:t>
            </a:r>
          </a:p>
          <a:p>
            <a:pPr marL="827088" lvl="2" indent="-285750" algn="just">
              <a:defRPr/>
            </a:pPr>
            <a:r>
              <a:rPr lang="fr-BE" sz="1600" err="1"/>
              <a:t>uitzonderlijk</a:t>
            </a:r>
            <a:r>
              <a:rPr lang="fr-BE" sz="1600"/>
              <a:t> </a:t>
            </a:r>
            <a:r>
              <a:rPr lang="fr-BE" sz="1600" err="1"/>
              <a:t>luidruchtige</a:t>
            </a:r>
            <a:r>
              <a:rPr lang="fr-BE" sz="1600"/>
              <a:t> </a:t>
            </a:r>
            <a:r>
              <a:rPr lang="fr-BE" sz="1600" err="1"/>
              <a:t>werken</a:t>
            </a:r>
            <a:r>
              <a:rPr lang="fr-BE" sz="1600"/>
              <a:t>.</a:t>
            </a:r>
            <a:endParaRPr lang="fr-FR"/>
          </a:p>
          <a:p>
            <a:pPr marL="0" indent="0" fontAlgn="auto">
              <a:spcAft>
                <a:spcPts val="0"/>
              </a:spcAft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err="1"/>
              <a:t>Familiefoto</a:t>
            </a:r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23413" y="29394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Familiefoto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2000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aannemer</a:t>
            </a:r>
            <a:r>
              <a:rPr lang="en-US" sz="2000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0254" name="Rechthoek 35"/>
          <p:cNvSpPr>
            <a:spLocks noChangeArrowheads="1"/>
          </p:cNvSpPr>
          <p:nvPr/>
        </p:nvSpPr>
        <p:spPr bwMode="auto">
          <a:xfrm>
            <a:off x="2999383" y="2555515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AANNEMER</a:t>
            </a:r>
          </a:p>
        </p:txBody>
      </p:sp>
      <p:sp>
        <p:nvSpPr>
          <p:cNvPr id="10255" name="Rechthoek 38"/>
          <p:cNvSpPr>
            <a:spLocks noChangeArrowheads="1"/>
          </p:cNvSpPr>
          <p:nvPr/>
        </p:nvSpPr>
        <p:spPr bwMode="auto">
          <a:xfrm>
            <a:off x="6759787" y="2555514"/>
            <a:ext cx="3319434" cy="36943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WERKPOST</a:t>
            </a:r>
          </a:p>
        </p:txBody>
      </p:sp>
      <p:sp>
        <p:nvSpPr>
          <p:cNvPr id="19" name="Rechthoek 41"/>
          <p:cNvSpPr>
            <a:spLocks noChangeArrowheads="1"/>
          </p:cNvSpPr>
          <p:nvPr/>
        </p:nvSpPr>
        <p:spPr bwMode="auto">
          <a:xfrm>
            <a:off x="4864124" y="2555515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3" name="Rechthoek 35"/>
          <p:cNvSpPr>
            <a:spLocks noChangeArrowheads="1"/>
          </p:cNvSpPr>
          <p:nvPr/>
        </p:nvSpPr>
        <p:spPr bwMode="auto">
          <a:xfrm>
            <a:off x="1415480" y="2555316"/>
            <a:ext cx="1080120" cy="36023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>
                <a:solidFill>
                  <a:schemeClr val="bg1"/>
                </a:solidFill>
              </a:rPr>
              <a:t>HIERARCHISCHE LIJN AANNEMER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44" y="1304413"/>
            <a:ext cx="475529" cy="11766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73935" y="3119881"/>
            <a:ext cx="8747387" cy="2553891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u="sng" err="1">
                <a:latin typeface="+mn-lt"/>
              </a:rPr>
              <a:t>Opmerking</a:t>
            </a:r>
            <a:endParaRPr lang="en-US" sz="1200" b="1" u="sng">
              <a:latin typeface="+mn-lt"/>
            </a:endParaRPr>
          </a:p>
          <a:p>
            <a:endParaRPr lang="en-US" sz="1200">
              <a:latin typeface="+mn-lt"/>
            </a:endParaRPr>
          </a:p>
          <a:p>
            <a:r>
              <a:rPr lang="en-US" sz="1200">
                <a:latin typeface="+mn-lt"/>
              </a:rPr>
              <a:t>In </a:t>
            </a:r>
            <a:r>
              <a:rPr lang="en-US" sz="1200" err="1">
                <a:latin typeface="+mn-lt"/>
              </a:rPr>
              <a:t>deze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eenheid</a:t>
            </a:r>
            <a:r>
              <a:rPr lang="en-US" sz="1200">
                <a:latin typeface="+mn-lt"/>
              </a:rPr>
              <a:t>:</a:t>
            </a:r>
          </a:p>
          <a:p>
            <a:pPr>
              <a:defRPr/>
            </a:pPr>
            <a:endParaRPr lang="en-US" sz="1200">
              <a:latin typeface="+mn-lt"/>
            </a:endParaRPr>
          </a:p>
          <a:p>
            <a:pPr marL="228600" indent="-228600">
              <a:buAutoNum type="arabicPeriod"/>
              <a:defRPr/>
            </a:pPr>
            <a:r>
              <a:rPr lang="en-US" sz="1200">
                <a:latin typeface="+mn-lt"/>
              </a:rPr>
              <a:t>De </a:t>
            </a:r>
            <a:r>
              <a:rPr lang="en-US" sz="1200" err="1">
                <a:latin typeface="+mn-lt"/>
              </a:rPr>
              <a:t>afkorting</a:t>
            </a:r>
            <a:r>
              <a:rPr lang="en-US" sz="1200">
                <a:latin typeface="+mn-lt"/>
              </a:rPr>
              <a:t> "VV" </a:t>
            </a:r>
            <a:r>
              <a:rPr lang="en-US" sz="1200" err="1">
                <a:latin typeface="+mn-lt"/>
              </a:rPr>
              <a:t>wordt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systematisch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gebruikt</a:t>
            </a:r>
            <a:r>
              <a:rPr lang="en-US" sz="1200">
                <a:latin typeface="+mn-lt"/>
              </a:rPr>
              <a:t> in </a:t>
            </a:r>
            <a:r>
              <a:rPr lang="en-US" sz="1200" err="1">
                <a:latin typeface="+mn-lt"/>
              </a:rPr>
              <a:t>plaats</a:t>
            </a:r>
            <a:r>
              <a:rPr lang="en-US" sz="1200">
                <a:latin typeface="+mn-lt"/>
              </a:rPr>
              <a:t> van "</a:t>
            </a:r>
            <a:r>
              <a:rPr lang="en-US" sz="1200" err="1">
                <a:latin typeface="+mn-lt"/>
              </a:rPr>
              <a:t>Verantwoordelijke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Veiligheid</a:t>
            </a:r>
            <a:r>
              <a:rPr lang="en-US" sz="1200">
                <a:latin typeface="+mn-lt"/>
              </a:rPr>
              <a:t>".</a:t>
            </a:r>
          </a:p>
          <a:p>
            <a:pPr marL="228600" indent="-228600">
              <a:buAutoNum type="arabicPeriod"/>
              <a:defRPr/>
            </a:pPr>
            <a:endParaRPr lang="en-US" sz="120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>
                <a:latin typeface="+mn-lt"/>
              </a:rPr>
              <a:t>Men </a:t>
            </a:r>
            <a:r>
              <a:rPr lang="en-US" sz="1200" err="1">
                <a:latin typeface="+mn-lt"/>
              </a:rPr>
              <a:t>verwijst</a:t>
            </a:r>
            <a:r>
              <a:rPr lang="en-US" sz="1200">
                <a:latin typeface="+mn-lt"/>
              </a:rPr>
              <a:t> met </a:t>
            </a:r>
            <a:r>
              <a:rPr lang="en-US" sz="1200" err="1">
                <a:latin typeface="+mn-lt"/>
              </a:rPr>
              <a:t>werkpost</a:t>
            </a:r>
            <a:r>
              <a:rPr lang="en-US" sz="1200">
                <a:latin typeface="+mn-lt"/>
              </a:rPr>
              <a:t>  </a:t>
            </a:r>
            <a:r>
              <a:rPr lang="en-US" sz="1200" err="1">
                <a:latin typeface="+mn-lt"/>
              </a:rPr>
              <a:t>naar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eenheid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bestaande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uit</a:t>
            </a:r>
            <a:r>
              <a:rPr lang="en-US" sz="1200">
                <a:latin typeface="+mn-lt"/>
              </a:rPr>
              <a:t>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err="1">
                <a:latin typeface="+mn-lt"/>
              </a:rPr>
              <a:t>ofwel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</a:t>
            </a:r>
            <a:r>
              <a:rPr lang="en-US" sz="1200">
                <a:latin typeface="+mn-lt"/>
              </a:rPr>
              <a:t> (</a:t>
            </a:r>
            <a:r>
              <a:rPr lang="en-US" sz="1200" err="1">
                <a:latin typeface="+mn-lt"/>
              </a:rPr>
              <a:t>werf</a:t>
            </a:r>
            <a:r>
              <a:rPr lang="en-US" sz="1200">
                <a:latin typeface="+mn-lt"/>
              </a:rPr>
              <a:t>)</a:t>
            </a:r>
            <a:r>
              <a:rPr lang="en-US" sz="1200" err="1">
                <a:latin typeface="+mn-lt"/>
              </a:rPr>
              <a:t>voertuig</a:t>
            </a:r>
            <a:r>
              <a:rPr lang="en-US" sz="1200">
                <a:latin typeface="+mn-lt"/>
              </a:rPr>
              <a:t>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err="1">
                <a:latin typeface="+mn-lt"/>
              </a:rPr>
              <a:t>ofwel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ploeg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aan</a:t>
            </a:r>
            <a:r>
              <a:rPr lang="en-US" sz="1200">
                <a:latin typeface="+mn-lt"/>
              </a:rPr>
              <a:t> het </a:t>
            </a:r>
            <a:r>
              <a:rPr lang="en-US" sz="1200" err="1">
                <a:latin typeface="+mn-lt"/>
              </a:rPr>
              <a:t>werk</a:t>
            </a:r>
            <a:r>
              <a:rPr lang="en-US" sz="1200">
                <a:latin typeface="+mn-lt"/>
              </a:rPr>
              <a:t> (max 4 </a:t>
            </a:r>
            <a:r>
              <a:rPr lang="en-US" sz="1200" err="1">
                <a:latin typeface="+mn-lt"/>
              </a:rPr>
              <a:t>personen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gegroepeerd</a:t>
            </a:r>
            <a:r>
              <a:rPr lang="en-US" sz="1200">
                <a:latin typeface="+mn-lt"/>
              </a:rPr>
              <a:t>);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err="1">
                <a:latin typeface="+mn-lt"/>
              </a:rPr>
              <a:t>ofwel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</a:t>
            </a:r>
            <a:r>
              <a:rPr lang="en-US" sz="1200">
                <a:latin typeface="+mn-lt"/>
              </a:rPr>
              <a:t> machine </a:t>
            </a:r>
            <a:r>
              <a:rPr lang="en-US" sz="1200" err="1">
                <a:latin typeface="+mn-lt"/>
              </a:rPr>
              <a:t>en</a:t>
            </a:r>
            <a:r>
              <a:rPr lang="en-US" sz="1200">
                <a:latin typeface="+mn-lt"/>
              </a:rPr>
              <a:t> 1 </a:t>
            </a:r>
            <a:r>
              <a:rPr lang="en-US" sz="1200" err="1">
                <a:latin typeface="+mn-lt"/>
              </a:rPr>
              <a:t>ploeg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aan</a:t>
            </a:r>
            <a:r>
              <a:rPr lang="en-US" sz="1200">
                <a:latin typeface="+mn-lt"/>
              </a:rPr>
              <a:t> het </a:t>
            </a:r>
            <a:r>
              <a:rPr lang="en-US" sz="1200" err="1">
                <a:latin typeface="+mn-lt"/>
              </a:rPr>
              <a:t>werk</a:t>
            </a:r>
            <a:r>
              <a:rPr lang="en-US" sz="1200">
                <a:latin typeface="+mn-lt"/>
              </a:rPr>
              <a:t> (</a:t>
            </a:r>
            <a:r>
              <a:rPr lang="en-US" sz="1200" err="1">
                <a:latin typeface="+mn-lt"/>
              </a:rPr>
              <a:t>samenwerkend</a:t>
            </a:r>
            <a:r>
              <a:rPr lang="en-US" sz="1200">
                <a:latin typeface="+mn-lt"/>
              </a:rPr>
              <a:t>).</a:t>
            </a:r>
          </a:p>
          <a:p>
            <a:pPr marL="228600" indent="-228600">
              <a:buAutoNum type="arabicPeriod"/>
              <a:defRPr/>
            </a:pPr>
            <a:endParaRPr lang="en-US" sz="1200">
              <a:latin typeface="+mn-lt"/>
            </a:endParaRPr>
          </a:p>
          <a:p>
            <a:pPr marL="228600" indent="-228600">
              <a:buAutoNum type="arabicPeriod"/>
              <a:defRPr/>
            </a:pPr>
            <a:r>
              <a:rPr lang="en-US" sz="1200">
                <a:latin typeface="+mn-lt"/>
              </a:rPr>
              <a:t>Op de </a:t>
            </a:r>
            <a:r>
              <a:rPr lang="en-US" sz="1200" err="1">
                <a:latin typeface="+mn-lt"/>
              </a:rPr>
              <a:t>tekeningen</a:t>
            </a:r>
            <a:r>
              <a:rPr lang="en-US" sz="1200">
                <a:latin typeface="+mn-lt"/>
              </a:rPr>
              <a:t> in </a:t>
            </a:r>
            <a:r>
              <a:rPr lang="en-US" sz="1200" err="1">
                <a:latin typeface="+mn-lt"/>
              </a:rPr>
              <a:t>deze</a:t>
            </a:r>
            <a:r>
              <a:rPr lang="en-US" sz="1200">
                <a:latin typeface="+mn-lt"/>
              </a:rPr>
              <a:t> module </a:t>
            </a:r>
            <a:r>
              <a:rPr lang="en-US" sz="1200" err="1">
                <a:latin typeface="+mn-lt"/>
              </a:rPr>
              <a:t>gebruiken</a:t>
            </a:r>
            <a:r>
              <a:rPr lang="en-US" sz="1200">
                <a:latin typeface="+mn-lt"/>
              </a:rPr>
              <a:t> we </a:t>
            </a:r>
            <a:r>
              <a:rPr lang="en-US" sz="1200" err="1">
                <a:latin typeface="+mn-lt"/>
              </a:rPr>
              <a:t>bijna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altijd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een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werfvoertuig</a:t>
            </a:r>
            <a:r>
              <a:rPr lang="en-US" sz="1200">
                <a:latin typeface="+mn-lt"/>
              </a:rPr>
              <a:t> om </a:t>
            </a:r>
            <a:r>
              <a:rPr lang="en-US" sz="1200" err="1">
                <a:latin typeface="+mn-lt"/>
              </a:rPr>
              <a:t>een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werkpost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weer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te</a:t>
            </a:r>
            <a:r>
              <a:rPr lang="en-US" sz="1200">
                <a:latin typeface="+mn-lt"/>
              </a:rPr>
              <a:t> </a:t>
            </a:r>
            <a:r>
              <a:rPr lang="en-US" sz="1200" err="1">
                <a:latin typeface="+mn-lt"/>
              </a:rPr>
              <a:t>geven</a:t>
            </a:r>
            <a:r>
              <a:rPr lang="en-US" sz="1200">
                <a:latin typeface="+mn-lt"/>
              </a:rPr>
              <a:t>.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77" y="586506"/>
            <a:ext cx="496602" cy="4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oog 42"/>
          <p:cNvSpPr/>
          <p:nvPr/>
        </p:nvSpPr>
        <p:spPr bwMode="auto">
          <a:xfrm rot="13931027">
            <a:off x="3517322" y="774776"/>
            <a:ext cx="497844" cy="415547"/>
          </a:xfrm>
          <a:prstGeom prst="arc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68" y="1257025"/>
            <a:ext cx="353772" cy="11792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96" y="1269872"/>
            <a:ext cx="493039" cy="1208121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077" y="1299451"/>
            <a:ext cx="1505843" cy="1121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0710" y="1168206"/>
            <a:ext cx="1499746" cy="127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DB15FB-AEAA-4B68-AD05-02F570D39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5480" y="5929215"/>
            <a:ext cx="8705843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>
                <a:solidFill>
                  <a:schemeClr val="tx1"/>
                </a:solidFill>
              </a:rPr>
              <a:t>Familiefoto "Aannemer"</a:t>
            </a:r>
            <a:br>
              <a:rPr lang="nl-BE" sz="2000" b="1">
                <a:solidFill>
                  <a:schemeClr val="tx1"/>
                </a:solidFill>
              </a:rPr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/>
              <a:t>0. Inleiding</a:t>
            </a:r>
            <a:br>
              <a:rPr lang="nl-BE" sz="2000" b="1"/>
            </a:br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1. Beveiligingssysteem met aankondiger</a:t>
            </a:r>
          </a:p>
          <a:p>
            <a:br>
              <a:rPr lang="nl-BE" sz="2000" b="1">
                <a:solidFill>
                  <a:schemeClr val="tx1"/>
                </a:solidFill>
              </a:rPr>
            </a:br>
            <a:r>
              <a:rPr lang="nl-BE" sz="2000" b="1">
                <a:solidFill>
                  <a:schemeClr val="tx1"/>
                </a:solidFill>
              </a:rPr>
              <a:t>2. Incidenten	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3. Einde van de werken</a:t>
            </a:r>
          </a:p>
          <a:p>
            <a:endParaRPr lang="nl-BE" sz="2000" b="1">
              <a:solidFill>
                <a:schemeClr val="tx1"/>
              </a:solidFill>
            </a:endParaRPr>
          </a:p>
          <a:p>
            <a:r>
              <a:rPr lang="nl-BE" sz="2000" b="1">
                <a:solidFill>
                  <a:schemeClr val="tx1"/>
                </a:solidFill>
              </a:rPr>
              <a:t>4. Uitzonderlijk luidruchtige werken</a:t>
            </a:r>
          </a:p>
          <a:p>
            <a:br>
              <a:rPr lang="nl-BE" sz="2000">
                <a:solidFill>
                  <a:schemeClr val="tx1"/>
                </a:solidFill>
              </a:rPr>
            </a:b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7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41"/>
          <p:cNvCxnSpPr/>
          <p:nvPr/>
        </p:nvCxnSpPr>
        <p:spPr bwMode="auto">
          <a:xfrm flipH="1" flipV="1">
            <a:off x="6726805" y="5227369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40"/>
          <p:cNvCxnSpPr/>
          <p:nvPr/>
        </p:nvCxnSpPr>
        <p:spPr bwMode="auto">
          <a:xfrm flipH="1">
            <a:off x="6721841" y="2846024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BAE1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12"/>
          <p:cNvCxnSpPr/>
          <p:nvPr/>
        </p:nvCxnSpPr>
        <p:spPr bwMode="auto">
          <a:xfrm flipH="1">
            <a:off x="6525479" y="1203975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13"/>
          <p:cNvCxnSpPr/>
          <p:nvPr/>
        </p:nvCxnSpPr>
        <p:spPr bwMode="auto">
          <a:xfrm flipH="1">
            <a:off x="6525479" y="1950451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14"/>
          <p:cNvCxnSpPr/>
          <p:nvPr/>
        </p:nvCxnSpPr>
        <p:spPr bwMode="auto">
          <a:xfrm flipH="1">
            <a:off x="6220694" y="3528173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15"/>
          <p:cNvCxnSpPr/>
          <p:nvPr/>
        </p:nvCxnSpPr>
        <p:spPr bwMode="auto">
          <a:xfrm flipH="1" flipV="1">
            <a:off x="6717644" y="4354258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orme libre 17"/>
          <p:cNvSpPr/>
          <p:nvPr/>
        </p:nvSpPr>
        <p:spPr>
          <a:xfrm>
            <a:off x="3365495" y="922642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00B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FR" sz="800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39" name="Forme libre 18"/>
          <p:cNvSpPr/>
          <p:nvPr/>
        </p:nvSpPr>
        <p:spPr>
          <a:xfrm>
            <a:off x="2065855" y="836713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00B050">
              <a:lumMod val="75000"/>
            </a:srgbClr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>
                <a:solidFill>
                  <a:prstClr val="white"/>
                </a:solidFill>
                <a:latin typeface="+mn-lt"/>
                <a:cs typeface="Arial"/>
              </a:rPr>
              <a:t>Totale </a:t>
            </a: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lijnsonder-breking</a:t>
            </a:r>
            <a:endParaRPr lang="fr-FR" sz="1200" b="1" kern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0" name="Forme libre 19"/>
          <p:cNvSpPr/>
          <p:nvPr/>
        </p:nvSpPr>
        <p:spPr>
          <a:xfrm>
            <a:off x="3366934" y="1669118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41" name="Forme libre 20"/>
          <p:cNvSpPr/>
          <p:nvPr/>
        </p:nvSpPr>
        <p:spPr>
          <a:xfrm>
            <a:off x="2064992" y="1607338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Spoor</a:t>
            </a:r>
            <a:r>
              <a:rPr lang="fr-FR" sz="1200" b="1" kern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buiten</a:t>
            </a:r>
            <a:r>
              <a:rPr lang="fr-FR" sz="1200" b="1" kern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dienst</a:t>
            </a:r>
            <a:endParaRPr lang="fr-BE" sz="1200" b="1" kern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2" name="Forme libre 21"/>
          <p:cNvSpPr/>
          <p:nvPr/>
        </p:nvSpPr>
        <p:spPr>
          <a:xfrm>
            <a:off x="3377351" y="324684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FF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3" name="Forme libre 22"/>
          <p:cNvSpPr/>
          <p:nvPr/>
        </p:nvSpPr>
        <p:spPr>
          <a:xfrm>
            <a:off x="2075409" y="3185059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err="1">
                <a:solidFill>
                  <a:prstClr val="black"/>
                </a:solidFill>
                <a:latin typeface="+mn-lt"/>
                <a:cs typeface="Arial"/>
              </a:rPr>
              <a:t>Gematerialiseerd</a:t>
            </a:r>
            <a:r>
              <a:rPr lang="fr-FR" sz="1200" b="1" kern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fr-FR" sz="1200" b="1" kern="0" err="1">
                <a:solidFill>
                  <a:prstClr val="black"/>
                </a:solidFill>
                <a:latin typeface="+mn-lt"/>
                <a:cs typeface="Arial"/>
              </a:rPr>
              <a:t>sperren</a:t>
            </a:r>
            <a:r>
              <a:rPr lang="fr-FR" sz="1200" b="1" kern="0">
                <a:solidFill>
                  <a:prstClr val="black"/>
                </a:solidFill>
                <a:latin typeface="+mn-lt"/>
                <a:cs typeface="Arial"/>
              </a:rPr>
              <a:t> van de </a:t>
            </a:r>
            <a:r>
              <a:rPr lang="fr-FR" sz="1200" b="1" kern="0" err="1">
                <a:solidFill>
                  <a:prstClr val="black"/>
                </a:solidFill>
                <a:latin typeface="+mn-lt"/>
                <a:cs typeface="Arial"/>
              </a:rPr>
              <a:t>bewegingen</a:t>
            </a:r>
            <a:endParaRPr lang="fr-BE" sz="1200" b="1" kern="0">
              <a:solidFill>
                <a:prstClr val="black"/>
              </a:solidFill>
              <a:latin typeface="+mn-lt"/>
              <a:cs typeface="Arial"/>
            </a:endParaRPr>
          </a:p>
        </p:txBody>
      </p:sp>
      <p:sp>
        <p:nvSpPr>
          <p:cNvPr id="44" name="Forme libre 23"/>
          <p:cNvSpPr/>
          <p:nvPr/>
        </p:nvSpPr>
        <p:spPr>
          <a:xfrm>
            <a:off x="3365494" y="409360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CC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5" name="Forme libre 24"/>
          <p:cNvSpPr/>
          <p:nvPr/>
        </p:nvSpPr>
        <p:spPr>
          <a:xfrm>
            <a:off x="2063552" y="4037372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D04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>
                <a:solidFill>
                  <a:prstClr val="black"/>
                </a:solidFill>
                <a:latin typeface="+mn-lt"/>
                <a:cs typeface="Arial"/>
              </a:rPr>
              <a:t>Niet-</a:t>
            </a:r>
            <a:r>
              <a:rPr lang="fr-FR" sz="1200" b="1" kern="0" err="1">
                <a:solidFill>
                  <a:prstClr val="black"/>
                </a:solidFill>
                <a:latin typeface="+mn-lt"/>
                <a:cs typeface="Arial"/>
              </a:rPr>
              <a:t>gematerialiseerd</a:t>
            </a:r>
            <a:r>
              <a:rPr lang="fr-FR" sz="1200" b="1" kern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fr-FR" sz="1200" b="1" kern="0" err="1">
                <a:solidFill>
                  <a:prstClr val="black"/>
                </a:solidFill>
                <a:latin typeface="+mn-lt"/>
                <a:cs typeface="Arial"/>
              </a:rPr>
              <a:t>sperren</a:t>
            </a:r>
            <a:r>
              <a:rPr lang="fr-FR" sz="1200" b="1" kern="0">
                <a:solidFill>
                  <a:prstClr val="black"/>
                </a:solidFill>
                <a:latin typeface="+mn-lt"/>
                <a:cs typeface="Arial"/>
              </a:rPr>
              <a:t> van de </a:t>
            </a:r>
            <a:r>
              <a:rPr lang="fr-FR" sz="1200" b="1" kern="0" err="1">
                <a:solidFill>
                  <a:prstClr val="black"/>
                </a:solidFill>
                <a:latin typeface="+mn-lt"/>
                <a:cs typeface="Arial"/>
              </a:rPr>
              <a:t>bewegingen</a:t>
            </a:r>
            <a:endParaRPr lang="fr-BE" sz="1200" b="1" kern="0">
              <a:solidFill>
                <a:prstClr val="black"/>
              </a:solidFill>
              <a:latin typeface="+mn-lt"/>
              <a:cs typeface="Arial"/>
            </a:endParaRPr>
          </a:p>
        </p:txBody>
      </p:sp>
      <p:pic>
        <p:nvPicPr>
          <p:cNvPr id="46" name="Image 2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898034"/>
            <a:ext cx="771250" cy="571674"/>
          </a:xfrm>
          <a:prstGeom prst="rect">
            <a:avLst/>
          </a:prstGeom>
          <a:solidFill>
            <a:schemeClr val="bg1"/>
          </a:solidFill>
          <a:ln w="76200">
            <a:solidFill>
              <a:srgbClr val="00843C"/>
            </a:solidFill>
          </a:ln>
        </p:spPr>
      </p:pic>
      <p:pic>
        <p:nvPicPr>
          <p:cNvPr id="47" name="Imag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1664251"/>
            <a:ext cx="770400" cy="5724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8" name="Image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3241973"/>
            <a:ext cx="770400" cy="572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9" name="Image 2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4083434"/>
            <a:ext cx="770400" cy="572400"/>
          </a:xfrm>
          <a:prstGeom prst="rect">
            <a:avLst/>
          </a:prstGeom>
          <a:ln w="76200">
            <a:solidFill>
              <a:srgbClr val="FFD040"/>
            </a:solidFill>
          </a:ln>
        </p:spPr>
      </p:pic>
      <p:grpSp>
        <p:nvGrpSpPr>
          <p:cNvPr id="50" name="Groupe 30"/>
          <p:cNvGrpSpPr/>
          <p:nvPr/>
        </p:nvGrpSpPr>
        <p:grpSpPr>
          <a:xfrm>
            <a:off x="7527051" y="898164"/>
            <a:ext cx="2851929" cy="5872979"/>
            <a:chOff x="8327091" y="1121193"/>
            <a:chExt cx="2528883" cy="5628456"/>
          </a:xfrm>
        </p:grpSpPr>
        <p:pic>
          <p:nvPicPr>
            <p:cNvPr id="51" name="Picture 8" descr="Les diffÃ©rentes jauges pour cuve Ã  fioul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52" r="20845"/>
            <a:stretch/>
          </p:blipFill>
          <p:spPr bwMode="auto">
            <a:xfrm rot="16200000" flipV="1">
              <a:off x="6777305" y="2670979"/>
              <a:ext cx="5628456" cy="2528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ZoneTexte 32"/>
            <p:cNvSpPr txBox="1"/>
            <p:nvPr/>
          </p:nvSpPr>
          <p:spPr>
            <a:xfrm rot="1627498">
              <a:off x="8631325" y="1365678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HIGH</a:t>
              </a:r>
            </a:p>
          </p:txBody>
        </p:sp>
        <p:sp>
          <p:nvSpPr>
            <p:cNvPr id="53" name="ZoneTexte 33"/>
            <p:cNvSpPr txBox="1"/>
            <p:nvPr/>
          </p:nvSpPr>
          <p:spPr>
            <a:xfrm rot="19630101">
              <a:off x="8708901" y="5974111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LOW</a:t>
              </a:r>
            </a:p>
          </p:txBody>
        </p:sp>
      </p:grpSp>
      <p:sp>
        <p:nvSpPr>
          <p:cNvPr id="55" name="Forme libre 37"/>
          <p:cNvSpPr/>
          <p:nvPr/>
        </p:nvSpPr>
        <p:spPr>
          <a:xfrm>
            <a:off x="3364055" y="4940359"/>
            <a:ext cx="2314565" cy="654827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1) </a:t>
            </a:r>
            <a:r>
              <a:rPr lang="fr-FR" sz="900" err="1"/>
              <a:t>Schildwachten</a:t>
            </a:r>
            <a:r>
              <a:rPr lang="fr-FR" sz="900"/>
              <a:t> – radio met </a:t>
            </a:r>
            <a:r>
              <a:rPr lang="fr-FR" sz="900" err="1"/>
              <a:t>afdekking</a:t>
            </a:r>
            <a:endParaRPr lang="fr-BE" sz="90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2) </a:t>
            </a:r>
            <a:r>
              <a:rPr lang="fr-FR" sz="900" err="1"/>
              <a:t>Schildwachten</a:t>
            </a:r>
            <a:r>
              <a:rPr lang="fr-FR" sz="900"/>
              <a:t> – radio </a:t>
            </a:r>
            <a:r>
              <a:rPr lang="fr-FR" sz="900" err="1"/>
              <a:t>zonder</a:t>
            </a:r>
            <a:r>
              <a:rPr lang="fr-FR" sz="900"/>
              <a:t> </a:t>
            </a:r>
            <a:r>
              <a:rPr lang="fr-FR" sz="900" err="1"/>
              <a:t>afdekking</a:t>
            </a:r>
            <a:endParaRPr lang="fr-BE" sz="90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/>
              <a:t>3) </a:t>
            </a:r>
            <a:r>
              <a:rPr lang="fr-FR" sz="900" err="1"/>
              <a:t>Klassiek</a:t>
            </a:r>
            <a:r>
              <a:rPr lang="fr-FR" sz="900"/>
              <a:t> </a:t>
            </a:r>
            <a:r>
              <a:rPr lang="fr-FR" sz="900" err="1"/>
              <a:t>systeem</a:t>
            </a:r>
            <a:r>
              <a:rPr lang="fr-FR" sz="900"/>
              <a:t> met </a:t>
            </a:r>
            <a:r>
              <a:rPr lang="fr-FR" sz="900" err="1"/>
              <a:t>schildwachten</a:t>
            </a:r>
            <a:endParaRPr lang="fr-BE" sz="900" err="1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b="1"/>
              <a:t>4) </a:t>
            </a:r>
            <a:r>
              <a:rPr lang="fr-FR" sz="900" b="1" err="1"/>
              <a:t>Kijkuit</a:t>
            </a:r>
            <a:r>
              <a:rPr lang="fr-FR" sz="900" b="1"/>
              <a:t> / </a:t>
            </a:r>
            <a:r>
              <a:rPr lang="fr-FR" sz="900" b="1" err="1"/>
              <a:t>Aankondiger</a:t>
            </a:r>
            <a:r>
              <a:rPr lang="fr-FR" sz="900" b="1"/>
              <a:t> /  ATWS</a:t>
            </a:r>
          </a:p>
        </p:txBody>
      </p:sp>
      <p:sp>
        <p:nvSpPr>
          <p:cNvPr id="56" name="Forme libre 38"/>
          <p:cNvSpPr/>
          <p:nvPr/>
        </p:nvSpPr>
        <p:spPr>
          <a:xfrm>
            <a:off x="2086451" y="4931638"/>
            <a:ext cx="1301942" cy="681113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7" name="Forme libre 36"/>
          <p:cNvSpPr/>
          <p:nvPr/>
        </p:nvSpPr>
        <p:spPr>
          <a:xfrm>
            <a:off x="3377351" y="2456307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BAE18F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58" name="Forme libre 39"/>
          <p:cNvSpPr/>
          <p:nvPr/>
        </p:nvSpPr>
        <p:spPr>
          <a:xfrm>
            <a:off x="2075410" y="2394527"/>
            <a:ext cx="1288645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BAE18F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Fysieke</a:t>
            </a:r>
            <a:r>
              <a:rPr lang="fr-FR" sz="1200" b="1" kern="0">
                <a:solidFill>
                  <a:prstClr val="white"/>
                </a:solidFill>
                <a:latin typeface="+mn-lt"/>
                <a:cs typeface="Arial"/>
              </a:rPr>
              <a:t> of </a:t>
            </a: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technische</a:t>
            </a:r>
            <a:r>
              <a:rPr lang="fr-FR" sz="1200" b="1" kern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err="1">
                <a:solidFill>
                  <a:prstClr val="white"/>
                </a:solidFill>
                <a:latin typeface="+mn-lt"/>
                <a:cs typeface="Arial"/>
              </a:rPr>
              <a:t>afscherming</a:t>
            </a:r>
            <a:endParaRPr lang="fr-BE" sz="1200" b="1" kern="0">
              <a:solidFill>
                <a:prstClr val="white"/>
              </a:solidFill>
              <a:latin typeface="+mn-lt"/>
              <a:cs typeface="Arial"/>
            </a:endParaRPr>
          </a:p>
        </p:txBody>
      </p:sp>
      <p:pic>
        <p:nvPicPr>
          <p:cNvPr id="59" name="Image 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2462751"/>
            <a:ext cx="770400" cy="572400"/>
          </a:xfrm>
          <a:prstGeom prst="rect">
            <a:avLst/>
          </a:prstGeom>
          <a:ln w="76200">
            <a:solidFill>
              <a:srgbClr val="BAE18F"/>
            </a:solidFill>
          </a:ln>
        </p:spPr>
      </p:pic>
      <p:pic>
        <p:nvPicPr>
          <p:cNvPr id="60" name="Image 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4941168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cxnSp>
        <p:nvCxnSpPr>
          <p:cNvPr id="61" name="Connecteur droit 42"/>
          <p:cNvCxnSpPr/>
          <p:nvPr/>
        </p:nvCxnSpPr>
        <p:spPr bwMode="auto">
          <a:xfrm flipH="1" flipV="1">
            <a:off x="6741152" y="6122150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orme libre 43"/>
          <p:cNvSpPr/>
          <p:nvPr/>
        </p:nvSpPr>
        <p:spPr>
          <a:xfrm>
            <a:off x="3320778" y="5864115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CC66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42863" lvl="1" indent="-42863" defTabSz="266700">
              <a:lnSpc>
                <a:spcPct val="90000"/>
              </a:lnSpc>
              <a:spcAft>
                <a:spcPct val="15000"/>
              </a:spcAft>
              <a:buChar char="••"/>
            </a:pPr>
            <a:endParaRPr lang="fr-BE" sz="900">
              <a:latin typeface="+mn-lt"/>
            </a:endParaRPr>
          </a:p>
        </p:txBody>
      </p:sp>
      <p:sp>
        <p:nvSpPr>
          <p:cNvPr id="63" name="Forme libre 44"/>
          <p:cNvSpPr/>
          <p:nvPr/>
        </p:nvSpPr>
        <p:spPr>
          <a:xfrm>
            <a:off x="2087060" y="5805264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CC66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Systemen</a:t>
            </a:r>
            <a:r>
              <a:rPr lang="fr-FR" sz="1200" b="1" ker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voo</a:t>
            </a:r>
            <a:r>
              <a:rPr lang="fr-FR" sz="1200" b="1" kern="0">
                <a:solidFill>
                  <a:schemeClr val="bg1"/>
                </a:solidFill>
                <a:latin typeface="+mn-lt"/>
                <a:cs typeface="Arial"/>
              </a:rPr>
              <a:t>r de </a:t>
            </a: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afbakening</a:t>
            </a:r>
            <a:r>
              <a:rPr lang="fr-FR" sz="1200" b="1" kern="0">
                <a:solidFill>
                  <a:schemeClr val="bg1"/>
                </a:solidFill>
                <a:latin typeface="+mn-lt"/>
                <a:cs typeface="Arial"/>
              </a:rPr>
              <a:t> van de </a:t>
            </a:r>
            <a:r>
              <a:rPr lang="fr-FR" sz="1200" b="1" kern="0" err="1">
                <a:solidFill>
                  <a:schemeClr val="bg1"/>
                </a:solidFill>
                <a:latin typeface="+mn-lt"/>
                <a:cs typeface="Arial"/>
              </a:rPr>
              <a:t>werfzone</a:t>
            </a:r>
            <a:endParaRPr lang="fr-BE" sz="1200" b="1" kern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4" name="Image 4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5" y="5854197"/>
            <a:ext cx="770400" cy="566658"/>
          </a:xfrm>
          <a:prstGeom prst="rect">
            <a:avLst/>
          </a:prstGeom>
          <a:ln w="76200">
            <a:solidFill>
              <a:srgbClr val="CC6600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252" y="859401"/>
            <a:ext cx="4938188" cy="5931922"/>
          </a:xfrm>
          <a:prstGeom prst="rect">
            <a:avLst/>
          </a:prstGeom>
        </p:spPr>
      </p:pic>
      <p:sp>
        <p:nvSpPr>
          <p:cNvPr id="73" name="Title 1"/>
          <p:cNvSpPr txBox="1">
            <a:spLocks/>
          </p:cNvSpPr>
          <p:nvPr/>
        </p:nvSpPr>
        <p:spPr bwMode="auto">
          <a:xfrm>
            <a:off x="1415480" y="22888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b="1" ker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b="1" ker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0. </a:t>
            </a:r>
            <a:r>
              <a:rPr lang="en-GB" err="1"/>
              <a:t>Inleiding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4158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2.xml><?xml version="1.0" encoding="utf-8"?>
<a:theme xmlns:a="http://schemas.openxmlformats.org/drawingml/2006/main" name="Closing Slide Light Blu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7C912F14-0B74-47A2-893B-4FFF78FE047C}"/>
    </a:ext>
  </a:extLst>
</a:theme>
</file>

<file path=ppt/theme/theme3.xml><?xml version="1.0" encoding="utf-8"?>
<a:theme xmlns:a="http://schemas.openxmlformats.org/drawingml/2006/main" name="Presentation Cover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31BE245E-9840-43BA-82CC-424A0EFF3C80}"/>
    </a:ext>
  </a:extLst>
</a:theme>
</file>

<file path=ppt/theme/theme4.xml><?xml version="1.0" encoding="utf-8"?>
<a:theme xmlns:a="http://schemas.openxmlformats.org/drawingml/2006/main" name="1_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Doc" ma:contentTypeID="0x01010044B80FA2B241CF4BB5B8F282D59514D700774AD85D2B894F4E9494D4B6650E2CD2" ma:contentTypeVersion="8" ma:contentTypeDescription="" ma:contentTypeScope="" ma:versionID="3b2b72c410bb3c900a961b5a8e3423f4">
  <xsd:schema xmlns:xsd="http://www.w3.org/2001/XMLSchema" xmlns:xs="http://www.w3.org/2001/XMLSchema" xmlns:p="http://schemas.microsoft.com/office/2006/metadata/properties" xmlns:ns2="8d486e39-ab1c-480d-b3ba-4103af2aaa63" xmlns:ns3="http://schemas.microsoft.com/sharepoint.v3" xmlns:ns4="df30133b-4ddb-49ec-ab27-5b2946f1a346" xmlns:ns5="http://schemas.microsoft.com/sharepoint/v3/fields" targetNamespace="http://schemas.microsoft.com/office/2006/metadata/properties" ma:root="true" ma:fieldsID="7ef4bf0945b2a983eb1c7584450b364c" ns2:_="" ns3:_="" ns4:_="" ns5:_="">
    <xsd:import namespace="8d486e39-ab1c-480d-b3ba-4103af2aaa63"/>
    <xsd:import namespace="http://schemas.microsoft.com/sharepoint.v3"/>
    <xsd:import namespace="df30133b-4ddb-49ec-ab27-5b2946f1a34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itle1" minOccurs="0"/>
                <xsd:element ref="ns3:CategoryDescription" minOccurs="0"/>
                <xsd:element ref="ns2:Safety_x0020_function" minOccurs="0"/>
                <xsd:element ref="ns4:Document_x0020_language" minOccurs="0"/>
                <xsd:element ref="ns5:_Version" minOccurs="0"/>
                <xsd:element ref="ns4:Filière_x0020_Tracks_x003f_" minOccurs="0"/>
                <xsd:element ref="ns2:Filière_x0020_TracksSupervisor02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86e39-ab1c-480d-b3ba-4103af2aaa63" elementFormDefault="qualified">
    <xsd:import namespace="http://schemas.microsoft.com/office/2006/documentManagement/types"/>
    <xsd:import namespace="http://schemas.microsoft.com/office/infopath/2007/PartnerControls"/>
    <xsd:element name="Title1" ma:index="1" nillable="true" ma:displayName="Title" ma:internalName="Title1">
      <xsd:simpleType>
        <xsd:restriction base="dms:Note">
          <xsd:maxLength value="255"/>
        </xsd:restriction>
      </xsd:simpleType>
    </xsd:element>
    <xsd:element name="Safety_x0020_function" ma:index="4" nillable="true" ma:displayName="Safety function" ma:format="Dropdown" ma:internalName="Safety_x0020_function">
      <xsd:simpleType>
        <xsd:restriction base="dms:Choice">
          <xsd:enumeration value="Aannemer/Entrepreneur"/>
          <xsd:enumeration value="BEST/COND"/>
          <xsd:enumeration value="BGWT/AETT"/>
          <xsd:enumeration value="OTW"/>
          <xsd:enumeration value="OWWA/GABA"/>
          <xsd:enumeration value="SCWA/FACT"/>
          <xsd:enumeration value="VBUW/ARET"/>
        </xsd:restriction>
      </xsd:simpleType>
    </xsd:element>
    <xsd:element name="Filière_x0020_TracksSupervisor02_x003f_" ma:index="14" nillable="true" ma:displayName="Filière TracksSupervisor02?" ma:default="0" ma:internalName="Fili_x00e8_re_x0020_TracksSupervisor02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hidden="true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0133b-4ddb-49ec-ab27-5b2946f1a346" elementFormDefault="qualified">
    <xsd:import namespace="http://schemas.microsoft.com/office/2006/documentManagement/types"/>
    <xsd:import namespace="http://schemas.microsoft.com/office/infopath/2007/PartnerControls"/>
    <xsd:element name="Document_x0020_language" ma:index="5" nillable="true" ma:displayName="Language" ma:format="Dropdown" ma:internalName="Document_x0020_language" ma:readOnly="false">
      <xsd:simpleType>
        <xsd:restriction base="dms:Choice">
          <xsd:enumeration value="NL"/>
          <xsd:enumeration value="FR"/>
          <xsd:enumeration value="NL/FR"/>
        </xsd:restriction>
      </xsd:simpleType>
    </xsd:element>
    <xsd:element name="Filière_x0020_Tracks_x003f_" ma:index="13" nillable="true" ma:displayName="Filière Tracks?" ma:default="0" ma:internalName="Fili_x00e8_re_x0020_Tracks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6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Filière_x0020_Tracks_x003f_ xmlns="df30133b-4ddb-49ec-ab27-5b2946f1a346">false</Filière_x0020_Tracks_x003f_>
    <Title1 xmlns="8d486e39-ab1c-480d-b3ba-4103af2aaa63">De rol van aankondiger</Title1>
    <CategoryDescription xmlns="http://schemas.microsoft.com/sharepoint.v3" xsi:nil="true"/>
    <Safety_x0020_function xmlns="8d486e39-ab1c-480d-b3ba-4103af2aaa63">Aannemer/Entrepreneur</Safety_x0020_function>
    <Filière_x0020_TracksSupervisor02_x003f_ xmlns="8d486e39-ab1c-480d-b3ba-4103af2aaa63">false</Filière_x0020_TracksSupervisor02_x003f_>
    <Document_x0020_language xmlns="df30133b-4ddb-49ec-ab27-5b2946f1a346">NL</Document_x0020_language>
  </documentManagement>
</p:properties>
</file>

<file path=customXml/itemProps1.xml><?xml version="1.0" encoding="utf-8"?>
<ds:datastoreItem xmlns:ds="http://schemas.openxmlformats.org/officeDocument/2006/customXml" ds:itemID="{9CFD6E23-1007-4057-AE50-CDB19EFBA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8B540-DECD-4CB7-955F-2B8DB6119829}"/>
</file>

<file path=customXml/itemProps3.xml><?xml version="1.0" encoding="utf-8"?>
<ds:datastoreItem xmlns:ds="http://schemas.openxmlformats.org/officeDocument/2006/customXml" ds:itemID="{0FBD7B41-5CD2-4556-96BB-8EC201721D1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d80e9e3-add3-4dfe-a89d-13996849c1a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3902</Words>
  <Application>Microsoft Office PowerPoint</Application>
  <PresentationFormat>Widescreen</PresentationFormat>
  <Paragraphs>844</Paragraphs>
  <Slides>56</Slides>
  <Notes>37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Content Slides</vt:lpstr>
      <vt:lpstr>Closing Slide Light Blue</vt:lpstr>
      <vt:lpstr>Presentation Cover Slides</vt:lpstr>
      <vt:lpstr>1_Content Slides</vt:lpstr>
      <vt:lpstr>  Directie Asset Management  Eenheid 69 Versie Aannemer  De rol van aankondiger   Niet-voorziene indringing type I en II   Versie 1.0  </vt:lpstr>
      <vt:lpstr>PowerPoint Presentation</vt:lpstr>
      <vt:lpstr>PowerPoint Presentation</vt:lpstr>
      <vt:lpstr>PowerPoint Presentation</vt:lpstr>
      <vt:lpstr>Referentiedocumenten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SNCB-Holding / NMBS-Holding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SNCB-Holding/NMBS-Holding</dc:creator>
  <cp:lastModifiedBy>Festjens Ilse</cp:lastModifiedBy>
  <cp:revision>5</cp:revision>
  <cp:lastPrinted>2021-07-06T13:39:14Z</cp:lastPrinted>
  <dcterms:created xsi:type="dcterms:W3CDTF">2011-12-13T08:10:21Z</dcterms:created>
  <dcterms:modified xsi:type="dcterms:W3CDTF">2021-09-10T11:43:19Z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0x01010044B80FA2B241CF4BB5B8F282D59514D700774AD85D2B894F4E9494D4B6650E2CD2</vt:lpwstr>
  </property>
</Properties>
</file>